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8" Type="http://schemas.openxmlformats.org/officeDocument/2006/relationships/slide" Target="slides/slide32.xml"/><Relationship Id="rId36" Type="http://schemas.openxmlformats.org/officeDocument/2006/relationships/slide" Target="slides/slide30.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9" Type="http://schemas.openxmlformats.org/officeDocument/2006/relationships/slide" Target="slides/slide33.xml"/><Relationship Id="rId33" Type="http://schemas.openxmlformats.org/officeDocument/2006/relationships/slide" Target="slides/slide27.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Nelson Mandela</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https://en.wikipedia.org/wiki/Nelson%20Mandela</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zzZJlr.jpg"/>
          <p:cNvPicPr>
            <a:picLocks noChangeAspect="1"/>
          </p:cNvPicPr>
          <p:nvPr/>
        </p:nvPicPr>
        <p:blipFill>
          <a:blip r:embed="rId2"/>
          <a:stretch>
            <a:fillRect/>
          </a:stretch>
        </p:blipFill>
        <p:spPr>
          <a:xfrm>
            <a:off x="2075793" y="914400"/>
            <a:ext cx="499241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149"/>
            </a:pPr>
            <a:r>
              <a:t>An apartheid sign; apartheid legislation impacted all areas of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Congress of the People and the Treason Trial: 1955–1961</a:t>
            </a:r>
          </a:p>
        </p:txBody>
      </p:sp>
      <p:sp>
        <p:nvSpPr>
          <p:cNvPr id="3" name="Content Placeholder 2"/>
          <p:cNvSpPr>
            <a:spLocks noGrp="1"/>
          </p:cNvSpPr>
          <p:nvPr>
            <p:ph idx="1"/>
          </p:nvPr>
        </p:nvSpPr>
        <p:spPr/>
        <p:txBody>
          <a:bodyPr/>
          <a:lstStyle/>
          <a:p>
            <a:pPr>
              <a:defRPr sz="2622"/>
            </a:pPr>
            <a:r>
              <a:t>The tenets of the Freedom Charter remained important for Mandela, and in 1956 he described it as "an inspiration to the people of South Africa".</a:t>
            </a:r>
          </a:p>
          <a:p>
            <a:pPr>
              <a:defRPr sz="2622"/>
            </a:pPr>
            <a:r>
              <a:t>Mandela's marriage broke down and Evelyn left him, taking their children to live with her brother.</a:t>
            </a:r>
          </a:p>
          <a:p>
            <a:pPr>
              <a:defRPr sz="2622"/>
            </a:pPr>
            <a:r>
              <a:t>In December 1956, Mandela was arrested alongside most of the ANC national executive, and accused of "high treason" against the state.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9GN__F.jpg"/>
          <p:cNvPicPr>
            <a:picLocks noChangeAspect="1"/>
          </p:cNvPicPr>
          <p:nvPr/>
        </p:nvPicPr>
        <p:blipFill>
          <a:blip r:embed="rId2"/>
          <a:stretch>
            <a:fillRect/>
          </a:stretch>
        </p:blipFill>
        <p:spPr>
          <a:xfrm>
            <a:off x="1523999" y="914400"/>
            <a:ext cx="6096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823"/>
            </a:pPr>
            <a:r>
              <a:t>Thatched room at Liliesleaf Farm, where Mandela hid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MK, the SACP, and African tour: 1961–62</a:t>
            </a:r>
          </a:p>
        </p:txBody>
      </p:sp>
      <p:sp>
        <p:nvSpPr>
          <p:cNvPr id="3" name="Content Placeholder 2"/>
          <p:cNvSpPr>
            <a:spLocks noGrp="1"/>
          </p:cNvSpPr>
          <p:nvPr>
            <p:ph idx="1"/>
          </p:nvPr>
        </p:nvSpPr>
        <p:spPr/>
        <p:txBody>
          <a:bodyPr/>
          <a:lstStyle/>
          <a:p>
            <a:pPr>
              <a:defRPr sz="2837"/>
            </a:pPr>
            <a:r>
              <a:t>This was confirmed by both the SACP and the ANC after Mandela's death.</a:t>
            </a:r>
          </a:p>
          <a:p>
            <a:pPr>
              <a:defRPr sz="2837"/>
            </a:pPr>
            <a:r>
              <a:t>Leaving South Africa in secret via Bechuanaland, on his way Mandela visited Tanganyika and met with its president, Julius Nyerere.</a:t>
            </a:r>
          </a:p>
          <a:p>
            <a:pPr>
              <a:defRPr sz="2837"/>
            </a:pPr>
            <a:r>
              <a:t>Arriving in Ethiopia, Mandela met with Emperor Haile Selassie I, and gave his speech after Selassie's at the conference.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Arrest and Rivonia trial: 1962–1964</a:t>
            </a:r>
          </a:p>
        </p:txBody>
      </p:sp>
      <p:sp>
        <p:nvSpPr>
          <p:cNvPr id="3" name="Content Placeholder 2"/>
          <p:cNvSpPr>
            <a:spLocks noGrp="1"/>
          </p:cNvSpPr>
          <p:nvPr>
            <p:ph idx="1"/>
          </p:nvPr>
        </p:nvSpPr>
        <p:spPr/>
        <p:txBody>
          <a:bodyPr/>
          <a:lstStyle/>
          <a:p>
            <a:pPr>
              <a:defRPr sz="2532"/>
            </a:pPr>
            <a:r>
              <a:t>On 5 August 1962, police captured Mandela along with fellow activist Cecil Williams near Howick.</a:t>
            </a:r>
          </a:p>
          <a:p>
            <a:pPr>
              <a:defRPr sz="2532"/>
            </a:pPr>
            <a:r>
              <a:t>Many MK members suspected that the authorities had been tipped off with regard to Mandela's whereabouts, although Mandela himself gave these ideas little credence.</a:t>
            </a:r>
          </a:p>
          <a:p>
            <a:pPr>
              <a:defRPr sz="2532"/>
            </a:pPr>
            <a:r>
              <a:t>Jailed in Johannesburg's Marshall Square prison, Mandela was charged with inciting workers' strikes and leaving the country without permission.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Robben Island: 1964–1982</a:t>
            </a:r>
          </a:p>
        </p:txBody>
      </p:sp>
      <p:sp>
        <p:nvSpPr>
          <p:cNvPr id="3" name="Content Placeholder 2"/>
          <p:cNvSpPr>
            <a:spLocks noGrp="1"/>
          </p:cNvSpPr>
          <p:nvPr>
            <p:ph idx="1"/>
          </p:nvPr>
        </p:nvSpPr>
        <p:spPr/>
        <p:txBody>
          <a:bodyPr/>
          <a:lstStyle/>
          <a:p>
            <a:pPr>
              <a:defRPr sz="2338"/>
            </a:pPr>
            <a:r>
              <a:t>Various official visitors met with Mandela, most significantly the liberal parliamentary representative Helen Suzman of the Progressive Party, who championed Mandela's cause outside of prison.</a:t>
            </a:r>
          </a:p>
          <a:p>
            <a:pPr>
              <a:defRPr sz="2338"/>
            </a:pPr>
            <a:r>
              <a:t>In 1969, an escape plan for Mandela was developed by Gordon Bruce, but it was abandoned after the conspiracy was infiltrated by an agent of the South African Bureau of State Security (BOSS), who hoped to see Mandela shot during the escape.</a:t>
            </a:r>
          </a:p>
          <a:p>
            <a:pPr>
              <a:defRPr sz="2338"/>
            </a:pPr>
            <a:r>
              <a:t>In March 1980, the slogan "Free Mandela!"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Pollsmoor Prison: 1982–1988</a:t>
            </a:r>
          </a:p>
        </p:txBody>
      </p:sp>
      <p:sp>
        <p:nvSpPr>
          <p:cNvPr id="3" name="Content Placeholder 2"/>
          <p:cNvSpPr>
            <a:spLocks noGrp="1"/>
          </p:cNvSpPr>
          <p:nvPr>
            <p:ph idx="1"/>
          </p:nvPr>
        </p:nvSpPr>
        <p:spPr/>
        <p:txBody>
          <a:bodyPr/>
          <a:lstStyle/>
          <a:p>
            <a:pPr>
              <a:defRPr sz="2435"/>
            </a:pPr>
            <a:r>
              <a:t>Conditions at Pollsmoor were better than at Robben Island, although Mandela missed the camaraderie and scenery of the island.</a:t>
            </a:r>
          </a:p>
          <a:p>
            <a:pPr>
              <a:defRPr sz="2435"/>
            </a:pPr>
            <a:r>
              <a:t>Mandela spurned the offer, releasing a statement through his daughter Zindzi stating, "What freedom am I being offered while the organisation of the people [ANC] remains banned?</a:t>
            </a:r>
          </a:p>
          <a:p>
            <a:pPr>
              <a:defRPr sz="2435"/>
            </a:pPr>
            <a:r>
              <a:t>Mandela rejected these conditions, insisting that the ANC would end its armed activities only when the government renounced violence.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Victor Verster Prison and release: 1988–1990</a:t>
            </a:r>
          </a:p>
        </p:txBody>
      </p:sp>
      <p:sp>
        <p:nvSpPr>
          <p:cNvPr id="3" name="Content Placeholder 2"/>
          <p:cNvSpPr>
            <a:spLocks noGrp="1"/>
          </p:cNvSpPr>
          <p:nvPr>
            <p:ph idx="1"/>
          </p:nvPr>
        </p:nvSpPr>
        <p:spPr/>
        <p:txBody>
          <a:bodyPr/>
          <a:lstStyle/>
          <a:p>
            <a:pPr>
              <a:defRPr sz="2250"/>
            </a:pPr>
            <a:r>
              <a:t>In a surprise move, Botha invited Mandela to a meeting over tea in July 1989, an invitation Mandela considered genial.</a:t>
            </a:r>
          </a:p>
          <a:p>
            <a:pPr>
              <a:defRPr sz="2250"/>
            </a:pPr>
            <a:r>
              <a:t>Although some were deeply opposed to his plans, de Klerk met with Mandela in December to discuss the situation, a meeting both men considered friendly, before legalising all formerly banned political parties in February 1990 and announcing Mandela's unconditional release.</a:t>
            </a:r>
          </a:p>
          <a:p>
            <a:pPr>
              <a:defRPr sz="2250"/>
            </a:pPr>
            <a:r>
              <a:t>Shortly thereafter, for the first time in 20 years, photographs of Mandela were allowed to be published in South Africa.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negotiations: 1990–91</a:t>
            </a:r>
          </a:p>
        </p:txBody>
      </p:sp>
      <p:sp>
        <p:nvSpPr>
          <p:cNvPr id="3" name="Content Placeholder 2"/>
          <p:cNvSpPr>
            <a:spLocks noGrp="1"/>
          </p:cNvSpPr>
          <p:nvPr>
            <p:ph idx="1"/>
          </p:nvPr>
        </p:nvSpPr>
        <p:spPr/>
        <p:txBody>
          <a:bodyPr/>
          <a:lstStyle/>
          <a:p>
            <a:pPr>
              <a:defRPr sz="2276"/>
            </a:pPr>
            <a:r>
              <a:t>Mandela proceeded on an African tour, meeting supporters and politicians in Zambia, Zimbabwe, Namibia, Libya and Algeria, and continuing to Sweden, where he was reunited with Tambo, and London, where he appeared at the Nelson Mandela: An International Tribute for a Free South Africa concert at Wembley Stadium in Wembley Park.</a:t>
            </a:r>
          </a:p>
          <a:p>
            <a:pPr>
              <a:defRPr sz="2276"/>
            </a:pPr>
            <a:r>
              <a:t>On 13 April 1992, Mandela publicly announced his separation from Winnie.</a:t>
            </a:r>
          </a:p>
          <a:p>
            <a:pPr>
              <a:defRPr sz="2276"/>
            </a:pPr>
            <a:r>
              <a:t>Mandela met with Inkatha leader Buthelezi, but the ANC prevented further negotiations on the issue.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CODESA talks: 1991–92</a:t>
            </a:r>
          </a:p>
        </p:txBody>
      </p:sp>
      <p:sp>
        <p:nvSpPr>
          <p:cNvPr id="3" name="Content Placeholder 2"/>
          <p:cNvSpPr>
            <a:spLocks noGrp="1"/>
          </p:cNvSpPr>
          <p:nvPr>
            <p:ph idx="1"/>
          </p:nvPr>
        </p:nvSpPr>
        <p:spPr/>
        <p:txBody>
          <a:bodyPr/>
          <a:lstStyle/>
          <a:p>
            <a:pPr>
              <a:defRPr sz="2514"/>
            </a:pPr>
            <a:r>
              <a:t>Following the murder of ANC activist Chris Hani, Mandela made a publicised speech to calm rioting, soon after appearing at a mass funeral in Soweto for Tambo, who had died of a stroke.</a:t>
            </a:r>
          </a:p>
          <a:p>
            <a:pPr>
              <a:defRPr sz="2514"/>
            </a:pPr>
            <a:r>
              <a:t>In July 1993, both Mandela and de Klerk visited the US, independently meeting President Bill Clinton and each receiving the Liberty Medal.</a:t>
            </a:r>
          </a:p>
          <a:p>
            <a:pPr>
              <a:defRPr sz="2514"/>
            </a:pPr>
            <a:r>
              <a:t>Soon after, Mandela and de Klerk were jointly awarded the Nobel Peace Prize in Norway.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Nelson Mandela</a:t>
            </a:r>
          </a:p>
        </p:txBody>
      </p:sp>
      <p:sp>
        <p:nvSpPr>
          <p:cNvPr id="3" name="Content Placeholder 2"/>
          <p:cNvSpPr>
            <a:spLocks noGrp="1"/>
          </p:cNvSpPr>
          <p:nvPr>
            <p:ph idx="1"/>
          </p:nvPr>
        </p:nvSpPr>
        <p:spPr/>
        <p:txBody>
          <a:bodyPr/>
          <a:lstStyle/>
          <a:p>
            <a:pPr>
              <a:defRPr sz="2643"/>
            </a:pPr>
            <a:r>
              <a:t>Mandela and de Klerk led efforts to negotiate an end to apartheid, which resulted in the 1994 multiracial general election in which Mandela led the ANC to victory and became president.</a:t>
            </a:r>
          </a:p>
          <a:p>
            <a:pPr>
              <a:defRPr sz="2643"/>
            </a:pPr>
            <a:r>
              <a:t>Mandela became an elder statesman and focused on combating poverty and HIV/AIDS through the charitable Nelson Mandela Foundation.</a:t>
            </a:r>
          </a:p>
          <a:p>
            <a:pPr>
              <a:defRPr sz="2643"/>
            </a:pPr>
            <a:r>
              <a:t>Mandela was a controversial figure for much of his life.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General election: 1994</a:t>
            </a:r>
          </a:p>
        </p:txBody>
      </p:sp>
      <p:sp>
        <p:nvSpPr>
          <p:cNvPr id="3" name="Content Placeholder 2"/>
          <p:cNvSpPr>
            <a:spLocks noGrp="1"/>
          </p:cNvSpPr>
          <p:nvPr>
            <p:ph idx="1"/>
          </p:nvPr>
        </p:nvSpPr>
        <p:spPr/>
        <p:txBody>
          <a:bodyPr/>
          <a:lstStyle/>
          <a:p>
            <a:pPr>
              <a:defRPr sz="2363"/>
            </a:pPr>
            <a:r>
              <a:t>With the exception of the Weekly Mail and the New Nation, South Africa's press opposed Mandela's election, fearing continued ethnic strife, instead supporting the National or Democratic Party.</a:t>
            </a:r>
          </a:p>
          <a:p>
            <a:pPr>
              <a:defRPr sz="2363"/>
            </a:pPr>
            <a:r>
              <a:t>As leaders of the two major parties, de Klerk and Mandela appeared on a televised debate; although de Klerk was widely considered the better speaker at the event, Mandela's offer to shake his hand surprised him, leading some commentators to deem it a victory for Mandela.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Presidency of South Africa: 1994–1999</a:t>
            </a:r>
          </a:p>
        </p:txBody>
      </p:sp>
      <p:sp>
        <p:nvSpPr>
          <p:cNvPr id="3" name="Content Placeholder 2"/>
          <p:cNvSpPr>
            <a:spLocks noGrp="1"/>
          </p:cNvSpPr>
          <p:nvPr>
            <p:ph idx="1"/>
          </p:nvPr>
        </p:nvSpPr>
        <p:spPr/>
        <p:txBody>
          <a:bodyPr/>
          <a:lstStyle/>
          <a:p>
            <a:pPr>
              <a:defRPr sz="2418"/>
            </a:pPr>
            <a:r>
              <a:t>The newly elected National Assembly's first act was to formally elect Mandela as South Africa's first black chief executive.</a:t>
            </a:r>
          </a:p>
          <a:p>
            <a:pPr>
              <a:defRPr sz="2418"/>
            </a:pPr>
            <a:r>
              <a:t>Despite his opulent surroundings, Mandela lived simply, donating a third of his R 552,000 annual income to the Nelson Mandela Children's Fund, which he had founded in 1995.</a:t>
            </a:r>
          </a:p>
          <a:p>
            <a:pPr>
              <a:defRPr sz="2418"/>
            </a:pPr>
            <a:r>
              <a:t>She turned down Mandela's first marriage proposal, wanting to retain some independence and dividing her time between Mozambique and Johannesburg.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National reconciliation</a:t>
            </a:r>
          </a:p>
        </p:txBody>
      </p:sp>
      <p:sp>
        <p:nvSpPr>
          <p:cNvPr id="3" name="Content Placeholder 2"/>
          <p:cNvSpPr>
            <a:spLocks noGrp="1"/>
          </p:cNvSpPr>
          <p:nvPr>
            <p:ph idx="1"/>
          </p:nvPr>
        </p:nvSpPr>
        <p:spPr/>
        <p:txBody>
          <a:bodyPr/>
          <a:lstStyle/>
          <a:p>
            <a:pPr>
              <a:defRPr sz="2657"/>
            </a:pPr>
            <a:r>
              <a:t>Mandela's relationship with de Klerk was strained; Mandela thought that de Klerk was intentionally provocative, and de Klerk felt that he was being intentionally humiliated by the president.</a:t>
            </a:r>
          </a:p>
          <a:p>
            <a:pPr>
              <a:defRPr sz="2657"/>
            </a:pPr>
            <a:r>
              <a:t>Mandela wore a Springbok shirt at the final against New Zealand, and after the Springboks won the match, Mandela presented the trophy to captain Francois Pienaar, an Afrikaner.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Domestic programmes</a:t>
            </a:r>
          </a:p>
        </p:txBody>
      </p:sp>
      <p:sp>
        <p:nvSpPr>
          <p:cNvPr id="3" name="Content Placeholder 2"/>
          <p:cNvSpPr>
            <a:spLocks noGrp="1"/>
          </p:cNvSpPr>
          <p:nvPr>
            <p:ph idx="1"/>
          </p:nvPr>
        </p:nvSpPr>
        <p:spPr/>
        <p:txBody>
          <a:bodyPr/>
          <a:lstStyle/>
          <a:p>
            <a:pPr>
              <a:defRPr sz="2466"/>
            </a:pPr>
            <a:r>
              <a:t>Mandela's administration inherited a country with a huge disparity in wealth and services between white and black communities.</a:t>
            </a:r>
          </a:p>
          <a:p>
            <a:pPr>
              <a:defRPr sz="2466"/>
            </a:pPr>
            <a:r>
              <a:t>Under Mandela's administration, tourism was increasingly promoted, becoming a major sector of the South African economy.</a:t>
            </a:r>
          </a:p>
          <a:p>
            <a:pPr>
              <a:defRPr sz="2466"/>
            </a:pPr>
            <a:r>
              <a:t>Mandela's administration was also perceived as having failed to deal with the problem of corruption.</a:t>
            </a:r>
          </a:p>
          <a:p>
            <a:pPr>
              <a:defRPr sz="2466"/>
            </a:pPr>
            <a:r>
              <a:t>This exodus resulted in a brain drain, and Mandela criticised those who left.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9ZRSqY.jpg"/>
          <p:cNvPicPr>
            <a:picLocks noChangeAspect="1"/>
          </p:cNvPicPr>
          <p:nvPr/>
        </p:nvPicPr>
        <p:blipFill>
          <a:blip r:embed="rId2"/>
          <a:stretch>
            <a:fillRect/>
          </a:stretch>
        </p:blipFill>
        <p:spPr>
          <a:xfrm>
            <a:off x="1152143" y="914400"/>
            <a:ext cx="683971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791"/>
            </a:pPr>
            <a:r>
              <a:t>Mandela with US President Bill Clinton. Despite publicly criticising him on several occasions, Mandela liked Clinton, and personally supported him during his impeachment proceedings.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Foreign affairs</a:t>
            </a:r>
          </a:p>
        </p:txBody>
      </p:sp>
      <p:sp>
        <p:nvSpPr>
          <p:cNvPr id="3" name="Content Placeholder 2"/>
          <p:cNvSpPr>
            <a:spLocks noGrp="1"/>
          </p:cNvSpPr>
          <p:nvPr>
            <p:ph idx="1"/>
          </p:nvPr>
        </p:nvSpPr>
        <p:spPr/>
        <p:txBody>
          <a:bodyPr/>
          <a:lstStyle/>
          <a:p>
            <a:pPr>
              <a:defRPr sz="2505"/>
            </a:pPr>
            <a:r>
              <a:t>Following the South African example, Mandela encouraged other nations to resolve conflicts through diplomacy and reconciliation.</a:t>
            </a:r>
          </a:p>
          <a:p>
            <a:pPr>
              <a:defRPr sz="2505"/>
            </a:pPr>
            <a:r>
              <a:t>Mandela echoed Mbeki's calls for an "African Renaissance", and was greatly concerned with issues on the continent.</a:t>
            </a:r>
          </a:p>
          <a:p>
            <a:pPr>
              <a:defRPr sz="2505"/>
            </a:pPr>
            <a:r>
              <a:t>The action was not authorised by Mandela himself, who was out of the country at the time, but by Buthelezi, who was serving as acting president during Mandela's absence.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5bPhP.jpg"/>
          <p:cNvPicPr>
            <a:picLocks noChangeAspect="1"/>
          </p:cNvPicPr>
          <p:nvPr/>
        </p:nvPicPr>
        <p:blipFill>
          <a:blip r:embed="rId2"/>
          <a:stretch>
            <a:fillRect/>
          </a:stretch>
        </p:blipFill>
        <p:spPr>
          <a:xfrm>
            <a:off x="2999232" y="914400"/>
            <a:ext cx="314553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274"/>
            </a:pPr>
            <a:r>
              <a:t>In the latter part of his presidency, Mandela increasingly relied on his Deputy President, Thabo Mbeki (pictured)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Withdrawing from politics</a:t>
            </a:r>
          </a:p>
        </p:txBody>
      </p:sp>
      <p:sp>
        <p:nvSpPr>
          <p:cNvPr id="3" name="Content Placeholder 2"/>
          <p:cNvSpPr>
            <a:spLocks noGrp="1"/>
          </p:cNvSpPr>
          <p:nvPr>
            <p:ph idx="1"/>
          </p:nvPr>
        </p:nvSpPr>
        <p:spPr/>
        <p:txBody>
          <a:bodyPr/>
          <a:lstStyle/>
          <a:p>
            <a:pPr>
              <a:defRPr sz="2199"/>
            </a:pPr>
            <a:r>
              <a:t>Inkatha remained part of the coalition, and when both Mandela and Mbeki were out of the country in September 1998, Buthelezi was appointed "Acting President", marking an improvement in his relationship with Mandela.</a:t>
            </a:r>
          </a:p>
          <a:p>
            <a:pPr>
              <a:defRPr sz="2199"/>
            </a:pPr>
            <a:r>
              <a:t>Mandela stepped down as ANC President at the party's December 1997 conference.</a:t>
            </a:r>
          </a:p>
          <a:p>
            <a:pPr>
              <a:defRPr sz="2199"/>
            </a:pPr>
            <a:r>
              <a:t>Although opinion polls in South Africa showed wavering support for both the ANC and the government, Mandela himself remained highly popular, with 80% of South Africans polled in 1999 expressing satisfaction with his performance as president.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Continued activism and philanthropy: 1999–2004</a:t>
            </a:r>
          </a:p>
        </p:txBody>
      </p:sp>
      <p:sp>
        <p:nvSpPr>
          <p:cNvPr id="3" name="Content Placeholder 2"/>
          <p:cNvSpPr>
            <a:spLocks noGrp="1"/>
          </p:cNvSpPr>
          <p:nvPr>
            <p:ph idx="1"/>
          </p:nvPr>
        </p:nvSpPr>
        <p:spPr/>
        <p:txBody>
          <a:bodyPr/>
          <a:lstStyle/>
          <a:p>
            <a:pPr>
              <a:defRPr sz="2578"/>
            </a:pPr>
            <a:r>
              <a:t>In 2002, Mandela inaugurated the Nelson Mandela Annual Lecture, and in 2003 the Mandela Rhodes Foundation was created at Rhodes House, University of Oxford, to provide postgraduate scholarships to African students.</a:t>
            </a:r>
          </a:p>
          <a:p>
            <a:pPr>
              <a:defRPr sz="2578"/>
            </a:pPr>
            <a:r>
              <a:t>These projects were followed by the Nelson Mandela Centre of Memory and the 46664 campaign against HIV/AIDS.</a:t>
            </a:r>
          </a:p>
          <a:p>
            <a:pPr>
              <a:defRPr sz="2578"/>
            </a:pPr>
            <a:r>
              <a:t>Publicly, Mandela became more vocal in criticising Western powers.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piEqPV.jpg"/>
          <p:cNvPicPr>
            <a:picLocks noChangeAspect="1"/>
          </p:cNvPicPr>
          <p:nvPr/>
        </p:nvPicPr>
        <p:blipFill>
          <a:blip r:embed="rId2"/>
          <a:stretch>
            <a:fillRect/>
          </a:stretch>
        </p:blipFill>
        <p:spPr>
          <a:xfrm>
            <a:off x="1146332" y="914400"/>
            <a:ext cx="6851335"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000"/>
            </a:pPr>
            <a:r>
              <a:t>Nelson Mandela and President George W. Bush in the Oval Office, May 2005</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Childhood: 1918–1934</a:t>
            </a:r>
          </a:p>
        </p:txBody>
      </p:sp>
      <p:sp>
        <p:nvSpPr>
          <p:cNvPr id="3" name="Content Placeholder 2"/>
          <p:cNvSpPr>
            <a:spLocks noGrp="1"/>
          </p:cNvSpPr>
          <p:nvPr>
            <p:ph idx="1"/>
          </p:nvPr>
        </p:nvSpPr>
        <p:spPr/>
        <p:txBody>
          <a:bodyPr/>
          <a:lstStyle/>
          <a:p>
            <a:pPr>
              <a:defRPr sz="2798"/>
            </a:pPr>
            <a:r>
              <a:t>One of Ngubengcuka's sons, named Mandela, was Nelson's grandfather and the source of his surname.</a:t>
            </a:r>
          </a:p>
          <a:p>
            <a:pPr>
              <a:defRPr sz="2798"/>
            </a:pPr>
            <a:r>
              <a:t>Baptised a Methodist, Mandela was given the English forename of "Nelson" by his teacher.</a:t>
            </a:r>
          </a:p>
          <a:p>
            <a:pPr>
              <a:defRPr sz="2798"/>
            </a:pPr>
            <a:r>
              <a:t>When Mandela was about nine, his father came to stay at Qunu, where he died of an undiagnosed ailment which Mandela believed to be lung disease.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"Retiring from retirement": 2004–2013</a:t>
            </a:r>
          </a:p>
        </p:txBody>
      </p:sp>
      <p:sp>
        <p:nvSpPr>
          <p:cNvPr id="3" name="Content Placeholder 2"/>
          <p:cNvSpPr>
            <a:spLocks noGrp="1"/>
          </p:cNvSpPr>
          <p:nvPr>
            <p:ph idx="1"/>
          </p:nvPr>
        </p:nvSpPr>
        <p:spPr/>
        <p:txBody>
          <a:bodyPr/>
          <a:lstStyle/>
          <a:p>
            <a:pPr>
              <a:defRPr sz="2392"/>
            </a:pPr>
            <a:r>
              <a:t>Mandela was more at ease with Mbeki's successor, Zuma, although the Nelson Mandela Foundation was upset when his grandson, Mandla Mandela, flew him out to the Eastern Cape to attend a pro-Zuma rally in the midst of a storm in 2009.</a:t>
            </a:r>
          </a:p>
          <a:p>
            <a:pPr>
              <a:defRPr sz="2392"/>
            </a:pPr>
            <a:r>
              <a:t>In mid-2013, as Mandela was hospitalised for a lung infection in Pretoria, his descendants were involved in an intra-family legal dispute relating to the burial place of Mandela's children, and ultimately Mandela himself.</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Illness and death: 2011–2013</a:t>
            </a:r>
          </a:p>
        </p:txBody>
      </p:sp>
      <p:sp>
        <p:nvSpPr>
          <p:cNvPr id="3" name="Content Placeholder 2"/>
          <p:cNvSpPr>
            <a:spLocks noGrp="1"/>
          </p:cNvSpPr>
          <p:nvPr>
            <p:ph idx="1"/>
          </p:nvPr>
        </p:nvSpPr>
        <p:spPr/>
        <p:txBody>
          <a:bodyPr/>
          <a:lstStyle/>
          <a:p>
            <a:pPr>
              <a:defRPr sz="2934"/>
            </a:pPr>
            <a:r>
              <a:t>In February 2011, Mandela was briefly hospitalised with a respiratory infection, attracting international attention, before being re-admitted for a lung infection and gallstone removal in December 2012.</a:t>
            </a:r>
          </a:p>
          <a:p>
            <a:pPr>
              <a:defRPr sz="2934"/>
            </a:pPr>
            <a:r>
              <a:t>In September 2013, Mandela was discharged from hospital, although his condition remained unstable.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ideology</a:t>
            </a:r>
          </a:p>
        </p:txBody>
      </p:sp>
      <p:sp>
        <p:nvSpPr>
          <p:cNvPr id="3" name="Content Placeholder 2"/>
          <p:cNvSpPr>
            <a:spLocks noGrp="1"/>
          </p:cNvSpPr>
          <p:nvPr>
            <p:ph idx="1"/>
          </p:nvPr>
        </p:nvSpPr>
        <p:spPr/>
        <p:txBody>
          <a:bodyPr/>
          <a:lstStyle/>
          <a:p>
            <a:pPr>
              <a:defRPr sz="2561"/>
            </a:pPr>
            <a:r>
              <a:t>Mandela identified as both an African nationalist, an ideological position he held since joining the ANC, and as a socialist.</a:t>
            </a:r>
          </a:p>
          <a:p>
            <a:pPr>
              <a:defRPr sz="2561"/>
            </a:pPr>
            <a:r>
              <a:t>The historian Sabelo J. Ndlovu-Gatsheni described Mandela as a "liberal African nationalist–decolonial humanist", while political analyst Raymond Suttner cautioned against labelling Mandela a liberal and stated that Mandela displayed a "hybrid socio-political make-up".</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Democracy</a:t>
            </a:r>
          </a:p>
        </p:txBody>
      </p:sp>
      <p:sp>
        <p:nvSpPr>
          <p:cNvPr id="3" name="Content Placeholder 2"/>
          <p:cNvSpPr>
            <a:spLocks noGrp="1"/>
          </p:cNvSpPr>
          <p:nvPr>
            <p:ph idx="1"/>
          </p:nvPr>
        </p:nvSpPr>
        <p:spPr/>
        <p:txBody>
          <a:bodyPr/>
          <a:lstStyle/>
          <a:p>
            <a:pPr>
              <a:defRPr sz="2429"/>
            </a:pPr>
            <a:r>
              <a:t>Although he presented himself in an autocratic manner in several speeches, Mandela was a devout believer in democracy and abided by majority decisions even when deeply disagreeing with them.</a:t>
            </a:r>
          </a:p>
          <a:p>
            <a:pPr>
              <a:defRPr sz="2429"/>
            </a:pPr>
            <a:r>
              <a:t>Suttner argued that there were "two modes of leadership" that Mandela adopted.</a:t>
            </a:r>
          </a:p>
          <a:p>
            <a:pPr>
              <a:defRPr sz="2429"/>
            </a:pPr>
            <a:r>
              <a:t>According to Lodge, Mandela's political thought reflected tensions between his support for liberal democracy and pre-colonial African forms of consensus decision making.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j2thMO.jpg"/>
          <p:cNvPicPr>
            <a:picLocks noChangeAspect="1"/>
          </p:cNvPicPr>
          <p:nvPr/>
        </p:nvPicPr>
        <p:blipFill>
          <a:blip r:embed="rId2"/>
          <a:stretch>
            <a:fillRect/>
          </a:stretch>
        </p:blipFill>
        <p:spPr>
          <a:xfrm>
            <a:off x="2962656" y="914400"/>
            <a:ext cx="321868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309"/>
            </a:pPr>
            <a:r>
              <a:t>1988 Soviet commemorative stamp, captioned "The fighter for freedom of South Africa Nelson Mandela" in Russian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Socialism and Marxism</a:t>
            </a:r>
          </a:p>
        </p:txBody>
      </p:sp>
      <p:sp>
        <p:nvSpPr>
          <p:cNvPr id="3" name="Content Placeholder 2"/>
          <p:cNvSpPr>
            <a:spLocks noGrp="1"/>
          </p:cNvSpPr>
          <p:nvPr>
            <p:ph idx="1"/>
          </p:nvPr>
        </p:nvSpPr>
        <p:spPr/>
        <p:txBody>
          <a:bodyPr/>
          <a:lstStyle/>
          <a:p>
            <a:pPr>
              <a:defRPr sz="2368"/>
            </a:pPr>
            <a:r>
              <a:t>Mandela was influenced by Marxism, and during the revolution he advocated scientific socialism.</a:t>
            </a:r>
          </a:p>
          <a:p>
            <a:pPr>
              <a:defRPr sz="2368"/>
            </a:pPr>
            <a:r>
              <a:t>According to the sociologist Craig Soudien, "sympathetic as Mandela was to socialism, a communist he was not."</a:t>
            </a:r>
          </a:p>
          <a:p>
            <a:pPr>
              <a:defRPr sz="2368"/>
            </a:pPr>
            <a:r>
              <a:t>Conversely, the biographer David Jones Smith stated that Mandela "embraced communism and communists" in the late 1950s and early 1960s, while the historian Stephen Ellis commented that Mandela had assimilated much of the Marxist–Leninist ideology by 1960.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Personality and personal life</a:t>
            </a:r>
          </a:p>
        </p:txBody>
      </p:sp>
      <p:sp>
        <p:nvSpPr>
          <p:cNvPr id="3" name="Content Placeholder 2"/>
          <p:cNvSpPr>
            <a:spLocks noGrp="1"/>
          </p:cNvSpPr>
          <p:nvPr>
            <p:ph idx="1"/>
          </p:nvPr>
        </p:nvSpPr>
        <p:spPr/>
        <p:txBody>
          <a:bodyPr/>
          <a:lstStyle/>
          <a:p>
            <a:pPr>
              <a:defRPr sz="2781"/>
            </a:pPr>
            <a:r>
              <a:t>Mandela was a private person who often concealed his emotions and confided in very few people.</a:t>
            </a:r>
          </a:p>
          <a:p>
            <a:pPr>
              <a:defRPr sz="2781"/>
            </a:pPr>
            <a:r>
              <a:t>According to Sampson, Mandela never had "a strong religious faith" however, while Boehmer stated that Mandela's religious belief was "never robust".</a:t>
            </a:r>
          </a:p>
          <a:p>
            <a:pPr>
              <a:defRPr sz="2781"/>
            </a:pPr>
            <a:r>
              <a:t>Mandela was very self-conscious about being a man and regularly made references to manhood.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Reception and legacy</a:t>
            </a:r>
          </a:p>
        </p:txBody>
      </p:sp>
      <p:sp>
        <p:nvSpPr>
          <p:cNvPr id="3" name="Content Placeholder 2"/>
          <p:cNvSpPr>
            <a:spLocks noGrp="1"/>
          </p:cNvSpPr>
          <p:nvPr>
            <p:ph idx="1"/>
          </p:nvPr>
        </p:nvSpPr>
        <p:spPr/>
        <p:txBody>
          <a:bodyPr/>
          <a:lstStyle/>
          <a:p>
            <a:pPr>
              <a:defRPr sz="2713"/>
            </a:pPr>
            <a:r>
              <a:t>In 1986, Mandela's biographer characterised him as "the embodiment of the struggle for liberation" in South Africa.</a:t>
            </a:r>
          </a:p>
          <a:p>
            <a:pPr>
              <a:defRPr sz="2713"/>
            </a:pPr>
            <a:r>
              <a:t>Sampson commented that even during his life, this myth had become "so powerful that it blurs the realities", converting Mandela into "a secular saint".</a:t>
            </a:r>
          </a:p>
          <a:p>
            <a:pPr>
              <a:defRPr sz="2713"/>
            </a:pPr>
            <a:r>
              <a:t>Mandela's iconic status has been blamed for concealing the complexities of his life.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Orders, decorations, monuments, and honours</a:t>
            </a:r>
          </a:p>
        </p:txBody>
      </p:sp>
      <p:sp>
        <p:nvSpPr>
          <p:cNvPr id="3" name="Content Placeholder 2"/>
          <p:cNvSpPr>
            <a:spLocks noGrp="1"/>
          </p:cNvSpPr>
          <p:nvPr>
            <p:ph idx="1"/>
          </p:nvPr>
        </p:nvSpPr>
        <p:spPr/>
        <p:txBody>
          <a:bodyPr/>
          <a:lstStyle/>
          <a:p>
            <a:pPr>
              <a:defRPr sz="2824"/>
            </a:pPr>
            <a:r>
              <a:t>In 2004, Johannesburg granted Mandela the Freedom of the City, and in 2008 a Mandela statue was unveiled at the spot where Mandela was released from prison.</a:t>
            </a:r>
          </a:p>
          <a:p>
            <a:pPr>
              <a:defRPr sz="2824"/>
            </a:pPr>
            <a:r>
              <a:t>In November 2009, the United Nations General Assembly proclaimed Mandela's birthday, 18 July, as "Mandela Day", marking his contribution to the anti-apartheid struggle.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Biographies and popular media</a:t>
            </a:r>
          </a:p>
        </p:txBody>
      </p:sp>
      <p:sp>
        <p:nvSpPr>
          <p:cNvPr id="3" name="Content Placeholder 2"/>
          <p:cNvSpPr>
            <a:spLocks noGrp="1"/>
          </p:cNvSpPr>
          <p:nvPr>
            <p:ph idx="1"/>
          </p:nvPr>
        </p:nvSpPr>
        <p:spPr/>
        <p:txBody>
          <a:bodyPr/>
          <a:lstStyle/>
          <a:p>
            <a:pPr>
              <a:defRPr sz="2368"/>
            </a:pPr>
            <a:r>
              <a:t>The second was Anthony Sampson's Mandela, published in 1999.</a:t>
            </a:r>
          </a:p>
          <a:p>
            <a:pPr>
              <a:defRPr sz="2368"/>
            </a:pPr>
            <a:r>
              <a:t>Other biographies included Martin Meredith's Mandela, first published in 1997, and Tom Lodge's Mandela, brought out in 2006.</a:t>
            </a:r>
          </a:p>
          <a:p>
            <a:pPr>
              <a:defRPr sz="2368"/>
            </a:pPr>
            <a:r>
              <a:t>In the 1980s he was the subject of several songs, such as The Specials' "Free Nelson Mandela", Hugh Masekela's "Bring Him Back Home (Nelson Mandela)", and Johnny Clegg's "Asimbonanga (Mandela)", which helped to bring awareness of his imprisonment to an international audience.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n3dmj6.jpg"/>
          <p:cNvPicPr>
            <a:picLocks noChangeAspect="1"/>
          </p:cNvPicPr>
          <p:nvPr/>
        </p:nvPicPr>
        <p:blipFill>
          <a:blip r:embed="rId2"/>
          <a:stretch>
            <a:fillRect/>
          </a:stretch>
        </p:blipFill>
        <p:spPr>
          <a:xfrm>
            <a:off x="2904744" y="914400"/>
            <a:ext cx="333451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130"/>
            </a:pPr>
            <a:r>
              <a:t>Photograph of Mandela, taken in Umtata in 1937</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a:t>
            </a:r>
          </a:p>
        </p:txBody>
      </p:sp>
      <p:sp>
        <p:nvSpPr>
          <p:cNvPr id="3" name="Content Placeholder 2"/>
          <p:cNvSpPr>
            <a:spLocks noGrp="1"/>
          </p:cNvSpPr>
          <p:nvPr>
            <p:ph idx="1"/>
          </p:nvPr>
        </p:nvSpPr>
        <p:spPr/>
        <p:txBody>
          <a:bodyPr/>
          <a:lstStyle/>
          <a:p>
            <a:pPr>
              <a:defRPr sz="3600"/>
            </a:pPr>
            <a:r>
              <a:t>Mandela effect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600"/>
            </a:pPr>
            <a:r>
              <a:t>Nelson Mandela Centre of Memory</a:t>
            </a:r>
          </a:p>
          <a:p>
            <a:pPr>
              <a:defRPr sz="3600"/>
            </a:pPr>
            <a:r>
              <a:t>Nelson Mandela Children's Fund</a:t>
            </a:r>
          </a:p>
          <a:p>
            <a:pPr>
              <a:defRPr sz="3600"/>
            </a:pPr>
            <a:r>
              <a:t>Nelson Mandela Foundation</a:t>
            </a:r>
          </a:p>
          <a:p>
            <a:pPr>
              <a:defRPr sz="3600"/>
            </a:pPr>
            <a:r>
              <a:t>Nelson Mandela Museum</a:t>
            </a:r>
          </a:p>
          <a:p>
            <a:pPr>
              <a:defRPr sz="3600"/>
            </a:pPr>
            <a:r>
              <a:t>Nelson Mandela Day</a:t>
            </a:r>
          </a:p>
          <a:p>
            <a:pPr>
              <a:defRPr sz="3600"/>
            </a:pPr>
            <a:r>
              <a:t>Nelson Mandela at Curlie</a:t>
            </a:r>
          </a:p>
          <a:p>
            <a:pPr>
              <a:defRPr sz="3600"/>
            </a:pPr>
            <a:r>
              <a:t>Nelson Mandela on IMDb</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Clarkebury, Healdtown, and Fort Hare: 1934–1940</a:t>
            </a:r>
          </a:p>
        </p:txBody>
      </p:sp>
      <p:sp>
        <p:nvSpPr>
          <p:cNvPr id="3" name="Content Placeholder 2"/>
          <p:cNvSpPr>
            <a:spLocks noGrp="1"/>
          </p:cNvSpPr>
          <p:nvPr>
            <p:ph idx="1"/>
          </p:nvPr>
        </p:nvSpPr>
        <p:spPr/>
        <p:txBody>
          <a:bodyPr/>
          <a:lstStyle/>
          <a:p>
            <a:pPr>
              <a:defRPr sz="2460"/>
            </a:pPr>
            <a:r>
              <a:t>Mandela spent much of his spare time at Healdtown as a long-distance runner and boxer, and in his second year he became a prefect.</a:t>
            </a:r>
          </a:p>
          <a:p>
            <a:pPr>
              <a:defRPr sz="2460"/>
            </a:pPr>
            <a:r>
              <a:t>Although he had friends connected to the African National Congress (ANC) who wanted South Africa to be independent of the British Empire, Mandela avoided any involvement with the anti-imperialist movement, and became a vocal supporter of the British war effort when the Second World War broke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Arriving in Johannesburg: 1941–1943</a:t>
            </a:r>
          </a:p>
        </p:txBody>
      </p:sp>
      <p:sp>
        <p:nvSpPr>
          <p:cNvPr id="3" name="Content Placeholder 2"/>
          <p:cNvSpPr>
            <a:spLocks noGrp="1"/>
          </p:cNvSpPr>
          <p:nvPr>
            <p:ph idx="1"/>
          </p:nvPr>
        </p:nvSpPr>
        <p:spPr/>
        <p:txBody>
          <a:bodyPr/>
          <a:lstStyle/>
          <a:p>
            <a:pPr>
              <a:defRPr sz="2846"/>
            </a:pPr>
            <a:r>
              <a:t>He stayed with a cousin in George Goch Township, who introduced Mandela to realtor and ANC activist Walter Sisulu.</a:t>
            </a:r>
          </a:p>
          <a:p>
            <a:pPr>
              <a:defRPr sz="2846"/>
            </a:pPr>
            <a:r>
              <a:t>To continue his higher education, Mandela signed up to a University of South Africa correspondence course, working on his bachelor's degree at night.</a:t>
            </a:r>
          </a:p>
          <a:p>
            <a:pPr>
              <a:defRPr sz="2846"/>
            </a:pPr>
            <a:r>
              <a:t>Mandela and Justice arrived a day late for the funeral.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Elfgy.jpg"/>
          <p:cNvPicPr>
            <a:picLocks noChangeAspect="1"/>
          </p:cNvPicPr>
          <p:nvPr/>
        </p:nvPicPr>
        <p:blipFill>
          <a:blip r:embed="rId2"/>
          <a:stretch>
            <a:fillRect/>
          </a:stretch>
        </p:blipFill>
        <p:spPr>
          <a:xfrm>
            <a:off x="2331720" y="914400"/>
            <a:ext cx="448056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274"/>
            </a:pPr>
            <a:r>
              <a:t>Mandela and Evelyn in July 1944, at Walter and Albertina Sisulu's wedding party in the Bantu Men's Social Centre.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Law studies and the ANC Youth League: 1943–1949</a:t>
            </a:r>
          </a:p>
        </p:txBody>
      </p:sp>
      <p:sp>
        <p:nvSpPr>
          <p:cNvPr id="3" name="Content Placeholder 2"/>
          <p:cNvSpPr>
            <a:spLocks noGrp="1"/>
          </p:cNvSpPr>
          <p:nvPr>
            <p:ph idx="1"/>
          </p:nvPr>
        </p:nvSpPr>
        <p:spPr/>
        <p:txBody>
          <a:bodyPr/>
          <a:lstStyle/>
          <a:p>
            <a:pPr>
              <a:defRPr sz="2802"/>
            </a:pPr>
            <a:r>
              <a:t>Mandela began studying law at the University of the Witwatersrand, where he was the only black African student and faced racism.</a:t>
            </a:r>
          </a:p>
          <a:p>
            <a:pPr>
              <a:defRPr sz="2802"/>
            </a:pPr>
            <a:r>
              <a:t>Mandela enjoyed home life, welcoming his mother and his sister, Leabie, to stay with him.</a:t>
            </a:r>
          </a:p>
          <a:p>
            <a:pPr>
              <a:defRPr sz="2802"/>
            </a:pPr>
            <a:r>
              <a:t>Mandela later related that he and his colleagues had "guided the ANC to a more radical and revolutionary path."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Defiance Campaign and Transvaal ANC Presidency: 1950–1954</a:t>
            </a:r>
          </a:p>
        </p:txBody>
      </p:sp>
      <p:sp>
        <p:nvSpPr>
          <p:cNvPr id="3" name="Content Placeholder 2"/>
          <p:cNvSpPr>
            <a:spLocks noGrp="1"/>
          </p:cNvSpPr>
          <p:nvPr>
            <p:ph idx="1"/>
          </p:nvPr>
        </p:nvSpPr>
        <p:spPr/>
        <p:txBody>
          <a:bodyPr/>
          <a:lstStyle/>
          <a:p>
            <a:pPr>
              <a:defRPr sz="2896"/>
            </a:pPr>
            <a:r>
              <a:t>These events established Mandela as one of the best-known black political figures in South Africa.</a:t>
            </a:r>
          </a:p>
          <a:p>
            <a:pPr>
              <a:defRPr sz="2896"/>
            </a:pPr>
            <a:r>
              <a:t>Although Africanists opposed his candidacy, Mandela was elected regional president in October.</a:t>
            </a:r>
          </a:p>
          <a:p>
            <a:pPr>
              <a:defRPr sz="2896"/>
            </a:pPr>
            <a:r>
              <a:t>In August 1953, Mandela and Tambo opened their own law firm, Mandela and Tambo, operating in downtown Johannesburg.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