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image/jpeg" Extension="jp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 r:id="rId27" id="276"/>
    <p:sldId r:id="rId28" id="277"/>
    <p:sldId r:id="rId29" id="278"/>
    <p:sldId r:id="rId30" id="279"/>
    <p:sldId r:id="rId31" id="280"/>
    <p:sldId r:id="rId32" id="28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2" Type="http://schemas.openxmlformats.org/officeDocument/2006/relationships/slide" Target="slides/slide26.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28" Type="http://schemas.openxmlformats.org/officeDocument/2006/relationships/slide" Target="slides/slide22.xml"/><Relationship Id="rId29" Type="http://schemas.openxmlformats.org/officeDocument/2006/relationships/slide" Target="slides/slide23.xml"/><Relationship Id="rId26" Type="http://schemas.openxmlformats.org/officeDocument/2006/relationships/slide" Target="slides/slide20.xml"/><Relationship Id="rId27" Type="http://schemas.openxmlformats.org/officeDocument/2006/relationships/slide" Target="slides/slide21.xml"/><Relationship Id="rId24" Type="http://schemas.openxmlformats.org/officeDocument/2006/relationships/slide" Target="slides/slide18.xml"/><Relationship Id="rId25" Type="http://schemas.openxmlformats.org/officeDocument/2006/relationships/slide" Target="slides/slide19.xml"/><Relationship Id="rId22" Type="http://schemas.openxmlformats.org/officeDocument/2006/relationships/slide" Target="slides/slide16.xml"/><Relationship Id="rId23" Type="http://schemas.openxmlformats.org/officeDocument/2006/relationships/slide" Target="slides/slide17.xml"/><Relationship Id="rId20" Type="http://schemas.openxmlformats.org/officeDocument/2006/relationships/slide" Target="slides/slide14.xml"/><Relationship Id="rId21" Type="http://schemas.openxmlformats.org/officeDocument/2006/relationships/slide" Target="slides/slide15.xml"/><Relationship Id="rId31" Type="http://schemas.openxmlformats.org/officeDocument/2006/relationships/slide" Target="slides/slide25.xml"/><Relationship Id="rId30" Type="http://schemas.openxmlformats.org/officeDocument/2006/relationships/slide" Target="slides/slide24.xml"/><Relationship Id="rId19" Type="http://schemas.openxmlformats.org/officeDocument/2006/relationships/slide" Target="slides/slide13.xml"/><Relationship Id="rId18" Type="http://schemas.openxmlformats.org/officeDocument/2006/relationships/slide" Target="slides/slide12.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Selma to Montgomery marches</a:t>
            </a:r>
          </a:p>
        </p:txBody>
      </p:sp>
      <p:sp>
        <p:nvSpPr>
          <p:cNvPr id="3" name="Subtitle 2"/>
          <p:cNvSpPr>
            <a:spLocks noGrp="1"/>
          </p:cNvSpPr>
          <p:nvPr>
            <p:ph type="subTitle" idx="1"/>
          </p:nvPr>
        </p:nvSpPr>
        <p:spPr/>
        <p:txBody>
          <a:bodyPr/>
          <a:lstStyle/>
          <a:p>
            <a:pPr>
              <a:defRPr sz="2800"/>
            </a:pPr>
            <a:r>
              <a:t>From Wikipedia, the free encyclopedia</a:t>
            </a:r>
          </a:p>
          <a:p>
            <a:pPr>
              <a:defRPr sz="1600"/>
            </a:pPr>
            <a:r>
              <a:t>https://en.wikipedia.org/wiki/Selma%20to%20Montgomery%20marches</a:t>
            </a:r>
          </a:p>
          <a:p>
            <a:pPr>
              <a:defRPr sz="1600"/>
            </a:pPr>
            <a:r>
              <a:t>Licensed under CC BY-SA 3.0:</a:t>
            </a:r>
          </a:p>
          <a:p>
            <a:pPr>
              <a:defRPr sz="1600"/>
            </a:pPr>
            <a:r>
              <a:t>https://en.wikipedia.org/wiki/Wikipedia:Text_of_Creative_Commons_Attribution-ShareAlike_3.0_Unported_License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Response to "Bloody Sunday"</a:t>
            </a:r>
          </a:p>
        </p:txBody>
      </p:sp>
      <p:sp>
        <p:nvSpPr>
          <p:cNvPr id="3" name="Content Placeholder 2"/>
          <p:cNvSpPr>
            <a:spLocks noGrp="1"/>
          </p:cNvSpPr>
          <p:nvPr>
            <p:ph idx="1"/>
          </p:nvPr>
        </p:nvSpPr>
        <p:spPr/>
        <p:txBody>
          <a:bodyPr/>
          <a:lstStyle/>
          <a:p>
            <a:pPr>
              <a:defRPr sz="2520"/>
            </a:pPr>
            <a:r>
              <a:t>After the march, President Johnson issued an immediate statement "deploring the brutality with which a number of Negro citizens of Alabama were treated".</a:t>
            </a:r>
          </a:p>
          <a:p>
            <a:pPr>
              <a:defRPr sz="2520"/>
            </a:pPr>
            <a:r>
              <a:t>He also promised to send a voting rights bill to Congress that week, although it took him until March 15.</a:t>
            </a:r>
          </a:p>
          <a:p>
            <a:pPr>
              <a:defRPr sz="2520"/>
            </a:pPr>
            <a:r>
              <a:t>SNCC officially joined the Selma campaign, putting aside their qualms about SCLC's tactics in order to rally for "the fundamental right of protest".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rWz_Dy.jpeg"/>
          <p:cNvPicPr>
            <a:picLocks noChangeAspect="1"/>
          </p:cNvPicPr>
          <p:nvPr/>
        </p:nvPicPr>
        <p:blipFill>
          <a:blip r:embed="rId2"/>
          <a:stretch>
            <a:fillRect/>
          </a:stretch>
        </p:blipFill>
        <p:spPr>
          <a:xfrm>
            <a:off x="1337310" y="914400"/>
            <a:ext cx="6469380"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400"/>
            </a:pPr>
            <a:r>
              <a:t>Police watch marchers turn around on Tuesday, March 9, 1965.</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Second march: "Turnaround Tuesday"</a:t>
            </a:r>
          </a:p>
        </p:txBody>
      </p:sp>
      <p:sp>
        <p:nvSpPr>
          <p:cNvPr id="3" name="Content Placeholder 2"/>
          <p:cNvSpPr>
            <a:spLocks noGrp="1"/>
          </p:cNvSpPr>
          <p:nvPr>
            <p:ph idx="1"/>
          </p:nvPr>
        </p:nvSpPr>
        <p:spPr/>
        <p:txBody>
          <a:bodyPr/>
          <a:lstStyle/>
          <a:p>
            <a:pPr>
              <a:defRPr sz="2561"/>
            </a:pPr>
          </a:p>
          <a:p>
            <a:pPr>
              <a:defRPr sz="2561"/>
            </a:pPr>
          </a:p>
          <a:p>
            <a:pPr>
              <a:defRPr sz="2561"/>
            </a:pPr>
            <a:r>
              <a:t>Bevel, King, Nash, and others began organizing a second march to be held on Tuesday, March 9, 1965.</a:t>
            </a:r>
          </a:p>
          <a:p>
            <a:pPr>
              <a:defRPr sz="2561"/>
            </a:pPr>
            <a:r>
              <a:t>Awakened to issues of civil and voting rights by years of Civil Rights Movement activities, and shocked by the television images of "Bloody Sunday," hundreds of people responded to SCLC's call.</a:t>
            </a:r>
          </a:p>
          <a:p>
            <a:pPr>
              <a:defRPr sz="2561"/>
            </a:pPr>
            <a:r>
              <a:t>King asked them to remain in Selma for another march to take place after the injunction was lifted.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Response to the second march</a:t>
            </a:r>
          </a:p>
        </p:txBody>
      </p:sp>
      <p:sp>
        <p:nvSpPr>
          <p:cNvPr id="3" name="Content Placeholder 2"/>
          <p:cNvSpPr>
            <a:spLocks noGrp="1"/>
          </p:cNvSpPr>
          <p:nvPr>
            <p:ph idx="1"/>
          </p:nvPr>
        </p:nvSpPr>
        <p:spPr/>
        <p:txBody>
          <a:bodyPr/>
          <a:lstStyle/>
          <a:p>
            <a:pPr>
              <a:defRPr sz="2429"/>
            </a:pPr>
            <a:r>
              <a:t>President Johnson called Reeb's widow and father to express his condolences (he would later invoke Reeb's memory when he delivered a draft of the Voting Rights Act to Congress).</a:t>
            </a:r>
          </a:p>
          <a:p>
            <a:pPr>
              <a:defRPr sz="2429"/>
            </a:pPr>
            <a:r>
              <a:t>Dr. King's credibility in the movement was shaken by the secret turnaround agreement.</a:t>
            </a:r>
          </a:p>
          <a:p>
            <a:pPr>
              <a:defRPr sz="2429"/>
            </a:pPr>
            <a:r>
              <a:t>Criticism of King by radicals in the movement became increasingly pronounced, with James Forman calling Turnaround Tuesday, "a classic example of trickery against the people".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Actions in Montgomery</a:t>
            </a:r>
          </a:p>
        </p:txBody>
      </p:sp>
      <p:sp>
        <p:nvSpPr>
          <p:cNvPr id="3" name="Content Placeholder 2"/>
          <p:cNvSpPr>
            <a:spLocks noGrp="1"/>
          </p:cNvSpPr>
          <p:nvPr>
            <p:ph idx="1"/>
          </p:nvPr>
        </p:nvSpPr>
        <p:spPr/>
        <p:txBody>
          <a:bodyPr/>
          <a:lstStyle/>
          <a:p>
            <a:pPr>
              <a:defRPr sz="2687"/>
            </a:pPr>
            <a:r>
              <a:t>They were quickly joined by James Forman and much of the SNCC staff from Selma.</a:t>
            </a:r>
          </a:p>
          <a:p>
            <a:pPr>
              <a:defRPr sz="2687"/>
            </a:pPr>
            <a:r>
              <a:t>On March 11, SNCC began a series of demonstrations in Montgomery, and put out a national call for others to join them.</a:t>
            </a:r>
          </a:p>
          <a:p>
            <a:pPr>
              <a:defRPr sz="2687"/>
            </a:pPr>
            <a:r>
              <a:t>Although Dr. King was concerned by Forman's violent rhetoric, he joined him in leading a march of 2000 people in Montgomery to the Montgomery County courthouse.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Actions at the White House</a:t>
            </a:r>
          </a:p>
        </p:txBody>
      </p:sp>
      <p:sp>
        <p:nvSpPr>
          <p:cNvPr id="3" name="Content Placeholder 2"/>
          <p:cNvSpPr>
            <a:spLocks noGrp="1"/>
          </p:cNvSpPr>
          <p:nvPr>
            <p:ph idx="1"/>
          </p:nvPr>
        </p:nvSpPr>
        <p:spPr/>
        <p:txBody>
          <a:bodyPr/>
          <a:lstStyle/>
          <a:p>
            <a:pPr>
              <a:defRPr sz="2815"/>
            </a:pPr>
            <a:r>
              <a:t>On March 12, President Johnson had an unusually belligerent meeting with a group of civil rights advocates including Bishop Paul Moore, Reverend Robert Spike, and SNCC representative H. Rap Brown.</a:t>
            </a:r>
          </a:p>
          <a:p>
            <a:pPr>
              <a:defRPr sz="2815"/>
            </a:pPr>
            <a:r>
              <a:t>He also began preparing the final draft of his voting rights bill.</a:t>
            </a:r>
          </a:p>
          <a:p>
            <a:pPr>
              <a:defRPr sz="2815"/>
            </a:pPr>
            <a:r>
              <a:t>He would use an 1870 civil rights law as the basis for charges.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Johnson's decision and the Voting Rights Act</a:t>
            </a:r>
          </a:p>
        </p:txBody>
      </p:sp>
      <p:sp>
        <p:nvSpPr>
          <p:cNvPr id="3" name="Content Placeholder 2"/>
          <p:cNvSpPr>
            <a:spLocks noGrp="1"/>
          </p:cNvSpPr>
          <p:nvPr>
            <p:ph idx="1"/>
          </p:nvPr>
        </p:nvSpPr>
        <p:spPr/>
        <p:txBody>
          <a:bodyPr/>
          <a:lstStyle/>
          <a:p>
            <a:pPr>
              <a:defRPr sz="2765"/>
            </a:pPr>
            <a:r>
              <a:t>On March 15, the president convened a joint session of Congress, outlined his new voting rights bill, and demanded that they pass it.</a:t>
            </a:r>
          </a:p>
          <a:p>
            <a:pPr>
              <a:defRPr sz="2765"/>
            </a:pPr>
            <a:r>
              <a:t>Johnson added that his entire Great Society program, not only the Voting Rights Bill, was part of the Civil Rights Movement.</a:t>
            </a:r>
          </a:p>
          <a:p>
            <a:pPr>
              <a:defRPr sz="2765"/>
            </a:pPr>
            <a:r>
              <a:t>Johnson's Voting Rights Bill was formally introduced in Congress two days later.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March to Montgomery</a:t>
            </a:r>
          </a:p>
        </p:txBody>
      </p:sp>
      <p:sp>
        <p:nvSpPr>
          <p:cNvPr id="3" name="Content Placeholder 2"/>
          <p:cNvSpPr>
            <a:spLocks noGrp="1"/>
          </p:cNvSpPr>
          <p:nvPr>
            <p:ph idx="1"/>
          </p:nvPr>
        </p:nvSpPr>
        <p:spPr/>
        <p:txBody>
          <a:bodyPr/>
          <a:lstStyle/>
          <a:p>
            <a:pPr>
              <a:defRPr sz="2625"/>
            </a:pPr>
            <a:r>
              <a:t>To ensure that this march would not be as unsuccessful as the first two marches were, the president federalized the Alabama National Guard on March 20 to escort the march from Selma, The ground operation was supervised by Deputy US Attorney General Ramsey Clark.</a:t>
            </a:r>
          </a:p>
          <a:p>
            <a:pPr>
              <a:defRPr sz="2625"/>
            </a:pPr>
            <a:r>
              <a:t>On the morning of March 24, the march crossed into Montgomery County and the highway widened again to four lanes.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Response to the third march</a:t>
            </a:r>
          </a:p>
        </p:txBody>
      </p:sp>
      <p:sp>
        <p:nvSpPr>
          <p:cNvPr id="3" name="Content Placeholder 2"/>
          <p:cNvSpPr>
            <a:spLocks noGrp="1"/>
          </p:cNvSpPr>
          <p:nvPr>
            <p:ph idx="1"/>
          </p:nvPr>
        </p:nvSpPr>
        <p:spPr/>
        <p:txBody>
          <a:bodyPr/>
          <a:lstStyle/>
          <a:p>
            <a:pPr>
              <a:defRPr sz="3219"/>
            </a:pPr>
            <a:r>
              <a:t>The third Selma march received national and international coverage.</a:t>
            </a:r>
          </a:p>
          <a:p>
            <a:pPr>
              <a:defRPr sz="3219"/>
            </a:pPr>
            <a:r>
              <a:t>Gaining more widespread support from other civil rights organizations in the area, this third march was considered an overall success, with greater degree of influence on the public.</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Hammermill boycott</a:t>
            </a:r>
          </a:p>
        </p:txBody>
      </p:sp>
      <p:sp>
        <p:nvSpPr>
          <p:cNvPr id="3" name="Content Placeholder 2"/>
          <p:cNvSpPr>
            <a:spLocks noGrp="1"/>
          </p:cNvSpPr>
          <p:nvPr>
            <p:ph idx="1"/>
          </p:nvPr>
        </p:nvSpPr>
        <p:spPr/>
        <p:txBody>
          <a:bodyPr/>
          <a:lstStyle/>
          <a:p>
            <a:pPr>
              <a:defRPr sz="2740"/>
            </a:pPr>
            <a:r>
              <a:t>During 1965, Martin Luther King was promoting an economic boycott of Alabama products to put pressure on the State to integrate schools and employment.</a:t>
            </a:r>
          </a:p>
          <a:p>
            <a:pPr>
              <a:defRPr sz="2740"/>
            </a:pPr>
            <a:r>
              <a:t>In cooperation with SCLC, student members of Oberlin College Action for Civil Rights, joined with SCLC members to conduct picketing and a sit-in at Hammermill's Erie, Pennsylvania headquarters.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Selma to Montgomery marches</a:t>
            </a:r>
          </a:p>
        </p:txBody>
      </p:sp>
      <p:sp>
        <p:nvSpPr>
          <p:cNvPr id="3" name="Content Placeholder 2"/>
          <p:cNvSpPr>
            <a:spLocks noGrp="1"/>
          </p:cNvSpPr>
          <p:nvPr>
            <p:ph idx="1"/>
          </p:nvPr>
        </p:nvSpPr>
        <p:spPr/>
        <p:txBody>
          <a:bodyPr/>
          <a:lstStyle/>
          <a:p>
            <a:pPr>
              <a:defRPr sz="2307"/>
            </a:pPr>
            <a:r>
              <a:t>To defuse and refocus the community's outrage, SCLC Director of Direct Action James Bevel, who was directing SCLC's Selma voting rights movement, called for a march of dramatic length, from Selma to the state capital of Montgomery.</a:t>
            </a:r>
          </a:p>
          <a:p>
            <a:pPr>
              <a:defRPr sz="2307"/>
            </a:pPr>
            <a:r>
              <a:t>The third march started March 21.</a:t>
            </a:r>
          </a:p>
          <a:p>
            <a:pPr>
              <a:defRPr sz="2307"/>
            </a:pPr>
            <a:r>
              <a:t>The marchers arrived in Montgomery on March 24 and at the Alabama State Capitol on March 25.</a:t>
            </a:r>
          </a:p>
          <a:p>
            <a:pPr>
              <a:defRPr sz="2307"/>
            </a:pPr>
            <a:r>
              <a:t>The route is memorialized as the "Selma To Montgomery Voting Rights Trail", and is designated as a U.S. National Historic Trail.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jxAgfL.jpg"/>
          <p:cNvPicPr>
            <a:picLocks noChangeAspect="1"/>
          </p:cNvPicPr>
          <p:nvPr/>
        </p:nvPicPr>
        <p:blipFill>
          <a:blip r:embed="rId2"/>
          <a:stretch>
            <a:fillRect/>
          </a:stretch>
        </p:blipFill>
        <p:spPr>
          <a:xfrm>
            <a:off x="2807208" y="914400"/>
            <a:ext cx="3529584"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000"/>
            </a:pPr>
            <a:r>
              <a:t>Selma to Montgomery National Historic Trail sign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Aftermath and historical impact</a:t>
            </a:r>
          </a:p>
        </p:txBody>
      </p:sp>
      <p:sp>
        <p:nvSpPr>
          <p:cNvPr id="3" name="Content Placeholder 2"/>
          <p:cNvSpPr>
            <a:spLocks noGrp="1"/>
          </p:cNvSpPr>
          <p:nvPr>
            <p:ph idx="1"/>
          </p:nvPr>
        </p:nvSpPr>
        <p:spPr/>
        <p:txBody>
          <a:bodyPr/>
          <a:lstStyle/>
          <a:p>
            <a:pPr>
              <a:defRPr sz="2794"/>
            </a:pPr>
            <a:r>
              <a:t>Johnson's televised speech before Congress was carried nationally; it was considered to be a watershed moment for the civil rights movement.</a:t>
            </a:r>
          </a:p>
          <a:p>
            <a:pPr>
              <a:defRPr sz="2794"/>
            </a:pPr>
            <a:r>
              <a:t>Many in the Civil Rights Movement cheered the speech and were emotionally moved that after so long, and so hard a struggle, a President was finally willing to defend voting rights for blacks.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Legacy and honors</a:t>
            </a:r>
          </a:p>
        </p:txBody>
      </p:sp>
      <p:sp>
        <p:nvSpPr>
          <p:cNvPr id="3" name="Content Placeholder 2"/>
          <p:cNvSpPr>
            <a:spLocks noGrp="1"/>
          </p:cNvSpPr>
          <p:nvPr>
            <p:ph idx="1"/>
          </p:nvPr>
        </p:nvSpPr>
        <p:spPr/>
        <p:txBody>
          <a:bodyPr/>
          <a:lstStyle/>
          <a:p>
            <a:pPr>
              <a:defRPr sz="2687"/>
            </a:pPr>
            <a:r>
              <a:t>As part of the National Historic Trail, the National Park Service operates two interpretive centers (Selma and Lowndes County).</a:t>
            </a:r>
          </a:p>
          <a:p>
            <a:pPr>
              <a:defRPr sz="2687"/>
            </a:pPr>
            <a:r>
              <a:t>It is planning to operate a Montgomery center to be located on the campus of Alabama State University.</a:t>
            </a:r>
          </a:p>
          <a:p>
            <a:pPr>
              <a:defRPr sz="2687"/>
            </a:pPr>
            <a:r>
              <a:t>In a later ceremony, two dozen individuals in Selma received certificates.</a:t>
            </a:r>
          </a:p>
          <a:p>
            <a:pPr>
              <a:defRPr sz="2687"/>
            </a:pPr>
            <a:r>
              <a:t>Barack Obama signed the resolution in law on March 7.</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Commemorative marches</a:t>
            </a:r>
          </a:p>
        </p:txBody>
      </p:sp>
      <p:sp>
        <p:nvSpPr>
          <p:cNvPr id="3" name="Content Placeholder 2"/>
          <p:cNvSpPr>
            <a:spLocks noGrp="1"/>
          </p:cNvSpPr>
          <p:nvPr>
            <p:ph idx="1"/>
          </p:nvPr>
        </p:nvSpPr>
        <p:spPr/>
        <p:txBody>
          <a:bodyPr/>
          <a:lstStyle/>
          <a:p>
            <a:pPr>
              <a:defRPr sz="2873"/>
            </a:pPr>
            <a:r>
              <a:t>In March 1975, Coretta Scott King, the widow of Martin Luther King Jr. led four thousand marchers commemorating Bloody Sunday.</a:t>
            </a:r>
          </a:p>
          <a:p>
            <a:pPr>
              <a:defRPr sz="2873"/>
            </a:pPr>
            <a:r>
              <a:t>An estimated 40,000 people attended to commemorate the 1965 march, and to reflect on and speak about its impact on history and continuing efforts to address and improve U.S. civil rights.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Revitalization</a:t>
            </a:r>
          </a:p>
        </p:txBody>
      </p:sp>
      <p:sp>
        <p:nvSpPr>
          <p:cNvPr id="3" name="Content Placeholder 2"/>
          <p:cNvSpPr>
            <a:spLocks noGrp="1"/>
          </p:cNvSpPr>
          <p:nvPr>
            <p:ph idx="1"/>
          </p:nvPr>
        </p:nvSpPr>
        <p:spPr/>
        <p:txBody>
          <a:bodyPr/>
          <a:lstStyle/>
          <a:p>
            <a:pPr>
              <a:defRPr sz="2811"/>
            </a:pPr>
            <a:r>
              <a:t>The Montgomery portion of the Selma to Montgomery trail was being improved through a multimillion-dollar investment in order to enhance the trail and related neighborhoods.</a:t>
            </a:r>
          </a:p>
          <a:p>
            <a:pPr>
              <a:defRPr sz="2811"/>
            </a:pPr>
            <a:r>
              <a:t>Since 2010, federal teams have met with community leaders in Selma, Hayneville and Montgomery, the county seats of Dallas, Lowndes and Montgomery counties.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Representation in media</a:t>
            </a:r>
          </a:p>
        </p:txBody>
      </p:sp>
      <p:sp>
        <p:nvSpPr>
          <p:cNvPr id="3" name="Content Placeholder 2"/>
          <p:cNvSpPr>
            <a:spLocks noGrp="1"/>
          </p:cNvSpPr>
          <p:nvPr>
            <p:ph idx="1"/>
          </p:nvPr>
        </p:nvSpPr>
        <p:spPr/>
        <p:txBody>
          <a:bodyPr/>
          <a:lstStyle/>
          <a:p>
            <a:pPr>
              <a:defRPr sz="2725"/>
            </a:pPr>
            <a:r>
              <a:t>Selma, Lord, Selma (1999), the first dramatic feature film based on events surrounding the Selma to Montgomery marches, is a Disney made-for-TV movie shown on ABC television.</a:t>
            </a:r>
          </a:p>
          <a:p>
            <a:pPr>
              <a:defRPr sz="2725"/>
            </a:pPr>
            <a:r>
              <a:t>Selma, a 2014 American film directed by Ava DuVernay, features the historic figures who developed the voting rights campaign in Selma and led the Selma to Montgomery marches.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links</a:t>
            </a:r>
          </a:p>
        </p:txBody>
      </p:sp>
      <p:sp>
        <p:nvSpPr>
          <p:cNvPr id="3" name="Content Placeholder 2"/>
          <p:cNvSpPr>
            <a:spLocks noGrp="1"/>
          </p:cNvSpPr>
          <p:nvPr>
            <p:ph idx="1"/>
          </p:nvPr>
        </p:nvSpPr>
        <p:spPr/>
        <p:txBody>
          <a:bodyPr/>
          <a:lstStyle/>
          <a:p>
            <a:pPr>
              <a:defRPr sz="2458"/>
            </a:pPr>
            <a:r>
              <a:t>"Selma, Lord, Selma: The Voting Rights Campaign".</a:t>
            </a:r>
          </a:p>
          <a:p>
            <a:pPr>
              <a:defRPr sz="2458"/>
            </a:pPr>
            <a:r>
              <a:t>Civil Rights Movement Veterans.</a:t>
            </a:r>
          </a:p>
          <a:p>
            <a:pPr>
              <a:defRPr sz="2458"/>
            </a:pPr>
            <a:r>
              <a:t>Civil Rights Movement Veterans.</a:t>
            </a:r>
          </a:p>
          <a:p>
            <a:pPr>
              <a:defRPr sz="2458"/>
            </a:pPr>
            <a:r>
              <a:t>Civil Rights Movement Veterans.</a:t>
            </a:r>
          </a:p>
          <a:p>
            <a:pPr>
              <a:defRPr sz="2458"/>
            </a:pPr>
            <a:r>
              <a:t>"Selma-to-Montgomery 1965 Voting Rights March".</a:t>
            </a:r>
          </a:p>
          <a:p>
            <a:pPr>
              <a:defRPr sz="2458"/>
            </a:pPr>
            <a:r>
              <a:t>"The Selma to Montgomery Voting Rights March: Shaking the Conscience of the Nation".National Park Service.</a:t>
            </a:r>
          </a:p>
          <a:p>
            <a:pPr>
              <a:defRPr sz="2458"/>
            </a:pPr>
            <a:r>
              <a:t>"March from Selma to Montgomery, Alabama, Commencing March 21, 1965".</a:t>
            </a:r>
          </a:p>
          <a:p>
            <a:pPr>
              <a:defRPr sz="2458"/>
            </a:pPr>
            <a:r>
              <a:t>"Selma to Montgomery March".</a:t>
            </a:r>
          </a:p>
          <a:p>
            <a:pPr>
              <a:defRPr sz="2458"/>
            </a:pPr>
            <a:r>
              <a:t>"The Selma March Remembered".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Selma movement established: 1963–1964</a:t>
            </a:r>
          </a:p>
        </p:txBody>
      </p:sp>
      <p:sp>
        <p:nvSpPr>
          <p:cNvPr id="3" name="Content Placeholder 2"/>
          <p:cNvSpPr>
            <a:spLocks noGrp="1"/>
          </p:cNvSpPr>
          <p:nvPr>
            <p:ph idx="1"/>
          </p:nvPr>
        </p:nvSpPr>
        <p:spPr/>
        <p:txBody>
          <a:bodyPr/>
          <a:lstStyle/>
          <a:p>
            <a:pPr>
              <a:defRPr sz="2584"/>
            </a:pPr>
            <a:r>
              <a:t>The Society of Saint Edmund, an order of Catholics committed to alleviating poverty and promoting civil rights, were the only whites in Selma who openly supported the voting rights campaign.</a:t>
            </a:r>
          </a:p>
          <a:p>
            <a:pPr>
              <a:defRPr sz="2584"/>
            </a:pPr>
            <a:r>
              <a:t>This injunction made it illegal for more than two people at a time to talk about civil rights or voter registration in Selma, suppressing public civil rights activity there for the next six months.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Background</a:t>
            </a:r>
          </a:p>
        </p:txBody>
      </p:sp>
      <p:sp>
        <p:nvSpPr>
          <p:cNvPr id="3" name="Content Placeholder 2"/>
          <p:cNvSpPr>
            <a:spLocks noGrp="1"/>
          </p:cNvSpPr>
          <p:nvPr>
            <p:ph idx="1"/>
          </p:nvPr>
        </p:nvSpPr>
        <p:spPr/>
        <p:txBody>
          <a:bodyPr/>
          <a:lstStyle/>
          <a:p>
            <a:pPr>
              <a:defRPr sz="2877"/>
            </a:pPr>
            <a:r>
              <a:t>With civil rights activity blocked by Judge Hare's injunction, Frederick Douglas Reese requested the assistance of King and the Southern Christian Leadership Conference (SCLC).</a:t>
            </a:r>
          </a:p>
          <a:p>
            <a:pPr>
              <a:defRPr sz="2877"/>
            </a:pPr>
            <a:r>
              <a:t>King and the executive board of SCLC had not joined it.</a:t>
            </a:r>
          </a:p>
          <a:p>
            <a:pPr>
              <a:defRPr sz="2877"/>
            </a:pPr>
            <a:r>
              <a:t>SNCC called in Fay Bellamy and Silas Norman to be full-time organizers in Selma.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Events of January</a:t>
            </a:r>
          </a:p>
        </p:txBody>
      </p:sp>
      <p:sp>
        <p:nvSpPr>
          <p:cNvPr id="3" name="Content Placeholder 2"/>
          <p:cNvSpPr>
            <a:spLocks noGrp="1"/>
          </p:cNvSpPr>
          <p:nvPr>
            <p:ph idx="1"/>
          </p:nvPr>
        </p:nvSpPr>
        <p:spPr/>
        <p:txBody>
          <a:bodyPr/>
          <a:lstStyle/>
          <a:p>
            <a:pPr>
              <a:defRPr sz="2348"/>
            </a:pPr>
            <a:r>
              <a:t>The Selma Voting Rights Campaign officially started on January 2, 1965, when King addressed a mass meeting in Brown Chapel A.M.E. Church in defiance of the anti-meeting injunction.</a:t>
            </a:r>
          </a:p>
          <a:p>
            <a:pPr>
              <a:defRPr sz="2348"/>
            </a:pPr>
            <a:r>
              <a:t>On January 15, King called President Johnson and the two agreed to begin a major push for voting rights legislation which would assist in advancing the passage of more anti-poverty legislation.</a:t>
            </a:r>
          </a:p>
          <a:p>
            <a:pPr>
              <a:defRPr sz="2348"/>
            </a:pPr>
            <a:r>
              <a:t>On January 20, President Johnson gave his inaugural address, but did not mention voting rights.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Events of February</a:t>
            </a:r>
          </a:p>
        </p:txBody>
      </p:sp>
      <p:sp>
        <p:nvSpPr>
          <p:cNvPr id="3" name="Content Placeholder 2"/>
          <p:cNvSpPr>
            <a:spLocks noGrp="1"/>
          </p:cNvSpPr>
          <p:nvPr>
            <p:ph idx="1"/>
          </p:nvPr>
        </p:nvSpPr>
        <p:spPr/>
        <p:txBody>
          <a:bodyPr/>
          <a:lstStyle/>
          <a:p>
            <a:pPr>
              <a:defRPr sz="2604"/>
            </a:pPr>
            <a:r>
              <a:t>Throughout that February, King, SCLC staff, and members of Congress met for strategy sessions at the Selma, Alabama home of Richie Jean Jackson.</a:t>
            </a:r>
          </a:p>
          <a:p>
            <a:pPr>
              <a:defRPr sz="2604"/>
            </a:pPr>
            <a:r>
              <a:t>In addition to actions in Selma, marches and other protests in support of voting rights were held in neighboring Perry, Wilcox, Marengo, Greene, and Hale counties.</a:t>
            </a:r>
          </a:p>
          <a:p>
            <a:pPr>
              <a:defRPr sz="2604"/>
            </a:pPr>
            <a:r>
              <a:t>Selma students organized themselves after the SCLC leaders were arrested.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Jimmie Lee Jackson's death</a:t>
            </a:r>
          </a:p>
        </p:txBody>
      </p:sp>
      <p:sp>
        <p:nvSpPr>
          <p:cNvPr id="3" name="Content Placeholder 2"/>
          <p:cNvSpPr>
            <a:spLocks noGrp="1"/>
          </p:cNvSpPr>
          <p:nvPr>
            <p:ph idx="1"/>
          </p:nvPr>
        </p:nvSpPr>
        <p:spPr/>
        <p:txBody>
          <a:bodyPr/>
          <a:lstStyle/>
          <a:p>
            <a:pPr>
              <a:defRPr sz="2910"/>
            </a:pPr>
            <a:r>
              <a:t>On February 18, 1965, C. T. Vivian led a march to the courthouse in Marion, the county seat of neighboring Perry County, to protest the arrest of James Orange.</a:t>
            </a:r>
          </a:p>
          <a:p>
            <a:pPr>
              <a:defRPr sz="2910"/>
            </a:pPr>
            <a:r>
              <a:t>State officials had received orders to target Vivian, and a line of Alabama state troopers waited for the marchers at the Perry County courthouse.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Initiation and goals of the march</a:t>
            </a:r>
          </a:p>
        </p:txBody>
      </p:sp>
      <p:sp>
        <p:nvSpPr>
          <p:cNvPr id="3" name="Content Placeholder 2"/>
          <p:cNvSpPr>
            <a:spLocks noGrp="1"/>
          </p:cNvSpPr>
          <p:nvPr>
            <p:ph idx="1"/>
          </p:nvPr>
        </p:nvSpPr>
        <p:spPr/>
        <p:txBody>
          <a:bodyPr/>
          <a:lstStyle/>
          <a:p>
            <a:pPr>
              <a:defRPr sz="2221"/>
            </a:pPr>
            <a:r>
              <a:t>James Bevel, as director of the Selma voting rights movement for SCLC, called for a march from Selma to Montgomery to talk to Governor George Wallace directly about Jackson's death, and to ask him if he had ordered the State Troopers to turn off the lights and attack the marchers.</a:t>
            </a:r>
          </a:p>
          <a:p>
            <a:pPr>
              <a:defRPr sz="2221"/>
            </a:pPr>
            <a:r>
              <a:t>Dr. King agreed with Bevel's plan of the march, which they both intended to symbolize a march for full voting rights.</a:t>
            </a:r>
          </a:p>
          <a:p>
            <a:pPr>
              <a:defRPr sz="2221"/>
            </a:pPr>
            <a:r>
              <a:t>"There will be no march between Selma and Montgomery," Wallace said on March 6, 1965, citing concern over traffic violations.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"Bloody Sunday" events</a:t>
            </a:r>
          </a:p>
        </p:txBody>
      </p:sp>
      <p:sp>
        <p:nvSpPr>
          <p:cNvPr id="3" name="Content Placeholder 2"/>
          <p:cNvSpPr>
            <a:spLocks noGrp="1"/>
          </p:cNvSpPr>
          <p:nvPr>
            <p:ph idx="1"/>
          </p:nvPr>
        </p:nvSpPr>
        <p:spPr/>
        <p:txBody>
          <a:bodyPr/>
          <a:lstStyle/>
          <a:p>
            <a:pPr>
              <a:defRPr sz="2360"/>
            </a:pPr>
            <a:r>
              <a:t>On March 7, 1965, an estimated 525 to 600 civil rights marchers headed southeast out of Selma on U.S. Highway 80.</a:t>
            </a:r>
          </a:p>
          <a:p>
            <a:pPr>
              <a:defRPr sz="2360"/>
            </a:pPr>
            <a:r>
              <a:t>The march was led by John Lewis of SNCC and the Reverend Hosea Williams of SCLC, followed by Bob Mants of SNCC and Albert Turner of SCLC.</a:t>
            </a:r>
          </a:p>
          <a:p>
            <a:pPr>
              <a:defRPr sz="2360"/>
            </a:pPr>
            <a:r>
              <a:t>Televised images of the brutal attack presented Americans and international audiences with horrifying images of marchers left bloodied and severely injured, and roused support for the Selma Voting Rights Campaign.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