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image/png" Extension="pn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 r:id="rId33" id="282"/>
    <p:sldId r:id="rId34" id="283"/>
    <p:sldId r:id="rId35" id="284"/>
    <p:sldId r:id="rId36" id="285"/>
    <p:sldId r:id="rId37" id="286"/>
    <p:sldId r:id="rId38" id="287"/>
    <p:sldId r:id="rId39" id="288"/>
    <p:sldId r:id="rId40" id="289"/>
    <p:sldId r:id="rId41" id="290"/>
    <p:sldId r:id="rId42" id="291"/>
    <p:sldId r:id="rId43" id="292"/>
    <p:sldId r:id="rId44" id="293"/>
    <p:sldId r:id="rId45" id="294"/>
    <p:sldId r:id="rId46" id="295"/>
    <p:sldId r:id="rId47" id="296"/>
    <p:sldId r:id="rId48" id="297"/>
    <p:sldId r:id="rId49" id="298"/>
    <p:sldId r:id="rId50" id="299"/>
    <p:sldId r:id="rId51" id="300"/>
    <p:sldId r:id="rId52" id="301"/>
    <p:sldId r:id="rId53" id="302"/>
    <p:sldId r:id="rId54" id="303"/>
    <p:sldId r:id="rId55" id="304"/>
    <p:sldId r:id="rId56" id="305"/>
    <p:sldId r:id="rId57" id="306"/>
    <p:sldId r:id="rId58" id="307"/>
    <p:sldId r:id="rId59" id="308"/>
    <p:sldId r:id="rId60" id="309"/>
    <p:sldId r:id="rId61" id="310"/>
    <p:sldId r:id="rId62" id="311"/>
    <p:sldId r:id="rId63" id="312"/>
    <p:sldId r:id="rId64" id="313"/>
    <p:sldId r:id="rId65" id="314"/>
    <p:sldId r:id="rId66" id="315"/>
    <p:sldId r:id="rId67" id="316"/>
    <p:sldId r:id="rId68" id="317"/>
    <p:sldId r:id="rId69" id="318"/>
    <p:sldId r:id="rId70" id="319"/>
    <p:sldId r:id="rId71" id="320"/>
    <p:sldId r:id="rId72" id="321"/>
    <p:sldId r:id="rId73" id="322"/>
    <p:sldId r:id="rId74" id="3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69" Type="http://schemas.openxmlformats.org/officeDocument/2006/relationships/slide" Target="slides/slide63.xml"/><Relationship Id="rId32" Type="http://schemas.openxmlformats.org/officeDocument/2006/relationships/slide" Target="slides/slide26.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68" Type="http://schemas.openxmlformats.org/officeDocument/2006/relationships/slide" Target="slides/slide62.xml"/><Relationship Id="rId48" Type="http://schemas.openxmlformats.org/officeDocument/2006/relationships/slide" Target="slides/slide42.xml"/><Relationship Id="rId49" Type="http://schemas.openxmlformats.org/officeDocument/2006/relationships/slide" Target="slides/slide43.xml"/><Relationship Id="rId60" Type="http://schemas.openxmlformats.org/officeDocument/2006/relationships/slide" Target="slides/slide54.xml"/><Relationship Id="rId61" Type="http://schemas.openxmlformats.org/officeDocument/2006/relationships/slide" Target="slides/slide55.xml"/><Relationship Id="rId66" Type="http://schemas.openxmlformats.org/officeDocument/2006/relationships/slide" Target="slides/slide60.xml"/><Relationship Id="rId67" Type="http://schemas.openxmlformats.org/officeDocument/2006/relationships/slide" Target="slides/slide61.xml"/><Relationship Id="rId64" Type="http://schemas.openxmlformats.org/officeDocument/2006/relationships/slide" Target="slides/slide58.xml"/><Relationship Id="rId65" Type="http://schemas.openxmlformats.org/officeDocument/2006/relationships/slide" Target="slides/slide59.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28" Type="http://schemas.openxmlformats.org/officeDocument/2006/relationships/slide" Target="slides/slide22.xml"/><Relationship Id="rId29" Type="http://schemas.openxmlformats.org/officeDocument/2006/relationships/slide" Target="slides/slide23.xml"/><Relationship Id="rId26" Type="http://schemas.openxmlformats.org/officeDocument/2006/relationships/slide" Target="slides/slide20.xml"/><Relationship Id="rId27" Type="http://schemas.openxmlformats.org/officeDocument/2006/relationships/slide" Target="slides/slide2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62" Type="http://schemas.openxmlformats.org/officeDocument/2006/relationships/slide" Target="slides/slide56.xml"/><Relationship Id="rId63" Type="http://schemas.openxmlformats.org/officeDocument/2006/relationships/slide" Target="slides/slide57.xml"/><Relationship Id="rId50" Type="http://schemas.openxmlformats.org/officeDocument/2006/relationships/slide" Target="slides/slide44.xml"/><Relationship Id="rId35" Type="http://schemas.openxmlformats.org/officeDocument/2006/relationships/slide" Target="slides/slide29.xml"/><Relationship Id="rId72" Type="http://schemas.openxmlformats.org/officeDocument/2006/relationships/slide" Target="slides/slide66.xml"/><Relationship Id="rId34" Type="http://schemas.openxmlformats.org/officeDocument/2006/relationships/slide" Target="slides/slide28.xml"/><Relationship Id="rId37" Type="http://schemas.openxmlformats.org/officeDocument/2006/relationships/slide" Target="slides/slide31.xml"/><Relationship Id="rId38" Type="http://schemas.openxmlformats.org/officeDocument/2006/relationships/slide" Target="slides/slide32.xml"/><Relationship Id="rId71" Type="http://schemas.openxmlformats.org/officeDocument/2006/relationships/slide" Target="slides/slide65.xml"/><Relationship Id="rId70" Type="http://schemas.openxmlformats.org/officeDocument/2006/relationships/slide" Target="slides/slide64.xml"/><Relationship Id="rId73" Type="http://schemas.openxmlformats.org/officeDocument/2006/relationships/slide" Target="slides/slide67.xml"/><Relationship Id="rId36" Type="http://schemas.openxmlformats.org/officeDocument/2006/relationships/slide" Target="slides/slide30.xml"/><Relationship Id="rId74" Type="http://schemas.openxmlformats.org/officeDocument/2006/relationships/slide" Target="slides/slide68.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31" Type="http://schemas.openxmlformats.org/officeDocument/2006/relationships/slide" Target="slides/slide25.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30" Type="http://schemas.openxmlformats.org/officeDocument/2006/relationships/slide" Target="slides/slide24.xml"/><Relationship Id="rId19" Type="http://schemas.openxmlformats.org/officeDocument/2006/relationships/slide" Target="slides/slide13.xml"/><Relationship Id="rId18" Type="http://schemas.openxmlformats.org/officeDocument/2006/relationships/slide" Target="slides/slide12.xml"/><Relationship Id="rId39" Type="http://schemas.openxmlformats.org/officeDocument/2006/relationships/slide" Target="slides/slide33.xml"/><Relationship Id="rId33" Type="http://schemas.openxmlformats.org/officeDocument/2006/relationships/slide" Target="slides/slide27.xml"/><Relationship Id="rId56" Type="http://schemas.openxmlformats.org/officeDocument/2006/relationships/slide" Target="slides/slide50.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Sweden</a:t>
            </a:r>
          </a:p>
        </p:txBody>
      </p:sp>
      <p:sp>
        <p:nvSpPr>
          <p:cNvPr id="3" name="Subtitle 2"/>
          <p:cNvSpPr>
            <a:spLocks noGrp="1"/>
          </p:cNvSpPr>
          <p:nvPr>
            <p:ph type="subTitle" idx="1"/>
          </p:nvPr>
        </p:nvSpPr>
        <p:spPr/>
        <p:txBody>
          <a:bodyPr/>
          <a:lstStyle/>
          <a:p>
            <a:pPr>
              <a:defRPr sz="2800"/>
            </a:pPr>
            <a:r>
              <a:t>From Wikipedia, the free encyclopedia</a:t>
            </a:r>
          </a:p>
          <a:p>
            <a:pPr>
              <a:defRPr sz="1600"/>
            </a:pPr>
            <a:r>
              <a:t>https://en.wikipedia.org/wiki/Sweden</a:t>
            </a:r>
          </a:p>
          <a:p>
            <a:pPr>
              <a:defRPr sz="1600"/>
            </a:pPr>
            <a:r>
              <a:t>Licensed under CC BY-SA 3.0:</a:t>
            </a:r>
          </a:p>
          <a:p>
            <a:pPr>
              <a:defRPr sz="1600"/>
            </a:pPr>
            <a:r>
              <a:t>https://en.wikipedia.org/wiki/Wikipedia:Text_of_Creative_Commons_Attribution-ShareAlike_3.0_Unported_License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C0muwm.jpg"/>
          <p:cNvPicPr>
            <a:picLocks noChangeAspect="1"/>
          </p:cNvPicPr>
          <p:nvPr/>
        </p:nvPicPr>
        <p:blipFill>
          <a:blip r:embed="rId2"/>
          <a:stretch>
            <a:fillRect/>
          </a:stretch>
        </p:blipFill>
        <p:spPr>
          <a:xfrm>
            <a:off x="1002791" y="914400"/>
            <a:ext cx="7138416"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600"/>
            </a:pPr>
            <a:r>
              <a:t>Stockholm in mid-17th century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7_yzvl.jpg"/>
          <p:cNvPicPr>
            <a:picLocks noChangeAspect="1"/>
          </p:cNvPicPr>
          <p:nvPr/>
        </p:nvPicPr>
        <p:blipFill>
          <a:blip r:embed="rId2"/>
          <a:stretch>
            <a:fillRect/>
          </a:stretch>
        </p:blipFill>
        <p:spPr>
          <a:xfrm>
            <a:off x="963167" y="914400"/>
            <a:ext cx="7217664"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142"/>
            </a:pPr>
            <a:r>
              <a:t>In the years following Poltava, Russia and her allies occupied all the Swedish dominions on the Baltic coast and even Finland.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Swedish Empire</a:t>
            </a:r>
          </a:p>
        </p:txBody>
      </p:sp>
      <p:sp>
        <p:nvSpPr>
          <p:cNvPr id="3" name="Content Placeholder 2"/>
          <p:cNvSpPr>
            <a:spLocks noGrp="1"/>
          </p:cNvSpPr>
          <p:nvPr>
            <p:ph idx="1"/>
          </p:nvPr>
        </p:nvSpPr>
        <p:spPr/>
        <p:txBody>
          <a:bodyPr/>
          <a:lstStyle/>
          <a:p>
            <a:pPr>
              <a:defRPr sz="2487"/>
            </a:pPr>
            <a:r>
              <a:t>These German provinces excluded themselves from Swedish power one by one, leaving Sweden with only a few northern German territories: Swedish Pomerania, Bremen-Verden and Wismar.</a:t>
            </a:r>
          </a:p>
          <a:p>
            <a:pPr>
              <a:defRPr sz="2487"/>
            </a:pPr>
            <a:r>
              <a:t>Famine also hit Sweden, killing roughly 10% of Sweden's population.</a:t>
            </a:r>
          </a:p>
          <a:p>
            <a:pPr>
              <a:defRPr sz="2487"/>
            </a:pPr>
            <a:r>
              <a:t>As the war finally ended in 1721, Sweden had lost an estimated 200,000 men, 150,000 of those from the area of present-day Sweden and 50,000 from the Finnish part of Sweden.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qriA4q.jpg"/>
          <p:cNvPicPr>
            <a:picLocks noChangeAspect="1"/>
          </p:cNvPicPr>
          <p:nvPr/>
        </p:nvPicPr>
        <p:blipFill>
          <a:blip r:embed="rId2"/>
          <a:stretch>
            <a:fillRect/>
          </a:stretch>
        </p:blipFill>
        <p:spPr>
          <a:xfrm>
            <a:off x="2225040" y="914400"/>
            <a:ext cx="469392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181"/>
            </a:pPr>
            <a:r>
              <a:t>Illustration of starvation in northern Sweden, Famine of 1866–1868</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HSKbhP.jpg"/>
          <p:cNvPicPr>
            <a:picLocks noChangeAspect="1"/>
          </p:cNvPicPr>
          <p:nvPr/>
        </p:nvPicPr>
        <p:blipFill>
          <a:blip r:embed="rId2"/>
          <a:stretch>
            <a:fillRect/>
          </a:stretch>
        </p:blipFill>
        <p:spPr>
          <a:xfrm>
            <a:off x="2096467" y="914400"/>
            <a:ext cx="4951066"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716"/>
            </a:pPr>
            <a:r>
              <a:t>Swedish emigrants boarding ship in Gothenburg in 1905</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Modern history</a:t>
            </a:r>
          </a:p>
        </p:txBody>
      </p:sp>
      <p:sp>
        <p:nvSpPr>
          <p:cNvPr id="3" name="Content Placeholder 2"/>
          <p:cNvSpPr>
            <a:spLocks noGrp="1"/>
          </p:cNvSpPr>
          <p:nvPr>
            <p:ph idx="1"/>
          </p:nvPr>
        </p:nvSpPr>
        <p:spPr/>
        <p:txBody>
          <a:bodyPr/>
          <a:lstStyle/>
          <a:p>
            <a:pPr>
              <a:defRPr sz="2629"/>
            </a:pPr>
            <a:r>
              <a:t>The trade continued into the 19th century, and caused the little town to become Sweden's second city.</a:t>
            </a:r>
          </a:p>
          <a:p>
            <a:pPr>
              <a:defRPr sz="2629"/>
            </a:pPr>
            <a:r>
              <a:t>Between 1750 and 1850, the population in Sweden doubled.</a:t>
            </a:r>
          </a:p>
          <a:p>
            <a:pPr>
              <a:defRPr sz="2629"/>
            </a:pPr>
            <a:r>
              <a:t>Between 1870 and 1914, Sweden began developing the industrialised economy that exists today.</a:t>
            </a:r>
          </a:p>
          <a:p>
            <a:pPr>
              <a:defRPr sz="2629"/>
            </a:pPr>
            <a:r>
              <a:t>These movements precipitated Sweden's migration into a modern parliamentary democracy, achieved by the time of World War I.</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Nnx7aN.JPG"/>
          <p:cNvPicPr>
            <a:picLocks noChangeAspect="1"/>
          </p:cNvPicPr>
          <p:nvPr/>
        </p:nvPicPr>
        <p:blipFill>
          <a:blip r:embed="rId2"/>
          <a:stretch>
            <a:fillRect/>
          </a:stretch>
        </p:blipFill>
        <p:spPr>
          <a:xfrm>
            <a:off x="1418166" y="914400"/>
            <a:ext cx="6307667"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734"/>
            </a:pPr>
            <a:r>
              <a:t>A Swedish soldier during World War II. Sweden remained neutral during the conflict.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World War I and World War II</a:t>
            </a:r>
          </a:p>
        </p:txBody>
      </p:sp>
      <p:sp>
        <p:nvSpPr>
          <p:cNvPr id="3" name="Content Placeholder 2"/>
          <p:cNvSpPr>
            <a:spLocks noGrp="1"/>
          </p:cNvSpPr>
          <p:nvPr>
            <p:ph idx="1"/>
          </p:nvPr>
        </p:nvSpPr>
        <p:spPr/>
        <p:txBody>
          <a:bodyPr/>
          <a:lstStyle/>
          <a:p>
            <a:pPr>
              <a:defRPr sz="2752"/>
            </a:pPr>
            <a:r>
              <a:t>As in the First World War, Sweden remained officially neutral during World War II, although its neutrality during World War II has been disputed.</a:t>
            </a:r>
          </a:p>
          <a:p>
            <a:pPr>
              <a:defRPr sz="2752"/>
            </a:pPr>
            <a:r>
              <a:t>Sweden was under German influence for much of the war, as ties to the rest of the world were cut off through blockades.</a:t>
            </a:r>
          </a:p>
          <a:p>
            <a:pPr>
              <a:defRPr sz="2752"/>
            </a:pPr>
            <a:r>
              <a:t>Sweden also supplied steel and machined parts to Germany throughout the war.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YnzZZv.jpg"/>
          <p:cNvPicPr>
            <a:picLocks noChangeAspect="1"/>
          </p:cNvPicPr>
          <p:nvPr/>
        </p:nvPicPr>
        <p:blipFill>
          <a:blip r:embed="rId2"/>
          <a:stretch>
            <a:fillRect/>
          </a:stretch>
        </p:blipFill>
        <p:spPr>
          <a:xfrm>
            <a:off x="1040780" y="914400"/>
            <a:ext cx="7062439"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180"/>
            </a:pPr>
            <a:r>
              <a:t>Prime Minister Tage Erlander (left) was Prime Minister under the ruling Swedish Social Democratic Party from 1946 to 1969.</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Post-war era</a:t>
            </a:r>
          </a:p>
        </p:txBody>
      </p:sp>
      <p:sp>
        <p:nvSpPr>
          <p:cNvPr id="3" name="Content Placeholder 2"/>
          <p:cNvSpPr>
            <a:spLocks noGrp="1"/>
          </p:cNvSpPr>
          <p:nvPr>
            <p:ph idx="1"/>
          </p:nvPr>
        </p:nvSpPr>
        <p:spPr/>
        <p:txBody>
          <a:bodyPr/>
          <a:lstStyle/>
          <a:p>
            <a:pPr>
              <a:defRPr sz="2650"/>
            </a:pPr>
            <a:r>
              <a:t>Sweden was officially a neutral country and remained outside NATO and Warsaw Pact membership during the Cold War, but privately Sweden's leadership had strong ties with the United States and other western governments.</a:t>
            </a:r>
          </a:p>
          <a:p>
            <a:pPr>
              <a:defRPr sz="2650"/>
            </a:pPr>
            <a:r>
              <a:t>Sweden received aid under the Marshall Plan and participated in the OECD.</a:t>
            </a:r>
          </a:p>
          <a:p>
            <a:pPr>
              <a:defRPr sz="2650"/>
            </a:pPr>
            <a:r>
              <a:t>Sweden was one of the founding states of the European Free Trade Area (EFTA).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Sweden</a:t>
            </a:r>
          </a:p>
        </p:txBody>
      </p:sp>
      <p:sp>
        <p:nvSpPr>
          <p:cNvPr id="3" name="Content Placeholder 2"/>
          <p:cNvSpPr>
            <a:spLocks noGrp="1"/>
          </p:cNvSpPr>
          <p:nvPr>
            <p:ph idx="1"/>
          </p:nvPr>
        </p:nvSpPr>
        <p:spPr/>
        <p:txBody>
          <a:bodyPr/>
          <a:lstStyle/>
          <a:p>
            <a:pPr>
              <a:defRPr sz="2618"/>
            </a:pPr>
            <a:r>
              <a:t>Sweden (Swedish: Sverige [ˈsværjɛ] (listen)), formal name: the Kingdom of Sweden (Swedish: Konungariket Sverige (help·info)), is a Scandinavian Nordic country in Northern Europe.</a:t>
            </a:r>
          </a:p>
          <a:p>
            <a:pPr>
              <a:defRPr sz="2618"/>
            </a:pPr>
            <a:r>
              <a:t>Sweden is part of the geographical area of Fennoscandia.</a:t>
            </a:r>
          </a:p>
          <a:p>
            <a:pPr>
              <a:defRPr sz="2618"/>
            </a:pPr>
            <a:r>
              <a:t>Sweden was formally neutral through both world wars and the Cold War, albeit Sweden has since 2009 openly moved towards cooperation with NATO.</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Recent history</a:t>
            </a:r>
          </a:p>
        </p:txBody>
      </p:sp>
      <p:sp>
        <p:nvSpPr>
          <p:cNvPr id="3" name="Content Placeholder 2"/>
          <p:cNvSpPr>
            <a:spLocks noGrp="1"/>
          </p:cNvSpPr>
          <p:nvPr>
            <p:ph idx="1"/>
          </p:nvPr>
        </p:nvSpPr>
        <p:spPr/>
        <p:txBody>
          <a:bodyPr/>
          <a:lstStyle/>
          <a:p>
            <a:pPr>
              <a:defRPr sz="2532"/>
            </a:pPr>
            <a:r>
              <a:t>Sweden's GDP declined by around 5%.</a:t>
            </a:r>
          </a:p>
          <a:p>
            <a:pPr>
              <a:defRPr sz="2532"/>
            </a:pPr>
            <a:r>
              <a:t>Sweden joined the European Union on 1 January 1995.</a:t>
            </a:r>
          </a:p>
          <a:p>
            <a:pPr>
              <a:defRPr sz="2532"/>
            </a:pPr>
            <a:r>
              <a:t>In 2006 Sweden got its first majority government for decades as the centre-right Alliance defeated the incumbent Social Democrat government.</a:t>
            </a:r>
          </a:p>
          <a:p>
            <a:pPr>
              <a:defRPr sz="2532"/>
            </a:pPr>
            <a:r>
              <a:t>Sweden also participated in enforcing a UN mandated no-fly zone over Libya during the Arab Spring.</a:t>
            </a:r>
          </a:p>
          <a:p>
            <a:pPr>
              <a:defRPr sz="2532"/>
            </a:pPr>
            <a:r>
              <a:t>Sweden held the chair of the European Union from 1 July to 31 December 2009.</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QVSOQr.jpg"/>
          <p:cNvPicPr>
            <a:picLocks noChangeAspect="1"/>
          </p:cNvPicPr>
          <p:nvPr/>
        </p:nvPicPr>
        <p:blipFill>
          <a:blip r:embed="rId2"/>
          <a:stretch>
            <a:fillRect/>
          </a:stretch>
        </p:blipFill>
        <p:spPr>
          <a:xfrm>
            <a:off x="914400" y="975359"/>
            <a:ext cx="7315200" cy="445008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600"/>
            </a:pPr>
            <a:r>
              <a:t>Scania in southern Sweden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Geography</a:t>
            </a:r>
          </a:p>
        </p:txBody>
      </p:sp>
      <p:sp>
        <p:nvSpPr>
          <p:cNvPr id="3" name="Content Placeholder 2"/>
          <p:cNvSpPr>
            <a:spLocks noGrp="1"/>
          </p:cNvSpPr>
          <p:nvPr>
            <p:ph idx="1"/>
          </p:nvPr>
        </p:nvSpPr>
        <p:spPr/>
        <p:txBody>
          <a:bodyPr/>
          <a:lstStyle/>
          <a:p>
            <a:pPr>
              <a:defRPr sz="2632"/>
            </a:pPr>
            <a:r>
              <a:t>Sweden has 25 provinces or landskap, based on culture, geography and history.</a:t>
            </a:r>
          </a:p>
          <a:p>
            <a:pPr>
              <a:defRPr sz="2632"/>
            </a:pPr>
            <a:r>
              <a:t>About 15% of Sweden lies north of the Arctic Circle.</a:t>
            </a:r>
          </a:p>
          <a:p>
            <a:pPr>
              <a:defRPr sz="2632"/>
            </a:pPr>
            <a:r>
              <a:t>Southern Sweden is predominantly agricultural, with increasing forest coverage northward.</a:t>
            </a:r>
          </a:p>
          <a:p>
            <a:pPr>
              <a:defRPr sz="2632"/>
            </a:pPr>
            <a:r>
              <a:t>Around 65% of Sweden's total land area is covered with forests.</a:t>
            </a:r>
          </a:p>
          <a:p>
            <a:pPr>
              <a:defRPr sz="2632"/>
            </a:pPr>
            <a:r>
              <a:t>Gotland and Öland are Sweden's largest islands; Vänern and Vättern are its largest lakes.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Climate</a:t>
            </a:r>
          </a:p>
        </p:txBody>
      </p:sp>
      <p:sp>
        <p:nvSpPr>
          <p:cNvPr id="3" name="Content Placeholder 2"/>
          <p:cNvSpPr>
            <a:spLocks noGrp="1"/>
          </p:cNvSpPr>
          <p:nvPr>
            <p:ph idx="1"/>
          </p:nvPr>
        </p:nvSpPr>
        <p:spPr/>
        <p:txBody>
          <a:bodyPr/>
          <a:lstStyle/>
          <a:p>
            <a:pPr>
              <a:defRPr sz="2353"/>
            </a:pPr>
            <a:r>
              <a:t>Because of Sweden's high latitude, the length of daylight varies greatly.</a:t>
            </a:r>
          </a:p>
          <a:p>
            <a:pPr>
              <a:defRPr sz="2353"/>
            </a:pPr>
            <a:r>
              <a:t>Sweden receives between 1,100 and 1,900 hours of sunshine annually.</a:t>
            </a:r>
          </a:p>
          <a:p>
            <a:pPr>
              <a:defRPr sz="2353"/>
            </a:pPr>
            <a:r>
              <a:t>Temperatures expected in Sweden are heavily influenced by the large Fennoscandian landmass, as well as continental Europe and western Russia, which allows hot or cool inland air to be easily transported to Sweden.</a:t>
            </a:r>
          </a:p>
          <a:p>
            <a:pPr>
              <a:defRPr sz="2353"/>
            </a:pPr>
            <a:r>
              <a:t>Most of Sweden is located in the rain shadow of the Scandinavian Mountains through Norway and north-west Sweden.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Vegetation</a:t>
            </a:r>
          </a:p>
        </p:txBody>
      </p:sp>
      <p:sp>
        <p:nvSpPr>
          <p:cNvPr id="3" name="Content Placeholder 2"/>
          <p:cNvSpPr>
            <a:spLocks noGrp="1"/>
          </p:cNvSpPr>
          <p:nvPr>
            <p:ph idx="1"/>
          </p:nvPr>
        </p:nvSpPr>
        <p:spPr/>
        <p:txBody>
          <a:bodyPr/>
          <a:lstStyle/>
          <a:p>
            <a:pPr>
              <a:defRPr sz="2984"/>
            </a:pPr>
            <a:r>
              <a:t>Sweden has a considerable south to north distance (stretching between the latitudes N 55:20:13 and N 69:03:36) which causes large climatic difference, especially during the winter.</a:t>
            </a:r>
          </a:p>
          <a:p>
            <a:pPr>
              <a:defRPr sz="2984"/>
            </a:pPr>
            <a:r>
              <a:t>Sweden is divided in five major vegetation zones.</a:t>
            </a:r>
          </a:p>
          <a:p>
            <a:pPr>
              <a:defRPr sz="2984"/>
            </a:pPr>
            <a:r>
              <a:t>Please see the map to the right, Vegetation Zones in Sweden.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Constitutional framework</a:t>
            </a:r>
          </a:p>
        </p:txBody>
      </p:sp>
      <p:sp>
        <p:nvSpPr>
          <p:cNvPr id="3" name="Content Placeholder 2"/>
          <p:cNvSpPr>
            <a:spLocks noGrp="1"/>
          </p:cNvSpPr>
          <p:nvPr>
            <p:ph idx="1"/>
          </p:nvPr>
        </p:nvSpPr>
        <p:spPr/>
        <p:txBody>
          <a:bodyPr/>
          <a:lstStyle/>
          <a:p>
            <a:pPr>
              <a:defRPr sz="2690"/>
            </a:pPr>
            <a:r>
              <a:t>Sweden has four fundamental laws (Swedish: grundlagar) which together forms the Constitution: the Instrument of Government (Swedish: Regeringsformen), the Act of Succession (Swedish: Successionsordningen), the Freedom of the Press Act (Swedish: Tryckfrihetsförordningen), and the Fundamental Law on Freedom of Expression (Swedish: Yttrandefrihetsgrundlagen).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Political parties and elections</a:t>
            </a:r>
          </a:p>
        </p:txBody>
      </p:sp>
      <p:sp>
        <p:nvSpPr>
          <p:cNvPr id="3" name="Content Placeholder 2"/>
          <p:cNvSpPr>
            <a:spLocks noGrp="1"/>
          </p:cNvSpPr>
          <p:nvPr>
            <p:ph idx="1"/>
          </p:nvPr>
        </p:nvSpPr>
        <p:spPr/>
        <p:txBody>
          <a:bodyPr/>
          <a:lstStyle/>
          <a:p>
            <a:pPr>
              <a:defRPr sz="2601"/>
            </a:pPr>
            <a:r>
              <a:t>It was not until elections in 2010 that an eighth party, the Sweden Democrats, gained Riksdag seats.</a:t>
            </a:r>
          </a:p>
          <a:p>
            <a:pPr>
              <a:defRPr sz="2601"/>
            </a:pPr>
            <a:r>
              <a:t>Nevertheless, neither the Alliance, nor the left block, chose to form a coalition with the Sweden Democrats.</a:t>
            </a:r>
          </a:p>
          <a:p>
            <a:pPr>
              <a:defRPr sz="2601"/>
            </a:pPr>
            <a:r>
              <a:t>The non-aligned Sweden Democrats more than doubled their support and won the remaining 49 seats.</a:t>
            </a:r>
          </a:p>
          <a:p>
            <a:pPr>
              <a:defRPr sz="2601"/>
            </a:pPr>
            <a:r>
              <a:t>Election turnout in Sweden has always been high by international comparison.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Administrative divisions</a:t>
            </a:r>
          </a:p>
        </p:txBody>
      </p:sp>
      <p:sp>
        <p:nvSpPr>
          <p:cNvPr id="3" name="Content Placeholder 2"/>
          <p:cNvSpPr>
            <a:spLocks noGrp="1"/>
          </p:cNvSpPr>
          <p:nvPr>
            <p:ph idx="1"/>
          </p:nvPr>
        </p:nvSpPr>
        <p:spPr/>
        <p:txBody>
          <a:bodyPr/>
          <a:lstStyle/>
          <a:p>
            <a:pPr>
              <a:defRPr sz="2841"/>
            </a:pPr>
            <a:r>
              <a:t>Municipal and county council government in Sweden is similar to city commission and cabinet-style council government.</a:t>
            </a:r>
          </a:p>
          <a:p>
            <a:pPr>
              <a:defRPr sz="2841"/>
            </a:pPr>
            <a:r>
              <a:t>The Swedish government has 21 County Administrative Boards (Swedish: länsstyrelser), which are responsible for regional state administration not assigned to other government agencies or local government.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I5js1D.png"/>
          <p:cNvPicPr>
            <a:picLocks noChangeAspect="1"/>
          </p:cNvPicPr>
          <p:nvPr/>
        </p:nvPicPr>
        <p:blipFill>
          <a:blip r:embed="rId2"/>
          <a:stretch>
            <a:fillRect/>
          </a:stretch>
        </p:blipFill>
        <p:spPr>
          <a:xfrm>
            <a:off x="2639568" y="914400"/>
            <a:ext cx="3864864"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531"/>
            </a:pPr>
            <a:r>
              <a:t>Kingdoms of Svear (Sweonas) and Götar (Geats) in the 12th century, with modern borders in grey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Political history</a:t>
            </a:r>
          </a:p>
        </p:txBody>
      </p:sp>
      <p:sp>
        <p:nvSpPr>
          <p:cNvPr id="3" name="Content Placeholder 2"/>
          <p:cNvSpPr>
            <a:spLocks noGrp="1"/>
          </p:cNvSpPr>
          <p:nvPr>
            <p:ph idx="1"/>
          </p:nvPr>
        </p:nvSpPr>
        <p:spPr/>
        <p:txBody>
          <a:bodyPr/>
          <a:lstStyle/>
          <a:p>
            <a:pPr>
              <a:defRPr sz="2785"/>
            </a:pPr>
            <a:r>
              <a:t>The actual age of the kingdom of Sweden is unknown.</a:t>
            </a:r>
          </a:p>
          <a:p>
            <a:pPr>
              <a:defRPr sz="2785"/>
            </a:pPr>
            <a:r>
              <a:t>Earlier kings, for which no reliable historical sources exist, can be read about in mythical kings of Sweden and semi-legendary kings of Sweden.</a:t>
            </a:r>
          </a:p>
          <a:p>
            <a:pPr>
              <a:defRPr sz="2785"/>
            </a:pPr>
            <a:r>
              <a:t>Up until the beginning of the 1920s, all laws in Sweden were introduced with the words, "We, the king of Sweden, of the Goths and Wends".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Etymology</a:t>
            </a:r>
          </a:p>
        </p:txBody>
      </p:sp>
      <p:sp>
        <p:nvSpPr>
          <p:cNvPr id="3" name="Content Placeholder 2"/>
          <p:cNvSpPr>
            <a:spLocks noGrp="1"/>
          </p:cNvSpPr>
          <p:nvPr>
            <p:ph idx="1"/>
          </p:nvPr>
        </p:nvSpPr>
        <p:spPr/>
        <p:txBody>
          <a:bodyPr/>
          <a:lstStyle/>
          <a:p>
            <a:pPr>
              <a:defRPr sz="3600"/>
            </a:pPr>
            <a:r>
              <a:t>The name Sweden was loaned from Dutch in the 17th century to refer to Sweden as an emerging great power.</a:t>
            </a:r>
          </a:p>
          <a:p>
            <a:pPr>
              <a:defRPr sz="3600"/>
            </a:pPr>
            <a:r>
              <a:t>Before Sweden's imperial expansion, Early Modern English used Swedeland.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Judicial system</a:t>
            </a:r>
          </a:p>
        </p:txBody>
      </p:sp>
      <p:sp>
        <p:nvSpPr>
          <p:cNvPr id="3" name="Content Placeholder 2"/>
          <p:cNvSpPr>
            <a:spLocks noGrp="1"/>
          </p:cNvSpPr>
          <p:nvPr>
            <p:ph idx="1"/>
          </p:nvPr>
        </p:nvSpPr>
        <p:spPr/>
        <p:txBody>
          <a:bodyPr/>
          <a:lstStyle/>
          <a:p>
            <a:pPr>
              <a:defRPr sz="2761"/>
            </a:pPr>
            <a:r>
              <a:t>The Supreme Court of Sweden (Swedish: Högsta domstolen) is the third and final instance in all civil and criminal cases in Sweden.</a:t>
            </a:r>
          </a:p>
          <a:p>
            <a:pPr>
              <a:defRPr sz="2761"/>
            </a:pPr>
            <a:r>
              <a:t>The decrease in the number of Swedish prisoners was considered "out-of-the-ordinary" by the head of Sweden's prison and probation services, with prison numbers in Sweden falling by around 1% a year since 2004.</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iKj3CV.png"/>
          <p:cNvPicPr>
            <a:picLocks noChangeAspect="1"/>
          </p:cNvPicPr>
          <p:nvPr/>
        </p:nvPicPr>
        <p:blipFill>
          <a:blip r:embed="rId2"/>
          <a:stretch>
            <a:fillRect/>
          </a:stretch>
        </p:blipFill>
        <p:spPr>
          <a:xfrm>
            <a:off x="981455" y="914400"/>
            <a:ext cx="718108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272"/>
            </a:pPr>
            <a:r>
              <a:t>As a percentage Sweden is the largest donor.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Foreign relations</a:t>
            </a:r>
          </a:p>
        </p:txBody>
      </p:sp>
      <p:sp>
        <p:nvSpPr>
          <p:cNvPr id="3" name="Content Placeholder 2"/>
          <p:cNvSpPr>
            <a:spLocks noGrp="1"/>
          </p:cNvSpPr>
          <p:nvPr>
            <p:ph idx="1"/>
          </p:nvPr>
        </p:nvSpPr>
        <p:spPr/>
        <p:txBody>
          <a:bodyPr/>
          <a:lstStyle/>
          <a:p>
            <a:pPr>
              <a:defRPr sz="2854"/>
            </a:pPr>
            <a:r>
              <a:t>During World War II Sweden joined neither the allied nor axis powers.</a:t>
            </a:r>
          </a:p>
          <a:p>
            <a:pPr>
              <a:defRPr sz="2854"/>
            </a:pPr>
            <a:r>
              <a:t>However, Sweden also indirectly contributed to the defence of Finland in the Winter War, and permitted the training of Norwegian and Danish troops in Sweden after 1943.</a:t>
            </a:r>
          </a:p>
          <a:p>
            <a:pPr>
              <a:defRPr sz="2854"/>
            </a:pPr>
            <a:r>
              <a:t>The incident triggered a diplomatic crisis between Sweden and the Soviet Union.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tgefDt.jpg"/>
          <p:cNvPicPr>
            <a:picLocks noChangeAspect="1"/>
          </p:cNvPicPr>
          <p:nvPr/>
        </p:nvPicPr>
        <p:blipFill>
          <a:blip r:embed="rId2"/>
          <a:stretch>
            <a:fillRect/>
          </a:stretch>
        </p:blipFill>
        <p:spPr>
          <a:xfrm>
            <a:off x="1060703" y="914400"/>
            <a:ext cx="7022592"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454"/>
            </a:pPr>
            <a:r>
              <a:t>The Saab JAS 39 Gripen is an advanced Swedish multi-role fighter aircraft of the Swedish Air Force.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Military</a:t>
            </a:r>
          </a:p>
        </p:txBody>
      </p:sp>
      <p:sp>
        <p:nvSpPr>
          <p:cNvPr id="3" name="Content Placeholder 2"/>
          <p:cNvSpPr>
            <a:spLocks noGrp="1"/>
          </p:cNvSpPr>
          <p:nvPr>
            <p:ph idx="1"/>
          </p:nvPr>
        </p:nvSpPr>
        <p:spPr/>
        <p:txBody>
          <a:bodyPr/>
          <a:lstStyle/>
          <a:p>
            <a:pPr>
              <a:defRPr sz="2584"/>
            </a:pPr>
            <a:r>
              <a:t>The law is enforced in Sweden by several government entities.</a:t>
            </a:r>
          </a:p>
          <a:p>
            <a:pPr>
              <a:defRPr sz="2584"/>
            </a:pPr>
            <a:r>
              <a:t>Försvarsmakten (Swedish Armed Forces) is a government agency reporting to the Swedish Ministry of Defence and responsible for the peacetime operation of the armed forces of Sweden.</a:t>
            </a:r>
          </a:p>
          <a:p>
            <a:pPr>
              <a:defRPr sz="2584"/>
            </a:pPr>
            <a:r>
              <a:t>On 2 March 2017 the Swedish Government decided to reintroduce the remaining part of the Swedish conscription system, the Basic Military Training.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oi8Gml.JPG"/>
          <p:cNvPicPr>
            <a:picLocks noChangeAspect="1"/>
          </p:cNvPicPr>
          <p:nvPr/>
        </p:nvPicPr>
        <p:blipFill>
          <a:blip r:embed="rId2"/>
          <a:stretch>
            <a:fillRect/>
          </a:stretch>
        </p:blipFill>
        <p:spPr>
          <a:xfrm>
            <a:off x="1523999" y="914400"/>
            <a:ext cx="609600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250"/>
            </a:pPr>
            <a:r>
              <a:t>Nordstan is one of the largest shopping malls in northern Europe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Economy</a:t>
            </a:r>
          </a:p>
        </p:txBody>
      </p:sp>
      <p:sp>
        <p:nvSpPr>
          <p:cNvPr id="3" name="Content Placeholder 2"/>
          <p:cNvSpPr>
            <a:spLocks noGrp="1"/>
          </p:cNvSpPr>
          <p:nvPr>
            <p:ph idx="1"/>
          </p:nvPr>
        </p:nvSpPr>
        <p:spPr/>
        <p:txBody>
          <a:bodyPr/>
          <a:lstStyle/>
          <a:p>
            <a:pPr>
              <a:defRPr sz="2611"/>
            </a:pPr>
            <a:r>
              <a:t>Sweden is an export-oriented mixed economy.</a:t>
            </a:r>
          </a:p>
          <a:p>
            <a:pPr>
              <a:defRPr sz="2611"/>
            </a:pPr>
            <a:r>
              <a:t>Sweden is the ninth-largest arms exporter in the world.</a:t>
            </a:r>
          </a:p>
          <a:p>
            <a:pPr>
              <a:defRPr sz="2611"/>
            </a:pPr>
            <a:r>
              <a:t>Sweden is the top performing country in the 2014 Global Green Economy Index (GGEI).</a:t>
            </a:r>
          </a:p>
          <a:p>
            <a:pPr>
              <a:defRPr sz="2611"/>
            </a:pPr>
            <a:r>
              <a:t>Sweden is ranked fourth in the IMD World Competitiveness Yearbook 2013.</a:t>
            </a:r>
          </a:p>
          <a:p>
            <a:pPr>
              <a:defRPr sz="2611"/>
            </a:pPr>
            <a:r>
              <a:t>Sweden maintains its own currency, the Swedish krona (SEK), a result of the Swedes having rejected the euro in a referendum.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Energy</a:t>
            </a:r>
          </a:p>
        </p:txBody>
      </p:sp>
      <p:sp>
        <p:nvSpPr>
          <p:cNvPr id="3" name="Content Placeholder 2"/>
          <p:cNvSpPr>
            <a:spLocks noGrp="1"/>
          </p:cNvSpPr>
          <p:nvPr>
            <p:ph idx="1"/>
          </p:nvPr>
        </p:nvSpPr>
        <p:spPr/>
        <p:txBody>
          <a:bodyPr/>
          <a:lstStyle/>
          <a:p>
            <a:pPr>
              <a:defRPr sz="2740"/>
            </a:pPr>
            <a:r>
              <a:t>Sweden's energy market is largely privatised.</a:t>
            </a:r>
          </a:p>
          <a:p>
            <a:pPr>
              <a:defRPr sz="2740"/>
            </a:pPr>
            <a:r>
              <a:t>Sweden was a net importer of electricity by a margin of 6 TWh.</a:t>
            </a:r>
          </a:p>
          <a:p>
            <a:pPr>
              <a:defRPr sz="2740"/>
            </a:pPr>
            <a:r>
              <a:t>The 1973 oil crisis strengthened Sweden's commitment to decrease dependence on imported fossil fuels.</a:t>
            </a:r>
          </a:p>
          <a:p>
            <a:pPr>
              <a:defRPr sz="2740"/>
            </a:pPr>
            <a:r>
              <a:t>Sweden was in 2014 a net exporter of electricity by a margin of 16 TWh; the production from windpower mills had increased to 11.5 TWh.</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Transport</a:t>
            </a:r>
          </a:p>
        </p:txBody>
      </p:sp>
      <p:sp>
        <p:nvSpPr>
          <p:cNvPr id="3" name="Content Placeholder 2"/>
          <p:cNvSpPr>
            <a:spLocks noGrp="1"/>
          </p:cNvSpPr>
          <p:nvPr>
            <p:ph idx="1"/>
          </p:nvPr>
        </p:nvSpPr>
        <p:spPr/>
        <p:txBody>
          <a:bodyPr/>
          <a:lstStyle/>
          <a:p>
            <a:pPr>
              <a:defRPr sz="2625"/>
            </a:pPr>
            <a:r>
              <a:t>Motorways run through Sweden and over the Øresund Bridge to Denmark.</a:t>
            </a:r>
          </a:p>
          <a:p>
            <a:pPr>
              <a:defRPr sz="2625"/>
            </a:pPr>
            <a:r>
              <a:t>Sweden had left-hand traffic (Vänstertrafik in Swedish) from approximately 1736 and continued to do so well into the 20th century.</a:t>
            </a:r>
          </a:p>
          <a:p>
            <a:pPr>
              <a:defRPr sz="2625"/>
            </a:pPr>
            <a:r>
              <a:t>Most tram nets were closed in 1967, as Sweden changed from left-side to right-side driving.</a:t>
            </a:r>
          </a:p>
          <a:p>
            <a:pPr>
              <a:defRPr sz="2625"/>
            </a:pPr>
            <a:r>
              <a:t>Sweden also has a number of car ferry connections to several neighbouring countries.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Public policy</a:t>
            </a:r>
          </a:p>
        </p:txBody>
      </p:sp>
      <p:sp>
        <p:nvSpPr>
          <p:cNvPr id="3" name="Content Placeholder 2"/>
          <p:cNvSpPr>
            <a:spLocks noGrp="1"/>
          </p:cNvSpPr>
          <p:nvPr>
            <p:ph idx="1"/>
          </p:nvPr>
        </p:nvSpPr>
        <p:spPr/>
        <p:txBody>
          <a:bodyPr/>
          <a:lstStyle/>
          <a:p>
            <a:pPr>
              <a:defRPr sz="2773"/>
            </a:pPr>
            <a:r>
              <a:t>Sweden has one of the most highly developed welfare states in the world.</a:t>
            </a:r>
          </a:p>
          <a:p>
            <a:pPr>
              <a:defRPr sz="2773"/>
            </a:pPr>
            <a:r>
              <a:t>During this period Sweden's economic growth was also one of the highest in the industrial world.</a:t>
            </a:r>
          </a:p>
          <a:p>
            <a:pPr>
              <a:defRPr sz="2773"/>
            </a:pPr>
            <a:r>
              <a:t>Sweden is starting to look like the USA."</a:t>
            </a:r>
          </a:p>
          <a:p>
            <a:pPr>
              <a:defRPr sz="2773"/>
            </a:pPr>
            <a:r>
              <a:t>Sweden adopted free market agricultural policies in 1990.</a:t>
            </a:r>
          </a:p>
          <a:p>
            <a:pPr>
              <a:defRPr sz="2773"/>
            </a:pPr>
            <a:r>
              <a:t>Sweden has state-supported union unemployment funds (Ghent system).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Prehistory</a:t>
            </a:r>
          </a:p>
        </p:txBody>
      </p:sp>
      <p:sp>
        <p:nvSpPr>
          <p:cNvPr id="3" name="Content Placeholder 2"/>
          <p:cNvSpPr>
            <a:spLocks noGrp="1"/>
          </p:cNvSpPr>
          <p:nvPr>
            <p:ph idx="1"/>
          </p:nvPr>
        </p:nvSpPr>
        <p:spPr/>
        <p:txBody>
          <a:bodyPr/>
          <a:lstStyle/>
          <a:p>
            <a:pPr>
              <a:defRPr sz="3058"/>
            </a:pPr>
            <a:r>
              <a:t>Sweden's prehistory begins in the Allerød oscillation,[according to whom?]</a:t>
            </a:r>
          </a:p>
          <a:p>
            <a:pPr>
              <a:defRPr sz="3058"/>
            </a:pPr>
            <a:r>
              <a:t>Sweden is first described in a written source in Germania by Tacitus in 98 AD.</a:t>
            </a:r>
          </a:p>
          <a:p>
            <a:pPr>
              <a:defRPr sz="3058"/>
            </a:pPr>
            <a:r>
              <a:t>The Icelandic historian Snorri Sturluson also wrote that the Swedish king Adils (Eadgils) had the finest horses of his day.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CZQv8H.jpg"/>
          <p:cNvPicPr>
            <a:picLocks noChangeAspect="1"/>
          </p:cNvPicPr>
          <p:nvPr/>
        </p:nvPicPr>
        <p:blipFill>
          <a:blip r:embed="rId2"/>
          <a:stretch>
            <a:fillRect/>
          </a:stretch>
        </p:blipFill>
        <p:spPr>
          <a:xfrm>
            <a:off x="2871215" y="914400"/>
            <a:ext cx="340156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117"/>
            </a:pPr>
            <a:r>
              <a:t>Alfred Nobel, inventor of dynamite and institutor of the Nobel Prize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Science and technology</a:t>
            </a:r>
          </a:p>
        </p:txBody>
      </p:sp>
      <p:sp>
        <p:nvSpPr>
          <p:cNvPr id="3" name="Content Placeholder 2"/>
          <p:cNvSpPr>
            <a:spLocks noGrp="1"/>
          </p:cNvSpPr>
          <p:nvPr>
            <p:ph idx="1"/>
          </p:nvPr>
        </p:nvSpPr>
        <p:spPr/>
        <p:txBody>
          <a:bodyPr/>
          <a:lstStyle/>
          <a:p>
            <a:pPr>
              <a:defRPr sz="2761"/>
            </a:pPr>
            <a:r>
              <a:t>In the 18th century Sweden's scientific revolution took off.</a:t>
            </a:r>
          </a:p>
          <a:p>
            <a:pPr>
              <a:defRPr sz="2761"/>
            </a:pPr>
            <a:r>
              <a:t>A large portion of the Swedish economy is to this day based on the export of technical inventions, and many large multinational corporations from Sweden have their origins in the ingenuity of Swedish inventors.</a:t>
            </a:r>
          </a:p>
          <a:p>
            <a:pPr>
              <a:defRPr sz="2761"/>
            </a:pPr>
            <a:r>
              <a:t>As a nation, only ten other countries hold more patents than Sweden.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Taxes</a:t>
            </a:r>
          </a:p>
        </p:txBody>
      </p:sp>
      <p:sp>
        <p:nvSpPr>
          <p:cNvPr id="3" name="Content Placeholder 2"/>
          <p:cNvSpPr>
            <a:spLocks noGrp="1"/>
          </p:cNvSpPr>
          <p:nvPr>
            <p:ph idx="1"/>
          </p:nvPr>
        </p:nvSpPr>
        <p:spPr/>
        <p:txBody>
          <a:bodyPr/>
          <a:lstStyle/>
          <a:p>
            <a:pPr>
              <a:defRPr sz="2594"/>
            </a:pPr>
            <a:r>
              <a:t>On average, 27% of taxpayer's money in Sweden goes to education and healthcare, whereas 5% goes to the police and military, and 42% to social security.</a:t>
            </a:r>
          </a:p>
          <a:p>
            <a:pPr>
              <a:defRPr sz="2594"/>
            </a:pPr>
            <a:r>
              <a:t>Total tax collected by Sweden as a percentage of its GDP peaked at 52.3% in 1990.</a:t>
            </a:r>
          </a:p>
          <a:p>
            <a:pPr>
              <a:defRPr sz="2594"/>
            </a:pPr>
            <a:r>
              <a:t>Since 1990, taxes as a percentage of GDP collected by Sweden have been dropping, with total tax rates for the highest income earners dropping the most.</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Pensions</a:t>
            </a:r>
          </a:p>
        </p:txBody>
      </p:sp>
      <p:sp>
        <p:nvSpPr>
          <p:cNvPr id="3" name="Content Placeholder 2"/>
          <p:cNvSpPr>
            <a:spLocks noGrp="1"/>
          </p:cNvSpPr>
          <p:nvPr>
            <p:ph idx="1"/>
          </p:nvPr>
        </p:nvSpPr>
        <p:spPr/>
        <p:txBody>
          <a:bodyPr/>
          <a:lstStyle/>
          <a:p>
            <a:pPr>
              <a:defRPr sz="2891"/>
            </a:pPr>
            <a:r>
              <a:t>Every Swedish resident receives a state pension.</a:t>
            </a:r>
          </a:p>
          <a:p>
            <a:pPr>
              <a:defRPr sz="2891"/>
            </a:pPr>
            <a:r>
              <a:t>Swedish Pensions Agency is responsible for pensions.</a:t>
            </a:r>
          </a:p>
          <a:p>
            <a:pPr>
              <a:defRPr sz="2891"/>
            </a:pPr>
            <a:r>
              <a:t>People who have worked in Sweden, but relocated to another country, can also receive the Swedish pension.</a:t>
            </a:r>
          </a:p>
          <a:p>
            <a:pPr>
              <a:defRPr sz="2891"/>
            </a:pPr>
            <a:r>
              <a:t>There are several types of pensions in Sweden: national retirement, occupational and private pensions.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Demographics</a:t>
            </a:r>
          </a:p>
        </p:txBody>
      </p:sp>
      <p:sp>
        <p:nvSpPr>
          <p:cNvPr id="3" name="Content Placeholder 2"/>
          <p:cNvSpPr>
            <a:spLocks noGrp="1"/>
          </p:cNvSpPr>
          <p:nvPr>
            <p:ph idx="1"/>
          </p:nvPr>
        </p:nvSpPr>
        <p:spPr/>
        <p:txBody>
          <a:bodyPr/>
          <a:lstStyle/>
          <a:p>
            <a:pPr>
              <a:defRPr sz="2811"/>
            </a:pPr>
            <a:r>
              <a:t>The total resident population of Sweden was 10,223,505 on 30 November 2018.</a:t>
            </a:r>
          </a:p>
          <a:p>
            <a:pPr>
              <a:defRPr sz="2811"/>
            </a:pPr>
            <a:r>
              <a:t>There are no official statistics on ethnicity, but according to Statistics Sweden, around 3,193,089 (31.5%) inhabitants of Sweden were of a foreign background in 2017, defined as being born abroad or born in Sweden with at least one parent born abroad.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t_mHJ9.png"/>
          <p:cNvPicPr>
            <a:picLocks noChangeAspect="1"/>
          </p:cNvPicPr>
          <p:nvPr/>
        </p:nvPicPr>
        <p:blipFill>
          <a:blip r:embed="rId2"/>
          <a:stretch>
            <a:fillRect/>
          </a:stretch>
        </p:blipFill>
        <p:spPr>
          <a:xfrm>
            <a:off x="2639568" y="914400"/>
            <a:ext cx="3864864"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000"/>
            </a:pPr>
            <a:r>
              <a:t>Distribution of speakers of the Swedish language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Language</a:t>
            </a:r>
          </a:p>
        </p:txBody>
      </p:sp>
      <p:sp>
        <p:nvSpPr>
          <p:cNvPr id="3" name="Content Placeholder 2"/>
          <p:cNvSpPr>
            <a:spLocks noGrp="1"/>
          </p:cNvSpPr>
          <p:nvPr>
            <p:ph idx="1"/>
          </p:nvPr>
        </p:nvSpPr>
        <p:spPr/>
        <p:txBody>
          <a:bodyPr/>
          <a:lstStyle/>
          <a:p>
            <a:pPr>
              <a:defRPr sz="2496"/>
            </a:pPr>
            <a:r>
              <a:t>The official language of Sweden is Swedish, a North Germanic language, related and very similar to Danish and Norwegian, but differing in pronunciation and orthography.</a:t>
            </a:r>
          </a:p>
          <a:p>
            <a:pPr>
              <a:defRPr sz="2496"/>
            </a:pPr>
            <a:r>
              <a:t>Sweden Finns are Sweden's largest linguistic minority, comprising about 5% of Sweden's population, and Finnish is recognised as a minority language.</a:t>
            </a:r>
          </a:p>
          <a:p>
            <a:pPr>
              <a:defRPr sz="2496"/>
            </a:pPr>
            <a:r>
              <a:t>Swedish became Sweden's official language on 1 July 2009, when a new language law was implemented.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Religion</a:t>
            </a:r>
          </a:p>
        </p:txBody>
      </p:sp>
      <p:sp>
        <p:nvSpPr>
          <p:cNvPr id="3" name="Content Placeholder 2"/>
          <p:cNvSpPr>
            <a:spLocks noGrp="1"/>
          </p:cNvSpPr>
          <p:nvPr>
            <p:ph idx="1"/>
          </p:nvPr>
        </p:nvSpPr>
        <p:spPr/>
        <p:txBody>
          <a:bodyPr/>
          <a:lstStyle/>
          <a:p>
            <a:pPr>
              <a:defRPr sz="2646"/>
            </a:pPr>
            <a:r>
              <a:t>In 2000, the Church of Sweden was disestablished.</a:t>
            </a:r>
          </a:p>
          <a:p>
            <a:pPr>
              <a:defRPr sz="2646"/>
            </a:pPr>
            <a:r>
              <a:t>Sweden was the second Nordic country to disestablish its state church (after Finland did so in the Church Act of 1869).</a:t>
            </a:r>
          </a:p>
          <a:p>
            <a:pPr>
              <a:defRPr sz="2646"/>
            </a:pPr>
            <a:r>
              <a:t>Islam's presence in Sweden remained marginal until the 1960s, when Sweden started to receive migrants from the Balkans and Turkey.</a:t>
            </a:r>
          </a:p>
          <a:p>
            <a:pPr>
              <a:defRPr sz="2646"/>
            </a:pPr>
            <a:r>
              <a:t>18% of Swedish citizens responded that "they believe there is a god".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Health</a:t>
            </a:r>
          </a:p>
        </p:txBody>
      </p:sp>
      <p:sp>
        <p:nvSpPr>
          <p:cNvPr id="3" name="Content Placeholder 2"/>
          <p:cNvSpPr>
            <a:spLocks noGrp="1"/>
          </p:cNvSpPr>
          <p:nvPr>
            <p:ph idx="1"/>
          </p:nvPr>
        </p:nvSpPr>
        <p:spPr/>
        <p:txBody>
          <a:bodyPr/>
          <a:lstStyle/>
          <a:p>
            <a:pPr>
              <a:defRPr sz="3109"/>
            </a:pPr>
            <a:r>
              <a:t>Healthcare in Sweden is similar in quality to other developed nations.</a:t>
            </a:r>
          </a:p>
          <a:p>
            <a:pPr>
              <a:defRPr sz="3109"/>
            </a:pPr>
            <a:r>
              <a:t>Sweden ranks in the top five countries with respect to low infant mortality.</a:t>
            </a:r>
          </a:p>
          <a:p>
            <a:pPr>
              <a:defRPr sz="3109"/>
            </a:pPr>
            <a:r>
              <a:t>The health care is governed by the 21 landsting of Sweden and is mainly funded by taxes, with nominal fees for patients.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Education</a:t>
            </a:r>
          </a:p>
        </p:txBody>
      </p:sp>
      <p:sp>
        <p:nvSpPr>
          <p:cNvPr id="3" name="Content Placeholder 2"/>
          <p:cNvSpPr>
            <a:spLocks noGrp="1"/>
          </p:cNvSpPr>
          <p:nvPr>
            <p:ph idx="1"/>
          </p:nvPr>
        </p:nvSpPr>
        <p:spPr/>
        <p:txBody>
          <a:bodyPr/>
          <a:lstStyle/>
          <a:p>
            <a:pPr>
              <a:defRPr sz="2408"/>
            </a:pPr>
            <a:r>
              <a:t>School lunch is free for all students in Sweden, and providing breakfast is also encouraged.</a:t>
            </a:r>
          </a:p>
          <a:p>
            <a:pPr>
              <a:defRPr sz="2408"/>
            </a:pPr>
            <a:r>
              <a:t>There are a number of different universities and colleges in Sweden, the oldest and largest of which are situated in Uppsala, Lund, Gothenburg and Stockholm.</a:t>
            </a:r>
          </a:p>
          <a:p>
            <a:pPr>
              <a:defRPr sz="2408"/>
            </a:pPr>
            <a:r>
              <a:t>The large influx of immigrants to Swedish schools has been cited as a significant part of the reason why Sweden has dropped more than any other European country in the international PISA rankings.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Vikings</a:t>
            </a:r>
          </a:p>
        </p:txBody>
      </p:sp>
      <p:sp>
        <p:nvSpPr>
          <p:cNvPr id="3" name="Content Placeholder 2"/>
          <p:cNvSpPr>
            <a:spLocks noGrp="1"/>
          </p:cNvSpPr>
          <p:nvPr>
            <p:ph idx="1"/>
          </p:nvPr>
        </p:nvSpPr>
        <p:spPr/>
        <p:txBody>
          <a:bodyPr/>
          <a:lstStyle/>
          <a:p>
            <a:pPr>
              <a:defRPr sz="2886"/>
            </a:pPr>
            <a:r>
              <a:t>The Swedish Viking Age lasted roughly from the 8th century to the 11th century.</a:t>
            </a:r>
          </a:p>
          <a:p>
            <a:pPr>
              <a:defRPr sz="2886"/>
            </a:pPr>
            <a:r>
              <a:t>The Swedish Vikings, called Rus are believed to be the founding fathers of Kievan Rus'.</a:t>
            </a:r>
          </a:p>
          <a:p>
            <a:pPr>
              <a:defRPr sz="2886"/>
            </a:pPr>
            <a:r>
              <a:t>The actions of these Swedish Vikings are commemorated on many runestones in Sweden, such as the Greece runestones and the Varangian runestones.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0bYWTB.jpg"/>
          <p:cNvPicPr>
            <a:picLocks noChangeAspect="1"/>
          </p:cNvPicPr>
          <p:nvPr/>
        </p:nvPicPr>
        <p:blipFill>
          <a:blip r:embed="rId2"/>
          <a:stretch>
            <a:fillRect/>
          </a:stretch>
        </p:blipFill>
        <p:spPr>
          <a:xfrm>
            <a:off x="914400" y="952687"/>
            <a:ext cx="7315200" cy="4495425"/>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600"/>
            </a:pPr>
            <a:r>
              <a:t>Population by ancestry, Sweden 2002–2011</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Immigration</a:t>
            </a:r>
          </a:p>
        </p:txBody>
      </p:sp>
      <p:sp>
        <p:nvSpPr>
          <p:cNvPr id="3" name="Content Placeholder 2"/>
          <p:cNvSpPr>
            <a:spLocks noGrp="1"/>
          </p:cNvSpPr>
          <p:nvPr>
            <p:ph idx="1"/>
          </p:nvPr>
        </p:nvSpPr>
        <p:spPr/>
        <p:txBody>
          <a:bodyPr/>
          <a:lstStyle/>
          <a:p>
            <a:pPr>
              <a:defRPr sz="2441"/>
            </a:pPr>
            <a:r>
              <a:t>There are no exact numbers on the ethnic background of migrants and their descendants in Sweden because the Swedish government does not base any statistics on ethnicity.</a:t>
            </a:r>
          </a:p>
          <a:p>
            <a:pPr>
              <a:defRPr sz="2441"/>
            </a:pPr>
            <a:r>
              <a:t>Of these inhabitants, 1,955,569 persons living in Sweden were born abroad.</a:t>
            </a:r>
          </a:p>
          <a:p>
            <a:pPr>
              <a:defRPr sz="2441"/>
            </a:pPr>
            <a:r>
              <a:t>According to an official investigation by The Swedish Pensions Agency on order from the government, the immigration to Sweden will double the state's expenses for pensions to the population.</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Crime</a:t>
            </a:r>
          </a:p>
        </p:txBody>
      </p:sp>
      <p:sp>
        <p:nvSpPr>
          <p:cNvPr id="3" name="Content Placeholder 2"/>
          <p:cNvSpPr>
            <a:spLocks noGrp="1"/>
          </p:cNvSpPr>
          <p:nvPr>
            <p:ph idx="1"/>
          </p:nvPr>
        </p:nvSpPr>
        <p:spPr/>
        <p:txBody>
          <a:bodyPr/>
          <a:lstStyle/>
          <a:p>
            <a:pPr>
              <a:defRPr sz="3600"/>
            </a:pPr>
            <a:r>
              <a:t>Figures from the 2013 Swedish Crime Survey (SCS) show that exposure to crime decreased from 2005 to 2013.</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Culture</a:t>
            </a:r>
          </a:p>
        </p:txBody>
      </p:sp>
      <p:sp>
        <p:nvSpPr>
          <p:cNvPr id="3" name="Content Placeholder 2"/>
          <p:cNvSpPr>
            <a:spLocks noGrp="1"/>
          </p:cNvSpPr>
          <p:nvPr>
            <p:ph idx="1"/>
          </p:nvPr>
        </p:nvSpPr>
        <p:spPr/>
        <p:txBody>
          <a:bodyPr/>
          <a:lstStyle/>
          <a:p>
            <a:pPr>
              <a:defRPr sz="2386"/>
            </a:pPr>
            <a:r>
              <a:t>Sweden has also become very liberal towards homosexuality, as is reflected in the popular acceptance of films such as Show Me Love, which is about two young lesbians in the small Swedish town of Åmål.</a:t>
            </a:r>
          </a:p>
          <a:p>
            <a:pPr>
              <a:defRPr sz="2386"/>
            </a:pPr>
            <a:r>
              <a:t>Since 1 May 2009, Sweden repealed its "registered partnership" laws and fully replaced them with gender-neutral marriage, Sweden also offers domestic partnerships for both same-sex and opposite-sex couples.</a:t>
            </a:r>
          </a:p>
          <a:p>
            <a:pPr>
              <a:defRPr sz="2386"/>
            </a:pPr>
            <a:r>
              <a:t>As of 2009, Sweden is experiencing a baby boom.</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Music</a:t>
            </a:r>
          </a:p>
        </p:txBody>
      </p:sp>
      <p:sp>
        <p:nvSpPr>
          <p:cNvPr id="3" name="Content Placeholder 2"/>
          <p:cNvSpPr>
            <a:spLocks noGrp="1"/>
          </p:cNvSpPr>
          <p:nvPr>
            <p:ph idx="1"/>
          </p:nvPr>
        </p:nvSpPr>
        <p:spPr/>
        <p:txBody>
          <a:bodyPr/>
          <a:lstStyle/>
          <a:p>
            <a:pPr>
              <a:defRPr sz="2733"/>
            </a:pPr>
            <a:r>
              <a:t>Sweden has a significant folk-music scene.</a:t>
            </a:r>
          </a:p>
          <a:p>
            <a:pPr>
              <a:defRPr sz="2733"/>
            </a:pPr>
            <a:r>
              <a:t>Sweden also has a prominent choral music tradition.</a:t>
            </a:r>
          </a:p>
          <a:p>
            <a:pPr>
              <a:defRPr sz="2733"/>
            </a:pPr>
            <a:r>
              <a:t>With ABBA, Sweden entered into a new era, in which Swedish pop music gained international prominence.</a:t>
            </a:r>
          </a:p>
          <a:p>
            <a:pPr>
              <a:defRPr sz="2733"/>
            </a:pPr>
            <a:r>
              <a:t>Sweden has a rather lively jazz scene.</a:t>
            </a:r>
          </a:p>
          <a:p>
            <a:pPr>
              <a:defRPr sz="2733"/>
            </a:pPr>
            <a:r>
              <a:t>The Centre for Swedish Folk Music and Jazz Research has published an overview of jazz in Sweden by Lars Westin.</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Architecture</a:t>
            </a:r>
          </a:p>
        </p:txBody>
      </p:sp>
      <p:sp>
        <p:nvSpPr>
          <p:cNvPr id="3" name="Content Placeholder 2"/>
          <p:cNvSpPr>
            <a:spLocks noGrp="1"/>
          </p:cNvSpPr>
          <p:nvPr>
            <p:ph idx="1"/>
          </p:nvPr>
        </p:nvSpPr>
        <p:spPr/>
        <p:txBody>
          <a:bodyPr/>
          <a:lstStyle/>
          <a:p>
            <a:pPr>
              <a:defRPr sz="3600"/>
            </a:pPr>
            <a:r>
              <a:t>Cathedrals in other parts of Sweden were also built as seats of Sweden's bishops.</a:t>
            </a:r>
          </a:p>
          <a:p>
            <a:pPr>
              <a:defRPr sz="3600"/>
            </a:pPr>
            <a:r>
              <a:t>In the next two centuries, Sweden was designated by Baroque architecture and later the rococo.</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Media</a:t>
            </a:r>
          </a:p>
        </p:txBody>
      </p:sp>
      <p:sp>
        <p:nvSpPr>
          <p:cNvPr id="3" name="Content Placeholder 2"/>
          <p:cNvSpPr>
            <a:spLocks noGrp="1"/>
          </p:cNvSpPr>
          <p:nvPr>
            <p:ph idx="1"/>
          </p:nvPr>
        </p:nvSpPr>
        <p:spPr/>
        <p:txBody>
          <a:bodyPr/>
          <a:lstStyle/>
          <a:p>
            <a:pPr>
              <a:defRPr sz="2789"/>
            </a:pPr>
            <a:r>
              <a:t>The ad-financed, free international morning paper, Metro International, was founded in Stockholm, Sweden.</a:t>
            </a:r>
          </a:p>
          <a:p>
            <a:pPr>
              <a:defRPr sz="2789"/>
            </a:pPr>
            <a:r>
              <a:t>The public broadcasting companies held a monopoly on radio and television for a long time in Sweden.</a:t>
            </a:r>
          </a:p>
          <a:p>
            <a:pPr>
              <a:defRPr sz="2789"/>
            </a:pPr>
            <a:r>
              <a:t>Digital terrestrial television in Sweden started in 1999 and the last analogue terrestrial broadcasts were terminated in 2007.</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xuik3H.jpg"/>
          <p:cNvPicPr>
            <a:picLocks noChangeAspect="1"/>
          </p:cNvPicPr>
          <p:nvPr/>
        </p:nvPicPr>
        <p:blipFill>
          <a:blip r:embed="rId2"/>
          <a:stretch>
            <a:fillRect/>
          </a:stretch>
        </p:blipFill>
        <p:spPr>
          <a:xfrm>
            <a:off x="2581656" y="914400"/>
            <a:ext cx="398068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348"/>
            </a:pPr>
            <a:r>
              <a:t>The writer and playwright August Strindberg</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Literature</a:t>
            </a:r>
          </a:p>
        </p:txBody>
      </p:sp>
      <p:sp>
        <p:nvSpPr>
          <p:cNvPr id="3" name="Content Placeholder 2"/>
          <p:cNvSpPr>
            <a:spLocks noGrp="1"/>
          </p:cNvSpPr>
          <p:nvPr>
            <p:ph idx="1"/>
          </p:nvPr>
        </p:nvSpPr>
        <p:spPr/>
        <p:txBody>
          <a:bodyPr/>
          <a:lstStyle/>
          <a:p>
            <a:pPr>
              <a:defRPr sz="2683"/>
            </a:pPr>
            <a:r>
              <a:t>The first literary text from Sweden is the Rök Runestone, carved during the Viking Age c. 800 AD.</a:t>
            </a:r>
          </a:p>
          <a:p>
            <a:pPr>
              <a:defRPr sz="2683"/>
            </a:pPr>
            <a:r>
              <a:t>Therefore, there are only a few texts in the Old Swedish from that period.</a:t>
            </a:r>
          </a:p>
          <a:p>
            <a:pPr>
              <a:defRPr sz="2683"/>
            </a:pPr>
            <a:r>
              <a:t>Swedish literature only flourished when the Swedish language was standardised in the 16th century, a standardisation largely due to the full translation of the Bible into Swedish in 1541.</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FYAjQQ.jpg"/>
          <p:cNvPicPr>
            <a:picLocks noChangeAspect="1"/>
          </p:cNvPicPr>
          <p:nvPr/>
        </p:nvPicPr>
        <p:blipFill>
          <a:blip r:embed="rId2"/>
          <a:stretch>
            <a:fillRect/>
          </a:stretch>
        </p:blipFill>
        <p:spPr>
          <a:xfrm>
            <a:off x="914400" y="1627631"/>
            <a:ext cx="7315200" cy="3145536"/>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600"/>
            </a:pPr>
            <a:r>
              <a:t>Walpurgis Night bonfire in Sweden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vTUymG.png"/>
          <p:cNvPicPr>
            <a:picLocks noChangeAspect="1"/>
          </p:cNvPicPr>
          <p:nvPr/>
        </p:nvPicPr>
        <p:blipFill>
          <a:blip r:embed="rId2"/>
          <a:stretch>
            <a:fillRect/>
          </a:stretch>
        </p:blipFill>
        <p:spPr>
          <a:xfrm>
            <a:off x="914400" y="1792224"/>
            <a:ext cx="7315200" cy="2816352"/>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425"/>
            </a:pPr>
            <a:r>
              <a:t>Gamla Uppsala (Old Uppsala), a site of religious and political importance in the early days of Sweden</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Holidays</a:t>
            </a:r>
          </a:p>
        </p:txBody>
      </p:sp>
      <p:sp>
        <p:nvSpPr>
          <p:cNvPr id="3" name="Content Placeholder 2"/>
          <p:cNvSpPr>
            <a:spLocks noGrp="1"/>
          </p:cNvSpPr>
          <p:nvPr>
            <p:ph idx="1"/>
          </p:nvPr>
        </p:nvSpPr>
        <p:spPr/>
        <p:txBody>
          <a:bodyPr/>
          <a:lstStyle/>
          <a:p>
            <a:pPr>
              <a:defRPr sz="2934"/>
            </a:pPr>
            <a:r>
              <a:t>Apart from traditional Protestant Christian holidays, Sweden also celebrates some unique holidays, some of a pre-Christian tradition.</a:t>
            </a:r>
          </a:p>
          <a:p>
            <a:pPr>
              <a:defRPr sz="2934"/>
            </a:pPr>
            <a:r>
              <a:t>6 June is the National Day of Sweden and has since 2005 been a public holiday.</a:t>
            </a:r>
          </a:p>
          <a:p>
            <a:pPr>
              <a:defRPr sz="2934"/>
            </a:pPr>
            <a:r>
              <a:t>Furthermore, there are official flag day observances and a Namesdays in Sweden calendar.</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WFKgv3.jpg"/>
          <p:cNvPicPr>
            <a:picLocks noChangeAspect="1"/>
          </p:cNvPicPr>
          <p:nvPr/>
        </p:nvPicPr>
        <p:blipFill>
          <a:blip r:embed="rId2"/>
          <a:stretch>
            <a:fillRect/>
          </a:stretch>
        </p:blipFill>
        <p:spPr>
          <a:xfrm>
            <a:off x="1714500" y="914400"/>
            <a:ext cx="571500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600"/>
            </a:pPr>
            <a:r>
              <a:t>Swedish knäckebröd (crisp bread)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Cuisine</a:t>
            </a:r>
          </a:p>
        </p:txBody>
      </p:sp>
      <p:sp>
        <p:nvSpPr>
          <p:cNvPr id="3" name="Content Placeholder 2"/>
          <p:cNvSpPr>
            <a:spLocks noGrp="1"/>
          </p:cNvSpPr>
          <p:nvPr>
            <p:ph idx="1"/>
          </p:nvPr>
        </p:nvSpPr>
        <p:spPr/>
        <p:txBody>
          <a:bodyPr/>
          <a:lstStyle/>
          <a:p>
            <a:pPr>
              <a:defRPr sz="2765"/>
            </a:pPr>
            <a:r>
              <a:t>Regionally important foods are the surströmming (a fermented fish) in northern Sweden and eel in Scania in southern Sweden.</a:t>
            </a:r>
          </a:p>
          <a:p>
            <a:pPr>
              <a:defRPr sz="2765"/>
            </a:pPr>
            <a:r>
              <a:t>Swedish traditional dishes, some of which are many hundreds of years old, are still an important part of Swedish everyday meals, in spite of the fact that modern-day Swedish cuisine adopts many international dishes.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Cinema</a:t>
            </a:r>
          </a:p>
        </p:txBody>
      </p:sp>
      <p:sp>
        <p:nvSpPr>
          <p:cNvPr id="3" name="Content Placeholder 2"/>
          <p:cNvSpPr>
            <a:spLocks noGrp="1"/>
          </p:cNvSpPr>
          <p:nvPr>
            <p:ph idx="1"/>
          </p:nvPr>
        </p:nvSpPr>
        <p:spPr/>
        <p:txBody>
          <a:bodyPr/>
          <a:lstStyle/>
          <a:p>
            <a:pPr>
              <a:defRPr sz="3600"/>
            </a:pPr>
            <a:r>
              <a:t>A number of Swedish people have found success in Hollywood, including Ingrid Bergman, Greta Garbo and Max von Sydow.</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Fashion</a:t>
            </a:r>
          </a:p>
        </p:txBody>
      </p:sp>
      <p:sp>
        <p:nvSpPr>
          <p:cNvPr id="3" name="Content Placeholder 2"/>
          <p:cNvSpPr>
            <a:spLocks noGrp="1"/>
          </p:cNvSpPr>
          <p:nvPr>
            <p:ph idx="1"/>
          </p:nvPr>
        </p:nvSpPr>
        <p:spPr/>
        <p:txBody>
          <a:bodyPr/>
          <a:lstStyle/>
          <a:p>
            <a:pPr>
              <a:defRPr sz="2314"/>
            </a:pPr>
            <a:r>
              <a:t>Interest in fashion is big in Sweden and the country is headquartering famous brands like Hennes &amp; Mauritz (operating as H&amp;M), J. Lindeberg (operating as JL), Acne, Lindex, Odd Molly, Cheap Monday, Gant, WESC, Filippa K, and Nakkna within its borders.</a:t>
            </a:r>
          </a:p>
          <a:p>
            <a:pPr>
              <a:defRPr sz="2314"/>
            </a:pPr>
            <a:r>
              <a:t>These companies, however, are composed largely of buyers who import fashionable goods from throughout Europe and America, continuing the trend of Swedish business toward multinational economic dependency like many of its neighbours.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Sports</a:t>
            </a:r>
          </a:p>
        </p:txBody>
      </p:sp>
      <p:sp>
        <p:nvSpPr>
          <p:cNvPr id="3" name="Content Placeholder 2"/>
          <p:cNvSpPr>
            <a:spLocks noGrp="1"/>
          </p:cNvSpPr>
          <p:nvPr>
            <p:ph idx="1"/>
          </p:nvPr>
        </p:nvSpPr>
        <p:spPr/>
        <p:txBody>
          <a:bodyPr/>
          <a:lstStyle/>
          <a:p>
            <a:pPr>
              <a:defRPr sz="2587"/>
            </a:pPr>
            <a:r>
              <a:t>The Swedish national men's ice hockey team, affectionately known as Tre Kronor (English: Three Crowns; the national symbol of Sweden), is regarded as one of the best in the world.</a:t>
            </a:r>
          </a:p>
          <a:p>
            <a:pPr>
              <a:defRPr sz="2587"/>
            </a:pPr>
            <a:r>
              <a:t>Sweden hosted the 1912 Summer Olympics, Equestrian at the 1956 Summer Olympics and the FIFA World Cup in 1958.</a:t>
            </a:r>
          </a:p>
          <a:p>
            <a:pPr>
              <a:defRPr sz="2587"/>
            </a:pPr>
            <a:r>
              <a:t>Due to its northerly latitude numerous world class winter sports athletes have come from Sweden.</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International rankings</a:t>
            </a:r>
          </a:p>
        </p:txBody>
      </p:sp>
      <p:sp>
        <p:nvSpPr>
          <p:cNvPr id="3" name="Content Placeholder 2"/>
          <p:cNvSpPr>
            <a:spLocks noGrp="1"/>
          </p:cNvSpPr>
          <p:nvPr>
            <p:ph idx="1"/>
          </p:nvPr>
        </p:nvSpPr>
        <p:spPr/>
        <p:txBody>
          <a:bodyPr/>
          <a:lstStyle/>
          <a:p>
            <a:pPr>
              <a:defRPr sz="3600"/>
            </a:pPr>
            <a:r>
              <a:t>The following are links to international rankings of Sweden from selected research institutes and foundations including economic output and various composite indices.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also</a:t>
            </a:r>
          </a:p>
        </p:txBody>
      </p:sp>
      <p:sp>
        <p:nvSpPr>
          <p:cNvPr id="3" name="Content Placeholder 2"/>
          <p:cNvSpPr>
            <a:spLocks noGrp="1"/>
          </p:cNvSpPr>
          <p:nvPr>
            <p:ph idx="1"/>
          </p:nvPr>
        </p:nvSpPr>
        <p:spPr/>
        <p:txBody>
          <a:bodyPr/>
          <a:lstStyle/>
          <a:p>
            <a:pPr>
              <a:defRPr sz="3600"/>
            </a:pPr>
            <a:r>
              <a:t>Outline of Sweden</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links</a:t>
            </a:r>
          </a:p>
        </p:txBody>
      </p:sp>
      <p:sp>
        <p:nvSpPr>
          <p:cNvPr id="3" name="Content Placeholder 2"/>
          <p:cNvSpPr>
            <a:spLocks noGrp="1"/>
          </p:cNvSpPr>
          <p:nvPr>
            <p:ph idx="1"/>
          </p:nvPr>
        </p:nvSpPr>
        <p:spPr/>
        <p:txBody>
          <a:bodyPr/>
          <a:lstStyle/>
          <a:p>
            <a:pPr>
              <a:defRPr sz="3386"/>
            </a:pPr>
            <a:r>
              <a:t>"Sweden".</a:t>
            </a:r>
          </a:p>
          <a:p>
            <a:pPr>
              <a:defRPr sz="3386"/>
            </a:pPr>
            <a:r>
              <a:t>Sweden entry at Encyclopædia Britannica</a:t>
            </a:r>
          </a:p>
          <a:p>
            <a:pPr>
              <a:defRPr sz="3386"/>
            </a:pPr>
            <a:r>
              <a:t>Sweden from UCB Libraries GovPubs</a:t>
            </a:r>
          </a:p>
          <a:p>
            <a:pPr>
              <a:defRPr sz="3386"/>
            </a:pPr>
            <a:r>
              <a:t>Sweden at Curlie</a:t>
            </a:r>
          </a:p>
          <a:p>
            <a:pPr>
              <a:defRPr sz="3386"/>
            </a:pPr>
            <a:r>
              <a:t> Wikimedia Atlas of Sweden</a:t>
            </a:r>
          </a:p>
          <a:p>
            <a:pPr>
              <a:defRPr sz="3386"/>
            </a:pPr>
            <a:r>
              <a:t>Study in Sweden – official guide to studying in Sweden</a:t>
            </a:r>
          </a:p>
          <a:p>
            <a:pPr>
              <a:defRPr sz="3386"/>
            </a:pPr>
            <a:r>
              <a:t>The Government of Sweden – official website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WrcQMj.jpg"/>
          <p:cNvPicPr>
            <a:picLocks noChangeAspect="1"/>
          </p:cNvPicPr>
          <p:nvPr/>
        </p:nvPicPr>
        <p:blipFill>
          <a:blip r:embed="rId2"/>
          <a:stretch>
            <a:fillRect/>
          </a:stretch>
        </p:blipFill>
        <p:spPr>
          <a:xfrm>
            <a:off x="2154936" y="914400"/>
            <a:ext cx="483412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285"/>
            </a:pPr>
            <a:r>
              <a:t>Skog tapestry, made most probably during the late 13th century.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zjrO1i.jpg"/>
          <p:cNvPicPr>
            <a:picLocks noChangeAspect="1"/>
          </p:cNvPicPr>
          <p:nvPr/>
        </p:nvPicPr>
        <p:blipFill>
          <a:blip r:embed="rId2"/>
          <a:stretch>
            <a:fillRect/>
          </a:stretch>
        </p:blipFill>
        <p:spPr>
          <a:xfrm>
            <a:off x="2823882" y="914400"/>
            <a:ext cx="3496235"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600"/>
            </a:pPr>
            <a:r>
              <a:t>Under his reign the House of Vasa ruled Sweden and successively Poland for over 100 years.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Kingdom of Sweden</a:t>
            </a:r>
          </a:p>
        </p:txBody>
      </p:sp>
      <p:sp>
        <p:nvSpPr>
          <p:cNvPr id="3" name="Content Placeholder 2"/>
          <p:cNvSpPr>
            <a:spLocks noGrp="1"/>
          </p:cNvSpPr>
          <p:nvPr>
            <p:ph idx="1"/>
          </p:nvPr>
        </p:nvSpPr>
        <p:spPr/>
        <p:txBody>
          <a:bodyPr/>
          <a:lstStyle/>
          <a:p>
            <a:pPr>
              <a:defRPr sz="2279"/>
            </a:pPr>
            <a:r>
              <a:t>It is not known when and how the kingdom of Sweden was born, but the list of Swedish monarchs is drawn from the first kings known to have ruled both Svealand (Sweden) and Götaland (Gothia) as one province, beginning with Eric the Victorious.</a:t>
            </a:r>
          </a:p>
          <a:p>
            <a:pPr>
              <a:defRPr sz="2279"/>
            </a:pPr>
            <a:r>
              <a:t>In the middle of the 14th century, Sweden was struck by the Black Death.</a:t>
            </a:r>
          </a:p>
          <a:p>
            <a:pPr>
              <a:defRPr sz="2279"/>
            </a:pPr>
            <a:r>
              <a:t>The population of Sweden and most of Europe was seriously decimated.</a:t>
            </a:r>
          </a:p>
          <a:p>
            <a:pPr>
              <a:defRPr sz="2279"/>
            </a:pPr>
            <a:r>
              <a:t>This is sometimes considered as the foundation of modern Sweden.</a:t>
            </a:r>
          </a:p>
          <a:p>
            <a:pPr>
              <a:defRPr sz="2279"/>
            </a:pPr>
            <a:r>
              <a:t>The main exports from Sweden were iron and copper.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