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sldIdLst>
    <p:sldId id="256" r:id="rId5"/>
    <p:sldId id="258" r:id="rId6"/>
    <p:sldId id="257" r:id="rId7"/>
    <p:sldId id="270" r:id="rId8"/>
    <p:sldId id="259" r:id="rId9"/>
    <p:sldId id="260" r:id="rId10"/>
    <p:sldId id="261" r:id="rId11"/>
    <p:sldId id="265" r:id="rId12"/>
    <p:sldId id="266" r:id="rId13"/>
    <p:sldId id="267" r:id="rId14"/>
    <p:sldId id="262" r:id="rId15"/>
    <p:sldId id="264" r:id="rId16"/>
    <p:sldId id="263" r:id="rId17"/>
    <p:sldId id="268" r:id="rId18"/>
    <p:sldId id="269" r:id="rId19"/>
    <p:sldId id="272" r:id="rId20"/>
    <p:sldId id="271"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660C7-7D6C-4B79-A45C-A8C8F2B7FED6}" v="563" dt="2024-05-03T18:32:48.397"/>
    <p1510:client id="{0BFCCF22-6053-3261-2AF6-0629B8991E82}" v="52" dt="2024-05-03T18:08:08.283"/>
    <p1510:client id="{2B6CF365-9FD5-8AF9-72E4-D844F4B229F8}" v="715" dt="2024-05-03T17:25:12.674"/>
    <p1510:client id="{8ACC65DA-3E6F-DA86-9079-F930590CCD01}" v="755" dt="2024-05-03T16:36:36.221"/>
    <p1510:client id="{92DD045D-8777-ABF9-575B-6BE9C35B0580}" v="748" dt="2024-05-03T18:26:01.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1" d="100"/>
          <a:sy n="71" d="100"/>
        </p:scale>
        <p:origin x="2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B758E-3EBF-40BC-BE03-C7FA60129A8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80215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381301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2679610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671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3976222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8B758E-3EBF-40BC-BE03-C7FA60129A86}"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203445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8B758E-3EBF-40BC-BE03-C7FA60129A86}"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550424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758E-3EBF-40BC-BE03-C7FA60129A8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75064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758E-3EBF-40BC-BE03-C7FA60129A8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344432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758E-3EBF-40BC-BE03-C7FA60129A8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303143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B758E-3EBF-40BC-BE03-C7FA60129A8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296405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363193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B758E-3EBF-40BC-BE03-C7FA60129A86}"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33755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B758E-3EBF-40BC-BE03-C7FA60129A86}"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12408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B758E-3EBF-40BC-BE03-C7FA60129A86}"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156382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256132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B758E-3EBF-40BC-BE03-C7FA60129A8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5161-5E7B-4053-A94F-3C2AAC1C6BCC}" type="slidenum">
              <a:rPr lang="en-IN" smtClean="0"/>
              <a:t>‹#›</a:t>
            </a:fld>
            <a:endParaRPr lang="en-IN"/>
          </a:p>
        </p:txBody>
      </p:sp>
    </p:spTree>
    <p:extLst>
      <p:ext uri="{BB962C8B-B14F-4D97-AF65-F5344CB8AC3E}">
        <p14:creationId xmlns:p14="http://schemas.microsoft.com/office/powerpoint/2010/main" val="82681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8B758E-3EBF-40BC-BE03-C7FA60129A86}" type="datetimeFigureOut">
              <a:rPr lang="en-IN" smtClean="0"/>
              <a:t>03-05-2024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975161-5E7B-4053-A94F-3C2AAC1C6BCC}" type="slidenum">
              <a:rPr lang="en-IN" smtClean="0"/>
              <a:t>‹#›</a:t>
            </a:fld>
            <a:endParaRPr lang="en-IN"/>
          </a:p>
        </p:txBody>
      </p:sp>
    </p:spTree>
    <p:extLst>
      <p:ext uri="{BB962C8B-B14F-4D97-AF65-F5344CB8AC3E}">
        <p14:creationId xmlns:p14="http://schemas.microsoft.com/office/powerpoint/2010/main" val="2587638456"/>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ream11.com/games/point-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ECF2-4E7E-AC2B-89F4-1596C85F22FD}"/>
              </a:ext>
            </a:extLst>
          </p:cNvPr>
          <p:cNvSpPr>
            <a:spLocks noGrp="1"/>
          </p:cNvSpPr>
          <p:nvPr>
            <p:ph type="ctrTitle"/>
          </p:nvPr>
        </p:nvSpPr>
        <p:spPr>
          <a:xfrm>
            <a:off x="1138065" y="447332"/>
            <a:ext cx="10203125" cy="1841957"/>
          </a:xfrm>
        </p:spPr>
        <p:txBody>
          <a:bodyPr>
            <a:normAutofit/>
          </a:bodyPr>
          <a:lstStyle/>
          <a:p>
            <a:r>
              <a:rPr lang="en-US" dirty="0"/>
              <a:t>Fantasy League </a:t>
            </a:r>
            <a:r>
              <a:rPr lang="en-US"/>
              <a:t>Team</a:t>
            </a:r>
            <a:r>
              <a:rPr lang="en-US" dirty="0"/>
              <a:t> Recommendation System</a:t>
            </a:r>
            <a:endParaRPr lang="en-IN" dirty="0"/>
          </a:p>
        </p:txBody>
      </p:sp>
      <p:sp>
        <p:nvSpPr>
          <p:cNvPr id="3" name="Subtitle 2">
            <a:extLst>
              <a:ext uri="{FF2B5EF4-FFF2-40B4-BE49-F238E27FC236}">
                <a16:creationId xmlns:a16="http://schemas.microsoft.com/office/drawing/2014/main" id="{EE8AE182-C246-45FE-88DD-17EE174FE86B}"/>
              </a:ext>
            </a:extLst>
          </p:cNvPr>
          <p:cNvSpPr>
            <a:spLocks noGrp="1"/>
          </p:cNvSpPr>
          <p:nvPr>
            <p:ph type="subTitle" idx="1"/>
          </p:nvPr>
        </p:nvSpPr>
        <p:spPr>
          <a:xfrm>
            <a:off x="6695643" y="3331147"/>
            <a:ext cx="5138929" cy="2475129"/>
          </a:xfrm>
        </p:spPr>
        <p:txBody>
          <a:bodyPr>
            <a:normAutofit/>
          </a:bodyPr>
          <a:lstStyle/>
          <a:p>
            <a:r>
              <a:rPr lang="en-US" b="1" i="1" dirty="0"/>
              <a:t>Done by,</a:t>
            </a:r>
          </a:p>
          <a:p>
            <a:pPr marL="342900" indent="-342900">
              <a:buFont typeface="Arial" panose="020B0604020202020204" pitchFamily="34" charset="0"/>
              <a:buChar char="•"/>
            </a:pPr>
            <a:r>
              <a:rPr lang="en-US" b="1" i="1" dirty="0"/>
              <a:t>Mayank (IMT2021073)</a:t>
            </a:r>
            <a:endParaRPr lang="en-US" b="1" i="1">
              <a:ln>
                <a:solidFill>
                  <a:prstClr val="black">
                    <a:lumMod val="75000"/>
                    <a:lumOff val="25000"/>
                    <a:alpha val="10000"/>
                  </a:prstClr>
                </a:solidFill>
              </a:ln>
              <a:effectLst>
                <a:outerShdw blurRad="9525" dist="25400" dir="14640000" algn="tl" rotWithShape="0">
                  <a:prstClr val="black">
                    <a:alpha val="30000"/>
                  </a:prstClr>
                </a:outerShdw>
              </a:effectLst>
            </a:endParaRPr>
          </a:p>
          <a:p>
            <a:pPr marL="342900" indent="-342900">
              <a:buFont typeface="Arial" panose="020B0604020202020204" pitchFamily="34" charset="0"/>
              <a:buChar char="•"/>
            </a:pPr>
            <a:r>
              <a:rPr lang="en-US" b="1" i="1" dirty="0"/>
              <a:t>Rishi </a:t>
            </a:r>
            <a:r>
              <a:rPr lang="en-US" b="1" i="1"/>
              <a:t>(IMT2021076)</a:t>
            </a:r>
            <a:endParaRPr lang="en-US" b="1" i="1">
              <a:ln>
                <a:solidFill>
                  <a:prstClr val="black">
                    <a:lumMod val="75000"/>
                    <a:lumOff val="25000"/>
                    <a:alpha val="10000"/>
                  </a:prstClr>
                </a:solidFill>
              </a:ln>
              <a:effectLst>
                <a:outerShdw blurRad="9525" dist="25400" dir="14640000" algn="tl" rotWithShape="0">
                  <a:prstClr val="black">
                    <a:alpha val="30000"/>
                  </a:prstClr>
                </a:outerShdw>
              </a:effectLst>
            </a:endParaRPr>
          </a:p>
          <a:p>
            <a:pPr marL="342900" indent="-342900">
              <a:buFont typeface="Arial" panose="020B0604020202020204" pitchFamily="34" charset="0"/>
              <a:buChar char="•"/>
            </a:pPr>
            <a:r>
              <a:rPr lang="en-US" b="1" i="1" dirty="0"/>
              <a:t>Ashish </a:t>
            </a:r>
            <a:r>
              <a:rPr lang="en-US" b="1" i="1"/>
              <a:t>(IMT2021085) </a:t>
            </a:r>
            <a:endParaRPr lang="en-US" b="1" i="1">
              <a:ln>
                <a:solidFill>
                  <a:prstClr val="black">
                    <a:lumMod val="75000"/>
                    <a:lumOff val="25000"/>
                    <a:alpha val="10000"/>
                  </a:prstClr>
                </a:solidFill>
              </a:ln>
              <a:effectLst>
                <a:outerShdw blurRad="9525" dist="25400" dir="14640000" algn="tl" rotWithShape="0">
                  <a:prstClr val="black">
                    <a:alpha val="30000"/>
                  </a:prstClr>
                </a:outerShdw>
              </a:effectLst>
            </a:endParaRPr>
          </a:p>
          <a:p>
            <a:pPr marL="342900" indent="-342900">
              <a:buFont typeface="Arial" panose="020B0604020202020204" pitchFamily="34" charset="0"/>
              <a:buChar char="•"/>
            </a:pPr>
            <a:r>
              <a:rPr lang="en-US" b="1" i="1" dirty="0"/>
              <a:t>Prasad </a:t>
            </a:r>
            <a:r>
              <a:rPr lang="en-US" b="1" i="1"/>
              <a:t>(IMT2021104)</a:t>
            </a:r>
            <a:endParaRPr lang="en-IN" b="1" i="1" dirty="0"/>
          </a:p>
        </p:txBody>
      </p:sp>
    </p:spTree>
    <p:extLst>
      <p:ext uri="{BB962C8B-B14F-4D97-AF65-F5344CB8AC3E}">
        <p14:creationId xmlns:p14="http://schemas.microsoft.com/office/powerpoint/2010/main" val="233331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C0A5-FEC5-BA69-47C0-5CAB2D8EAF25}"/>
              </a:ext>
            </a:extLst>
          </p:cNvPr>
          <p:cNvSpPr>
            <a:spLocks noGrp="1"/>
          </p:cNvSpPr>
          <p:nvPr>
            <p:ph type="title"/>
          </p:nvPr>
        </p:nvSpPr>
        <p:spPr>
          <a:xfrm>
            <a:off x="599319" y="682171"/>
            <a:ext cx="10353762" cy="970450"/>
          </a:xfrm>
        </p:spPr>
        <p:txBody>
          <a:bodyPr/>
          <a:lstStyle/>
          <a:p>
            <a:r>
              <a:rPr lang="en-US" dirty="0"/>
              <a:t>Analysis of </a:t>
            </a:r>
            <a:r>
              <a:rPr lang="en-US"/>
              <a:t>Models</a:t>
            </a:r>
            <a:r>
              <a:rPr lang="en-US" dirty="0"/>
              <a:t> used</a:t>
            </a:r>
            <a:endParaRPr lang="en-IN" dirty="0"/>
          </a:p>
        </p:txBody>
      </p:sp>
      <p:graphicFrame>
        <p:nvGraphicFramePr>
          <p:cNvPr id="8" name="Table 7">
            <a:extLst>
              <a:ext uri="{FF2B5EF4-FFF2-40B4-BE49-F238E27FC236}">
                <a16:creationId xmlns:a16="http://schemas.microsoft.com/office/drawing/2014/main" id="{C78C141D-5BBB-F626-DB7E-F770A60CB6E9}"/>
              </a:ext>
            </a:extLst>
          </p:cNvPr>
          <p:cNvGraphicFramePr>
            <a:graphicFrameLocks noGrp="1"/>
          </p:cNvGraphicFramePr>
          <p:nvPr>
            <p:extLst>
              <p:ext uri="{D42A27DB-BD31-4B8C-83A1-F6EECF244321}">
                <p14:modId xmlns:p14="http://schemas.microsoft.com/office/powerpoint/2010/main" val="1628553312"/>
              </p:ext>
            </p:extLst>
          </p:nvPr>
        </p:nvGraphicFramePr>
        <p:xfrm>
          <a:off x="1539966" y="2560852"/>
          <a:ext cx="8168640" cy="286512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3737983521"/>
                    </a:ext>
                  </a:extLst>
                </a:gridCol>
                <a:gridCol w="2042160">
                  <a:extLst>
                    <a:ext uri="{9D8B030D-6E8A-4147-A177-3AD203B41FA5}">
                      <a16:colId xmlns:a16="http://schemas.microsoft.com/office/drawing/2014/main" val="3253536374"/>
                    </a:ext>
                  </a:extLst>
                </a:gridCol>
                <a:gridCol w="2042160">
                  <a:extLst>
                    <a:ext uri="{9D8B030D-6E8A-4147-A177-3AD203B41FA5}">
                      <a16:colId xmlns:a16="http://schemas.microsoft.com/office/drawing/2014/main" val="2095105825"/>
                    </a:ext>
                  </a:extLst>
                </a:gridCol>
                <a:gridCol w="2042160">
                  <a:extLst>
                    <a:ext uri="{9D8B030D-6E8A-4147-A177-3AD203B41FA5}">
                      <a16:colId xmlns:a16="http://schemas.microsoft.com/office/drawing/2014/main" val="92885380"/>
                    </a:ext>
                  </a:extLst>
                </a:gridCol>
              </a:tblGrid>
              <a:tr h="370840">
                <a:tc>
                  <a:txBody>
                    <a:bodyPr/>
                    <a:lstStyle/>
                    <a:p>
                      <a:r>
                        <a:rPr lang="en-US"/>
                        <a:t>Model</a:t>
                      </a:r>
                    </a:p>
                  </a:txBody>
                  <a:tcPr/>
                </a:tc>
                <a:tc>
                  <a:txBody>
                    <a:bodyPr/>
                    <a:lstStyle/>
                    <a:p>
                      <a:r>
                        <a:rPr lang="en-US"/>
                        <a:t>Batsman Model MSE Error</a:t>
                      </a:r>
                    </a:p>
                  </a:txBody>
                  <a:tcPr/>
                </a:tc>
                <a:tc>
                  <a:txBody>
                    <a:bodyPr/>
                    <a:lstStyle/>
                    <a:p>
                      <a:pPr lvl="0">
                        <a:buNone/>
                      </a:pPr>
                      <a:r>
                        <a:rPr lang="en-US" sz="1800" b="1" i="0" u="none" strike="noStrike" noProof="0">
                          <a:solidFill>
                            <a:srgbClr val="FFFFFF"/>
                          </a:solidFill>
                          <a:latin typeface="Calisto MT"/>
                        </a:rPr>
                        <a:t>Bowler Model MSE Error</a:t>
                      </a:r>
                      <a:endParaRPr lang="en-US"/>
                    </a:p>
                  </a:txBody>
                  <a:tcPr/>
                </a:tc>
                <a:tc>
                  <a:txBody>
                    <a:bodyPr/>
                    <a:lstStyle/>
                    <a:p>
                      <a:pPr lvl="0">
                        <a:buNone/>
                      </a:pPr>
                      <a:r>
                        <a:rPr lang="en-US" sz="1800" b="1" i="0" u="none" strike="noStrike" noProof="0">
                          <a:solidFill>
                            <a:srgbClr val="FFFFFF"/>
                          </a:solidFill>
                          <a:latin typeface="Calisto MT"/>
                        </a:rPr>
                        <a:t>Fielder Model MSE Error</a:t>
                      </a:r>
                      <a:endParaRPr lang="en-US"/>
                    </a:p>
                  </a:txBody>
                  <a:tcPr/>
                </a:tc>
                <a:extLst>
                  <a:ext uri="{0D108BD9-81ED-4DB2-BD59-A6C34878D82A}">
                    <a16:rowId xmlns:a16="http://schemas.microsoft.com/office/drawing/2014/main" val="3094728686"/>
                  </a:ext>
                </a:extLst>
              </a:tr>
              <a:tr h="370840">
                <a:tc>
                  <a:txBody>
                    <a:bodyPr/>
                    <a:lstStyle/>
                    <a:p>
                      <a:r>
                        <a:rPr lang="en-US"/>
                        <a:t>Linear Regression</a:t>
                      </a:r>
                    </a:p>
                  </a:txBody>
                  <a:tcPr/>
                </a:tc>
                <a:tc>
                  <a:txBody>
                    <a:bodyPr/>
                    <a:lstStyle/>
                    <a:p>
                      <a:r>
                        <a:rPr lang="en-US"/>
                        <a:t>854</a:t>
                      </a:r>
                    </a:p>
                  </a:txBody>
                  <a:tcPr/>
                </a:tc>
                <a:tc>
                  <a:txBody>
                    <a:bodyPr/>
                    <a:lstStyle/>
                    <a:p>
                      <a:r>
                        <a:rPr lang="en-US"/>
                        <a:t>764.7</a:t>
                      </a:r>
                    </a:p>
                  </a:txBody>
                  <a:tcPr/>
                </a:tc>
                <a:tc>
                  <a:txBody>
                    <a:bodyPr/>
                    <a:lstStyle/>
                    <a:p>
                      <a:r>
                        <a:rPr lang="en-US"/>
                        <a:t>22.64</a:t>
                      </a:r>
                    </a:p>
                  </a:txBody>
                  <a:tcPr/>
                </a:tc>
                <a:extLst>
                  <a:ext uri="{0D108BD9-81ED-4DB2-BD59-A6C34878D82A}">
                    <a16:rowId xmlns:a16="http://schemas.microsoft.com/office/drawing/2014/main" val="3020232288"/>
                  </a:ext>
                </a:extLst>
              </a:tr>
              <a:tr h="370840">
                <a:tc>
                  <a:txBody>
                    <a:bodyPr/>
                    <a:lstStyle/>
                    <a:p>
                      <a:r>
                        <a:rPr lang="en-US"/>
                        <a:t>Random Forests</a:t>
                      </a:r>
                    </a:p>
                  </a:txBody>
                  <a:tcPr/>
                </a:tc>
                <a:tc>
                  <a:txBody>
                    <a:bodyPr/>
                    <a:lstStyle/>
                    <a:p>
                      <a:r>
                        <a:rPr lang="en-US"/>
                        <a:t>875.38</a:t>
                      </a:r>
                    </a:p>
                  </a:txBody>
                  <a:tcPr/>
                </a:tc>
                <a:tc>
                  <a:txBody>
                    <a:bodyPr/>
                    <a:lstStyle/>
                    <a:p>
                      <a:r>
                        <a:rPr lang="en-US"/>
                        <a:t>796.622</a:t>
                      </a:r>
                    </a:p>
                  </a:txBody>
                  <a:tcPr/>
                </a:tc>
                <a:tc>
                  <a:txBody>
                    <a:bodyPr/>
                    <a:lstStyle/>
                    <a:p>
                      <a:r>
                        <a:rPr lang="en-US"/>
                        <a:t>26.92</a:t>
                      </a:r>
                    </a:p>
                  </a:txBody>
                  <a:tcPr/>
                </a:tc>
                <a:extLst>
                  <a:ext uri="{0D108BD9-81ED-4DB2-BD59-A6C34878D82A}">
                    <a16:rowId xmlns:a16="http://schemas.microsoft.com/office/drawing/2014/main" val="229072126"/>
                  </a:ext>
                </a:extLst>
              </a:tr>
              <a:tr h="370840">
                <a:tc>
                  <a:txBody>
                    <a:bodyPr/>
                    <a:lstStyle/>
                    <a:p>
                      <a:r>
                        <a:rPr lang="en-US"/>
                        <a:t>XGBoost</a:t>
                      </a:r>
                      <a:endParaRPr lang="en-US" err="1"/>
                    </a:p>
                  </a:txBody>
                  <a:tcPr/>
                </a:tc>
                <a:tc>
                  <a:txBody>
                    <a:bodyPr/>
                    <a:lstStyle/>
                    <a:p>
                      <a:r>
                        <a:rPr lang="en-US"/>
                        <a:t>997.49</a:t>
                      </a:r>
                    </a:p>
                  </a:txBody>
                  <a:tcPr/>
                </a:tc>
                <a:tc>
                  <a:txBody>
                    <a:bodyPr/>
                    <a:lstStyle/>
                    <a:p>
                      <a:r>
                        <a:rPr lang="en-US"/>
                        <a:t>886</a:t>
                      </a:r>
                    </a:p>
                  </a:txBody>
                  <a:tcPr/>
                </a:tc>
                <a:tc>
                  <a:txBody>
                    <a:bodyPr/>
                    <a:lstStyle/>
                    <a:p>
                      <a:r>
                        <a:rPr lang="en-US"/>
                        <a:t>27.7</a:t>
                      </a:r>
                    </a:p>
                  </a:txBody>
                  <a:tcPr/>
                </a:tc>
                <a:extLst>
                  <a:ext uri="{0D108BD9-81ED-4DB2-BD59-A6C34878D82A}">
                    <a16:rowId xmlns:a16="http://schemas.microsoft.com/office/drawing/2014/main" val="398962616"/>
                  </a:ext>
                </a:extLst>
              </a:tr>
              <a:tr h="370840">
                <a:tc>
                  <a:txBody>
                    <a:bodyPr/>
                    <a:lstStyle/>
                    <a:p>
                      <a:r>
                        <a:rPr lang="en-US"/>
                        <a:t>CatBoost</a:t>
                      </a:r>
                      <a:endParaRPr lang="en-US" err="1"/>
                    </a:p>
                  </a:txBody>
                  <a:tcPr/>
                </a:tc>
                <a:tc>
                  <a:txBody>
                    <a:bodyPr/>
                    <a:lstStyle/>
                    <a:p>
                      <a:r>
                        <a:rPr lang="en-US"/>
                        <a:t>889</a:t>
                      </a:r>
                    </a:p>
                  </a:txBody>
                  <a:tcPr/>
                </a:tc>
                <a:tc>
                  <a:txBody>
                    <a:bodyPr/>
                    <a:lstStyle/>
                    <a:p>
                      <a:r>
                        <a:rPr lang="en-US"/>
                        <a:t>796</a:t>
                      </a:r>
                    </a:p>
                  </a:txBody>
                  <a:tcPr/>
                </a:tc>
                <a:tc>
                  <a:txBody>
                    <a:bodyPr/>
                    <a:lstStyle/>
                    <a:p>
                      <a:r>
                        <a:rPr lang="en-US"/>
                        <a:t>24.83</a:t>
                      </a:r>
                    </a:p>
                  </a:txBody>
                  <a:tcPr/>
                </a:tc>
                <a:extLst>
                  <a:ext uri="{0D108BD9-81ED-4DB2-BD59-A6C34878D82A}">
                    <a16:rowId xmlns:a16="http://schemas.microsoft.com/office/drawing/2014/main" val="1784108186"/>
                  </a:ext>
                </a:extLst>
              </a:tr>
              <a:tr h="370840">
                <a:tc>
                  <a:txBody>
                    <a:bodyPr/>
                    <a:lstStyle/>
                    <a:p>
                      <a:r>
                        <a:rPr lang="en-US"/>
                        <a:t>LSTM</a:t>
                      </a:r>
                    </a:p>
                  </a:txBody>
                  <a:tcPr/>
                </a:tc>
                <a:tc>
                  <a:txBody>
                    <a:bodyPr/>
                    <a:lstStyle/>
                    <a:p>
                      <a:r>
                        <a:rPr lang="en-US" dirty="0"/>
                        <a:t>852</a:t>
                      </a:r>
                    </a:p>
                  </a:txBody>
                  <a:tcPr/>
                </a:tc>
                <a:tc>
                  <a:txBody>
                    <a:bodyPr/>
                    <a:lstStyle/>
                    <a:p>
                      <a:r>
                        <a:rPr lang="en-US" dirty="0"/>
                        <a:t>772</a:t>
                      </a:r>
                    </a:p>
                  </a:txBody>
                  <a:tcPr/>
                </a:tc>
                <a:tc>
                  <a:txBody>
                    <a:bodyPr/>
                    <a:lstStyle/>
                    <a:p>
                      <a:r>
                        <a:rPr lang="en-US" dirty="0"/>
                        <a:t>22.14</a:t>
                      </a:r>
                    </a:p>
                  </a:txBody>
                  <a:tcPr/>
                </a:tc>
                <a:extLst>
                  <a:ext uri="{0D108BD9-81ED-4DB2-BD59-A6C34878D82A}">
                    <a16:rowId xmlns:a16="http://schemas.microsoft.com/office/drawing/2014/main" val="2544424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09796100"/>
                  </a:ext>
                </a:extLst>
              </a:tr>
            </a:tbl>
          </a:graphicData>
        </a:graphic>
      </p:graphicFrame>
    </p:spTree>
    <p:extLst>
      <p:ext uri="{BB962C8B-B14F-4D97-AF65-F5344CB8AC3E}">
        <p14:creationId xmlns:p14="http://schemas.microsoft.com/office/powerpoint/2010/main" val="21806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AD8C-07BF-0F9F-55C4-6C0F2927CF51}"/>
              </a:ext>
            </a:extLst>
          </p:cNvPr>
          <p:cNvSpPr>
            <a:spLocks noGrp="1"/>
          </p:cNvSpPr>
          <p:nvPr>
            <p:ph type="title"/>
          </p:nvPr>
        </p:nvSpPr>
        <p:spPr/>
        <p:txBody>
          <a:bodyPr/>
          <a:lstStyle/>
          <a:p>
            <a:r>
              <a:rPr lang="en-US" dirty="0"/>
              <a:t>Choosing Players</a:t>
            </a:r>
            <a:endParaRPr lang="en-IN" dirty="0"/>
          </a:p>
        </p:txBody>
      </p:sp>
      <p:sp>
        <p:nvSpPr>
          <p:cNvPr id="3" name="Content Placeholder 2">
            <a:extLst>
              <a:ext uri="{FF2B5EF4-FFF2-40B4-BE49-F238E27FC236}">
                <a16:creationId xmlns:a16="http://schemas.microsoft.com/office/drawing/2014/main" id="{EB77DEF6-A7D4-B562-7214-BEDB8489892D}"/>
              </a:ext>
            </a:extLst>
          </p:cNvPr>
          <p:cNvSpPr>
            <a:spLocks noGrp="1"/>
          </p:cNvSpPr>
          <p:nvPr>
            <p:ph idx="1"/>
          </p:nvPr>
        </p:nvSpPr>
        <p:spPr>
          <a:xfrm>
            <a:off x="913795" y="1732449"/>
            <a:ext cx="10353762" cy="4661773"/>
          </a:xfrm>
        </p:spPr>
        <p:txBody>
          <a:bodyPr/>
          <a:lstStyle/>
          <a:p>
            <a:r>
              <a:rPr lang="en-US" dirty="0"/>
              <a:t>We now have the predicted points for 22 players, and want to select the 11 that will maximize the total points. But platforms like Dream11 also place restrictions on how you choose players:</a:t>
            </a:r>
          </a:p>
          <a:p>
            <a:pPr lvl="1"/>
            <a:r>
              <a:rPr lang="en-US" dirty="0"/>
              <a:t>All players have a cost associated with them, the total cost must be less than the budget of 100.</a:t>
            </a:r>
          </a:p>
          <a:p>
            <a:pPr lvl="1"/>
            <a:r>
              <a:rPr lang="en-US" dirty="0"/>
              <a:t>You can choose each player as a batsman/bowler/allrounder.</a:t>
            </a:r>
          </a:p>
          <a:p>
            <a:pPr lvl="1"/>
            <a:r>
              <a:rPr lang="en-US" dirty="0"/>
              <a:t>You can choose 3-6 batsman.</a:t>
            </a:r>
          </a:p>
          <a:p>
            <a:pPr lvl="1"/>
            <a:r>
              <a:rPr lang="en-US" dirty="0"/>
              <a:t>You can choose 3-6 bowlers.</a:t>
            </a:r>
          </a:p>
          <a:p>
            <a:pPr lvl="1"/>
            <a:r>
              <a:rPr lang="en-US" dirty="0"/>
              <a:t>You can choose 1-4 allrounders.</a:t>
            </a:r>
          </a:p>
          <a:p>
            <a:pPr lvl="1"/>
            <a:endParaRPr lang="en-US" dirty="0"/>
          </a:p>
          <a:p>
            <a:pPr lvl="1"/>
            <a:endParaRPr lang="en-US" dirty="0"/>
          </a:p>
          <a:p>
            <a:pPr lvl="1"/>
            <a:endParaRPr lang="en-US" dirty="0"/>
          </a:p>
          <a:p>
            <a:pPr lvl="1"/>
            <a:endParaRPr lang="en-IN" dirty="0"/>
          </a:p>
        </p:txBody>
      </p:sp>
    </p:spTree>
    <p:extLst>
      <p:ext uri="{BB962C8B-B14F-4D97-AF65-F5344CB8AC3E}">
        <p14:creationId xmlns:p14="http://schemas.microsoft.com/office/powerpoint/2010/main" val="274188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7DEF6-A7D4-B562-7214-BEDB8489892D}"/>
                  </a:ext>
                </a:extLst>
              </p:cNvPr>
              <p:cNvSpPr>
                <a:spLocks noGrp="1"/>
              </p:cNvSpPr>
              <p:nvPr>
                <p:ph idx="1"/>
              </p:nvPr>
            </p:nvSpPr>
            <p:spPr>
              <a:xfrm>
                <a:off x="85518" y="203931"/>
                <a:ext cx="11992455" cy="6565260"/>
              </a:xfrm>
            </p:spPr>
            <p:txBody>
              <a:bodyPr>
                <a:normAutofit lnSpcReduction="10000"/>
              </a:bodyPr>
              <a:lstStyle/>
              <a:p>
                <a:pPr lvl="1"/>
                <a:r>
                  <a:rPr lang="en-US" dirty="0"/>
                  <a:t>This can be reduced to the following optimization problem,</a:t>
                </a:r>
              </a:p>
              <a:p>
                <a:pPr marL="450000" lvl="1" indent="0">
                  <a:buNone/>
                </a:pPr>
                <a:r>
                  <a:rPr lang="en-US" b="1" dirty="0"/>
                  <a:t>Variables</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𝑏𝑎𝑡𝑠𝑚𝑎𝑛</m:t>
                        </m:r>
                      </m:sup>
                    </m:sSubSup>
                  </m:oMath>
                </a14:m>
                <a:r>
                  <a:rPr lang="en-US" dirty="0"/>
                  <a:t> : 1 if player is selected as a batsman else 0.</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𝑏𝑜𝑤𝑙𝑒𝑟</m:t>
                        </m:r>
                      </m:sup>
                    </m:sSubSup>
                    <m:r>
                      <a:rPr lang="en-US" b="0" i="1" smtClean="0">
                        <a:latin typeface="Cambria Math" panose="02040503050406030204" pitchFamily="18" charset="0"/>
                      </a:rPr>
                      <m:t> </m:t>
                    </m:r>
                  </m:oMath>
                </a14:m>
                <a:r>
                  <a:rPr lang="en-US" dirty="0"/>
                  <a:t>   : 1 if player is selected as a bowler else 0.</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𝑎𝑙𝑙𝑟𝑜𝑢𝑛𝑑𝑒𝑟</m:t>
                        </m:r>
                      </m:sup>
                    </m:sSubSup>
                  </m:oMath>
                </a14:m>
                <a:r>
                  <a:rPr lang="en-US" dirty="0"/>
                  <a:t>: 1 if player is selected as a all-rounder else 0.</a:t>
                </a:r>
              </a:p>
              <a:p>
                <a:pPr marL="450000" lvl="1" indent="0">
                  <a:buNone/>
                </a:pPr>
                <a:r>
                  <a:rPr lang="en-US" b="0" dirty="0"/>
                  <a:t>	</a:t>
                </a:r>
                <a14:m>
                  <m:oMath xmlns:m="http://schemas.openxmlformats.org/officeDocument/2006/math">
                    <m:r>
                      <m:rPr>
                        <m:nor/>
                      </m:rPr>
                      <a:rPr lang="en-US" b="1" i="0" dirty="0" smtClean="0"/>
                      <m:t>Maximize</m:t>
                    </m:r>
                  </m:oMath>
                </a14:m>
                <a:endParaRPr lang="en-IN" b="1" dirty="0"/>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𝑏𝑎𝑡𝑠𝑚𝑎𝑛</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𝐵𝑎𝑡𝑡𝑖𝑛𝑔𝑃𝑜𝑖𝑛𝑡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𝐹𝑖𝑒𝑙𝑑𝑖𝑛𝑔𝑃𝑜𝑖𝑛𝑡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m:t>
                        </m:r>
                        <m:r>
                          <a:rPr lang="en-US" b="0" i="1" smtClean="0">
                            <a:latin typeface="Cambria Math" panose="02040503050406030204" pitchFamily="18" charset="0"/>
                          </a:rPr>
                          <m:t>𝑜𝑤𝑙𝑒𝑟</m:t>
                        </m:r>
                      </m:sup>
                    </m:sSubSup>
                    <m:d>
                      <m:dPr>
                        <m:ctrlPr>
                          <a:rPr lang="en-US" i="1">
                            <a:latin typeface="Cambria Math" panose="02040503050406030204" pitchFamily="18" charset="0"/>
                          </a:rPr>
                        </m:ctrlPr>
                      </m:dPr>
                      <m:e>
                        <m:r>
                          <a:rPr lang="en-US" i="1">
                            <a:latin typeface="Cambria Math" panose="02040503050406030204" pitchFamily="18" charset="0"/>
                          </a:rPr>
                          <m:t>𝐵</m:t>
                        </m:r>
                        <m:r>
                          <a:rPr lang="en-US" b="0" i="1" smtClean="0">
                            <a:latin typeface="Cambria Math" panose="02040503050406030204" pitchFamily="18" charset="0"/>
                          </a:rPr>
                          <m:t>𝑜𝑤𝑙𝑖𝑛𝑔</m:t>
                        </m:r>
                        <m:r>
                          <a:rPr lang="en-US" i="1">
                            <a:latin typeface="Cambria Math" panose="02040503050406030204" pitchFamily="18" charset="0"/>
                          </a:rPr>
                          <m:t>𝑃𝑜𝑖𝑛𝑡</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𝐹𝑖𝑒𝑙𝑑𝑖𝑛𝑔𝑃𝑜𝑖𝑛𝑡</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b="0" i="1" smtClean="0">
                            <a:latin typeface="Cambria Math" panose="02040503050406030204" pitchFamily="18" charset="0"/>
                          </a:rPr>
                          <m:t>𝑎𝑙𝑙𝑟𝑜𝑢𝑛𝑑𝑒𝑟</m:t>
                        </m:r>
                      </m:sup>
                    </m:sSubSup>
                    <m:d>
                      <m:dPr>
                        <m:ctrlPr>
                          <a:rPr lang="en-US" i="1">
                            <a:latin typeface="Cambria Math" panose="02040503050406030204" pitchFamily="18" charset="0"/>
                          </a:rPr>
                        </m:ctrlPr>
                      </m:dPr>
                      <m:e>
                        <m:r>
                          <a:rPr lang="en-US" i="1">
                            <a:latin typeface="Cambria Math" panose="02040503050406030204" pitchFamily="18" charset="0"/>
                          </a:rPr>
                          <m:t>𝐵𝑎𝑡𝑡𝑖𝑛𝑔𝑃𝑜𝑖𝑛𝑡</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𝐵𝑜𝑤𝑙𝑖𝑛𝑔𝑃𝑜𝑖𝑛𝑡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𝐹𝑖𝑒𝑙𝑑𝑖𝑛𝑔𝑃𝑜𝑖𝑛𝑡</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d>
                  </m:oMath>
                </a14:m>
                <a:endParaRPr lang="en-IN" dirty="0"/>
              </a:p>
              <a:p>
                <a:pPr marL="450000" lvl="1" indent="0">
                  <a:buNone/>
                </a:pPr>
                <a:r>
                  <a:rPr lang="en-IN" b="1" dirty="0"/>
                  <a:t>Constraints</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𝑏𝑎𝑡𝑠𝑚𝑎𝑛</m:t>
                        </m:r>
                        <m:r>
                          <a:rPr lang="en-US" b="0" i="1" smtClean="0">
                            <a:latin typeface="Cambria Math" panose="02040503050406030204" pitchFamily="18" charset="0"/>
                          </a:rPr>
                          <m:t> </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m:t>
                        </m:r>
                        <m:r>
                          <a:rPr lang="en-US" b="0" i="1" smtClean="0">
                            <a:latin typeface="Cambria Math" panose="02040503050406030204" pitchFamily="18" charset="0"/>
                          </a:rPr>
                          <m:t>𝑜𝑤𝑙𝑒𝑟</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b="0" i="1" smtClean="0">
                            <a:latin typeface="Cambria Math" panose="02040503050406030204" pitchFamily="18" charset="0"/>
                          </a:rPr>
                          <m:t>𝑎𝑙𝑙𝑟𝑜𝑢𝑛𝑑𝑒𝑟</m:t>
                        </m:r>
                      </m:sup>
                    </m:sSubSup>
                    <m:r>
                      <a:rPr lang="en-US" b="0" i="1" smtClean="0">
                        <a:latin typeface="Cambria Math" panose="02040503050406030204" pitchFamily="18" charset="0"/>
                      </a:rPr>
                      <m:t>≤</m:t>
                    </m:r>
                    <m:r>
                      <a:rPr lang="en-US" b="0" i="0" smtClean="0">
                        <a:latin typeface="Cambria Math" panose="02040503050406030204" pitchFamily="18" charset="0"/>
                      </a:rPr>
                      <m:t>1 , </m:t>
                    </m:r>
                    <m:r>
                      <a:rPr lang="en-US" b="0" i="1" smtClean="0">
                        <a:latin typeface="Cambria Math" panose="02040503050406030204" pitchFamily="18" charset="0"/>
                      </a:rPr>
                      <m:t>∀</m:t>
                    </m:r>
                    <m:r>
                      <a:rPr lang="en-US" b="0" i="1" smtClean="0">
                        <a:latin typeface="Cambria Math" panose="02040503050406030204" pitchFamily="18" charset="0"/>
                      </a:rPr>
                      <m:t>𝑖</m:t>
                    </m:r>
                    <m:r>
                      <a:rPr lang="en-US" b="1" i="0" smtClean="0">
                        <a:latin typeface="Cambria Math" panose="02040503050406030204" pitchFamily="18" charset="0"/>
                      </a:rPr>
                      <m:t> </m:t>
                    </m:r>
                  </m:oMath>
                </a14:m>
                <a:r>
                  <a:rPr lang="en-IN" b="1" dirty="0"/>
                  <a:t> -- Each player can be only one of batsman/bowler/all-rounder</a:t>
                </a:r>
              </a:p>
              <a:p>
                <a:pPr lvl="2"/>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𝑏𝑎𝑡𝑠𝑚𝑎𝑛</m:t>
                                </m:r>
                                <m:r>
                                  <a:rPr lang="en-US" i="1">
                                    <a:latin typeface="Cambria Math" panose="02040503050406030204" pitchFamily="18" charset="0"/>
                                  </a:rPr>
                                  <m:t> </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𝑏𝑜𝑤𝑙𝑒𝑟</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𝑎𝑙𝑙𝑟𝑜𝑢𝑛𝑑𝑒𝑟</m:t>
                                </m:r>
                              </m:sup>
                            </m:sSubSup>
                          </m:e>
                        </m:d>
                      </m:e>
                    </m:nary>
                    <m:r>
                      <a:rPr lang="en-US" b="0" i="1" smtClean="0">
                        <a:latin typeface="Cambria Math" panose="02040503050406030204" pitchFamily="18" charset="0"/>
                      </a:rPr>
                      <m:t>⋅</m:t>
                    </m:r>
                    <m:r>
                      <a:rPr lang="en-US" b="0" i="1" smtClean="0">
                        <a:latin typeface="Cambria Math" panose="02040503050406030204" pitchFamily="18" charset="0"/>
                      </a:rPr>
                      <m:t>𝑐𝑜𝑠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𝐵𝑢𝑑𝑔𝑒𝑡</m:t>
                    </m:r>
                  </m:oMath>
                </a14:m>
                <a:r>
                  <a:rPr lang="en-IN" b="1" dirty="0"/>
                  <a:t>	-- Total cost cannot cross the budget</a:t>
                </a:r>
              </a:p>
              <a:p>
                <a:pPr lvl="2"/>
                <a14:m>
                  <m:oMath xmlns:m="http://schemas.openxmlformats.org/officeDocument/2006/math">
                    <m:r>
                      <a:rPr lang="en-US" b="0" i="1" smtClean="0">
                        <a:latin typeface="Cambria Math" panose="02040503050406030204" pitchFamily="18" charset="0"/>
                      </a:rPr>
                      <m:t>3≤</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𝑏𝑎𝑡𝑠𝑚𝑎𝑛</m:t>
                                </m:r>
                                <m:r>
                                  <a:rPr lang="en-US" i="1">
                                    <a:latin typeface="Cambria Math" panose="02040503050406030204" pitchFamily="18" charset="0"/>
                                  </a:rPr>
                                  <m:t> </m:t>
                                </m:r>
                              </m:sup>
                            </m:sSubSup>
                          </m:e>
                        </m:d>
                      </m:e>
                    </m:nary>
                    <m:r>
                      <a:rPr lang="en-US" b="0" i="1" smtClean="0">
                        <a:latin typeface="Cambria Math" panose="02040503050406030204" pitchFamily="18" charset="0"/>
                      </a:rPr>
                      <m:t>≤6</m:t>
                    </m:r>
                  </m:oMath>
                </a14:m>
                <a:r>
                  <a:rPr lang="en-IN" b="1" dirty="0"/>
                  <a:t> -- You can only choose 3-6 batsmen</a:t>
                </a:r>
              </a:p>
              <a:p>
                <a:pPr lvl="2"/>
                <a14:m>
                  <m:oMath xmlns:m="http://schemas.openxmlformats.org/officeDocument/2006/math">
                    <m:r>
                      <a:rPr lang="en-US" b="0" i="1" smtClean="0">
                        <a:latin typeface="Cambria Math" panose="02040503050406030204" pitchFamily="18" charset="0"/>
                      </a:rPr>
                      <m:t>3≤</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b="0" i="1" smtClean="0">
                                    <a:latin typeface="Cambria Math" panose="02040503050406030204" pitchFamily="18" charset="0"/>
                                  </a:rPr>
                                  <m:t>𝑏𝑜𝑤𝑙𝑒𝑟</m:t>
                                </m:r>
                                <m:r>
                                  <a:rPr lang="en-US" i="1">
                                    <a:latin typeface="Cambria Math" panose="02040503050406030204" pitchFamily="18" charset="0"/>
                                  </a:rPr>
                                  <m:t> </m:t>
                                </m:r>
                              </m:sup>
                            </m:sSubSup>
                          </m:e>
                        </m:d>
                      </m:e>
                    </m:nary>
                    <m:r>
                      <a:rPr lang="en-US" b="0" i="1" smtClean="0">
                        <a:latin typeface="Cambria Math" panose="02040503050406030204" pitchFamily="18" charset="0"/>
                      </a:rPr>
                      <m:t>≤6</m:t>
                    </m:r>
                  </m:oMath>
                </a14:m>
                <a:r>
                  <a:rPr lang="en-IN" b="1" dirty="0"/>
                  <a:t> -- You can only choose 3-6 bowlers</a:t>
                </a:r>
              </a:p>
              <a:p>
                <a:pPr lvl="2"/>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b="0" i="1" smtClean="0">
                                    <a:latin typeface="Cambria Math" panose="02040503050406030204" pitchFamily="18" charset="0"/>
                                  </a:rPr>
                                  <m:t>𝑎𝑙𝑙𝑟𝑜𝑢𝑛𝑑𝑒𝑟</m:t>
                                </m:r>
                                <m:r>
                                  <a:rPr lang="en-US" i="1">
                                    <a:latin typeface="Cambria Math" panose="02040503050406030204" pitchFamily="18" charset="0"/>
                                  </a:rPr>
                                  <m:t> </m:t>
                                </m:r>
                              </m:sup>
                            </m:sSubSup>
                          </m:e>
                        </m:d>
                      </m:e>
                    </m:nary>
                    <m:r>
                      <a:rPr lang="en-US" b="0" i="1" smtClean="0">
                        <a:latin typeface="Cambria Math" panose="02040503050406030204" pitchFamily="18" charset="0"/>
                      </a:rPr>
                      <m:t>≤4</m:t>
                    </m:r>
                  </m:oMath>
                </a14:m>
                <a:r>
                  <a:rPr lang="en-IN" b="1" dirty="0"/>
                  <a:t> -- You can only choose </a:t>
                </a:r>
              </a:p>
              <a:p>
                <a:pPr lvl="2"/>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𝑏𝑎𝑡𝑠𝑚𝑎𝑛</m:t>
                                </m:r>
                                <m:r>
                                  <a:rPr lang="en-US" i="1">
                                    <a:latin typeface="Cambria Math" panose="02040503050406030204" pitchFamily="18" charset="0"/>
                                  </a:rPr>
                                  <m:t> </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𝑏𝑜𝑤𝑙𝑒𝑟</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𝑎𝑙𝑙𝑟𝑜𝑢𝑛𝑑𝑒𝑟</m:t>
                                </m:r>
                              </m:sup>
                            </m:sSubSup>
                          </m:e>
                        </m:d>
                      </m:e>
                    </m:nary>
                  </m:oMath>
                </a14:m>
                <a:r>
                  <a:rPr lang="en-IN" b="1" dirty="0"/>
                  <a:t> = 11 -- You have to choose 11 players</a:t>
                </a:r>
              </a:p>
              <a:p>
                <a:pPr lvl="2"/>
                <a:endParaRPr lang="en-IN" b="1" dirty="0"/>
              </a:p>
              <a:p>
                <a:pPr lvl="1"/>
                <a:r>
                  <a:rPr lang="en-IN" dirty="0"/>
                  <a:t>We solve this optimization problem using the </a:t>
                </a:r>
                <a:r>
                  <a:rPr lang="en-IN" b="1" dirty="0"/>
                  <a:t>puLP library.</a:t>
                </a:r>
              </a:p>
              <a:p>
                <a:pPr lvl="2"/>
                <a:endParaRPr lang="en-IN" b="1" dirty="0"/>
              </a:p>
              <a:p>
                <a:pPr lvl="2"/>
                <a:endParaRPr lang="en-IN" b="1" dirty="0"/>
              </a:p>
            </p:txBody>
          </p:sp>
        </mc:Choice>
        <mc:Fallback xmlns="">
          <p:sp>
            <p:nvSpPr>
              <p:cNvPr id="3" name="Content Placeholder 2">
                <a:extLst>
                  <a:ext uri="{FF2B5EF4-FFF2-40B4-BE49-F238E27FC236}">
                    <a16:creationId xmlns:a16="http://schemas.microsoft.com/office/drawing/2014/main" id="{EB77DEF6-A7D4-B562-7214-BEDB8489892D}"/>
                  </a:ext>
                </a:extLst>
              </p:cNvPr>
              <p:cNvSpPr>
                <a:spLocks noGrp="1" noRot="1" noChangeAspect="1" noMove="1" noResize="1" noEditPoints="1" noAdjustHandles="1" noChangeArrowheads="1" noChangeShapeType="1" noTextEdit="1"/>
              </p:cNvSpPr>
              <p:nvPr>
                <p:ph idx="1"/>
              </p:nvPr>
            </p:nvSpPr>
            <p:spPr>
              <a:xfrm>
                <a:off x="85518" y="203931"/>
                <a:ext cx="11992455" cy="6565260"/>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3533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3B4C-4C91-6835-C931-A1DD1A7C181A}"/>
              </a:ext>
            </a:extLst>
          </p:cNvPr>
          <p:cNvSpPr>
            <a:spLocks noGrp="1"/>
          </p:cNvSpPr>
          <p:nvPr>
            <p:ph type="title"/>
          </p:nvPr>
        </p:nvSpPr>
        <p:spPr>
          <a:xfrm>
            <a:off x="919119" y="83327"/>
            <a:ext cx="10353762" cy="970450"/>
          </a:xfrm>
        </p:spPr>
        <p:txBody>
          <a:bodyPr/>
          <a:lstStyle/>
          <a:p>
            <a:r>
              <a:rPr lang="en-US" dirty="0"/>
              <a:t>RESULT of puLP on Real match data</a:t>
            </a:r>
            <a:endParaRPr lang="en-IN" dirty="0"/>
          </a:p>
        </p:txBody>
      </p:sp>
      <p:pic>
        <p:nvPicPr>
          <p:cNvPr id="5" name="Content Placeholder 4">
            <a:extLst>
              <a:ext uri="{FF2B5EF4-FFF2-40B4-BE49-F238E27FC236}">
                <a16:creationId xmlns:a16="http://schemas.microsoft.com/office/drawing/2014/main" id="{D587CE78-625E-EE72-52AD-2E416EA4266C}"/>
              </a:ext>
            </a:extLst>
          </p:cNvPr>
          <p:cNvPicPr>
            <a:picLocks noGrp="1" noChangeAspect="1"/>
          </p:cNvPicPr>
          <p:nvPr>
            <p:ph idx="1"/>
          </p:nvPr>
        </p:nvPicPr>
        <p:blipFill>
          <a:blip r:embed="rId2"/>
          <a:stretch>
            <a:fillRect/>
          </a:stretch>
        </p:blipFill>
        <p:spPr>
          <a:xfrm>
            <a:off x="4867393" y="2422697"/>
            <a:ext cx="6985816" cy="4059237"/>
          </a:xfrm>
        </p:spPr>
      </p:pic>
      <p:pic>
        <p:nvPicPr>
          <p:cNvPr id="7" name="Picture 6">
            <a:extLst>
              <a:ext uri="{FF2B5EF4-FFF2-40B4-BE49-F238E27FC236}">
                <a16:creationId xmlns:a16="http://schemas.microsoft.com/office/drawing/2014/main" id="{17447C97-FD2C-4956-6EA7-32CE17F73EF7}"/>
              </a:ext>
            </a:extLst>
          </p:cNvPr>
          <p:cNvPicPr>
            <a:picLocks noChangeAspect="1"/>
          </p:cNvPicPr>
          <p:nvPr/>
        </p:nvPicPr>
        <p:blipFill>
          <a:blip r:embed="rId3"/>
          <a:stretch>
            <a:fillRect/>
          </a:stretch>
        </p:blipFill>
        <p:spPr>
          <a:xfrm>
            <a:off x="338791" y="1580050"/>
            <a:ext cx="3142803" cy="4838426"/>
          </a:xfrm>
          <a:prstGeom prst="rect">
            <a:avLst/>
          </a:prstGeom>
        </p:spPr>
      </p:pic>
      <p:sp>
        <p:nvSpPr>
          <p:cNvPr id="8" name="TextBox 7">
            <a:extLst>
              <a:ext uri="{FF2B5EF4-FFF2-40B4-BE49-F238E27FC236}">
                <a16:creationId xmlns:a16="http://schemas.microsoft.com/office/drawing/2014/main" id="{B853E7AB-EA04-FE1F-CEDF-8D02BD212E5B}"/>
              </a:ext>
            </a:extLst>
          </p:cNvPr>
          <p:cNvSpPr txBox="1"/>
          <p:nvPr/>
        </p:nvSpPr>
        <p:spPr>
          <a:xfrm>
            <a:off x="4871779" y="1901163"/>
            <a:ext cx="990977" cy="369332"/>
          </a:xfrm>
          <a:prstGeom prst="rect">
            <a:avLst/>
          </a:prstGeom>
          <a:noFill/>
        </p:spPr>
        <p:txBody>
          <a:bodyPr wrap="none" rtlCol="0">
            <a:spAutoFit/>
          </a:bodyPr>
          <a:lstStyle/>
          <a:p>
            <a:r>
              <a:rPr lang="en-US" b="1" dirty="0"/>
              <a:t>Best 11:</a:t>
            </a:r>
            <a:endParaRPr lang="en-IN" b="1" dirty="0"/>
          </a:p>
        </p:txBody>
      </p:sp>
    </p:spTree>
    <p:extLst>
      <p:ext uri="{BB962C8B-B14F-4D97-AF65-F5344CB8AC3E}">
        <p14:creationId xmlns:p14="http://schemas.microsoft.com/office/powerpoint/2010/main" val="332156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E02F-821B-DA37-35EC-63291B49CF02}"/>
              </a:ext>
            </a:extLst>
          </p:cNvPr>
          <p:cNvSpPr>
            <a:spLocks noGrp="1"/>
          </p:cNvSpPr>
          <p:nvPr>
            <p:ph type="title"/>
          </p:nvPr>
        </p:nvSpPr>
        <p:spPr/>
        <p:txBody>
          <a:bodyPr>
            <a:normAutofit fontScale="90000"/>
          </a:bodyPr>
          <a:lstStyle/>
          <a:p>
            <a:r>
              <a:rPr lang="en-US" dirty="0"/>
              <a:t>Result of </a:t>
            </a:r>
            <a:r>
              <a:rPr lang="en-US"/>
              <a:t>PuLP</a:t>
            </a:r>
            <a:r>
              <a:rPr lang="en-US" dirty="0"/>
              <a:t> on point predictions</a:t>
            </a:r>
            <a:r>
              <a:rPr lang="en-US"/>
              <a:t> using Linear Regression</a:t>
            </a:r>
            <a:endParaRPr lang="en-IN" dirty="0"/>
          </a:p>
        </p:txBody>
      </p:sp>
      <p:pic>
        <p:nvPicPr>
          <p:cNvPr id="5" name="Content Placeholder 4">
            <a:extLst>
              <a:ext uri="{FF2B5EF4-FFF2-40B4-BE49-F238E27FC236}">
                <a16:creationId xmlns:a16="http://schemas.microsoft.com/office/drawing/2014/main" id="{0EDF73CD-A652-0FD9-4FC6-932601B24284}"/>
              </a:ext>
            </a:extLst>
          </p:cNvPr>
          <p:cNvPicPr>
            <a:picLocks noGrp="1" noChangeAspect="1"/>
          </p:cNvPicPr>
          <p:nvPr>
            <p:ph idx="1"/>
          </p:nvPr>
        </p:nvPicPr>
        <p:blipFill>
          <a:blip r:embed="rId2"/>
          <a:stretch>
            <a:fillRect/>
          </a:stretch>
        </p:blipFill>
        <p:spPr>
          <a:xfrm>
            <a:off x="2277078" y="1731963"/>
            <a:ext cx="7628319" cy="4059237"/>
          </a:xfrm>
        </p:spPr>
      </p:pic>
    </p:spTree>
    <p:extLst>
      <p:ext uri="{BB962C8B-B14F-4D97-AF65-F5344CB8AC3E}">
        <p14:creationId xmlns:p14="http://schemas.microsoft.com/office/powerpoint/2010/main" val="4515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C466-0457-F9DB-D807-B3FA29ED1719}"/>
              </a:ext>
            </a:extLst>
          </p:cNvPr>
          <p:cNvSpPr>
            <a:spLocks noGrp="1"/>
          </p:cNvSpPr>
          <p:nvPr>
            <p:ph type="title"/>
          </p:nvPr>
        </p:nvSpPr>
        <p:spPr>
          <a:xfrm>
            <a:off x="913795" y="452362"/>
            <a:ext cx="10353762" cy="970450"/>
          </a:xfrm>
        </p:spPr>
        <p:txBody>
          <a:bodyPr>
            <a:normAutofit fontScale="90000"/>
          </a:bodyPr>
          <a:lstStyle/>
          <a:p>
            <a:r>
              <a:rPr lang="en-US" sz="3600">
                <a:ln>
                  <a:solidFill>
                    <a:prstClr val="black">
                      <a:lumMod val="75000"/>
                      <a:lumOff val="25000"/>
                      <a:alpha val="10000"/>
                    </a:prstClr>
                  </a:solidFill>
                </a:ln>
                <a:effectLst>
                  <a:outerShdw blurRad="9525" dist="25400" dir="14640000" algn="tl" rotWithShape="0">
                    <a:prstClr val="black">
                      <a:alpha val="30000"/>
                    </a:prstClr>
                  </a:outerShdw>
                </a:effectLst>
              </a:rPr>
              <a:t>Result of </a:t>
            </a:r>
            <a:r>
              <a:rPr lang="en-US" sz="3600" err="1">
                <a:ln>
                  <a:solidFill>
                    <a:prstClr val="black">
                      <a:lumMod val="75000"/>
                      <a:lumOff val="25000"/>
                      <a:alpha val="10000"/>
                    </a:prstClr>
                  </a:solidFill>
                </a:ln>
                <a:effectLst>
                  <a:outerShdw blurRad="9525" dist="25400" dir="14640000" algn="tl" rotWithShape="0">
                    <a:prstClr val="black">
                      <a:alpha val="30000"/>
                    </a:prstClr>
                  </a:outerShdw>
                </a:effectLst>
              </a:rPr>
              <a:t>PuLP</a:t>
            </a:r>
            <a:r>
              <a:rPr lang="en-US" sz="3600">
                <a:ln>
                  <a:solidFill>
                    <a:prstClr val="black">
                      <a:lumMod val="75000"/>
                      <a:lumOff val="25000"/>
                      <a:alpha val="10000"/>
                    </a:prstClr>
                  </a:solidFill>
                </a:ln>
                <a:effectLst>
                  <a:outerShdw blurRad="9525" dist="25400" dir="14640000" algn="tl" rotWithShape="0">
                    <a:prstClr val="black">
                      <a:alpha val="30000"/>
                    </a:prstClr>
                  </a:outerShdw>
                </a:effectLst>
              </a:rPr>
              <a:t> on point predictions using </a:t>
            </a:r>
            <a:r>
              <a:rPr lang="en-US" sz="3600" err="1">
                <a:ln>
                  <a:solidFill>
                    <a:prstClr val="black">
                      <a:lumMod val="75000"/>
                      <a:lumOff val="25000"/>
                      <a:alpha val="10000"/>
                    </a:prstClr>
                  </a:solidFill>
                </a:ln>
                <a:effectLst>
                  <a:outerShdw blurRad="9525" dist="25400" dir="14640000" algn="tl" rotWithShape="0">
                    <a:prstClr val="black">
                      <a:alpha val="30000"/>
                    </a:prstClr>
                  </a:outerShdw>
                </a:effectLst>
              </a:rPr>
              <a:t>CatBoost</a:t>
            </a:r>
            <a:r>
              <a:rPr lang="en-US" sz="3600">
                <a:ln>
                  <a:solidFill>
                    <a:prstClr val="black">
                      <a:lumMod val="75000"/>
                      <a:lumOff val="25000"/>
                      <a:alpha val="10000"/>
                    </a:prstClr>
                  </a:solidFill>
                </a:ln>
                <a:effectLst>
                  <a:outerShdw blurRad="9525" dist="25400" dir="14640000" algn="tl" rotWithShape="0">
                    <a:prstClr val="black">
                      <a:alpha val="30000"/>
                    </a:prstClr>
                  </a:outerShdw>
                </a:effectLst>
              </a:rPr>
              <a:t> Algorithm</a:t>
            </a:r>
            <a:endParaRPr lang="en-IN" sz="3600" err="1">
              <a:ln>
                <a:solidFill>
                  <a:prstClr val="black">
                    <a:lumMod val="75000"/>
                    <a:lumOff val="25000"/>
                    <a:alpha val="10000"/>
                  </a:prstClr>
                </a:solidFill>
              </a:ln>
              <a:solidFill>
                <a:srgbClr val="000000"/>
              </a:solidFill>
              <a:effectLst>
                <a:outerShdw blurRad="9525" dist="25400" dir="14640000" algn="tl" rotWithShape="0">
                  <a:prstClr val="black">
                    <a:alpha val="30000"/>
                  </a:prstClr>
                </a:outerShdw>
              </a:effectLst>
            </a:endParaRPr>
          </a:p>
          <a:p>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5" name="Content Placeholder 4">
            <a:extLst>
              <a:ext uri="{FF2B5EF4-FFF2-40B4-BE49-F238E27FC236}">
                <a16:creationId xmlns:a16="http://schemas.microsoft.com/office/drawing/2014/main" id="{52AA7806-1808-160F-0970-EBF13E30AA92}"/>
              </a:ext>
            </a:extLst>
          </p:cNvPr>
          <p:cNvPicPr>
            <a:picLocks noGrp="1" noChangeAspect="1"/>
          </p:cNvPicPr>
          <p:nvPr>
            <p:ph idx="1"/>
          </p:nvPr>
        </p:nvPicPr>
        <p:blipFill>
          <a:blip r:embed="rId2"/>
          <a:stretch>
            <a:fillRect/>
          </a:stretch>
        </p:blipFill>
        <p:spPr>
          <a:xfrm>
            <a:off x="2293733" y="1731963"/>
            <a:ext cx="7595008" cy="4059237"/>
          </a:xfrm>
        </p:spPr>
      </p:pic>
    </p:spTree>
    <p:extLst>
      <p:ext uri="{BB962C8B-B14F-4D97-AF65-F5344CB8AC3E}">
        <p14:creationId xmlns:p14="http://schemas.microsoft.com/office/powerpoint/2010/main" val="383104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C466-0457-F9DB-D807-B3FA29ED1719}"/>
              </a:ext>
            </a:extLst>
          </p:cNvPr>
          <p:cNvSpPr>
            <a:spLocks noGrp="1"/>
          </p:cNvSpPr>
          <p:nvPr>
            <p:ph type="title"/>
          </p:nvPr>
        </p:nvSpPr>
        <p:spPr>
          <a:xfrm>
            <a:off x="913795" y="452362"/>
            <a:ext cx="10353762" cy="970450"/>
          </a:xfrm>
        </p:spPr>
        <p:txBody>
          <a:bodyPr>
            <a:normAutofit/>
          </a:bodyPr>
          <a:lstStyle/>
          <a:p>
            <a:r>
              <a:rPr lang="en-US" sz="3600" dirty="0">
                <a:ln>
                  <a:solidFill>
                    <a:prstClr val="black">
                      <a:lumMod val="75000"/>
                      <a:lumOff val="25000"/>
                      <a:alpha val="10000"/>
                    </a:prstClr>
                  </a:solidFill>
                </a:ln>
                <a:effectLst>
                  <a:outerShdw blurRad="9525" dist="25400" dir="14640000" algn="tl" rotWithShape="0">
                    <a:prstClr val="black">
                      <a:alpha val="30000"/>
                    </a:prstClr>
                  </a:outerShdw>
                </a:effectLst>
              </a:rPr>
              <a:t>Result of PuLP on point predictions using LSTM</a:t>
            </a:r>
            <a:endParaRPr lang="en-I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7" name="Content Placeholder 6">
            <a:extLst>
              <a:ext uri="{FF2B5EF4-FFF2-40B4-BE49-F238E27FC236}">
                <a16:creationId xmlns:a16="http://schemas.microsoft.com/office/drawing/2014/main" id="{F98B61D3-4AE0-F3E8-F043-BAADC316DC2E}"/>
              </a:ext>
            </a:extLst>
          </p:cNvPr>
          <p:cNvPicPr>
            <a:picLocks noGrp="1" noChangeAspect="1"/>
          </p:cNvPicPr>
          <p:nvPr>
            <p:ph idx="1"/>
          </p:nvPr>
        </p:nvPicPr>
        <p:blipFill>
          <a:blip r:embed="rId2"/>
          <a:stretch>
            <a:fillRect/>
          </a:stretch>
        </p:blipFill>
        <p:spPr>
          <a:xfrm>
            <a:off x="2253804" y="1731963"/>
            <a:ext cx="7674867" cy="4059237"/>
          </a:xfrm>
        </p:spPr>
      </p:pic>
    </p:spTree>
    <p:extLst>
      <p:ext uri="{BB962C8B-B14F-4D97-AF65-F5344CB8AC3E}">
        <p14:creationId xmlns:p14="http://schemas.microsoft.com/office/powerpoint/2010/main" val="41955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0449-8D8D-C4E9-9B5F-1CC78599EB1E}"/>
              </a:ext>
            </a:extLst>
          </p:cNvPr>
          <p:cNvSpPr>
            <a:spLocks noGrp="1"/>
          </p:cNvSpPr>
          <p:nvPr>
            <p:ph type="title"/>
          </p:nvPr>
        </p:nvSpPr>
        <p:spPr/>
        <p:txBody>
          <a:bodyPr/>
          <a:lstStyle/>
          <a:p>
            <a:r>
              <a:rPr lang="en-IN" dirty="0">
                <a:ln>
                  <a:solidFill>
                    <a:prstClr val="black">
                      <a:lumMod val="75000"/>
                      <a:lumOff val="25000"/>
                      <a:alpha val="10000"/>
                    </a:prstClr>
                  </a:solidFill>
                </a:ln>
                <a:effectLst>
                  <a:outerShdw blurRad="9525" dist="25400" dir="14640000" algn="tl" rotWithShape="0">
                    <a:prstClr val="black">
                      <a:alpha val="30000"/>
                    </a:prstClr>
                  </a:outerShdw>
                </a:effectLst>
              </a:rPr>
              <a:t>Limitations of our system</a:t>
            </a:r>
            <a:endParaRPr lang="en-IN" dirty="0"/>
          </a:p>
        </p:txBody>
      </p:sp>
      <p:sp>
        <p:nvSpPr>
          <p:cNvPr id="6" name="TextBox 5">
            <a:extLst>
              <a:ext uri="{FF2B5EF4-FFF2-40B4-BE49-F238E27FC236}">
                <a16:creationId xmlns:a16="http://schemas.microsoft.com/office/drawing/2014/main" id="{8DF7786E-5EB2-6104-AF5A-3B8C0E8CA8A6}"/>
              </a:ext>
            </a:extLst>
          </p:cNvPr>
          <p:cNvSpPr txBox="1"/>
          <p:nvPr/>
        </p:nvSpPr>
        <p:spPr>
          <a:xfrm>
            <a:off x="907143" y="1965475"/>
            <a:ext cx="619880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t>As we are considering the past 5 performances of each player, there can be instances where the player hasn't batted, bowled or fielded then we are replacing it with average values.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As we can see the features and not highly correlated with target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dirty="0"/>
              <a:t>We are not using the latest data.</a:t>
            </a:r>
          </a:p>
          <a:p>
            <a:endParaRPr lang="en-US" sz="2400" dirty="0">
              <a:solidFill>
                <a:srgbClr val="000000"/>
              </a:solidFill>
            </a:endParaRPr>
          </a:p>
          <a:p>
            <a:endParaRPr lang="en-US" sz="2400" dirty="0"/>
          </a:p>
          <a:p>
            <a:endParaRPr lang="en-US" sz="2400" dirty="0"/>
          </a:p>
        </p:txBody>
      </p:sp>
      <p:pic>
        <p:nvPicPr>
          <p:cNvPr id="10" name="Content Placeholder 9">
            <a:extLst>
              <a:ext uri="{FF2B5EF4-FFF2-40B4-BE49-F238E27FC236}">
                <a16:creationId xmlns:a16="http://schemas.microsoft.com/office/drawing/2014/main" id="{07E34B39-CEFD-0EA5-C94D-6B912E355E35}"/>
              </a:ext>
            </a:extLst>
          </p:cNvPr>
          <p:cNvPicPr>
            <a:picLocks noGrp="1" noChangeAspect="1"/>
          </p:cNvPicPr>
          <p:nvPr>
            <p:ph idx="1"/>
          </p:nvPr>
        </p:nvPicPr>
        <p:blipFill>
          <a:blip r:embed="rId2"/>
          <a:stretch>
            <a:fillRect/>
          </a:stretch>
        </p:blipFill>
        <p:spPr>
          <a:xfrm>
            <a:off x="7210666" y="1965475"/>
            <a:ext cx="4771543" cy="4059237"/>
          </a:xfrm>
        </p:spPr>
      </p:pic>
    </p:spTree>
    <p:extLst>
      <p:ext uri="{BB962C8B-B14F-4D97-AF65-F5344CB8AC3E}">
        <p14:creationId xmlns:p14="http://schemas.microsoft.com/office/powerpoint/2010/main" val="109363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4F9-C264-9D98-91F3-A7667661209D}"/>
              </a:ext>
            </a:extLst>
          </p:cNvPr>
          <p:cNvSpPr>
            <a:spLocks noGrp="1"/>
          </p:cNvSpPr>
          <p:nvPr>
            <p:ph type="title"/>
          </p:nvPr>
        </p:nvSpPr>
        <p:spPr>
          <a:xfrm>
            <a:off x="626924" y="3012141"/>
            <a:ext cx="10353762" cy="970450"/>
          </a:xfrm>
        </p:spPr>
        <p:txBody>
          <a:bodyPr/>
          <a:lstStyle/>
          <a:p>
            <a:r>
              <a:rPr lang="en-US" dirty="0"/>
              <a:t>Thank You</a:t>
            </a:r>
            <a:endParaRPr lang="en-IN" dirty="0"/>
          </a:p>
        </p:txBody>
      </p:sp>
    </p:spTree>
    <p:extLst>
      <p:ext uri="{BB962C8B-B14F-4D97-AF65-F5344CB8AC3E}">
        <p14:creationId xmlns:p14="http://schemas.microsoft.com/office/powerpoint/2010/main" val="363181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B50D-9140-81E8-E113-8C4F89E76632}"/>
              </a:ext>
            </a:extLst>
          </p:cNvPr>
          <p:cNvSpPr>
            <a:spLocks noGrp="1"/>
          </p:cNvSpPr>
          <p:nvPr>
            <p:ph type="title"/>
          </p:nvPr>
        </p:nvSpPr>
        <p:spPr/>
        <p:txBody>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FEB15C14-C3FF-E916-DBA7-6B6C1441254A}"/>
              </a:ext>
            </a:extLst>
          </p:cNvPr>
          <p:cNvSpPr>
            <a:spLocks noGrp="1"/>
          </p:cNvSpPr>
          <p:nvPr>
            <p:ph idx="1"/>
          </p:nvPr>
        </p:nvSpPr>
        <p:spPr/>
        <p:txBody>
          <a:bodyPr/>
          <a:lstStyle/>
          <a:p>
            <a:pPr indent="-305435"/>
            <a:r>
              <a:rPr lang="en-US" sz="2400"/>
              <a:t>Our Goal is to provide the users with the best fantasy league team to choose from the two teams playing a cricket match.</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400"/>
              <a:t>Given 22 players(as Input) to our recommendation system it  would recommend a team of 11 players as well as positions of each of the players(batsman/bowler/all-rounder) to maximize the points they get on platforms like Dream11, My11Circle etc.</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sz="28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73776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FADF-5E39-F8B8-408B-A4C13F656962}"/>
              </a:ext>
            </a:extLst>
          </p:cNvPr>
          <p:cNvSpPr>
            <a:spLocks noGrp="1"/>
          </p:cNvSpPr>
          <p:nvPr>
            <p:ph type="title"/>
          </p:nvPr>
        </p:nvSpPr>
        <p:spPr/>
        <p:txBody>
          <a:bodyPr/>
          <a:lstStyle/>
          <a:p>
            <a:r>
              <a:rPr lang="en-US" dirty="0"/>
              <a:t>Dataset Used</a:t>
            </a:r>
            <a:endParaRPr lang="en-IN" dirty="0"/>
          </a:p>
        </p:txBody>
      </p:sp>
      <p:sp>
        <p:nvSpPr>
          <p:cNvPr id="3" name="Content Placeholder 2">
            <a:extLst>
              <a:ext uri="{FF2B5EF4-FFF2-40B4-BE49-F238E27FC236}">
                <a16:creationId xmlns:a16="http://schemas.microsoft.com/office/drawing/2014/main" id="{437AD5DC-6194-DE3A-ABB1-E26A61BEC4EA}"/>
              </a:ext>
            </a:extLst>
          </p:cNvPr>
          <p:cNvSpPr>
            <a:spLocks noGrp="1"/>
          </p:cNvSpPr>
          <p:nvPr>
            <p:ph idx="1"/>
          </p:nvPr>
        </p:nvSpPr>
        <p:spPr>
          <a:xfrm>
            <a:off x="756557" y="2204164"/>
            <a:ext cx="10184429" cy="2595505"/>
          </a:xfrm>
        </p:spPr>
        <p:txBody>
          <a:bodyPr vert="horz" lIns="91440" tIns="45720" rIns="91440" bIns="45720" rtlCol="0" anchor="t">
            <a:noAutofit/>
          </a:bodyPr>
          <a:lstStyle/>
          <a:p>
            <a:pPr indent="-305435"/>
            <a:r>
              <a:rPr lang="en-US" sz="2400"/>
              <a:t>Dataset Used for this project is the IPL complete dataset 2008-2020 available on Kaggle.</a:t>
            </a:r>
          </a:p>
          <a:p>
            <a:pPr indent="-305435"/>
            <a:r>
              <a:rPr lang="en-US" sz="2400"/>
              <a:t>NOTE: The dataset has now been updated with more recent match data till 2023 (as of May 1</a:t>
            </a:r>
            <a:r>
              <a:rPr lang="en-US" sz="2400" baseline="30000"/>
              <a:t>st</a:t>
            </a:r>
            <a:r>
              <a:rPr lang="en-US" sz="2400"/>
              <a:t>,2024)</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400"/>
              <a:t>We  Used this dataset as it contained both Ball-To-Ball data as well as Match data.</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400"/>
              <a:t>We had also tried to extract data for more recent matches through different APIs and Web Scraping.</a:t>
            </a:r>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5" name="TextBox 4">
            <a:extLst>
              <a:ext uri="{FF2B5EF4-FFF2-40B4-BE49-F238E27FC236}">
                <a16:creationId xmlns:a16="http://schemas.microsoft.com/office/drawing/2014/main" id="{4EF045C4-3D38-FBD0-C433-D5AF9F0B772B}"/>
              </a:ext>
            </a:extLst>
          </p:cNvPr>
          <p:cNvSpPr txBox="1"/>
          <p:nvPr/>
        </p:nvSpPr>
        <p:spPr>
          <a:xfrm>
            <a:off x="2078780" y="6248400"/>
            <a:ext cx="10957997" cy="369332"/>
          </a:xfrm>
          <a:prstGeom prst="rect">
            <a:avLst/>
          </a:prstGeom>
          <a:noFill/>
        </p:spPr>
        <p:txBody>
          <a:bodyPr wrap="square">
            <a:spAutoFit/>
          </a:bodyPr>
          <a:lstStyle/>
          <a:p>
            <a:r>
              <a:rPr lang="en-IN" dirty="0"/>
              <a:t>https://www.kaggle.com/datasets/patrickb1912/ipl-complete-dataset-20082020?select=deliveries.csv</a:t>
            </a:r>
          </a:p>
        </p:txBody>
      </p:sp>
    </p:spTree>
    <p:extLst>
      <p:ext uri="{BB962C8B-B14F-4D97-AF65-F5344CB8AC3E}">
        <p14:creationId xmlns:p14="http://schemas.microsoft.com/office/powerpoint/2010/main" val="303073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C67B-6997-E20D-FD6B-32063CDF99E6}"/>
              </a:ext>
            </a:extLst>
          </p:cNvPr>
          <p:cNvSpPr>
            <a:spLocks noGrp="1"/>
          </p:cNvSpPr>
          <p:nvPr>
            <p:ph type="title"/>
          </p:nvPr>
        </p:nvSpPr>
        <p:spPr/>
        <p:txBody>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Calculating Points For Each Player</a:t>
            </a:r>
            <a:endParaRPr lang="en-US"/>
          </a:p>
        </p:txBody>
      </p:sp>
      <p:graphicFrame>
        <p:nvGraphicFramePr>
          <p:cNvPr id="3" name="Table 2">
            <a:extLst>
              <a:ext uri="{FF2B5EF4-FFF2-40B4-BE49-F238E27FC236}">
                <a16:creationId xmlns:a16="http://schemas.microsoft.com/office/drawing/2014/main" id="{C1E96C75-4B84-F414-B50B-6E610B0F4D13}"/>
              </a:ext>
            </a:extLst>
          </p:cNvPr>
          <p:cNvGraphicFramePr>
            <a:graphicFrameLocks noGrp="1"/>
          </p:cNvGraphicFramePr>
          <p:nvPr>
            <p:extLst>
              <p:ext uri="{D42A27DB-BD31-4B8C-83A1-F6EECF244321}">
                <p14:modId xmlns:p14="http://schemas.microsoft.com/office/powerpoint/2010/main" val="469462078"/>
              </p:ext>
            </p:extLst>
          </p:nvPr>
        </p:nvGraphicFramePr>
        <p:xfrm>
          <a:off x="782594" y="1791729"/>
          <a:ext cx="5048506" cy="2966444"/>
        </p:xfrm>
        <a:graphic>
          <a:graphicData uri="http://schemas.openxmlformats.org/drawingml/2006/table">
            <a:tbl>
              <a:tblPr firstRow="1" bandRow="1">
                <a:tableStyleId>{5C22544A-7EE6-4342-B048-85BDC9FD1C3A}</a:tableStyleId>
              </a:tblPr>
              <a:tblGrid>
                <a:gridCol w="2524253">
                  <a:extLst>
                    <a:ext uri="{9D8B030D-6E8A-4147-A177-3AD203B41FA5}">
                      <a16:colId xmlns:a16="http://schemas.microsoft.com/office/drawing/2014/main" val="3199744147"/>
                    </a:ext>
                  </a:extLst>
                </a:gridCol>
                <a:gridCol w="2524253">
                  <a:extLst>
                    <a:ext uri="{9D8B030D-6E8A-4147-A177-3AD203B41FA5}">
                      <a16:colId xmlns:a16="http://schemas.microsoft.com/office/drawing/2014/main" val="2903373483"/>
                    </a:ext>
                  </a:extLst>
                </a:gridCol>
              </a:tblGrid>
              <a:tr h="370702">
                <a:tc>
                  <a:txBody>
                    <a:bodyPr/>
                    <a:lstStyle/>
                    <a:p>
                      <a:r>
                        <a:rPr lang="en-US"/>
                        <a:t>Batting Points</a:t>
                      </a:r>
                    </a:p>
                  </a:txBody>
                  <a:tcPr/>
                </a:tc>
                <a:tc>
                  <a:txBody>
                    <a:bodyPr/>
                    <a:lstStyle/>
                    <a:p>
                      <a:endParaRPr lang="en-US"/>
                    </a:p>
                  </a:txBody>
                  <a:tcPr/>
                </a:tc>
                <a:extLst>
                  <a:ext uri="{0D108BD9-81ED-4DB2-BD59-A6C34878D82A}">
                    <a16:rowId xmlns:a16="http://schemas.microsoft.com/office/drawing/2014/main" val="2889254297"/>
                  </a:ext>
                </a:extLst>
              </a:tr>
              <a:tr h="381000">
                <a:tc>
                  <a:txBody>
                    <a:bodyPr/>
                    <a:lstStyle/>
                    <a:p>
                      <a:r>
                        <a:rPr lang="en-US"/>
                        <a:t>Run</a:t>
                      </a:r>
                    </a:p>
                  </a:txBody>
                  <a:tcPr/>
                </a:tc>
                <a:tc>
                  <a:txBody>
                    <a:bodyPr/>
                    <a:lstStyle/>
                    <a:p>
                      <a:r>
                        <a:rPr lang="en-US"/>
                        <a:t>+1</a:t>
                      </a:r>
                    </a:p>
                  </a:txBody>
                  <a:tcPr/>
                </a:tc>
                <a:extLst>
                  <a:ext uri="{0D108BD9-81ED-4DB2-BD59-A6C34878D82A}">
                    <a16:rowId xmlns:a16="http://schemas.microsoft.com/office/drawing/2014/main" val="546006389"/>
                  </a:ext>
                </a:extLst>
              </a:tr>
              <a:tr h="286891">
                <a:tc>
                  <a:txBody>
                    <a:bodyPr/>
                    <a:lstStyle/>
                    <a:p>
                      <a:r>
                        <a:rPr lang="en-US"/>
                        <a:t>Boundary Bonus</a:t>
                      </a:r>
                    </a:p>
                  </a:txBody>
                  <a:tcPr/>
                </a:tc>
                <a:tc>
                  <a:txBody>
                    <a:bodyPr/>
                    <a:lstStyle/>
                    <a:p>
                      <a:r>
                        <a:rPr lang="en-US"/>
                        <a:t>+1</a:t>
                      </a:r>
                    </a:p>
                  </a:txBody>
                  <a:tcPr/>
                </a:tc>
                <a:extLst>
                  <a:ext uri="{0D108BD9-81ED-4DB2-BD59-A6C34878D82A}">
                    <a16:rowId xmlns:a16="http://schemas.microsoft.com/office/drawing/2014/main" val="2464198707"/>
                  </a:ext>
                </a:extLst>
              </a:tr>
              <a:tr h="286891">
                <a:tc>
                  <a:txBody>
                    <a:bodyPr/>
                    <a:lstStyle/>
                    <a:p>
                      <a:r>
                        <a:rPr lang="en-US"/>
                        <a:t>Six Bonus</a:t>
                      </a:r>
                    </a:p>
                  </a:txBody>
                  <a:tcPr/>
                </a:tc>
                <a:tc>
                  <a:txBody>
                    <a:bodyPr/>
                    <a:lstStyle/>
                    <a:p>
                      <a:r>
                        <a:rPr lang="en-US"/>
                        <a:t>+2</a:t>
                      </a:r>
                    </a:p>
                  </a:txBody>
                  <a:tcPr/>
                </a:tc>
                <a:extLst>
                  <a:ext uri="{0D108BD9-81ED-4DB2-BD59-A6C34878D82A}">
                    <a16:rowId xmlns:a16="http://schemas.microsoft.com/office/drawing/2014/main" val="1694379899"/>
                  </a:ext>
                </a:extLst>
              </a:tr>
              <a:tr h="286891">
                <a:tc>
                  <a:txBody>
                    <a:bodyPr/>
                    <a:lstStyle/>
                    <a:p>
                      <a:r>
                        <a:rPr lang="en-US"/>
                        <a:t>Half-Century Bonus</a:t>
                      </a:r>
                    </a:p>
                  </a:txBody>
                  <a:tcPr/>
                </a:tc>
                <a:tc>
                  <a:txBody>
                    <a:bodyPr/>
                    <a:lstStyle/>
                    <a:p>
                      <a:r>
                        <a:rPr lang="en-US"/>
                        <a:t>+8</a:t>
                      </a:r>
                    </a:p>
                  </a:txBody>
                  <a:tcPr/>
                </a:tc>
                <a:extLst>
                  <a:ext uri="{0D108BD9-81ED-4DB2-BD59-A6C34878D82A}">
                    <a16:rowId xmlns:a16="http://schemas.microsoft.com/office/drawing/2014/main" val="497085491"/>
                  </a:ext>
                </a:extLst>
              </a:tr>
              <a:tr h="286891">
                <a:tc>
                  <a:txBody>
                    <a:bodyPr/>
                    <a:lstStyle/>
                    <a:p>
                      <a:r>
                        <a:rPr lang="en-US"/>
                        <a:t>Century Bonus</a:t>
                      </a:r>
                    </a:p>
                  </a:txBody>
                  <a:tcPr/>
                </a:tc>
                <a:tc>
                  <a:txBody>
                    <a:bodyPr/>
                    <a:lstStyle/>
                    <a:p>
                      <a:r>
                        <a:rPr lang="en-US"/>
                        <a:t>+16</a:t>
                      </a:r>
                    </a:p>
                  </a:txBody>
                  <a:tcPr/>
                </a:tc>
                <a:extLst>
                  <a:ext uri="{0D108BD9-81ED-4DB2-BD59-A6C34878D82A}">
                    <a16:rowId xmlns:a16="http://schemas.microsoft.com/office/drawing/2014/main" val="2267126929"/>
                  </a:ext>
                </a:extLst>
              </a:tr>
              <a:tr h="751702">
                <a:tc>
                  <a:txBody>
                    <a:bodyPr/>
                    <a:lstStyle/>
                    <a:p>
                      <a:r>
                        <a:rPr lang="en-US"/>
                        <a:t>Dismissal for a Duck</a:t>
                      </a:r>
                    </a:p>
                    <a:p>
                      <a:pPr lvl="0">
                        <a:buNone/>
                      </a:pPr>
                      <a:r>
                        <a:rPr lang="en-US"/>
                        <a:t>(Batter &amp; All Rounder)</a:t>
                      </a:r>
                    </a:p>
                  </a:txBody>
                  <a:tcPr/>
                </a:tc>
                <a:tc>
                  <a:txBody>
                    <a:bodyPr/>
                    <a:lstStyle/>
                    <a:p>
                      <a:r>
                        <a:rPr lang="en-US"/>
                        <a:t>-2</a:t>
                      </a:r>
                    </a:p>
                  </a:txBody>
                  <a:tcPr/>
                </a:tc>
                <a:extLst>
                  <a:ext uri="{0D108BD9-81ED-4DB2-BD59-A6C34878D82A}">
                    <a16:rowId xmlns:a16="http://schemas.microsoft.com/office/drawing/2014/main" val="3157462181"/>
                  </a:ext>
                </a:extLst>
              </a:tr>
            </a:tbl>
          </a:graphicData>
        </a:graphic>
      </p:graphicFrame>
      <p:graphicFrame>
        <p:nvGraphicFramePr>
          <p:cNvPr id="7" name="Table 6">
            <a:extLst>
              <a:ext uri="{FF2B5EF4-FFF2-40B4-BE49-F238E27FC236}">
                <a16:creationId xmlns:a16="http://schemas.microsoft.com/office/drawing/2014/main" id="{7782CE84-2E60-EF36-906E-A9AF1F947664}"/>
              </a:ext>
            </a:extLst>
          </p:cNvPr>
          <p:cNvGraphicFramePr>
            <a:graphicFrameLocks noGrp="1"/>
          </p:cNvGraphicFramePr>
          <p:nvPr>
            <p:extLst>
              <p:ext uri="{D42A27DB-BD31-4B8C-83A1-F6EECF244321}">
                <p14:modId xmlns:p14="http://schemas.microsoft.com/office/powerpoint/2010/main" val="1521044122"/>
              </p:ext>
            </p:extLst>
          </p:nvPr>
        </p:nvGraphicFramePr>
        <p:xfrm>
          <a:off x="6343134" y="1719648"/>
          <a:ext cx="5048506" cy="2473822"/>
        </p:xfrm>
        <a:graphic>
          <a:graphicData uri="http://schemas.openxmlformats.org/drawingml/2006/table">
            <a:tbl>
              <a:tblPr firstRow="1" bandRow="1">
                <a:tableStyleId>{5C22544A-7EE6-4342-B048-85BDC9FD1C3A}</a:tableStyleId>
              </a:tblPr>
              <a:tblGrid>
                <a:gridCol w="2524253">
                  <a:extLst>
                    <a:ext uri="{9D8B030D-6E8A-4147-A177-3AD203B41FA5}">
                      <a16:colId xmlns:a16="http://schemas.microsoft.com/office/drawing/2014/main" val="3199744147"/>
                    </a:ext>
                  </a:extLst>
                </a:gridCol>
                <a:gridCol w="2524253">
                  <a:extLst>
                    <a:ext uri="{9D8B030D-6E8A-4147-A177-3AD203B41FA5}">
                      <a16:colId xmlns:a16="http://schemas.microsoft.com/office/drawing/2014/main" val="2903373483"/>
                    </a:ext>
                  </a:extLst>
                </a:gridCol>
              </a:tblGrid>
              <a:tr h="370702">
                <a:tc>
                  <a:txBody>
                    <a:bodyPr/>
                    <a:lstStyle/>
                    <a:p>
                      <a:r>
                        <a:rPr lang="en-US"/>
                        <a:t>Bowling Points</a:t>
                      </a:r>
                    </a:p>
                  </a:txBody>
                  <a:tcPr/>
                </a:tc>
                <a:tc>
                  <a:txBody>
                    <a:bodyPr/>
                    <a:lstStyle/>
                    <a:p>
                      <a:endParaRPr lang="en-US"/>
                    </a:p>
                  </a:txBody>
                  <a:tcPr/>
                </a:tc>
                <a:extLst>
                  <a:ext uri="{0D108BD9-81ED-4DB2-BD59-A6C34878D82A}">
                    <a16:rowId xmlns:a16="http://schemas.microsoft.com/office/drawing/2014/main" val="2889254297"/>
                  </a:ext>
                </a:extLst>
              </a:tr>
              <a:tr h="381000">
                <a:tc>
                  <a:txBody>
                    <a:bodyPr/>
                    <a:lstStyle/>
                    <a:p>
                      <a:r>
                        <a:rPr lang="en-US"/>
                        <a:t>Wicket(Excluding Run Out)</a:t>
                      </a:r>
                    </a:p>
                  </a:txBody>
                  <a:tcPr/>
                </a:tc>
                <a:tc>
                  <a:txBody>
                    <a:bodyPr/>
                    <a:lstStyle/>
                    <a:p>
                      <a:r>
                        <a:rPr lang="en-US"/>
                        <a:t>+25</a:t>
                      </a:r>
                    </a:p>
                  </a:txBody>
                  <a:tcPr/>
                </a:tc>
                <a:extLst>
                  <a:ext uri="{0D108BD9-81ED-4DB2-BD59-A6C34878D82A}">
                    <a16:rowId xmlns:a16="http://schemas.microsoft.com/office/drawing/2014/main" val="546006389"/>
                  </a:ext>
                </a:extLst>
              </a:tr>
              <a:tr h="286891">
                <a:tc>
                  <a:txBody>
                    <a:bodyPr/>
                    <a:lstStyle/>
                    <a:p>
                      <a:r>
                        <a:rPr lang="en-US"/>
                        <a:t>4 Wicket Bonus</a:t>
                      </a:r>
                    </a:p>
                  </a:txBody>
                  <a:tcPr/>
                </a:tc>
                <a:tc>
                  <a:txBody>
                    <a:bodyPr/>
                    <a:lstStyle/>
                    <a:p>
                      <a:r>
                        <a:rPr lang="en-US"/>
                        <a:t>+8</a:t>
                      </a:r>
                    </a:p>
                  </a:txBody>
                  <a:tcPr/>
                </a:tc>
                <a:extLst>
                  <a:ext uri="{0D108BD9-81ED-4DB2-BD59-A6C34878D82A}">
                    <a16:rowId xmlns:a16="http://schemas.microsoft.com/office/drawing/2014/main" val="2464198707"/>
                  </a:ext>
                </a:extLst>
              </a:tr>
              <a:tr h="286891">
                <a:tc>
                  <a:txBody>
                    <a:bodyPr/>
                    <a:lstStyle/>
                    <a:p>
                      <a:r>
                        <a:rPr lang="en-US"/>
                        <a:t>5 Wicket Bonus</a:t>
                      </a:r>
                    </a:p>
                  </a:txBody>
                  <a:tcPr/>
                </a:tc>
                <a:tc>
                  <a:txBody>
                    <a:bodyPr/>
                    <a:lstStyle/>
                    <a:p>
                      <a:r>
                        <a:rPr lang="en-US"/>
                        <a:t>+16</a:t>
                      </a:r>
                    </a:p>
                  </a:txBody>
                  <a:tcPr/>
                </a:tc>
                <a:extLst>
                  <a:ext uri="{0D108BD9-81ED-4DB2-BD59-A6C34878D82A}">
                    <a16:rowId xmlns:a16="http://schemas.microsoft.com/office/drawing/2014/main" val="1694379899"/>
                  </a:ext>
                </a:extLst>
              </a:tr>
              <a:tr h="286891">
                <a:tc>
                  <a:txBody>
                    <a:bodyPr/>
                    <a:lstStyle/>
                    <a:p>
                      <a:r>
                        <a:rPr lang="en-US"/>
                        <a:t>Maiden Over</a:t>
                      </a:r>
                    </a:p>
                  </a:txBody>
                  <a:tcPr/>
                </a:tc>
                <a:tc>
                  <a:txBody>
                    <a:bodyPr/>
                    <a:lstStyle/>
                    <a:p>
                      <a:r>
                        <a:rPr lang="en-US"/>
                        <a:t>+8</a:t>
                      </a:r>
                    </a:p>
                  </a:txBody>
                  <a:tcPr/>
                </a:tc>
                <a:extLst>
                  <a:ext uri="{0D108BD9-81ED-4DB2-BD59-A6C34878D82A}">
                    <a16:rowId xmlns:a16="http://schemas.microsoft.com/office/drawing/2014/main" val="497085491"/>
                  </a:ext>
                </a:extLst>
              </a:tr>
              <a:tr h="286891">
                <a:tc>
                  <a:txBody>
                    <a:bodyPr/>
                    <a:lstStyle/>
                    <a:p>
                      <a:r>
                        <a:rPr lang="en-US"/>
                        <a:t>Century Bonus</a:t>
                      </a:r>
                    </a:p>
                  </a:txBody>
                  <a:tcPr/>
                </a:tc>
                <a:tc>
                  <a:txBody>
                    <a:bodyPr/>
                    <a:lstStyle/>
                    <a:p>
                      <a:r>
                        <a:rPr lang="en-US"/>
                        <a:t>+16</a:t>
                      </a:r>
                    </a:p>
                  </a:txBody>
                  <a:tcPr/>
                </a:tc>
                <a:extLst>
                  <a:ext uri="{0D108BD9-81ED-4DB2-BD59-A6C34878D82A}">
                    <a16:rowId xmlns:a16="http://schemas.microsoft.com/office/drawing/2014/main" val="2267126929"/>
                  </a:ext>
                </a:extLst>
              </a:tr>
            </a:tbl>
          </a:graphicData>
        </a:graphic>
      </p:graphicFrame>
      <p:graphicFrame>
        <p:nvGraphicFramePr>
          <p:cNvPr id="9" name="Table 8">
            <a:extLst>
              <a:ext uri="{FF2B5EF4-FFF2-40B4-BE49-F238E27FC236}">
                <a16:creationId xmlns:a16="http://schemas.microsoft.com/office/drawing/2014/main" id="{E197F62B-DEC5-E390-676B-1BAD97B18BDA}"/>
              </a:ext>
            </a:extLst>
          </p:cNvPr>
          <p:cNvGraphicFramePr>
            <a:graphicFrameLocks noGrp="1"/>
          </p:cNvGraphicFramePr>
          <p:nvPr>
            <p:extLst>
              <p:ext uri="{D42A27DB-BD31-4B8C-83A1-F6EECF244321}">
                <p14:modId xmlns:p14="http://schemas.microsoft.com/office/powerpoint/2010/main" val="1504027732"/>
              </p:ext>
            </p:extLst>
          </p:nvPr>
        </p:nvGraphicFramePr>
        <p:xfrm>
          <a:off x="6343134" y="4510215"/>
          <a:ext cx="5048506" cy="2031862"/>
        </p:xfrm>
        <a:graphic>
          <a:graphicData uri="http://schemas.openxmlformats.org/drawingml/2006/table">
            <a:tbl>
              <a:tblPr firstRow="1" bandRow="1">
                <a:tableStyleId>{5C22544A-7EE6-4342-B048-85BDC9FD1C3A}</a:tableStyleId>
              </a:tblPr>
              <a:tblGrid>
                <a:gridCol w="2524253">
                  <a:extLst>
                    <a:ext uri="{9D8B030D-6E8A-4147-A177-3AD203B41FA5}">
                      <a16:colId xmlns:a16="http://schemas.microsoft.com/office/drawing/2014/main" val="3199744147"/>
                    </a:ext>
                  </a:extLst>
                </a:gridCol>
                <a:gridCol w="2524253">
                  <a:extLst>
                    <a:ext uri="{9D8B030D-6E8A-4147-A177-3AD203B41FA5}">
                      <a16:colId xmlns:a16="http://schemas.microsoft.com/office/drawing/2014/main" val="2903373483"/>
                    </a:ext>
                  </a:extLst>
                </a:gridCol>
              </a:tblGrid>
              <a:tr h="370702">
                <a:tc>
                  <a:txBody>
                    <a:bodyPr/>
                    <a:lstStyle/>
                    <a:p>
                      <a:r>
                        <a:rPr lang="en-US"/>
                        <a:t>Fielding Points</a:t>
                      </a:r>
                    </a:p>
                  </a:txBody>
                  <a:tcPr/>
                </a:tc>
                <a:tc>
                  <a:txBody>
                    <a:bodyPr/>
                    <a:lstStyle/>
                    <a:p>
                      <a:endParaRPr lang="en-US"/>
                    </a:p>
                  </a:txBody>
                  <a:tcPr/>
                </a:tc>
                <a:extLst>
                  <a:ext uri="{0D108BD9-81ED-4DB2-BD59-A6C34878D82A}">
                    <a16:rowId xmlns:a16="http://schemas.microsoft.com/office/drawing/2014/main" val="2889254297"/>
                  </a:ext>
                </a:extLst>
              </a:tr>
              <a:tr h="381000">
                <a:tc>
                  <a:txBody>
                    <a:bodyPr/>
                    <a:lstStyle/>
                    <a:p>
                      <a:r>
                        <a:rPr lang="en-US"/>
                        <a:t>Catch </a:t>
                      </a:r>
                    </a:p>
                  </a:txBody>
                  <a:tcPr/>
                </a:tc>
                <a:tc>
                  <a:txBody>
                    <a:bodyPr/>
                    <a:lstStyle/>
                    <a:p>
                      <a:r>
                        <a:rPr lang="en-US"/>
                        <a:t>+8</a:t>
                      </a:r>
                    </a:p>
                  </a:txBody>
                  <a:tcPr/>
                </a:tc>
                <a:extLst>
                  <a:ext uri="{0D108BD9-81ED-4DB2-BD59-A6C34878D82A}">
                    <a16:rowId xmlns:a16="http://schemas.microsoft.com/office/drawing/2014/main" val="546006389"/>
                  </a:ext>
                </a:extLst>
              </a:tr>
              <a:tr h="286891">
                <a:tc>
                  <a:txBody>
                    <a:bodyPr/>
                    <a:lstStyle/>
                    <a:p>
                      <a:r>
                        <a:rPr lang="en-US"/>
                        <a:t>Stumping/Run Out (direct)</a:t>
                      </a:r>
                    </a:p>
                  </a:txBody>
                  <a:tcPr/>
                </a:tc>
                <a:tc>
                  <a:txBody>
                    <a:bodyPr/>
                    <a:lstStyle/>
                    <a:p>
                      <a:r>
                        <a:rPr lang="en-US"/>
                        <a:t>+12</a:t>
                      </a:r>
                    </a:p>
                  </a:txBody>
                  <a:tcPr/>
                </a:tc>
                <a:extLst>
                  <a:ext uri="{0D108BD9-81ED-4DB2-BD59-A6C34878D82A}">
                    <a16:rowId xmlns:a16="http://schemas.microsoft.com/office/drawing/2014/main" val="2464198707"/>
                  </a:ext>
                </a:extLst>
              </a:tr>
              <a:tr h="286891">
                <a:tc>
                  <a:txBody>
                    <a:bodyPr/>
                    <a:lstStyle/>
                    <a:p>
                      <a:r>
                        <a:rPr lang="en-US"/>
                        <a:t>Run Out (Thrower/Catcher)</a:t>
                      </a:r>
                    </a:p>
                  </a:txBody>
                  <a:tcPr/>
                </a:tc>
                <a:tc>
                  <a:txBody>
                    <a:bodyPr/>
                    <a:lstStyle/>
                    <a:p>
                      <a:r>
                        <a:rPr lang="en-US"/>
                        <a:t>+2</a:t>
                      </a:r>
                    </a:p>
                  </a:txBody>
                  <a:tcPr/>
                </a:tc>
                <a:extLst>
                  <a:ext uri="{0D108BD9-81ED-4DB2-BD59-A6C34878D82A}">
                    <a16:rowId xmlns:a16="http://schemas.microsoft.com/office/drawing/2014/main" val="1694379899"/>
                  </a:ext>
                </a:extLst>
              </a:tr>
            </a:tbl>
          </a:graphicData>
        </a:graphic>
      </p:graphicFrame>
    </p:spTree>
    <p:extLst>
      <p:ext uri="{BB962C8B-B14F-4D97-AF65-F5344CB8AC3E}">
        <p14:creationId xmlns:p14="http://schemas.microsoft.com/office/powerpoint/2010/main" val="178711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B0CC-2B0B-643D-6CD9-E723878CE51C}"/>
              </a:ext>
            </a:extLst>
          </p:cNvPr>
          <p:cNvSpPr>
            <a:spLocks noGrp="1"/>
          </p:cNvSpPr>
          <p:nvPr>
            <p:ph type="title"/>
          </p:nvPr>
        </p:nvSpPr>
        <p:spPr/>
        <p:txBody>
          <a:bodyPr/>
          <a:lstStyle/>
          <a:p>
            <a:r>
              <a:rPr lang="en-US" dirty="0"/>
              <a:t>Calculating Points</a:t>
            </a:r>
            <a:endParaRPr lang="en-IN" dirty="0"/>
          </a:p>
        </p:txBody>
      </p:sp>
      <p:sp>
        <p:nvSpPr>
          <p:cNvPr id="3" name="Content Placeholder 2">
            <a:extLst>
              <a:ext uri="{FF2B5EF4-FFF2-40B4-BE49-F238E27FC236}">
                <a16:creationId xmlns:a16="http://schemas.microsoft.com/office/drawing/2014/main" id="{25DEE665-715F-E579-9B63-BC51642DA461}"/>
              </a:ext>
            </a:extLst>
          </p:cNvPr>
          <p:cNvSpPr>
            <a:spLocks noGrp="1"/>
          </p:cNvSpPr>
          <p:nvPr>
            <p:ph idx="1"/>
          </p:nvPr>
        </p:nvSpPr>
        <p:spPr>
          <a:xfrm>
            <a:off x="792843" y="1720354"/>
            <a:ext cx="10353762" cy="4058751"/>
          </a:xfrm>
        </p:spPr>
        <p:txBody>
          <a:bodyPr/>
          <a:lstStyle/>
          <a:p>
            <a:pPr indent="-305435"/>
            <a:r>
              <a:rPr lang="en-US" sz="2400"/>
              <a:t>We have used scoring mechanism similar to that of Dream11 to assign points to players based on their performance in a match.</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400"/>
              <a:t>Total Points of the players are calculated as follows</a:t>
            </a:r>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IN" sz="2400"/>
              <a:t>For a Batsman: Batting Points + Fielding Points</a:t>
            </a:r>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IN" sz="2400"/>
              <a:t>For a Bowler: Bowling Points + Fielding Points</a:t>
            </a:r>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IN" sz="2400"/>
              <a:t>For an All Rounder: Batting Points + Bowling Points + Fielding Points</a:t>
            </a:r>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5" name="TextBox 4">
            <a:extLst>
              <a:ext uri="{FF2B5EF4-FFF2-40B4-BE49-F238E27FC236}">
                <a16:creationId xmlns:a16="http://schemas.microsoft.com/office/drawing/2014/main" id="{C224DBB5-3BA9-9430-27EE-68CE3B97640D}"/>
              </a:ext>
            </a:extLst>
          </p:cNvPr>
          <p:cNvSpPr txBox="1"/>
          <p:nvPr/>
        </p:nvSpPr>
        <p:spPr>
          <a:xfrm>
            <a:off x="6662999" y="6248400"/>
            <a:ext cx="5336034" cy="369332"/>
          </a:xfrm>
          <a:prstGeom prst="rect">
            <a:avLst/>
          </a:prstGeom>
          <a:noFill/>
        </p:spPr>
        <p:txBody>
          <a:bodyPr wrap="square">
            <a:spAutoFit/>
          </a:bodyPr>
          <a:lstStyle/>
          <a:p>
            <a:r>
              <a:rPr lang="en-IN" dirty="0">
                <a:hlinkClick r:id="rId2"/>
              </a:rPr>
              <a:t>https://www.dream11.com/games/point-system</a:t>
            </a:r>
            <a:endParaRPr lang="en-IN" dirty="0"/>
          </a:p>
        </p:txBody>
      </p:sp>
    </p:spTree>
    <p:extLst>
      <p:ext uri="{BB962C8B-B14F-4D97-AF65-F5344CB8AC3E}">
        <p14:creationId xmlns:p14="http://schemas.microsoft.com/office/powerpoint/2010/main" val="92015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5291-E2C2-0D51-1B3F-C6EC621E6ECC}"/>
              </a:ext>
            </a:extLst>
          </p:cNvPr>
          <p:cNvSpPr>
            <a:spLocks noGrp="1"/>
          </p:cNvSpPr>
          <p:nvPr>
            <p:ph type="title"/>
          </p:nvPr>
        </p:nvSpPr>
        <p:spPr/>
        <p:txBody>
          <a:bodyPr/>
          <a:lstStyle/>
          <a:p>
            <a:r>
              <a:rPr lang="en-US" dirty="0"/>
              <a:t>Creating Summaries</a:t>
            </a:r>
            <a:endParaRPr lang="en-IN" dirty="0"/>
          </a:p>
        </p:txBody>
      </p:sp>
      <p:sp>
        <p:nvSpPr>
          <p:cNvPr id="3" name="Content Placeholder 2">
            <a:extLst>
              <a:ext uri="{FF2B5EF4-FFF2-40B4-BE49-F238E27FC236}">
                <a16:creationId xmlns:a16="http://schemas.microsoft.com/office/drawing/2014/main" id="{BBCDDDE5-93FE-5DCF-0DFD-006A7A06BC51}"/>
              </a:ext>
            </a:extLst>
          </p:cNvPr>
          <p:cNvSpPr>
            <a:spLocks noGrp="1"/>
          </p:cNvSpPr>
          <p:nvPr>
            <p:ph idx="1"/>
          </p:nvPr>
        </p:nvSpPr>
        <p:spPr/>
        <p:txBody>
          <a:bodyPr/>
          <a:lstStyle/>
          <a:p>
            <a:r>
              <a:rPr lang="en-US" dirty="0"/>
              <a:t>We Processed the ball-by-ball data for the dataset to summarize each player’s performance in a match as a batsman/bowler/fielder.</a:t>
            </a:r>
          </a:p>
          <a:p>
            <a:r>
              <a:rPr lang="en-US" dirty="0"/>
              <a:t>We kept track of stats that are used in  assigning points to each player based on performance on Dream11.</a:t>
            </a:r>
            <a:endParaRPr lang="en-IN" dirty="0"/>
          </a:p>
        </p:txBody>
      </p:sp>
      <p:pic>
        <p:nvPicPr>
          <p:cNvPr id="5" name="Picture 4">
            <a:extLst>
              <a:ext uri="{FF2B5EF4-FFF2-40B4-BE49-F238E27FC236}">
                <a16:creationId xmlns:a16="http://schemas.microsoft.com/office/drawing/2014/main" id="{839E2CA0-167A-2F4A-A45C-1FFED14491A3}"/>
              </a:ext>
            </a:extLst>
          </p:cNvPr>
          <p:cNvPicPr>
            <a:picLocks noChangeAspect="1"/>
          </p:cNvPicPr>
          <p:nvPr/>
        </p:nvPicPr>
        <p:blipFill>
          <a:blip r:embed="rId2"/>
          <a:stretch>
            <a:fillRect/>
          </a:stretch>
        </p:blipFill>
        <p:spPr>
          <a:xfrm>
            <a:off x="5907418" y="3761824"/>
            <a:ext cx="6071980" cy="1468017"/>
          </a:xfrm>
          <a:prstGeom prst="rect">
            <a:avLst/>
          </a:prstGeom>
        </p:spPr>
      </p:pic>
      <p:pic>
        <p:nvPicPr>
          <p:cNvPr id="7" name="Picture 6">
            <a:extLst>
              <a:ext uri="{FF2B5EF4-FFF2-40B4-BE49-F238E27FC236}">
                <a16:creationId xmlns:a16="http://schemas.microsoft.com/office/drawing/2014/main" id="{9EA7DA55-D310-770C-1F7D-E875807BC867}"/>
              </a:ext>
            </a:extLst>
          </p:cNvPr>
          <p:cNvPicPr>
            <a:picLocks noChangeAspect="1"/>
          </p:cNvPicPr>
          <p:nvPr/>
        </p:nvPicPr>
        <p:blipFill>
          <a:blip r:embed="rId3"/>
          <a:stretch>
            <a:fillRect/>
          </a:stretch>
        </p:blipFill>
        <p:spPr>
          <a:xfrm>
            <a:off x="210510" y="3708818"/>
            <a:ext cx="5535220" cy="1521023"/>
          </a:xfrm>
          <a:prstGeom prst="rect">
            <a:avLst/>
          </a:prstGeom>
        </p:spPr>
      </p:pic>
    </p:spTree>
    <p:extLst>
      <p:ext uri="{BB962C8B-B14F-4D97-AF65-F5344CB8AC3E}">
        <p14:creationId xmlns:p14="http://schemas.microsoft.com/office/powerpoint/2010/main" val="266146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42E3-51C4-13FC-525C-43C54F96CF1C}"/>
              </a:ext>
            </a:extLst>
          </p:cNvPr>
          <p:cNvSpPr>
            <a:spLocks noGrp="1"/>
          </p:cNvSpPr>
          <p:nvPr>
            <p:ph type="title"/>
          </p:nvPr>
        </p:nvSpPr>
        <p:spPr/>
        <p:txBody>
          <a:bodyPr/>
          <a:lstStyle/>
          <a:p>
            <a:r>
              <a:rPr lang="en-US" dirty="0"/>
              <a:t>Our Approach</a:t>
            </a:r>
            <a:endParaRPr lang="en-IN" dirty="0"/>
          </a:p>
        </p:txBody>
      </p:sp>
      <p:sp>
        <p:nvSpPr>
          <p:cNvPr id="3" name="Content Placeholder 2">
            <a:extLst>
              <a:ext uri="{FF2B5EF4-FFF2-40B4-BE49-F238E27FC236}">
                <a16:creationId xmlns:a16="http://schemas.microsoft.com/office/drawing/2014/main" id="{0BDC288D-3EE3-3BB5-6B19-56A60B445D4E}"/>
              </a:ext>
            </a:extLst>
          </p:cNvPr>
          <p:cNvSpPr>
            <a:spLocks noGrp="1"/>
          </p:cNvSpPr>
          <p:nvPr>
            <p:ph idx="1"/>
          </p:nvPr>
        </p:nvSpPr>
        <p:spPr/>
        <p:txBody>
          <a:bodyPr vert="horz" lIns="91440" tIns="45720" rIns="91440" bIns="45720" rtlCol="0" anchor="t">
            <a:noAutofit/>
          </a:bodyPr>
          <a:lstStyle/>
          <a:p>
            <a:pPr indent="-305435"/>
            <a:r>
              <a:rPr lang="en-US" sz="2400"/>
              <a:t>Our approach to this problem is in 2 stages, </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a:t>For each player we get in the input we predict the points they would score based on their performance in previous matches. We can do this prediction using any Supervised model.</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449580" lvl="1" indent="0">
              <a:buNone/>
            </a:pP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a:t>Once we have the predicted points we have the predictions for batting, bowling and fielding points of all players we select the 11 that would give the highest points, keeping in mind the constraints on player selection posed by Dream11. This can reduced to a optimization problem(as shown later).</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449580" lvl="1" indent="0">
              <a:buNone/>
            </a:pPr>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72560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42E3-51C4-13FC-525C-43C54F96CF1C}"/>
              </a:ext>
            </a:extLst>
          </p:cNvPr>
          <p:cNvSpPr>
            <a:spLocks noGrp="1"/>
          </p:cNvSpPr>
          <p:nvPr>
            <p:ph type="title"/>
          </p:nvPr>
        </p:nvSpPr>
        <p:spPr/>
        <p:txBody>
          <a:bodyPr/>
          <a:lstStyle/>
          <a:p>
            <a:r>
              <a:rPr lang="en-US" dirty="0"/>
              <a:t>Generating Features</a:t>
            </a:r>
            <a:endParaRPr lang="en-IN" dirty="0"/>
          </a:p>
        </p:txBody>
      </p:sp>
      <p:sp>
        <p:nvSpPr>
          <p:cNvPr id="3" name="Content Placeholder 2">
            <a:extLst>
              <a:ext uri="{FF2B5EF4-FFF2-40B4-BE49-F238E27FC236}">
                <a16:creationId xmlns:a16="http://schemas.microsoft.com/office/drawing/2014/main" id="{0BDC288D-3EE3-3BB5-6B19-56A60B445D4E}"/>
              </a:ext>
            </a:extLst>
          </p:cNvPr>
          <p:cNvSpPr>
            <a:spLocks noGrp="1"/>
          </p:cNvSpPr>
          <p:nvPr>
            <p:ph idx="1"/>
          </p:nvPr>
        </p:nvSpPr>
        <p:spPr/>
        <p:txBody>
          <a:bodyPr/>
          <a:lstStyle/>
          <a:p>
            <a:r>
              <a:rPr lang="en-US" dirty="0"/>
              <a:t>For our regression model we used the player performance in </a:t>
            </a:r>
            <a:r>
              <a:rPr lang="en-US" b="1" dirty="0"/>
              <a:t>k</a:t>
            </a:r>
            <a:r>
              <a:rPr lang="en-US" dirty="0"/>
              <a:t> previous matches as features, and their batting/bowling/fielding points in the next match as the target value.</a:t>
            </a:r>
          </a:p>
          <a:p>
            <a:r>
              <a:rPr lang="en-US" dirty="0"/>
              <a:t>To generate these features we </a:t>
            </a:r>
          </a:p>
          <a:p>
            <a:pPr lvl="1"/>
            <a:r>
              <a:rPr lang="en-US" dirty="0"/>
              <a:t>grouped the summaries by player and match</a:t>
            </a:r>
          </a:p>
          <a:p>
            <a:pPr lvl="1"/>
            <a:r>
              <a:rPr lang="en-US" dirty="0"/>
              <a:t>sorted them by date </a:t>
            </a:r>
          </a:p>
          <a:p>
            <a:pPr lvl="1"/>
            <a:r>
              <a:rPr lang="en-US" dirty="0"/>
              <a:t>Extracted their performance stats as features from a window of length </a:t>
            </a:r>
            <a:r>
              <a:rPr lang="en-US" b="1" dirty="0"/>
              <a:t>k </a:t>
            </a:r>
            <a:r>
              <a:rPr lang="en-US" dirty="0"/>
              <a:t>their performance in the very next match as the target.</a:t>
            </a:r>
          </a:p>
          <a:p>
            <a:endParaRPr lang="en-US" b="1" dirty="0"/>
          </a:p>
          <a:p>
            <a:pPr marL="450000" lvl="1" indent="0">
              <a:buNone/>
            </a:pPr>
            <a:r>
              <a:rPr lang="en-US" dirty="0"/>
              <a:t> </a:t>
            </a:r>
            <a:endParaRPr lang="en-IN" dirty="0"/>
          </a:p>
        </p:txBody>
      </p:sp>
      <p:pic>
        <p:nvPicPr>
          <p:cNvPr id="5" name="Picture 4">
            <a:extLst>
              <a:ext uri="{FF2B5EF4-FFF2-40B4-BE49-F238E27FC236}">
                <a16:creationId xmlns:a16="http://schemas.microsoft.com/office/drawing/2014/main" id="{04F73100-9522-BE3A-E506-5D66E221A515}"/>
              </a:ext>
            </a:extLst>
          </p:cNvPr>
          <p:cNvPicPr>
            <a:picLocks noChangeAspect="1"/>
          </p:cNvPicPr>
          <p:nvPr/>
        </p:nvPicPr>
        <p:blipFill>
          <a:blip r:embed="rId2"/>
          <a:stretch>
            <a:fillRect/>
          </a:stretch>
        </p:blipFill>
        <p:spPr>
          <a:xfrm>
            <a:off x="1728089" y="4511538"/>
            <a:ext cx="8725174" cy="1821607"/>
          </a:xfrm>
          <a:prstGeom prst="rect">
            <a:avLst/>
          </a:prstGeom>
        </p:spPr>
      </p:pic>
    </p:spTree>
    <p:extLst>
      <p:ext uri="{BB962C8B-B14F-4D97-AF65-F5344CB8AC3E}">
        <p14:creationId xmlns:p14="http://schemas.microsoft.com/office/powerpoint/2010/main" val="243466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AF42-FB5C-F768-7A37-CC0478498F4E}"/>
              </a:ext>
            </a:extLst>
          </p:cNvPr>
          <p:cNvSpPr>
            <a:spLocks noGrp="1"/>
          </p:cNvSpPr>
          <p:nvPr>
            <p:ph type="title"/>
          </p:nvPr>
        </p:nvSpPr>
        <p:spPr/>
        <p:txBody>
          <a:bodyPr/>
          <a:lstStyle/>
          <a:p>
            <a:r>
              <a:rPr lang="en-US"/>
              <a:t>Models</a:t>
            </a:r>
            <a:r>
              <a:rPr lang="en-US" dirty="0"/>
              <a:t> </a:t>
            </a:r>
            <a:r>
              <a:rPr lang="en-US"/>
              <a:t>Used</a:t>
            </a:r>
            <a:endParaRPr lang="en-IN" dirty="0"/>
          </a:p>
        </p:txBody>
      </p:sp>
      <p:sp>
        <p:nvSpPr>
          <p:cNvPr id="3" name="Content Placeholder 2">
            <a:extLst>
              <a:ext uri="{FF2B5EF4-FFF2-40B4-BE49-F238E27FC236}">
                <a16:creationId xmlns:a16="http://schemas.microsoft.com/office/drawing/2014/main" id="{95470382-2B8D-E4F5-FCFE-BCDA61E6FB32}"/>
              </a:ext>
            </a:extLst>
          </p:cNvPr>
          <p:cNvSpPr>
            <a:spLocks noGrp="1"/>
          </p:cNvSpPr>
          <p:nvPr>
            <p:ph idx="1"/>
          </p:nvPr>
        </p:nvSpPr>
        <p:spPr/>
        <p:txBody>
          <a:bodyPr/>
          <a:lstStyle/>
          <a:p>
            <a:pPr indent="-305435"/>
            <a:r>
              <a:rPr lang="en-IN" sz="2800">
                <a:ln>
                  <a:solidFill>
                    <a:prstClr val="black">
                      <a:lumMod val="75000"/>
                      <a:lumOff val="25000"/>
                      <a:alpha val="10000"/>
                    </a:prstClr>
                  </a:solidFill>
                </a:ln>
                <a:effectLst>
                  <a:outerShdw blurRad="9525" dist="25400" dir="14640000" algn="tl" rotWithShape="0">
                    <a:prstClr val="black">
                      <a:alpha val="30000"/>
                    </a:prstClr>
                  </a:outerShdw>
                </a:effectLst>
              </a:rPr>
              <a:t>Random Forests</a:t>
            </a:r>
          </a:p>
          <a:p>
            <a:pPr indent="-305435"/>
            <a:r>
              <a:rPr lang="en-IN" sz="2800">
                <a:ln>
                  <a:solidFill>
                    <a:prstClr val="black">
                      <a:lumMod val="75000"/>
                      <a:lumOff val="25000"/>
                      <a:alpha val="10000"/>
                    </a:prstClr>
                  </a:solidFill>
                </a:ln>
                <a:effectLst>
                  <a:outerShdw blurRad="9525" dist="25400" dir="14640000" algn="tl" rotWithShape="0">
                    <a:prstClr val="black">
                      <a:alpha val="30000"/>
                    </a:prstClr>
                  </a:outerShdw>
                </a:effectLst>
              </a:rPr>
              <a:t>Linear Regression</a:t>
            </a:r>
            <a:endParaRPr lang="en-US" sz="28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ndParaRPr>
          </a:p>
          <a:p>
            <a:pPr indent="-305435"/>
            <a:r>
              <a:rPr lang="en-IN" sz="2800">
                <a:ln>
                  <a:solidFill>
                    <a:prstClr val="black">
                      <a:lumMod val="75000"/>
                      <a:lumOff val="25000"/>
                      <a:alpha val="10000"/>
                    </a:prstClr>
                  </a:solidFill>
                </a:ln>
                <a:effectLst>
                  <a:outerShdw blurRad="9525" dist="25400" dir="14640000" algn="tl" rotWithShape="0">
                    <a:prstClr val="black">
                      <a:alpha val="30000"/>
                    </a:prstClr>
                  </a:outerShdw>
                </a:effectLst>
              </a:rPr>
              <a:t>Polynomial Regression</a:t>
            </a:r>
          </a:p>
          <a:p>
            <a:pPr indent="-305435"/>
            <a:r>
              <a:rPr lang="en-IN" sz="2800" err="1">
                <a:ln>
                  <a:solidFill>
                    <a:prstClr val="black">
                      <a:lumMod val="75000"/>
                      <a:lumOff val="25000"/>
                      <a:alpha val="10000"/>
                    </a:prstClr>
                  </a:solidFill>
                </a:ln>
                <a:effectLst>
                  <a:outerShdw blurRad="9525" dist="25400" dir="14640000" algn="tl" rotWithShape="0">
                    <a:prstClr val="black">
                      <a:alpha val="30000"/>
                    </a:prstClr>
                  </a:outerShdw>
                </a:effectLst>
              </a:rPr>
              <a:t>XGBoost</a:t>
            </a:r>
            <a:endParaRPr lang="en-IN" sz="28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sz="2800" err="1">
                <a:ln>
                  <a:solidFill>
                    <a:prstClr val="black">
                      <a:lumMod val="75000"/>
                      <a:lumOff val="25000"/>
                      <a:alpha val="10000"/>
                    </a:prstClr>
                  </a:solidFill>
                </a:ln>
                <a:effectLst>
                  <a:outerShdw blurRad="9525" dist="25400" dir="14640000" algn="tl" rotWithShape="0">
                    <a:prstClr val="black">
                      <a:alpha val="30000"/>
                    </a:prstClr>
                  </a:outerShdw>
                </a:effectLst>
              </a:rPr>
              <a:t>CatBoost</a:t>
            </a:r>
            <a:endParaRPr lang="en-IN" sz="28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sz="2800">
                <a:ln>
                  <a:solidFill>
                    <a:prstClr val="black">
                      <a:lumMod val="75000"/>
                      <a:lumOff val="25000"/>
                      <a:alpha val="10000"/>
                    </a:prstClr>
                  </a:solidFill>
                </a:ln>
                <a:effectLst>
                  <a:outerShdw blurRad="9525" dist="25400" dir="14640000" algn="tl" rotWithShape="0">
                    <a:prstClr val="black">
                      <a:alpha val="30000"/>
                    </a:prstClr>
                  </a:outerShdw>
                </a:effectLst>
              </a:rPr>
              <a:t>LSTM</a:t>
            </a:r>
          </a:p>
          <a:p>
            <a:pPr indent="-305435"/>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sz="24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252264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22F9FAC10031409291E2FF40519831" ma:contentTypeVersion="17" ma:contentTypeDescription="Create a new document." ma:contentTypeScope="" ma:versionID="87ab67dc7c277e021212160305dc3fe0">
  <xsd:schema xmlns:xsd="http://www.w3.org/2001/XMLSchema" xmlns:xs="http://www.w3.org/2001/XMLSchema" xmlns:p="http://schemas.microsoft.com/office/2006/metadata/properties" xmlns:ns3="cde1ad9d-d811-4671-9a04-ce2d662c11a1" xmlns:ns4="d65e3542-bb3c-4273-a3b0-48879c1d156e" targetNamespace="http://schemas.microsoft.com/office/2006/metadata/properties" ma:root="true" ma:fieldsID="8fd647fbf96f851d1469d926b73f4932" ns3:_="" ns4:_="">
    <xsd:import namespace="cde1ad9d-d811-4671-9a04-ce2d662c11a1"/>
    <xsd:import namespace="d65e3542-bb3c-4273-a3b0-48879c1d156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OCR" minOccurs="0"/>
                <xsd:element ref="ns3:_activity" minOccurs="0"/>
                <xsd:element ref="ns3:MediaServiceObjectDetectorVersions" minOccurs="0"/>
                <xsd:element ref="ns4:SharedWithUsers" minOccurs="0"/>
                <xsd:element ref="ns4:SharedWithDetails" minOccurs="0"/>
                <xsd:element ref="ns4:SharingHintHash"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1ad9d-d811-4671-9a04-ce2d662c11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5e3542-bb3c-4273-a3b0-48879c1d156e"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e1ad9d-d811-4671-9a04-ce2d662c11a1" xsi:nil="true"/>
  </documentManagement>
</p:properties>
</file>

<file path=customXml/itemProps1.xml><?xml version="1.0" encoding="utf-8"?>
<ds:datastoreItem xmlns:ds="http://schemas.openxmlformats.org/officeDocument/2006/customXml" ds:itemID="{C2531FFF-63BA-4A28-B424-831B923B9C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e1ad9d-d811-4671-9a04-ce2d662c11a1"/>
    <ds:schemaRef ds:uri="d65e3542-bb3c-4273-a3b0-48879c1d15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4E950A-072C-415F-980D-2CE898EAA439}">
  <ds:schemaRefs>
    <ds:schemaRef ds:uri="http://schemas.microsoft.com/sharepoint/v3/contenttype/forms"/>
  </ds:schemaRefs>
</ds:datastoreItem>
</file>

<file path=customXml/itemProps3.xml><?xml version="1.0" encoding="utf-8"?>
<ds:datastoreItem xmlns:ds="http://schemas.openxmlformats.org/officeDocument/2006/customXml" ds:itemID="{9EB3A126-CE7A-480F-B19E-B63B6B8D4D7F}">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elements/1.1/"/>
    <ds:schemaRef ds:uri="cde1ad9d-d811-4671-9a04-ce2d662c11a1"/>
    <ds:schemaRef ds:uri="http://purl.org/dc/terms/"/>
    <ds:schemaRef ds:uri="d65e3542-bb3c-4273-a3b0-48879c1d156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Slate</Template>
  <TotalTime>601</TotalTime>
  <Words>968</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Calisto MT</vt:lpstr>
      <vt:lpstr>Cambria Math</vt:lpstr>
      <vt:lpstr>Wingdings 2</vt:lpstr>
      <vt:lpstr>Slate</vt:lpstr>
      <vt:lpstr>Fantasy League Team Recommendation System</vt:lpstr>
      <vt:lpstr>Problem Description</vt:lpstr>
      <vt:lpstr>Dataset Used</vt:lpstr>
      <vt:lpstr>Calculating Points For Each Player</vt:lpstr>
      <vt:lpstr>Calculating Points</vt:lpstr>
      <vt:lpstr>Creating Summaries</vt:lpstr>
      <vt:lpstr>Our Approach</vt:lpstr>
      <vt:lpstr>Generating Features</vt:lpstr>
      <vt:lpstr>Models Used</vt:lpstr>
      <vt:lpstr>Analysis of Models used</vt:lpstr>
      <vt:lpstr>Choosing Players</vt:lpstr>
      <vt:lpstr>PowerPoint Presentation</vt:lpstr>
      <vt:lpstr>RESULT of puLP on Real match data</vt:lpstr>
      <vt:lpstr>Result of PuLP on point predictions using Linear Regression</vt:lpstr>
      <vt:lpstr>Result of PuLP on point predictions using CatBoost Algorithm </vt:lpstr>
      <vt:lpstr>Result of PuLP on point predictions using LSTM</vt:lpstr>
      <vt:lpstr>Limitations of our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League team Recommendation System</dc:title>
  <dc:creator>IMT2021073 Mayank Chamarthi</dc:creator>
  <cp:lastModifiedBy>IMT2021073 Mayank Chamarthi</cp:lastModifiedBy>
  <cp:revision>2</cp:revision>
  <dcterms:created xsi:type="dcterms:W3CDTF">2024-05-02T21:37:54Z</dcterms:created>
  <dcterms:modified xsi:type="dcterms:W3CDTF">2024-05-03T18:32:48Z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0x010100C622F9FAC10031409291E2FF40519831</vt:lpwstr>
  </property>
</Properties>
</file>