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embeddedFontLst>
    <p:embeddedFont>
      <p:font typeface="Nunito" pitchFamily="2" charset="0"/>
      <p:regular r:id="rId17"/>
      <p:bold r:id="rId18"/>
      <p:italic r:id="rId19"/>
      <p:boldItalic r:id="rId20"/>
    </p:embeddedFont>
    <p:embeddedFont>
      <p:font typeface="Roboto Slab" pitchFamily="2" charset="0"/>
      <p:regular r:id="rId21"/>
      <p:bold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9F60CCF-3C72-417D-9279-C3CF91957CEA}">
  <a:tblStyle styleId="{E9F60CCF-3C72-417D-9279-C3CF91957CE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78" y="153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1c43999cf6_0_8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31c43999cf6_0_8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31c43999cf6_0_8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31c43999cf6_0_8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31c4684472f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31c4684472f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1c4684472f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1c4684472f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31c43999cf6_0_8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31c43999cf6_0_8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1c43999cf6_0_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1c43999cf6_0_1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1c43999cf6_0_8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1c43999cf6_0_8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1c43999cf6_0_8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1c43999cf6_0_8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1c43999cf6_0_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1c43999cf6_0_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1c43999cf6_0_8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1c43999cf6_0_8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1c43999cf6_0_8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31c43999cf6_0_8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1c43999cf6_0_8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31c43999cf6_0_8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1c43999cf6_0_8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1c43999cf6_0_8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Google Shape;119;p11"/>
          <p:cNvSpPr txBox="1">
            <a:spLocks noGrp="1"/>
          </p:cNvSpPr>
          <p:nvPr>
            <p:ph type="title" hasCustomPrompt="1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>
            <a:spLocks noGrp="1"/>
          </p:cNvSpPr>
          <p:nvPr>
            <p:ph type="body" idx="1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1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body" idx="2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3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ubTitle" idx="1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hif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2"/>
          <p:cNvSpPr txBox="1"/>
          <p:nvPr/>
        </p:nvSpPr>
        <p:spPr>
          <a:xfrm>
            <a:off x="744775" y="481225"/>
            <a:ext cx="3411300" cy="6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800" b="1" dirty="0">
                <a:solidFill>
                  <a:srgbClr val="424180"/>
                </a:solidFill>
                <a:latin typeface="Roboto Slab"/>
                <a:ea typeface="Roboto Slab"/>
                <a:cs typeface="Roboto Slab"/>
                <a:sym typeface="Roboto Slab"/>
              </a:rPr>
              <a:t>4.</a:t>
            </a:r>
            <a:r>
              <a:rPr lang="en-US" altLang="ko" sz="2800" b="1" dirty="0">
                <a:solidFill>
                  <a:srgbClr val="424180"/>
                </a:solidFill>
                <a:latin typeface="Roboto Slab"/>
                <a:ea typeface="Roboto Slab"/>
                <a:cs typeface="Roboto Slab"/>
                <a:sym typeface="Roboto Slab"/>
              </a:rPr>
              <a:t> </a:t>
            </a:r>
            <a:r>
              <a:rPr lang="ko" sz="2800" b="1" dirty="0">
                <a:solidFill>
                  <a:srgbClr val="424180"/>
                </a:solidFill>
                <a:latin typeface="Roboto Slab"/>
                <a:ea typeface="Roboto Slab"/>
                <a:cs typeface="Roboto Slab"/>
                <a:sym typeface="Roboto Slab"/>
              </a:rPr>
              <a:t>Find Gadget</a:t>
            </a:r>
            <a:endParaRPr sz="2800" b="1" dirty="0">
              <a:solidFill>
                <a:srgbClr val="424180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211" name="Google Shape;211;p22"/>
          <p:cNvPicPr preferRelativeResize="0"/>
          <p:nvPr/>
        </p:nvPicPr>
        <p:blipFill rotWithShape="1">
          <a:blip r:embed="rId3">
            <a:alphaModFix/>
          </a:blip>
          <a:srcRect r="66736"/>
          <a:stretch/>
        </p:blipFill>
        <p:spPr>
          <a:xfrm>
            <a:off x="445375" y="1168825"/>
            <a:ext cx="4991775" cy="205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5375" y="1422400"/>
            <a:ext cx="5794099" cy="2905524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22"/>
          <p:cNvSpPr/>
          <p:nvPr/>
        </p:nvSpPr>
        <p:spPr>
          <a:xfrm>
            <a:off x="477450" y="1508325"/>
            <a:ext cx="1421400" cy="1086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22"/>
          <p:cNvSpPr txBox="1"/>
          <p:nvPr/>
        </p:nvSpPr>
        <p:spPr>
          <a:xfrm>
            <a:off x="6239475" y="1117675"/>
            <a:ext cx="2744700" cy="359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solidFill>
                  <a:srgbClr val="424180"/>
                </a:solidFill>
                <a:latin typeface="Calibri"/>
                <a:ea typeface="Calibri"/>
                <a:cs typeface="Calibri"/>
                <a:sym typeface="Calibri"/>
              </a:rPr>
              <a:t>‘ropper’ command</a:t>
            </a:r>
            <a:endParaRPr sz="2400">
              <a:solidFill>
                <a:srgbClr val="42418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42418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solidFill>
                  <a:srgbClr val="424180"/>
                </a:solidFill>
                <a:latin typeface="Calibri"/>
                <a:ea typeface="Calibri"/>
                <a:cs typeface="Calibri"/>
                <a:sym typeface="Calibri"/>
              </a:rPr>
              <a:t>pop rdi; ret; address</a:t>
            </a:r>
            <a:endParaRPr sz="2400">
              <a:solidFill>
                <a:srgbClr val="42418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solidFill>
                  <a:srgbClr val="424180"/>
                </a:solidFill>
                <a:latin typeface="Calibri"/>
                <a:ea typeface="Calibri"/>
                <a:cs typeface="Calibri"/>
                <a:sym typeface="Calibri"/>
              </a:rPr>
              <a:t>: 0x4012a3</a:t>
            </a:r>
            <a:endParaRPr sz="2400">
              <a:solidFill>
                <a:srgbClr val="42418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solidFill>
                  <a:srgbClr val="424180"/>
                </a:solidFill>
                <a:latin typeface="Calibri"/>
                <a:ea typeface="Calibri"/>
                <a:cs typeface="Calibri"/>
                <a:sym typeface="Calibri"/>
              </a:rPr>
              <a:t>(return gadget)</a:t>
            </a:r>
            <a:endParaRPr sz="2400">
              <a:solidFill>
                <a:srgbClr val="42418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42418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solidFill>
                  <a:srgbClr val="424180"/>
                </a:solidFill>
                <a:latin typeface="Calibri"/>
                <a:ea typeface="Calibri"/>
                <a:cs typeface="Calibri"/>
                <a:sym typeface="Calibri"/>
              </a:rPr>
              <a:t>ret address</a:t>
            </a:r>
            <a:endParaRPr sz="2400">
              <a:solidFill>
                <a:srgbClr val="42418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solidFill>
                  <a:srgbClr val="424180"/>
                </a:solidFill>
                <a:latin typeface="Calibri"/>
                <a:ea typeface="Calibri"/>
                <a:cs typeface="Calibri"/>
                <a:sym typeface="Calibri"/>
              </a:rPr>
              <a:t>:0x40101a</a:t>
            </a:r>
            <a:endParaRPr sz="2400">
              <a:solidFill>
                <a:srgbClr val="42418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solidFill>
                  <a:srgbClr val="424180"/>
                </a:solidFill>
                <a:latin typeface="Calibri"/>
                <a:ea typeface="Calibri"/>
                <a:cs typeface="Calibri"/>
                <a:sym typeface="Calibri"/>
              </a:rPr>
              <a:t>(to sort stack)</a:t>
            </a:r>
            <a:endParaRPr sz="2400">
              <a:solidFill>
                <a:srgbClr val="42418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22"/>
          <p:cNvSpPr/>
          <p:nvPr/>
        </p:nvSpPr>
        <p:spPr>
          <a:xfrm>
            <a:off x="477450" y="4091450"/>
            <a:ext cx="1085100" cy="1086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3"/>
          <p:cNvSpPr txBox="1"/>
          <p:nvPr/>
        </p:nvSpPr>
        <p:spPr>
          <a:xfrm>
            <a:off x="744775" y="481225"/>
            <a:ext cx="6351900" cy="6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800" b="1" dirty="0">
                <a:solidFill>
                  <a:srgbClr val="424180"/>
                </a:solidFill>
                <a:latin typeface="Roboto Slab"/>
                <a:ea typeface="Roboto Slab"/>
                <a:cs typeface="Roboto Slab"/>
                <a:sym typeface="Roboto Slab"/>
              </a:rPr>
              <a:t>5.</a:t>
            </a:r>
            <a:r>
              <a:rPr lang="en-US" altLang="ko" sz="2800" b="1" dirty="0">
                <a:solidFill>
                  <a:srgbClr val="424180"/>
                </a:solidFill>
                <a:latin typeface="Roboto Slab"/>
                <a:ea typeface="Roboto Slab"/>
                <a:cs typeface="Roboto Slab"/>
                <a:sym typeface="Roboto Slab"/>
              </a:rPr>
              <a:t> </a:t>
            </a:r>
            <a:r>
              <a:rPr lang="ko" sz="2800" b="1" dirty="0">
                <a:solidFill>
                  <a:srgbClr val="424180"/>
                </a:solidFill>
                <a:latin typeface="Roboto Slab"/>
                <a:ea typeface="Roboto Slab"/>
                <a:cs typeface="Roboto Slab"/>
                <a:sym typeface="Roboto Slab"/>
              </a:rPr>
              <a:t>Obtain Remote Shell </a:t>
            </a:r>
            <a:endParaRPr sz="2800" b="1" dirty="0">
              <a:solidFill>
                <a:srgbClr val="424180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221" name="Google Shape;22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7125" y="1091525"/>
            <a:ext cx="3591275" cy="3853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2" name="Google Shape;222;p23"/>
          <p:cNvCxnSpPr/>
          <p:nvPr/>
        </p:nvCxnSpPr>
        <p:spPr>
          <a:xfrm flipH="1">
            <a:off x="3013325" y="1383617"/>
            <a:ext cx="1703400" cy="108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23" name="Google Shape;223;p23"/>
          <p:cNvSpPr txBox="1"/>
          <p:nvPr/>
        </p:nvSpPr>
        <p:spPr>
          <a:xfrm>
            <a:off x="5009700" y="1095992"/>
            <a:ext cx="2744700" cy="4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rgbClr val="424180"/>
                </a:solidFill>
                <a:latin typeface="Calibri"/>
                <a:ea typeface="Calibri"/>
                <a:cs typeface="Calibri"/>
                <a:sym typeface="Calibri"/>
              </a:rPr>
              <a:t>Debug setting</a:t>
            </a:r>
            <a:endParaRPr sz="1500">
              <a:solidFill>
                <a:srgbClr val="42418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4" name="Google Shape;224;p23"/>
          <p:cNvCxnSpPr/>
          <p:nvPr/>
        </p:nvCxnSpPr>
        <p:spPr>
          <a:xfrm flipH="1">
            <a:off x="3013325" y="2111842"/>
            <a:ext cx="1703400" cy="108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25" name="Google Shape;225;p23"/>
          <p:cNvSpPr txBox="1"/>
          <p:nvPr/>
        </p:nvSpPr>
        <p:spPr>
          <a:xfrm>
            <a:off x="5009700" y="1884484"/>
            <a:ext cx="3938400" cy="4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rgbClr val="424180"/>
                </a:solidFill>
                <a:latin typeface="Calibri"/>
                <a:ea typeface="Calibri"/>
                <a:cs typeface="Calibri"/>
                <a:sym typeface="Calibri"/>
              </a:rPr>
              <a:t>Processing to get libc address and access remote</a:t>
            </a:r>
            <a:endParaRPr sz="1500">
              <a:solidFill>
                <a:srgbClr val="42418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6" name="Google Shape;226;p23"/>
          <p:cNvCxnSpPr/>
          <p:nvPr/>
        </p:nvCxnSpPr>
        <p:spPr>
          <a:xfrm rot="10800000">
            <a:off x="3805275" y="2617392"/>
            <a:ext cx="1030800" cy="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27" name="Google Shape;227;p23"/>
          <p:cNvSpPr txBox="1"/>
          <p:nvPr/>
        </p:nvSpPr>
        <p:spPr>
          <a:xfrm>
            <a:off x="5009700" y="2376597"/>
            <a:ext cx="3384023" cy="4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 dirty="0">
                <a:solidFill>
                  <a:srgbClr val="424180"/>
                </a:solidFill>
                <a:latin typeface="Calibri"/>
                <a:ea typeface="Calibri"/>
                <a:cs typeface="Calibri"/>
                <a:sym typeface="Calibri"/>
              </a:rPr>
              <a:t>Receiving changeable function address</a:t>
            </a:r>
            <a:endParaRPr sz="1500" dirty="0">
              <a:solidFill>
                <a:srgbClr val="42418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8" name="Google Shape;228;p23"/>
          <p:cNvCxnSpPr/>
          <p:nvPr/>
        </p:nvCxnSpPr>
        <p:spPr>
          <a:xfrm rot="10800000">
            <a:off x="4406550" y="3237292"/>
            <a:ext cx="495000" cy="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29" name="Google Shape;229;p23"/>
          <p:cNvSpPr txBox="1"/>
          <p:nvPr/>
        </p:nvSpPr>
        <p:spPr>
          <a:xfrm>
            <a:off x="5009700" y="3018834"/>
            <a:ext cx="3157377" cy="4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rgbClr val="424180"/>
                </a:solidFill>
                <a:latin typeface="Calibri"/>
                <a:ea typeface="Calibri"/>
                <a:cs typeface="Calibri"/>
                <a:sym typeface="Calibri"/>
              </a:rPr>
              <a:t>Calculating real gadget address</a:t>
            </a:r>
            <a:endParaRPr sz="1500">
              <a:solidFill>
                <a:srgbClr val="42418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0" name="Google Shape;230;p23"/>
          <p:cNvCxnSpPr/>
          <p:nvPr/>
        </p:nvCxnSpPr>
        <p:spPr>
          <a:xfrm flipH="1">
            <a:off x="2927000" y="4174042"/>
            <a:ext cx="1703400" cy="108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31" name="Google Shape;231;p23"/>
          <p:cNvSpPr txBox="1"/>
          <p:nvPr/>
        </p:nvSpPr>
        <p:spPr>
          <a:xfrm>
            <a:off x="5009700" y="3954292"/>
            <a:ext cx="2087100" cy="4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rgbClr val="424180"/>
                </a:solidFill>
                <a:latin typeface="Calibri"/>
                <a:ea typeface="Calibri"/>
                <a:cs typeface="Calibri"/>
                <a:sym typeface="Calibri"/>
              </a:rPr>
              <a:t>Making payload</a:t>
            </a:r>
            <a:endParaRPr sz="1500">
              <a:solidFill>
                <a:srgbClr val="42418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2" name="Google Shape;232;p23"/>
          <p:cNvCxnSpPr/>
          <p:nvPr/>
        </p:nvCxnSpPr>
        <p:spPr>
          <a:xfrm flipH="1">
            <a:off x="2927000" y="4847342"/>
            <a:ext cx="1703400" cy="108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33" name="Google Shape;233;p23"/>
          <p:cNvSpPr txBox="1"/>
          <p:nvPr/>
        </p:nvSpPr>
        <p:spPr>
          <a:xfrm>
            <a:off x="5036850" y="4627592"/>
            <a:ext cx="2244300" cy="4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rgbClr val="424180"/>
                </a:solidFill>
                <a:latin typeface="Calibri"/>
                <a:ea typeface="Calibri"/>
                <a:cs typeface="Calibri"/>
                <a:sym typeface="Calibri"/>
              </a:rPr>
              <a:t>running payload</a:t>
            </a:r>
            <a:endParaRPr sz="1500">
              <a:solidFill>
                <a:srgbClr val="42418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4" name="Google Shape;234;p23"/>
          <p:cNvCxnSpPr/>
          <p:nvPr/>
        </p:nvCxnSpPr>
        <p:spPr>
          <a:xfrm flipH="1">
            <a:off x="3013325" y="1758617"/>
            <a:ext cx="1703400" cy="108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35" name="Google Shape;235;p23"/>
          <p:cNvSpPr txBox="1"/>
          <p:nvPr/>
        </p:nvSpPr>
        <p:spPr>
          <a:xfrm>
            <a:off x="5009700" y="1470992"/>
            <a:ext cx="2744700" cy="4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rgbClr val="424180"/>
                </a:solidFill>
                <a:latin typeface="Calibri"/>
                <a:ea typeface="Calibri"/>
                <a:cs typeface="Calibri"/>
                <a:sym typeface="Calibri"/>
              </a:rPr>
              <a:t>remote setting</a:t>
            </a:r>
            <a:endParaRPr sz="1500">
              <a:solidFill>
                <a:srgbClr val="42418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4"/>
          <p:cNvSpPr txBox="1"/>
          <p:nvPr/>
        </p:nvSpPr>
        <p:spPr>
          <a:xfrm>
            <a:off x="2620500" y="4068775"/>
            <a:ext cx="3903000" cy="5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solidFill>
                  <a:srgbClr val="424180"/>
                </a:solidFill>
                <a:latin typeface="Calibri"/>
                <a:ea typeface="Calibri"/>
                <a:cs typeface="Calibri"/>
                <a:sym typeface="Calibri"/>
              </a:rPr>
              <a:t>Commands are well activating</a:t>
            </a:r>
            <a:endParaRPr sz="2400">
              <a:solidFill>
                <a:srgbClr val="42418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1" name="Google Shape;24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6925" y="307225"/>
            <a:ext cx="7650150" cy="376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5"/>
          <p:cNvSpPr txBox="1"/>
          <p:nvPr/>
        </p:nvSpPr>
        <p:spPr>
          <a:xfrm>
            <a:off x="744775" y="481225"/>
            <a:ext cx="6351900" cy="6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800" b="1" dirty="0">
                <a:solidFill>
                  <a:srgbClr val="424180"/>
                </a:solidFill>
                <a:latin typeface="Roboto Slab"/>
                <a:ea typeface="Roboto Slab"/>
                <a:cs typeface="Roboto Slab"/>
                <a:sym typeface="Roboto Slab"/>
              </a:rPr>
              <a:t>6.</a:t>
            </a:r>
            <a:r>
              <a:rPr lang="en-US" altLang="ko" sz="2800" b="1" dirty="0">
                <a:solidFill>
                  <a:srgbClr val="424180"/>
                </a:solidFill>
                <a:latin typeface="Roboto Slab"/>
                <a:ea typeface="Roboto Slab"/>
                <a:cs typeface="Roboto Slab"/>
                <a:sym typeface="Roboto Slab"/>
              </a:rPr>
              <a:t> </a:t>
            </a:r>
            <a:r>
              <a:rPr lang="ko" sz="2800" b="1" dirty="0">
                <a:solidFill>
                  <a:srgbClr val="424180"/>
                </a:solidFill>
                <a:latin typeface="Roboto Slab"/>
                <a:ea typeface="Roboto Slab"/>
                <a:cs typeface="Roboto Slab"/>
                <a:sym typeface="Roboto Slab"/>
              </a:rPr>
              <a:t>Terminate without Crashing</a:t>
            </a:r>
            <a:endParaRPr sz="2800" b="1" dirty="0">
              <a:solidFill>
                <a:srgbClr val="424180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247" name="Google Shape;247;p25"/>
          <p:cNvSpPr txBox="1"/>
          <p:nvPr/>
        </p:nvSpPr>
        <p:spPr>
          <a:xfrm>
            <a:off x="6174375" y="978375"/>
            <a:ext cx="2744700" cy="20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solidFill>
                  <a:srgbClr val="424180"/>
                </a:solidFill>
                <a:latin typeface="Calibri"/>
                <a:ea typeface="Calibri"/>
                <a:cs typeface="Calibri"/>
                <a:sym typeface="Calibri"/>
              </a:rPr>
              <a:t>‘exit’ command is also well activating</a:t>
            </a:r>
            <a:endParaRPr sz="2400">
              <a:solidFill>
                <a:srgbClr val="42418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42418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solidFill>
                  <a:srgbClr val="424180"/>
                </a:solidFill>
                <a:latin typeface="Calibri"/>
                <a:ea typeface="Calibri"/>
                <a:cs typeface="Calibri"/>
                <a:sym typeface="Calibri"/>
              </a:rPr>
              <a:t>finishing interactive </a:t>
            </a:r>
            <a:endParaRPr sz="2400">
              <a:solidFill>
                <a:srgbClr val="42418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solidFill>
                  <a:srgbClr val="424180"/>
                </a:solidFill>
                <a:latin typeface="Calibri"/>
                <a:ea typeface="Calibri"/>
                <a:cs typeface="Calibri"/>
                <a:sym typeface="Calibri"/>
              </a:rPr>
              <a:t>mode</a:t>
            </a:r>
            <a:endParaRPr sz="2400">
              <a:solidFill>
                <a:srgbClr val="42418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25"/>
          <p:cNvSpPr txBox="1"/>
          <p:nvPr/>
        </p:nvSpPr>
        <p:spPr>
          <a:xfrm>
            <a:off x="1171925" y="4094400"/>
            <a:ext cx="6402300" cy="5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solidFill>
                  <a:srgbClr val="424180"/>
                </a:solidFill>
                <a:latin typeface="Calibri"/>
                <a:ea typeface="Calibri"/>
                <a:cs typeface="Calibri"/>
                <a:sym typeface="Calibri"/>
              </a:rPr>
              <a:t>After finishing, there is no ‘core.ropme’ file</a:t>
            </a:r>
            <a:endParaRPr sz="2400">
              <a:solidFill>
                <a:srgbClr val="42418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9" name="Google Shape;24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225" y="1071650"/>
            <a:ext cx="5120826" cy="244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9225" y="3581975"/>
            <a:ext cx="6976834" cy="302275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25"/>
          <p:cNvSpPr/>
          <p:nvPr/>
        </p:nvSpPr>
        <p:spPr>
          <a:xfrm>
            <a:off x="539225" y="1071650"/>
            <a:ext cx="4267800" cy="8274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25"/>
          <p:cNvSpPr/>
          <p:nvPr/>
        </p:nvSpPr>
        <p:spPr>
          <a:xfrm>
            <a:off x="539225" y="3103450"/>
            <a:ext cx="5120700" cy="4083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6"/>
          <p:cNvSpPr txBox="1"/>
          <p:nvPr/>
        </p:nvSpPr>
        <p:spPr>
          <a:xfrm>
            <a:off x="3345900" y="2227950"/>
            <a:ext cx="2452200" cy="6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200" b="1">
                <a:solidFill>
                  <a:srgbClr val="424180"/>
                </a:solidFill>
                <a:latin typeface="Roboto Slab"/>
                <a:ea typeface="Roboto Slab"/>
                <a:cs typeface="Roboto Slab"/>
                <a:sym typeface="Roboto Slab"/>
              </a:rPr>
              <a:t>Thank you</a:t>
            </a:r>
            <a:endParaRPr sz="3200" b="1">
              <a:solidFill>
                <a:srgbClr val="424180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4"/>
          <p:cNvSpPr txBox="1"/>
          <p:nvPr/>
        </p:nvSpPr>
        <p:spPr>
          <a:xfrm>
            <a:off x="3701100" y="492675"/>
            <a:ext cx="1741800" cy="6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200" b="1">
                <a:solidFill>
                  <a:srgbClr val="424180"/>
                </a:solidFill>
                <a:latin typeface="Roboto Slab"/>
                <a:ea typeface="Roboto Slab"/>
                <a:cs typeface="Roboto Slab"/>
                <a:sym typeface="Roboto Slab"/>
              </a:rPr>
              <a:t>Chapter</a:t>
            </a:r>
            <a:endParaRPr sz="3200" b="1">
              <a:solidFill>
                <a:srgbClr val="424180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34" name="Google Shape;134;p14"/>
          <p:cNvSpPr txBox="1"/>
          <p:nvPr/>
        </p:nvSpPr>
        <p:spPr>
          <a:xfrm>
            <a:off x="928150" y="1111500"/>
            <a:ext cx="22800" cy="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14"/>
          <p:cNvSpPr txBox="1"/>
          <p:nvPr/>
        </p:nvSpPr>
        <p:spPr>
          <a:xfrm>
            <a:off x="1564050" y="1269575"/>
            <a:ext cx="6015900" cy="359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424180"/>
              </a:buClr>
              <a:buSzPts val="2000"/>
              <a:buFont typeface="Calibri"/>
              <a:buAutoNum type="arabicPeriod"/>
            </a:pPr>
            <a:r>
              <a:rPr lang="ko" sz="2000" dirty="0">
                <a:solidFill>
                  <a:srgbClr val="424180"/>
                </a:solidFill>
                <a:latin typeface="Calibri"/>
                <a:ea typeface="Calibri"/>
                <a:cs typeface="Calibri"/>
                <a:sym typeface="Calibri"/>
              </a:rPr>
              <a:t>Vulnerability / Method to Fix</a:t>
            </a:r>
            <a:endParaRPr sz="2000" dirty="0">
              <a:solidFill>
                <a:srgbClr val="42418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01600" lvl="0" algn="l" rtl="0">
              <a:spcBef>
                <a:spcPts val="0"/>
              </a:spcBef>
              <a:spcAft>
                <a:spcPts val="0"/>
              </a:spcAft>
              <a:buClr>
                <a:srgbClr val="424180"/>
              </a:buClr>
              <a:buSzPts val="2000"/>
            </a:pPr>
            <a:endParaRPr lang="en-US" altLang="ko" sz="2000" dirty="0">
              <a:solidFill>
                <a:srgbClr val="42418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01600" lvl="0" algn="l" rtl="0">
              <a:spcBef>
                <a:spcPts val="0"/>
              </a:spcBef>
              <a:spcAft>
                <a:spcPts val="0"/>
              </a:spcAft>
              <a:buClr>
                <a:srgbClr val="424180"/>
              </a:buClr>
              <a:buSzPts val="2000"/>
            </a:pPr>
            <a:r>
              <a:rPr lang="en-US" altLang="ko" sz="2000" dirty="0">
                <a:solidFill>
                  <a:srgbClr val="424180"/>
                </a:solidFill>
                <a:latin typeface="Calibri"/>
                <a:ea typeface="Calibri"/>
                <a:cs typeface="Calibri"/>
                <a:sym typeface="Calibri"/>
              </a:rPr>
              <a:t>2.   </a:t>
            </a:r>
            <a:r>
              <a:rPr lang="ko" sz="2000" dirty="0">
                <a:solidFill>
                  <a:srgbClr val="424180"/>
                </a:solidFill>
                <a:latin typeface="Calibri"/>
                <a:ea typeface="Calibri"/>
                <a:cs typeface="Calibri"/>
                <a:sym typeface="Calibri"/>
              </a:rPr>
              <a:t>Find Offset</a:t>
            </a:r>
            <a:endParaRPr sz="2000" dirty="0">
              <a:solidFill>
                <a:srgbClr val="42418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01600" lvl="0" algn="l" rtl="0">
              <a:spcBef>
                <a:spcPts val="0"/>
              </a:spcBef>
              <a:spcAft>
                <a:spcPts val="0"/>
              </a:spcAft>
              <a:buClr>
                <a:srgbClr val="424180"/>
              </a:buClr>
              <a:buSzPts val="2000"/>
            </a:pPr>
            <a:endParaRPr lang="en-US" altLang="ko" sz="2000" dirty="0">
              <a:solidFill>
                <a:srgbClr val="42418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01600" lvl="0" algn="l" rtl="0">
              <a:spcBef>
                <a:spcPts val="0"/>
              </a:spcBef>
              <a:spcAft>
                <a:spcPts val="0"/>
              </a:spcAft>
              <a:buClr>
                <a:srgbClr val="424180"/>
              </a:buClr>
              <a:buSzPts val="2000"/>
            </a:pPr>
            <a:r>
              <a:rPr lang="en-US" altLang="ko" sz="2000" dirty="0">
                <a:solidFill>
                  <a:srgbClr val="424180"/>
                </a:solidFill>
                <a:latin typeface="Calibri"/>
                <a:ea typeface="Calibri"/>
                <a:cs typeface="Calibri"/>
                <a:sym typeface="Calibri"/>
              </a:rPr>
              <a:t>3.   </a:t>
            </a:r>
            <a:r>
              <a:rPr lang="ko" sz="2000" dirty="0">
                <a:solidFill>
                  <a:srgbClr val="424180"/>
                </a:solidFill>
                <a:latin typeface="Calibri"/>
                <a:ea typeface="Calibri"/>
                <a:cs typeface="Calibri"/>
                <a:sym typeface="Calibri"/>
              </a:rPr>
              <a:t>Find Libc Base Address</a:t>
            </a:r>
            <a:endParaRPr sz="2000" dirty="0">
              <a:solidFill>
                <a:srgbClr val="42418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01600" lvl="0" algn="l" rtl="0">
              <a:spcBef>
                <a:spcPts val="0"/>
              </a:spcBef>
              <a:spcAft>
                <a:spcPts val="0"/>
              </a:spcAft>
              <a:buClr>
                <a:srgbClr val="424180"/>
              </a:buClr>
              <a:buSzPts val="2000"/>
            </a:pPr>
            <a:endParaRPr lang="en-US" altLang="ko" sz="2000" dirty="0">
              <a:solidFill>
                <a:srgbClr val="42418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01600" lvl="0" algn="l" rtl="0">
              <a:spcBef>
                <a:spcPts val="0"/>
              </a:spcBef>
              <a:spcAft>
                <a:spcPts val="0"/>
              </a:spcAft>
              <a:buClr>
                <a:srgbClr val="424180"/>
              </a:buClr>
              <a:buSzPts val="2000"/>
            </a:pPr>
            <a:r>
              <a:rPr lang="en-US" altLang="ko" sz="2000" dirty="0">
                <a:solidFill>
                  <a:srgbClr val="424180"/>
                </a:solidFill>
                <a:latin typeface="Calibri"/>
                <a:ea typeface="Calibri"/>
                <a:cs typeface="Calibri"/>
                <a:sym typeface="Calibri"/>
              </a:rPr>
              <a:t>4.   </a:t>
            </a:r>
            <a:r>
              <a:rPr lang="ko" sz="2000" dirty="0">
                <a:solidFill>
                  <a:srgbClr val="424180"/>
                </a:solidFill>
                <a:latin typeface="Calibri"/>
                <a:ea typeface="Calibri"/>
                <a:cs typeface="Calibri"/>
                <a:sym typeface="Calibri"/>
              </a:rPr>
              <a:t>Find Gadget / Explanation</a:t>
            </a:r>
            <a:endParaRPr sz="2000" dirty="0">
              <a:solidFill>
                <a:srgbClr val="42418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01600" lvl="0" algn="l" rtl="0">
              <a:spcBef>
                <a:spcPts val="0"/>
              </a:spcBef>
              <a:spcAft>
                <a:spcPts val="0"/>
              </a:spcAft>
              <a:buClr>
                <a:srgbClr val="424180"/>
              </a:buClr>
              <a:buSzPts val="2000"/>
            </a:pPr>
            <a:endParaRPr lang="en-US" altLang="ko" sz="2000" dirty="0">
              <a:solidFill>
                <a:srgbClr val="42418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01600" lvl="0" algn="l" rtl="0">
              <a:spcBef>
                <a:spcPts val="0"/>
              </a:spcBef>
              <a:spcAft>
                <a:spcPts val="0"/>
              </a:spcAft>
              <a:buClr>
                <a:srgbClr val="424180"/>
              </a:buClr>
              <a:buSzPts val="2000"/>
            </a:pPr>
            <a:r>
              <a:rPr lang="en-US" altLang="ko" sz="2000" dirty="0">
                <a:solidFill>
                  <a:srgbClr val="424180"/>
                </a:solidFill>
                <a:latin typeface="Calibri"/>
                <a:ea typeface="Calibri"/>
                <a:cs typeface="Calibri"/>
                <a:sym typeface="Calibri"/>
              </a:rPr>
              <a:t>5.   </a:t>
            </a:r>
            <a:r>
              <a:rPr lang="ko" sz="2000" dirty="0">
                <a:solidFill>
                  <a:srgbClr val="424180"/>
                </a:solidFill>
                <a:latin typeface="Calibri"/>
                <a:ea typeface="Calibri"/>
                <a:cs typeface="Calibri"/>
                <a:sym typeface="Calibri"/>
              </a:rPr>
              <a:t>Obtain Remote Shell</a:t>
            </a:r>
            <a:endParaRPr sz="2000" dirty="0">
              <a:solidFill>
                <a:srgbClr val="42418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01600" lvl="0" algn="l" rtl="0">
              <a:spcBef>
                <a:spcPts val="0"/>
              </a:spcBef>
              <a:spcAft>
                <a:spcPts val="0"/>
              </a:spcAft>
              <a:buClr>
                <a:srgbClr val="424180"/>
              </a:buClr>
              <a:buSzPts val="2000"/>
            </a:pPr>
            <a:endParaRPr lang="en-US" altLang="ko" sz="2000" dirty="0">
              <a:solidFill>
                <a:srgbClr val="42418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01600" lvl="0" algn="l" rtl="0">
              <a:spcBef>
                <a:spcPts val="0"/>
              </a:spcBef>
              <a:spcAft>
                <a:spcPts val="0"/>
              </a:spcAft>
              <a:buClr>
                <a:srgbClr val="424180"/>
              </a:buClr>
              <a:buSzPts val="2000"/>
            </a:pPr>
            <a:r>
              <a:rPr lang="en-US" altLang="ko" sz="2000" dirty="0">
                <a:solidFill>
                  <a:srgbClr val="424180"/>
                </a:solidFill>
                <a:latin typeface="Calibri"/>
                <a:ea typeface="Calibri"/>
                <a:cs typeface="Calibri"/>
                <a:sym typeface="Calibri"/>
              </a:rPr>
              <a:t>6.   </a:t>
            </a:r>
            <a:r>
              <a:rPr lang="ko" sz="2000" dirty="0">
                <a:solidFill>
                  <a:srgbClr val="424180"/>
                </a:solidFill>
                <a:latin typeface="Calibri"/>
                <a:ea typeface="Calibri"/>
                <a:cs typeface="Calibri"/>
                <a:sym typeface="Calibri"/>
              </a:rPr>
              <a:t>Terminate without Crashing</a:t>
            </a:r>
            <a:endParaRPr sz="2000" dirty="0">
              <a:solidFill>
                <a:srgbClr val="42418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/>
        </p:nvSpPr>
        <p:spPr>
          <a:xfrm>
            <a:off x="744775" y="481225"/>
            <a:ext cx="3254400" cy="6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Clr>
                <a:srgbClr val="424180"/>
              </a:buClr>
              <a:buSzPts val="2800"/>
              <a:buFont typeface="Roboto Slab"/>
              <a:buAutoNum type="arabicPeriod"/>
            </a:pPr>
            <a:r>
              <a:rPr lang="ko" sz="2800" b="1">
                <a:solidFill>
                  <a:srgbClr val="424180"/>
                </a:solidFill>
                <a:latin typeface="Roboto Slab"/>
                <a:ea typeface="Roboto Slab"/>
                <a:cs typeface="Roboto Slab"/>
                <a:sym typeface="Roboto Slab"/>
              </a:rPr>
              <a:t>Vulnerability</a:t>
            </a:r>
            <a:endParaRPr sz="2800" b="1">
              <a:solidFill>
                <a:srgbClr val="424180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41" name="Google Shape;141;p15"/>
          <p:cNvSpPr txBox="1"/>
          <p:nvPr/>
        </p:nvSpPr>
        <p:spPr>
          <a:xfrm>
            <a:off x="5259500" y="1415250"/>
            <a:ext cx="3391800" cy="21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rgbClr val="424180"/>
                </a:solidFill>
                <a:latin typeface="Calibri"/>
                <a:ea typeface="Calibri"/>
                <a:cs typeface="Calibri"/>
                <a:sym typeface="Calibri"/>
              </a:rPr>
              <a:t>size of overflowme(32 bytes) </a:t>
            </a:r>
            <a:endParaRPr sz="2000">
              <a:solidFill>
                <a:srgbClr val="42418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42418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rgbClr val="424180"/>
                </a:solidFill>
                <a:latin typeface="Calibri"/>
                <a:ea typeface="Calibri"/>
                <a:cs typeface="Calibri"/>
                <a:sym typeface="Calibri"/>
              </a:rPr>
              <a:t>&lt;not match&gt;</a:t>
            </a:r>
            <a:endParaRPr sz="2000">
              <a:solidFill>
                <a:srgbClr val="42418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42418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rgbClr val="424180"/>
                </a:solidFill>
                <a:latin typeface="Calibri"/>
                <a:ea typeface="Calibri"/>
                <a:cs typeface="Calibri"/>
                <a:sym typeface="Calibri"/>
              </a:rPr>
              <a:t>byte of read overflowme(512 bytes)</a:t>
            </a:r>
            <a:endParaRPr sz="2000">
              <a:solidFill>
                <a:srgbClr val="42418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2" name="Google Shape;142;p15"/>
          <p:cNvGrpSpPr/>
          <p:nvPr/>
        </p:nvGrpSpPr>
        <p:grpSpPr>
          <a:xfrm>
            <a:off x="538550" y="1237575"/>
            <a:ext cx="4480225" cy="2853151"/>
            <a:chOff x="538550" y="1237575"/>
            <a:chExt cx="4480225" cy="2853151"/>
          </a:xfrm>
        </p:grpSpPr>
        <p:pic>
          <p:nvPicPr>
            <p:cNvPr id="143" name="Google Shape;143;p1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38550" y="1237575"/>
              <a:ext cx="4480225" cy="285315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4" name="Google Shape;144;p15"/>
            <p:cNvSpPr/>
            <p:nvPr/>
          </p:nvSpPr>
          <p:spPr>
            <a:xfrm>
              <a:off x="1122950" y="2245900"/>
              <a:ext cx="2349000" cy="389700"/>
            </a:xfrm>
            <a:prstGeom prst="rect">
              <a:avLst/>
            </a:prstGeom>
            <a:noFill/>
            <a:ln w="3810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9" name="Google Shape;149;p16"/>
          <p:cNvGraphicFramePr/>
          <p:nvPr/>
        </p:nvGraphicFramePr>
        <p:xfrm>
          <a:off x="1479575" y="1016525"/>
          <a:ext cx="4374300" cy="396210"/>
        </p:xfrm>
        <a:graphic>
          <a:graphicData uri="http://schemas.openxmlformats.org/drawingml/2006/table">
            <a:tbl>
              <a:tblPr>
                <a:noFill/>
                <a:tableStyleId>{E9F60CCF-3C72-417D-9279-C3CF91957CEA}</a:tableStyleId>
              </a:tblPr>
              <a:tblGrid>
                <a:gridCol w="624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4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4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4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4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49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49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0" name="Google Shape;150;p16"/>
          <p:cNvSpPr txBox="1"/>
          <p:nvPr/>
        </p:nvSpPr>
        <p:spPr>
          <a:xfrm>
            <a:off x="1489625" y="1524000"/>
            <a:ext cx="4374300" cy="3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1	 2	    3		…		…		32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16"/>
          <p:cNvSpPr txBox="1"/>
          <p:nvPr/>
        </p:nvSpPr>
        <p:spPr>
          <a:xfrm>
            <a:off x="1479575" y="2971225"/>
            <a:ext cx="7043700" cy="3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1	 2	    3		…		…		…		…		…		512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16"/>
          <p:cNvSpPr txBox="1"/>
          <p:nvPr/>
        </p:nvSpPr>
        <p:spPr>
          <a:xfrm>
            <a:off x="458325" y="1077275"/>
            <a:ext cx="8022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rgbClr val="424180"/>
                </a:solidFill>
                <a:latin typeface="Calibri"/>
                <a:ea typeface="Calibri"/>
                <a:cs typeface="Calibri"/>
                <a:sym typeface="Calibri"/>
              </a:rPr>
              <a:t>Stack:</a:t>
            </a:r>
            <a:endParaRPr sz="2000">
              <a:solidFill>
                <a:srgbClr val="42418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16"/>
          <p:cNvSpPr txBox="1"/>
          <p:nvPr/>
        </p:nvSpPr>
        <p:spPr>
          <a:xfrm>
            <a:off x="458325" y="2885425"/>
            <a:ext cx="8022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rgbClr val="424180"/>
                </a:solidFill>
                <a:latin typeface="Calibri"/>
                <a:ea typeface="Calibri"/>
                <a:cs typeface="Calibri"/>
                <a:sym typeface="Calibri"/>
              </a:rPr>
              <a:t>Read:</a:t>
            </a:r>
            <a:endParaRPr sz="2000">
              <a:solidFill>
                <a:srgbClr val="42418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4" name="Google Shape;154;p16"/>
          <p:cNvCxnSpPr/>
          <p:nvPr/>
        </p:nvCxnSpPr>
        <p:spPr>
          <a:xfrm rot="10800000" flipH="1">
            <a:off x="1466700" y="2326200"/>
            <a:ext cx="6772200" cy="11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5" name="Google Shape;155;p16"/>
          <p:cNvCxnSpPr/>
          <p:nvPr/>
        </p:nvCxnSpPr>
        <p:spPr>
          <a:xfrm>
            <a:off x="1466700" y="2051100"/>
            <a:ext cx="0" cy="561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6" name="Google Shape;156;p16"/>
          <p:cNvCxnSpPr/>
          <p:nvPr/>
        </p:nvCxnSpPr>
        <p:spPr>
          <a:xfrm>
            <a:off x="8238775" y="2314650"/>
            <a:ext cx="0" cy="29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7" name="Google Shape;157;p16"/>
          <p:cNvCxnSpPr/>
          <p:nvPr/>
        </p:nvCxnSpPr>
        <p:spPr>
          <a:xfrm>
            <a:off x="5863925" y="2039700"/>
            <a:ext cx="0" cy="29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8" name="Google Shape;158;p16"/>
          <p:cNvSpPr/>
          <p:nvPr/>
        </p:nvSpPr>
        <p:spPr>
          <a:xfrm>
            <a:off x="5935575" y="2394850"/>
            <a:ext cx="2200200" cy="396300"/>
          </a:xfrm>
          <a:prstGeom prst="rect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9" name="Google Shape;159;p16"/>
          <p:cNvCxnSpPr>
            <a:stCxn id="158" idx="2"/>
          </p:cNvCxnSpPr>
          <p:nvPr/>
        </p:nvCxnSpPr>
        <p:spPr>
          <a:xfrm flipH="1">
            <a:off x="4835475" y="2791150"/>
            <a:ext cx="2200200" cy="933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0" name="Google Shape;160;p16"/>
          <p:cNvSpPr txBox="1"/>
          <p:nvPr/>
        </p:nvSpPr>
        <p:spPr>
          <a:xfrm>
            <a:off x="3403350" y="3855900"/>
            <a:ext cx="18906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b="1">
                <a:solidFill>
                  <a:srgbClr val="424180"/>
                </a:solidFill>
                <a:latin typeface="Calibri"/>
                <a:ea typeface="Calibri"/>
                <a:cs typeface="Calibri"/>
                <a:sym typeface="Calibri"/>
              </a:rPr>
              <a:t>Stack Overflow!</a:t>
            </a:r>
            <a:endParaRPr sz="2000" b="1">
              <a:solidFill>
                <a:srgbClr val="42418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7"/>
          <p:cNvSpPr txBox="1"/>
          <p:nvPr/>
        </p:nvSpPr>
        <p:spPr>
          <a:xfrm>
            <a:off x="744775" y="481225"/>
            <a:ext cx="3254400" cy="6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Clr>
                <a:srgbClr val="424180"/>
              </a:buClr>
              <a:buSzPts val="2800"/>
              <a:buFont typeface="Roboto Slab"/>
              <a:buAutoNum type="arabicPeriod"/>
            </a:pPr>
            <a:r>
              <a:rPr lang="ko" sz="2800" b="1">
                <a:solidFill>
                  <a:srgbClr val="424180"/>
                </a:solidFill>
                <a:latin typeface="Roboto Slab"/>
                <a:ea typeface="Roboto Slab"/>
                <a:cs typeface="Roboto Slab"/>
                <a:sym typeface="Roboto Slab"/>
              </a:rPr>
              <a:t>Fix</a:t>
            </a:r>
            <a:endParaRPr sz="2800" b="1">
              <a:solidFill>
                <a:srgbClr val="424180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166" name="Google Shape;16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7500" y="1100075"/>
            <a:ext cx="3514376" cy="88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74813" y="3049300"/>
            <a:ext cx="5419725" cy="1476375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17"/>
          <p:cNvSpPr/>
          <p:nvPr/>
        </p:nvSpPr>
        <p:spPr>
          <a:xfrm>
            <a:off x="4052438" y="2170950"/>
            <a:ext cx="664500" cy="6876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9" name="Google Shape;169;p17"/>
          <p:cNvCxnSpPr/>
          <p:nvPr/>
        </p:nvCxnSpPr>
        <p:spPr>
          <a:xfrm>
            <a:off x="6073075" y="4056350"/>
            <a:ext cx="653100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0" name="Google Shape;170;p17"/>
          <p:cNvCxnSpPr/>
          <p:nvPr/>
        </p:nvCxnSpPr>
        <p:spPr>
          <a:xfrm rot="10800000" flipH="1">
            <a:off x="5419975" y="1753300"/>
            <a:ext cx="504300" cy="33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8"/>
          <p:cNvSpPr txBox="1"/>
          <p:nvPr/>
        </p:nvSpPr>
        <p:spPr>
          <a:xfrm>
            <a:off x="744775" y="481225"/>
            <a:ext cx="3254400" cy="6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800" b="1" dirty="0">
                <a:solidFill>
                  <a:srgbClr val="424180"/>
                </a:solidFill>
                <a:latin typeface="Roboto Slab"/>
                <a:ea typeface="Roboto Slab"/>
                <a:cs typeface="Roboto Slab"/>
                <a:sym typeface="Roboto Slab"/>
              </a:rPr>
              <a:t>2.</a:t>
            </a:r>
            <a:r>
              <a:rPr lang="en-US" altLang="ko" sz="2800" b="1" dirty="0">
                <a:solidFill>
                  <a:srgbClr val="424180"/>
                </a:solidFill>
                <a:latin typeface="Roboto Slab"/>
                <a:ea typeface="Roboto Slab"/>
                <a:cs typeface="Roboto Slab"/>
                <a:sym typeface="Roboto Slab"/>
              </a:rPr>
              <a:t> </a:t>
            </a:r>
            <a:r>
              <a:rPr lang="ko" sz="2800" b="1" dirty="0">
                <a:solidFill>
                  <a:srgbClr val="424180"/>
                </a:solidFill>
                <a:latin typeface="Roboto Slab"/>
                <a:ea typeface="Roboto Slab"/>
                <a:cs typeface="Roboto Slab"/>
                <a:sym typeface="Roboto Slab"/>
              </a:rPr>
              <a:t>Find Offset</a:t>
            </a:r>
            <a:endParaRPr sz="2800" b="1" dirty="0">
              <a:solidFill>
                <a:srgbClr val="424180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76" name="Google Shape;176;p18"/>
          <p:cNvSpPr txBox="1"/>
          <p:nvPr/>
        </p:nvSpPr>
        <p:spPr>
          <a:xfrm>
            <a:off x="2955875" y="2395600"/>
            <a:ext cx="4179000" cy="6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rgbClr val="424180"/>
                </a:solidFill>
                <a:latin typeface="Calibri"/>
                <a:ea typeface="Calibri"/>
                <a:cs typeface="Calibri"/>
                <a:sym typeface="Calibri"/>
              </a:rPr>
              <a:t>set the cyclic pattern</a:t>
            </a:r>
            <a:endParaRPr sz="2000">
              <a:solidFill>
                <a:srgbClr val="42418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rgbClr val="424180"/>
                </a:solidFill>
                <a:latin typeface="Calibri"/>
                <a:ea typeface="Calibri"/>
                <a:cs typeface="Calibri"/>
                <a:sym typeface="Calibri"/>
              </a:rPr>
              <a:t>value to dump</a:t>
            </a:r>
            <a:endParaRPr sz="2000">
              <a:solidFill>
                <a:srgbClr val="42418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7" name="Google Shape;17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488" y="1471449"/>
            <a:ext cx="8449024" cy="924125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18"/>
          <p:cNvSpPr/>
          <p:nvPr/>
        </p:nvSpPr>
        <p:spPr>
          <a:xfrm>
            <a:off x="401500" y="2050900"/>
            <a:ext cx="8394900" cy="3447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9" name="Google Shape;17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1602" y="3252385"/>
            <a:ext cx="8394798" cy="565665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18"/>
          <p:cNvSpPr txBox="1"/>
          <p:nvPr/>
        </p:nvSpPr>
        <p:spPr>
          <a:xfrm>
            <a:off x="2955875" y="3818050"/>
            <a:ext cx="4179000" cy="6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rgbClr val="424180"/>
                </a:solidFill>
                <a:latin typeface="Calibri"/>
                <a:ea typeface="Calibri"/>
                <a:cs typeface="Calibri"/>
                <a:sym typeface="Calibri"/>
              </a:rPr>
              <a:t>debugging ropme file </a:t>
            </a:r>
            <a:endParaRPr sz="2000">
              <a:solidFill>
                <a:srgbClr val="42418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rgbClr val="424180"/>
                </a:solidFill>
                <a:latin typeface="Calibri"/>
                <a:ea typeface="Calibri"/>
                <a:cs typeface="Calibri"/>
                <a:sym typeface="Calibri"/>
              </a:rPr>
              <a:t>find the function address and dump</a:t>
            </a:r>
            <a:endParaRPr sz="2000">
              <a:solidFill>
                <a:srgbClr val="42418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42418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oogle Shape;18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0923" y="704900"/>
            <a:ext cx="7430477" cy="3871249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19"/>
          <p:cNvSpPr txBox="1"/>
          <p:nvPr/>
        </p:nvSpPr>
        <p:spPr>
          <a:xfrm>
            <a:off x="4170675" y="1905700"/>
            <a:ext cx="3391800" cy="99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rgbClr val="424180"/>
                </a:solidFill>
                <a:latin typeface="Calibri"/>
                <a:ea typeface="Calibri"/>
                <a:cs typeface="Calibri"/>
                <a:sym typeface="Calibri"/>
              </a:rPr>
              <a:t>Crashed</a:t>
            </a:r>
            <a:endParaRPr sz="2000">
              <a:solidFill>
                <a:srgbClr val="42418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rgbClr val="424180"/>
                </a:solidFill>
                <a:latin typeface="Calibri"/>
                <a:ea typeface="Calibri"/>
                <a:cs typeface="Calibri"/>
                <a:sym typeface="Calibri"/>
              </a:rPr>
              <a:t>0x6161616161616166</a:t>
            </a:r>
            <a:endParaRPr sz="1600">
              <a:solidFill>
                <a:srgbClr val="42418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9"/>
          <p:cNvSpPr/>
          <p:nvPr/>
        </p:nvSpPr>
        <p:spPr>
          <a:xfrm>
            <a:off x="874275" y="1561800"/>
            <a:ext cx="2677800" cy="2064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8" name="Google Shape;188;p19"/>
          <p:cNvCxnSpPr>
            <a:stCxn id="187" idx="3"/>
          </p:cNvCxnSpPr>
          <p:nvPr/>
        </p:nvCxnSpPr>
        <p:spPr>
          <a:xfrm>
            <a:off x="3552075" y="1665000"/>
            <a:ext cx="618600" cy="6303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p20"/>
          <p:cNvPicPr preferRelativeResize="0"/>
          <p:nvPr/>
        </p:nvPicPr>
        <p:blipFill rotWithShape="1">
          <a:blip r:embed="rId3">
            <a:alphaModFix/>
          </a:blip>
          <a:srcRect r="54377"/>
          <a:stretch/>
        </p:blipFill>
        <p:spPr>
          <a:xfrm>
            <a:off x="404602" y="367650"/>
            <a:ext cx="4820552" cy="4018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5113" y="1948913"/>
            <a:ext cx="4238625" cy="1076325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0"/>
          <p:cNvSpPr txBox="1"/>
          <p:nvPr/>
        </p:nvSpPr>
        <p:spPr>
          <a:xfrm>
            <a:off x="5306250" y="3136025"/>
            <a:ext cx="3537600" cy="13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solidFill>
                  <a:srgbClr val="424180"/>
                </a:solidFill>
                <a:latin typeface="Calibri"/>
                <a:ea typeface="Calibri"/>
                <a:cs typeface="Calibri"/>
                <a:sym typeface="Calibri"/>
              </a:rPr>
              <a:t>rip : 0x6161616161616166</a:t>
            </a:r>
            <a:endParaRPr sz="2400">
              <a:solidFill>
                <a:srgbClr val="42418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42418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solidFill>
                  <a:srgbClr val="424180"/>
                </a:solidFill>
                <a:latin typeface="Calibri"/>
                <a:ea typeface="Calibri"/>
                <a:cs typeface="Calibri"/>
                <a:sym typeface="Calibri"/>
              </a:rPr>
              <a:t>offset = 40</a:t>
            </a:r>
            <a:endParaRPr sz="2400">
              <a:solidFill>
                <a:srgbClr val="42418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20"/>
          <p:cNvSpPr/>
          <p:nvPr/>
        </p:nvSpPr>
        <p:spPr>
          <a:xfrm>
            <a:off x="4675125" y="2624025"/>
            <a:ext cx="1845000" cy="4011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1"/>
          <p:cNvSpPr txBox="1"/>
          <p:nvPr/>
        </p:nvSpPr>
        <p:spPr>
          <a:xfrm>
            <a:off x="744775" y="481225"/>
            <a:ext cx="6351900" cy="6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800" b="1" dirty="0">
                <a:solidFill>
                  <a:srgbClr val="424180"/>
                </a:solidFill>
                <a:latin typeface="Roboto Slab"/>
                <a:ea typeface="Roboto Slab"/>
                <a:cs typeface="Roboto Slab"/>
                <a:sym typeface="Roboto Slab"/>
              </a:rPr>
              <a:t>3.</a:t>
            </a:r>
            <a:r>
              <a:rPr lang="en-US" altLang="ko" sz="2800" b="1" dirty="0">
                <a:solidFill>
                  <a:srgbClr val="424180"/>
                </a:solidFill>
                <a:latin typeface="Roboto Slab"/>
                <a:ea typeface="Roboto Slab"/>
                <a:cs typeface="Roboto Slab"/>
                <a:sym typeface="Roboto Slab"/>
              </a:rPr>
              <a:t> </a:t>
            </a:r>
            <a:r>
              <a:rPr lang="ko" sz="2800" b="1" dirty="0">
                <a:solidFill>
                  <a:srgbClr val="424180"/>
                </a:solidFill>
                <a:latin typeface="Roboto Slab"/>
                <a:ea typeface="Roboto Slab"/>
                <a:cs typeface="Roboto Slab"/>
                <a:sym typeface="Roboto Slab"/>
              </a:rPr>
              <a:t>Find Libc Base Address</a:t>
            </a:r>
            <a:endParaRPr sz="2800" b="1" dirty="0">
              <a:solidFill>
                <a:srgbClr val="424180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202" name="Google Shape;202;p21"/>
          <p:cNvSpPr txBox="1"/>
          <p:nvPr/>
        </p:nvSpPr>
        <p:spPr>
          <a:xfrm>
            <a:off x="1096200" y="1122200"/>
            <a:ext cx="6951600" cy="6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rgbClr val="424180"/>
                </a:solidFill>
                <a:latin typeface="Calibri"/>
                <a:ea typeface="Calibri"/>
                <a:cs typeface="Calibri"/>
                <a:sym typeface="Calibri"/>
              </a:rPr>
              <a:t>libc_base = setvbuf address - setvbuf offset</a:t>
            </a:r>
            <a:endParaRPr sz="2000">
              <a:solidFill>
                <a:srgbClr val="42418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3" name="Google Shape;20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500" y="2362125"/>
            <a:ext cx="4307451" cy="1379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0500" y="1588663"/>
            <a:ext cx="7718326" cy="624900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21"/>
          <p:cNvSpPr txBox="1"/>
          <p:nvPr/>
        </p:nvSpPr>
        <p:spPr>
          <a:xfrm>
            <a:off x="5027925" y="2362125"/>
            <a:ext cx="3815400" cy="19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rgbClr val="424180"/>
                </a:solidFill>
                <a:latin typeface="Calibri"/>
                <a:ea typeface="Calibri"/>
                <a:cs typeface="Calibri"/>
                <a:sym typeface="Calibri"/>
              </a:rPr>
              <a:t>setvbuf offset is fixed</a:t>
            </a:r>
            <a:endParaRPr sz="2000">
              <a:solidFill>
                <a:srgbClr val="42418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rgbClr val="424180"/>
                </a:solidFill>
                <a:latin typeface="Calibri"/>
                <a:ea typeface="Calibri"/>
                <a:cs typeface="Calibri"/>
                <a:sym typeface="Calibri"/>
              </a:rPr>
              <a:t>setvbuf address is changeable</a:t>
            </a:r>
            <a:endParaRPr sz="2000">
              <a:solidFill>
                <a:srgbClr val="42418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rgbClr val="424180"/>
                </a:solidFill>
                <a:latin typeface="Calibri"/>
                <a:ea typeface="Calibri"/>
                <a:cs typeface="Calibri"/>
                <a:sym typeface="Calibri"/>
              </a:rPr>
              <a:t>whenever executing ropme file</a:t>
            </a:r>
            <a:endParaRPr sz="2000">
              <a:solidFill>
                <a:srgbClr val="42418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42418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424180"/>
              </a:buClr>
              <a:buSzPts val="2000"/>
              <a:buFont typeface="Calibri"/>
              <a:buChar char="●"/>
            </a:pPr>
            <a:r>
              <a:rPr lang="ko" sz="2000">
                <a:solidFill>
                  <a:srgbClr val="424180"/>
                </a:solidFill>
                <a:latin typeface="Calibri"/>
                <a:ea typeface="Calibri"/>
                <a:cs typeface="Calibri"/>
                <a:sym typeface="Calibri"/>
              </a:rPr>
              <a:t>Need to get a value dynamically</a:t>
            </a:r>
            <a:endParaRPr sz="2000">
              <a:solidFill>
                <a:srgbClr val="42418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254</Words>
  <Application>Microsoft Office PowerPoint</Application>
  <PresentationFormat>화면 슬라이드 쇼(16:9)</PresentationFormat>
  <Paragraphs>67</Paragraphs>
  <Slides>14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Arial</vt:lpstr>
      <vt:lpstr>Calibri</vt:lpstr>
      <vt:lpstr>Roboto Slab</vt:lpstr>
      <vt:lpstr>Nunito</vt:lpstr>
      <vt:lpstr>Shift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수용 심</cp:lastModifiedBy>
  <cp:revision>3</cp:revision>
  <dcterms:modified xsi:type="dcterms:W3CDTF">2025-01-26T14:05:10Z</dcterms:modified>
</cp:coreProperties>
</file>