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6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2228114"/>
            <a:ext cx="114299" cy="1142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3218714"/>
            <a:ext cx="114299" cy="1142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4209314"/>
            <a:ext cx="114299" cy="1142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5199914"/>
            <a:ext cx="114299" cy="1142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6190514"/>
            <a:ext cx="114299" cy="1142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7181114"/>
            <a:ext cx="114299" cy="1142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8667014"/>
            <a:ext cx="114299" cy="114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076" y="8458215"/>
            <a:ext cx="5285126" cy="7962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5588" y="263068"/>
            <a:ext cx="2482602" cy="25324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148" y="611075"/>
            <a:ext cx="7492702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50" y="2366010"/>
            <a:ext cx="92583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629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95"/>
              </a:spcBef>
            </a:pPr>
            <a:r>
              <a:rPr sz="4050" spc="590" dirty="0">
                <a:latin typeface="Cambria"/>
                <a:cs typeface="Cambria"/>
              </a:rPr>
              <a:t>The </a:t>
            </a:r>
            <a:r>
              <a:rPr sz="4050" spc="515" dirty="0">
                <a:latin typeface="Cambria"/>
                <a:cs typeface="Cambria"/>
              </a:rPr>
              <a:t>main </a:t>
            </a:r>
            <a:r>
              <a:rPr sz="4050" spc="335" dirty="0">
                <a:latin typeface="Cambria"/>
                <a:cs typeface="Cambria"/>
              </a:rPr>
              <a:t>objective </a:t>
            </a:r>
            <a:r>
              <a:rPr sz="4050" spc="475" dirty="0">
                <a:latin typeface="Cambria"/>
                <a:cs typeface="Cambria"/>
              </a:rPr>
              <a:t>of </a:t>
            </a:r>
            <a:r>
              <a:rPr sz="4050" spc="480" dirty="0">
                <a:latin typeface="Cambria"/>
                <a:cs typeface="Cambria"/>
              </a:rPr>
              <a:t> </a:t>
            </a:r>
            <a:r>
              <a:rPr sz="4050" spc="270" dirty="0">
                <a:latin typeface="Cambria"/>
                <a:cs typeface="Cambria"/>
              </a:rPr>
              <a:t>this </a:t>
            </a:r>
            <a:r>
              <a:rPr sz="4050" spc="330" dirty="0">
                <a:latin typeface="Cambria"/>
                <a:cs typeface="Cambria"/>
              </a:rPr>
              <a:t>project </a:t>
            </a:r>
            <a:r>
              <a:rPr sz="4050" spc="180" dirty="0">
                <a:latin typeface="Cambria"/>
                <a:cs typeface="Cambria"/>
              </a:rPr>
              <a:t>is </a:t>
            </a:r>
            <a:r>
              <a:rPr sz="4050" spc="335" dirty="0">
                <a:latin typeface="Cambria"/>
                <a:cs typeface="Cambria"/>
              </a:rPr>
              <a:t>to </a:t>
            </a:r>
            <a:r>
              <a:rPr sz="4050" spc="375" dirty="0">
                <a:latin typeface="Cambria"/>
                <a:cs typeface="Cambria"/>
              </a:rPr>
              <a:t>analyze </a:t>
            </a:r>
            <a:r>
              <a:rPr sz="4050" spc="-880" dirty="0">
                <a:latin typeface="Cambria"/>
                <a:cs typeface="Cambria"/>
              </a:rPr>
              <a:t> </a:t>
            </a:r>
            <a:r>
              <a:rPr sz="4050" spc="254" dirty="0">
                <a:latin typeface="Cambria"/>
                <a:cs typeface="Cambria"/>
              </a:rPr>
              <a:t>retail </a:t>
            </a:r>
            <a:r>
              <a:rPr sz="4050" spc="210" dirty="0">
                <a:latin typeface="Cambria"/>
                <a:cs typeface="Cambria"/>
              </a:rPr>
              <a:t>sales </a:t>
            </a:r>
            <a:r>
              <a:rPr sz="4050" spc="300" dirty="0">
                <a:latin typeface="Cambria"/>
                <a:cs typeface="Cambria"/>
              </a:rPr>
              <a:t>data </a:t>
            </a:r>
            <a:r>
              <a:rPr sz="4050" spc="335" dirty="0">
                <a:latin typeface="Cambria"/>
                <a:cs typeface="Cambria"/>
              </a:rPr>
              <a:t>to </a:t>
            </a:r>
            <a:r>
              <a:rPr sz="4050" spc="375" dirty="0">
                <a:latin typeface="Cambria"/>
                <a:cs typeface="Cambria"/>
              </a:rPr>
              <a:t>gain </a:t>
            </a:r>
            <a:r>
              <a:rPr sz="4050" spc="380" dirty="0">
                <a:latin typeface="Cambria"/>
                <a:cs typeface="Cambria"/>
              </a:rPr>
              <a:t> </a:t>
            </a:r>
            <a:r>
              <a:rPr sz="4050" spc="340" dirty="0">
                <a:latin typeface="Cambria"/>
                <a:cs typeface="Cambria"/>
              </a:rPr>
              <a:t>actionable </a:t>
            </a:r>
            <a:r>
              <a:rPr sz="4050" spc="300" dirty="0">
                <a:latin typeface="Cambria"/>
                <a:cs typeface="Cambria"/>
              </a:rPr>
              <a:t>insights </a:t>
            </a:r>
            <a:r>
              <a:rPr sz="4050" spc="290" dirty="0">
                <a:latin typeface="Cambria"/>
                <a:cs typeface="Cambria"/>
              </a:rPr>
              <a:t>that </a:t>
            </a:r>
            <a:r>
              <a:rPr sz="4050" spc="295" dirty="0">
                <a:latin typeface="Cambria"/>
                <a:cs typeface="Cambria"/>
              </a:rPr>
              <a:t> </a:t>
            </a:r>
            <a:r>
              <a:rPr sz="4050" spc="254" dirty="0">
                <a:latin typeface="Cambria"/>
                <a:cs typeface="Cambria"/>
              </a:rPr>
              <a:t>will </a:t>
            </a:r>
            <a:r>
              <a:rPr sz="4050" spc="430" dirty="0">
                <a:latin typeface="Cambria"/>
                <a:cs typeface="Cambria"/>
              </a:rPr>
              <a:t>enhance </a:t>
            </a:r>
            <a:r>
              <a:rPr sz="4050" spc="360" dirty="0">
                <a:latin typeface="Cambria"/>
                <a:cs typeface="Cambria"/>
              </a:rPr>
              <a:t>the </a:t>
            </a:r>
            <a:r>
              <a:rPr sz="4050" spc="365" dirty="0">
                <a:latin typeface="Cambria"/>
                <a:cs typeface="Cambria"/>
              </a:rPr>
              <a:t> </a:t>
            </a:r>
            <a:r>
              <a:rPr sz="4050" spc="440" dirty="0">
                <a:latin typeface="Cambria"/>
                <a:cs typeface="Cambria"/>
              </a:rPr>
              <a:t>performance </a:t>
            </a:r>
            <a:r>
              <a:rPr sz="4050" spc="475" dirty="0">
                <a:latin typeface="Cambria"/>
                <a:cs typeface="Cambria"/>
              </a:rPr>
              <a:t>of </a:t>
            </a:r>
            <a:r>
              <a:rPr sz="4050" spc="360" dirty="0">
                <a:latin typeface="Cambria"/>
                <a:cs typeface="Cambria"/>
              </a:rPr>
              <a:t>the </a:t>
            </a:r>
            <a:r>
              <a:rPr sz="4050" spc="365" dirty="0">
                <a:latin typeface="Cambria"/>
                <a:cs typeface="Cambria"/>
              </a:rPr>
              <a:t> </a:t>
            </a:r>
            <a:r>
              <a:rPr sz="4050" spc="509" dirty="0">
                <a:latin typeface="Cambria"/>
                <a:cs typeface="Cambria"/>
              </a:rPr>
              <a:t>Coffee</a:t>
            </a:r>
            <a:r>
              <a:rPr sz="4050" spc="270" dirty="0">
                <a:latin typeface="Cambria"/>
                <a:cs typeface="Cambria"/>
              </a:rPr>
              <a:t> </a:t>
            </a:r>
            <a:r>
              <a:rPr sz="4050" spc="484" dirty="0">
                <a:latin typeface="Cambria"/>
                <a:cs typeface="Cambria"/>
              </a:rPr>
              <a:t>Shop.</a:t>
            </a:r>
            <a:endParaRPr sz="40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00" dirty="0">
              <a:latin typeface="Cambria"/>
              <a:cs typeface="Cambria"/>
            </a:endParaRPr>
          </a:p>
          <a:p>
            <a:pPr marL="445134">
              <a:lnSpc>
                <a:spcPct val="100000"/>
              </a:lnSpc>
            </a:pP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3700" spc="-20" dirty="0">
                <a:solidFill>
                  <a:srgbClr val="AB7E64"/>
                </a:solidFill>
                <a:latin typeface="Trebuchet MS"/>
                <a:cs typeface="Trebuchet MS"/>
              </a:rPr>
              <a:t>1.</a:t>
            </a: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CC6E-0CB3-4EF5-A089-5B88D6460175}"/>
              </a:ext>
            </a:extLst>
          </p:cNvPr>
          <p:cNvSpPr txBox="1"/>
          <p:nvPr/>
        </p:nvSpPr>
        <p:spPr>
          <a:xfrm>
            <a:off x="2324100" y="2816296"/>
            <a:ext cx="514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spc="-220" dirty="0">
                <a:solidFill>
                  <a:schemeClr val="bg1"/>
                </a:solidFill>
              </a:rPr>
              <a:t>R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05" dirty="0">
                <a:solidFill>
                  <a:schemeClr val="bg1"/>
                </a:solidFill>
              </a:rPr>
              <a:t>c</a:t>
            </a:r>
            <a:r>
              <a:rPr lang="en-IN" sz="4000" spc="-405" dirty="0">
                <a:solidFill>
                  <a:schemeClr val="bg1"/>
                </a:solidFill>
              </a:rPr>
              <a:t>o</a:t>
            </a:r>
            <a:r>
              <a:rPr lang="en-IN" sz="4000" spc="-540" dirty="0">
                <a:solidFill>
                  <a:schemeClr val="bg1"/>
                </a:solidFill>
              </a:rPr>
              <a:t>mm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415" dirty="0">
                <a:solidFill>
                  <a:schemeClr val="bg1"/>
                </a:solidFill>
              </a:rPr>
              <a:t>d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409" dirty="0">
                <a:solidFill>
                  <a:schemeClr val="bg1"/>
                </a:solidFill>
              </a:rPr>
              <a:t>d</a:t>
            </a:r>
            <a:r>
              <a:rPr lang="en-IN" sz="4000" spc="-260" dirty="0"/>
              <a:t> </a:t>
            </a:r>
            <a:r>
              <a:rPr lang="en-IN" sz="4000" spc="-350" dirty="0">
                <a:solidFill>
                  <a:schemeClr val="bg1"/>
                </a:solidFill>
              </a:rPr>
              <a:t>A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360" dirty="0">
                <a:solidFill>
                  <a:schemeClr val="bg1"/>
                </a:solidFill>
              </a:rPr>
              <a:t>a</a:t>
            </a:r>
            <a:r>
              <a:rPr lang="en-IN" sz="4000" spc="-245" dirty="0">
                <a:solidFill>
                  <a:schemeClr val="bg1"/>
                </a:solidFill>
              </a:rPr>
              <a:t>l</a:t>
            </a:r>
            <a:r>
              <a:rPr lang="en-IN" sz="4000" spc="-365" dirty="0">
                <a:solidFill>
                  <a:schemeClr val="bg1"/>
                </a:solidFill>
              </a:rPr>
              <a:t>y</a:t>
            </a:r>
            <a:r>
              <a:rPr lang="en-IN" sz="4000" spc="-110" dirty="0">
                <a:solidFill>
                  <a:schemeClr val="bg1"/>
                </a:solidFill>
              </a:rPr>
              <a:t>s</a:t>
            </a:r>
            <a:r>
              <a:rPr lang="en-IN" sz="4000" spc="-204" dirty="0">
                <a:solidFill>
                  <a:schemeClr val="bg1"/>
                </a:solidFill>
              </a:rPr>
              <a:t>i</a:t>
            </a:r>
            <a:r>
              <a:rPr lang="en-IN" sz="4000" spc="-105" dirty="0">
                <a:solidFill>
                  <a:schemeClr val="bg1"/>
                </a:solidFill>
              </a:rPr>
              <a:t>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1919-06EB-494E-A24E-3791E925F474}"/>
              </a:ext>
            </a:extLst>
          </p:cNvPr>
          <p:cNvSpPr txBox="1"/>
          <p:nvPr/>
        </p:nvSpPr>
        <p:spPr>
          <a:xfrm>
            <a:off x="906509" y="4000500"/>
            <a:ext cx="639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</a:t>
            </a:r>
            <a:r>
              <a:rPr lang="en-US" sz="2800" b="1" spc="405" dirty="0">
                <a:latin typeface="Cambria"/>
                <a:cs typeface="Cambria"/>
              </a:rPr>
              <a:t> How</a:t>
            </a:r>
            <a:r>
              <a:rPr lang="en-US" sz="2800" b="1" spc="175" dirty="0">
                <a:latin typeface="Cambria"/>
                <a:cs typeface="Cambria"/>
              </a:rPr>
              <a:t> </a:t>
            </a:r>
            <a:r>
              <a:rPr lang="en-US" sz="2800" b="1" spc="335" dirty="0">
                <a:latin typeface="Cambria"/>
                <a:cs typeface="Cambria"/>
              </a:rPr>
              <a:t>do</a:t>
            </a:r>
            <a:r>
              <a:rPr lang="en-US" sz="2800" b="1" spc="175" dirty="0">
                <a:latin typeface="Cambria"/>
                <a:cs typeface="Cambria"/>
              </a:rPr>
              <a:t> </a:t>
            </a:r>
            <a:r>
              <a:rPr lang="en-US" sz="2800" b="1" spc="135" dirty="0">
                <a:latin typeface="Cambria"/>
                <a:cs typeface="Cambria"/>
              </a:rPr>
              <a:t>orders</a:t>
            </a:r>
            <a:r>
              <a:rPr lang="en-US" sz="2800" b="1" spc="180" dirty="0">
                <a:latin typeface="Cambria"/>
                <a:cs typeface="Cambria"/>
              </a:rPr>
              <a:t> </a:t>
            </a:r>
            <a:r>
              <a:rPr lang="en-US" sz="2800" b="1" spc="254" dirty="0">
                <a:latin typeface="Cambria"/>
                <a:cs typeface="Cambria"/>
              </a:rPr>
              <a:t>vary</a:t>
            </a:r>
            <a:r>
              <a:rPr lang="en-US" sz="2800" b="1" spc="175" dirty="0">
                <a:latin typeface="Cambria"/>
                <a:cs typeface="Cambria"/>
              </a:rPr>
              <a:t> </a:t>
            </a:r>
            <a:r>
              <a:rPr lang="en-US" sz="2800" b="1" spc="335" dirty="0">
                <a:latin typeface="Cambria"/>
                <a:cs typeface="Cambria"/>
              </a:rPr>
              <a:t>by</a:t>
            </a:r>
            <a:r>
              <a:rPr lang="en-US" sz="2800" b="1" spc="180" dirty="0">
                <a:latin typeface="Cambria"/>
                <a:cs typeface="Cambria"/>
              </a:rPr>
              <a:t> </a:t>
            </a:r>
            <a:r>
              <a:rPr lang="en-US" sz="2800" b="1" spc="295" dirty="0">
                <a:latin typeface="Cambria"/>
                <a:cs typeface="Cambria"/>
              </a:rPr>
              <a:t>day</a:t>
            </a:r>
            <a:r>
              <a:rPr lang="en-US" sz="2800" b="1" spc="175" dirty="0">
                <a:latin typeface="Cambria"/>
                <a:cs typeface="Cambria"/>
              </a:rPr>
              <a:t> </a:t>
            </a:r>
            <a:r>
              <a:rPr lang="en-US" sz="2800" b="1" spc="320" dirty="0">
                <a:latin typeface="Cambria"/>
                <a:cs typeface="Cambria"/>
              </a:rPr>
              <a:t>of</a:t>
            </a:r>
          </a:p>
          <a:p>
            <a:r>
              <a:rPr lang="en-US" sz="2800" b="1" spc="240" dirty="0">
                <a:latin typeface="Cambria"/>
                <a:cs typeface="Cambria"/>
              </a:rPr>
              <a:t> the </a:t>
            </a:r>
            <a:r>
              <a:rPr lang="en-US" sz="2800" b="1" spc="-605" dirty="0">
                <a:latin typeface="Cambria"/>
                <a:cs typeface="Cambria"/>
              </a:rPr>
              <a:t> </a:t>
            </a:r>
            <a:r>
              <a:rPr lang="en-US" sz="2800" b="1" spc="229" dirty="0">
                <a:latin typeface="Cambria"/>
                <a:cs typeface="Cambria"/>
              </a:rPr>
              <a:t>week</a:t>
            </a:r>
            <a:r>
              <a:rPr lang="en-US" sz="2800" b="1" spc="180" dirty="0">
                <a:latin typeface="Cambria"/>
                <a:cs typeface="Cambria"/>
              </a:rPr>
              <a:t> </a:t>
            </a:r>
            <a:r>
              <a:rPr lang="en-US" sz="2800" b="1" spc="290" dirty="0">
                <a:latin typeface="Cambria"/>
                <a:cs typeface="Cambria"/>
              </a:rPr>
              <a:t>and</a:t>
            </a:r>
            <a:r>
              <a:rPr lang="en-US" sz="2800" b="1" spc="185" dirty="0">
                <a:latin typeface="Cambria"/>
                <a:cs typeface="Cambria"/>
              </a:rPr>
              <a:t> </a:t>
            </a:r>
            <a:r>
              <a:rPr lang="en-US" sz="2800" b="1" spc="300" dirty="0">
                <a:latin typeface="Cambria"/>
                <a:cs typeface="Cambria"/>
              </a:rPr>
              <a:t>hour</a:t>
            </a:r>
            <a:r>
              <a:rPr lang="en-US" sz="2800" b="1" spc="180" dirty="0">
                <a:latin typeface="Cambria"/>
                <a:cs typeface="Cambria"/>
              </a:rPr>
              <a:t> </a:t>
            </a:r>
            <a:r>
              <a:rPr lang="en-US" sz="2800" b="1" spc="320" dirty="0">
                <a:latin typeface="Cambria"/>
                <a:cs typeface="Cambria"/>
              </a:rPr>
              <a:t>of</a:t>
            </a:r>
            <a:r>
              <a:rPr lang="en-US" sz="2800" b="1" spc="185" dirty="0">
                <a:latin typeface="Cambria"/>
                <a:cs typeface="Cambria"/>
              </a:rPr>
              <a:t> </a:t>
            </a:r>
            <a:r>
              <a:rPr lang="en-US" sz="2800" b="1" spc="240" dirty="0">
                <a:latin typeface="Cambria"/>
                <a:cs typeface="Cambria"/>
              </a:rPr>
              <a:t>the</a:t>
            </a:r>
            <a:r>
              <a:rPr lang="en-US" sz="2800" b="1" spc="185" dirty="0">
                <a:latin typeface="Cambria"/>
                <a:cs typeface="Cambria"/>
              </a:rPr>
              <a:t> </a:t>
            </a:r>
            <a:r>
              <a:rPr lang="en-US" sz="2800" b="1" spc="200" dirty="0">
                <a:latin typeface="Cambria"/>
                <a:cs typeface="Cambria"/>
              </a:rPr>
              <a:t>day</a:t>
            </a:r>
            <a:r>
              <a:rPr lang="en-US" sz="2800" spc="200" dirty="0">
                <a:latin typeface="Cambria"/>
                <a:cs typeface="Cambria"/>
              </a:rPr>
              <a:t>?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3CBF-7B2C-4AE4-A7B8-A79BEEA65A6C}"/>
              </a:ext>
            </a:extLst>
          </p:cNvPr>
          <p:cNvSpPr txBox="1"/>
          <p:nvPr/>
        </p:nvSpPr>
        <p:spPr>
          <a:xfrm>
            <a:off x="1104900" y="5266463"/>
            <a:ext cx="571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Friday  contributes highest orders for day of week followed by Thursday and Monday.</a:t>
            </a:r>
          </a:p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10 am provides  maximum orders by hour of day  and 8 pm gives minimal orders</a:t>
            </a:r>
            <a:r>
              <a:rPr lang="en-US" sz="2800" dirty="0"/>
              <a:t>. 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E666A-5A68-471A-92CE-F1069C95AA15}"/>
              </a:ext>
            </a:extLst>
          </p:cNvPr>
          <p:cNvSpPr txBox="1"/>
          <p:nvPr/>
        </p:nvSpPr>
        <p:spPr>
          <a:xfrm>
            <a:off x="1673968" y="8572500"/>
            <a:ext cx="514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28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lang="en-US" sz="28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lang="en-US" sz="28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lang="en-US" sz="28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lang="en-US" sz="28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lang="en-US" sz="28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74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3700" spc="-20" dirty="0">
                <a:solidFill>
                  <a:srgbClr val="AB7E64"/>
                </a:solidFill>
                <a:latin typeface="Trebuchet MS"/>
                <a:cs typeface="Trebuchet MS"/>
              </a:rPr>
              <a:t>1.</a:t>
            </a: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CC6E-0CB3-4EF5-A089-5B88D6460175}"/>
              </a:ext>
            </a:extLst>
          </p:cNvPr>
          <p:cNvSpPr txBox="1"/>
          <p:nvPr/>
        </p:nvSpPr>
        <p:spPr>
          <a:xfrm>
            <a:off x="2324100" y="2816296"/>
            <a:ext cx="514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spc="-220" dirty="0">
                <a:solidFill>
                  <a:schemeClr val="bg1"/>
                </a:solidFill>
              </a:rPr>
              <a:t>R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05" dirty="0">
                <a:solidFill>
                  <a:schemeClr val="bg1"/>
                </a:solidFill>
              </a:rPr>
              <a:t>c</a:t>
            </a:r>
            <a:r>
              <a:rPr lang="en-IN" sz="4000" spc="-405" dirty="0">
                <a:solidFill>
                  <a:schemeClr val="bg1"/>
                </a:solidFill>
              </a:rPr>
              <a:t>o</a:t>
            </a:r>
            <a:r>
              <a:rPr lang="en-IN" sz="4000" spc="-540" dirty="0">
                <a:solidFill>
                  <a:schemeClr val="bg1"/>
                </a:solidFill>
              </a:rPr>
              <a:t>mm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415" dirty="0">
                <a:solidFill>
                  <a:schemeClr val="bg1"/>
                </a:solidFill>
              </a:rPr>
              <a:t>d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409" dirty="0">
                <a:solidFill>
                  <a:schemeClr val="bg1"/>
                </a:solidFill>
              </a:rPr>
              <a:t>d</a:t>
            </a:r>
            <a:r>
              <a:rPr lang="en-IN" sz="4000" spc="-260" dirty="0"/>
              <a:t> </a:t>
            </a:r>
            <a:r>
              <a:rPr lang="en-IN" sz="4000" spc="-350" dirty="0">
                <a:solidFill>
                  <a:schemeClr val="bg1"/>
                </a:solidFill>
              </a:rPr>
              <a:t>A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360" dirty="0">
                <a:solidFill>
                  <a:schemeClr val="bg1"/>
                </a:solidFill>
              </a:rPr>
              <a:t>a</a:t>
            </a:r>
            <a:r>
              <a:rPr lang="en-IN" sz="4000" spc="-245" dirty="0">
                <a:solidFill>
                  <a:schemeClr val="bg1"/>
                </a:solidFill>
              </a:rPr>
              <a:t>l</a:t>
            </a:r>
            <a:r>
              <a:rPr lang="en-IN" sz="4000" spc="-365" dirty="0">
                <a:solidFill>
                  <a:schemeClr val="bg1"/>
                </a:solidFill>
              </a:rPr>
              <a:t>y</a:t>
            </a:r>
            <a:r>
              <a:rPr lang="en-IN" sz="4000" spc="-110" dirty="0">
                <a:solidFill>
                  <a:schemeClr val="bg1"/>
                </a:solidFill>
              </a:rPr>
              <a:t>s</a:t>
            </a:r>
            <a:r>
              <a:rPr lang="en-IN" sz="4000" spc="-204" dirty="0">
                <a:solidFill>
                  <a:schemeClr val="bg1"/>
                </a:solidFill>
              </a:rPr>
              <a:t>i</a:t>
            </a:r>
            <a:r>
              <a:rPr lang="en-IN" sz="4000" spc="-105" dirty="0">
                <a:solidFill>
                  <a:schemeClr val="bg1"/>
                </a:solidFill>
              </a:rPr>
              <a:t>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1919-06EB-494E-A24E-3791E925F474}"/>
              </a:ext>
            </a:extLst>
          </p:cNvPr>
          <p:cNvSpPr txBox="1"/>
          <p:nvPr/>
        </p:nvSpPr>
        <p:spPr>
          <a:xfrm>
            <a:off x="906509" y="4000500"/>
            <a:ext cx="639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</a:t>
            </a:r>
            <a:r>
              <a:rPr lang="en-US" sz="2800" b="1" spc="405" dirty="0">
                <a:latin typeface="Cambria"/>
                <a:cs typeface="Cambria"/>
              </a:rPr>
              <a:t> Are there any peak times for sales activity</a:t>
            </a:r>
            <a:r>
              <a:rPr lang="en-US" sz="2800" spc="200" dirty="0">
                <a:latin typeface="Cambria"/>
                <a:cs typeface="Cambria"/>
              </a:rPr>
              <a:t>?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3CBF-7B2C-4AE4-A7B8-A79BEEA65A6C}"/>
              </a:ext>
            </a:extLst>
          </p:cNvPr>
          <p:cNvSpPr txBox="1"/>
          <p:nvPr/>
        </p:nvSpPr>
        <p:spPr>
          <a:xfrm>
            <a:off x="1247821" y="5608763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Customers shows up mostly at 10 for all days as per order and sales activity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798BF-CDD8-42CE-9EE0-6C28068D3926}"/>
              </a:ext>
            </a:extLst>
          </p:cNvPr>
          <p:cNvSpPr txBox="1"/>
          <p:nvPr/>
        </p:nvSpPr>
        <p:spPr>
          <a:xfrm>
            <a:off x="2160634" y="8572500"/>
            <a:ext cx="514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134"/>
            <a:r>
              <a:rPr lang="en-US" sz="28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lang="en-US" sz="28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lang="en-US" sz="28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lang="en-US" sz="28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lang="en-US" sz="28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lang="en-US" sz="28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194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3700" spc="-20" dirty="0">
                <a:solidFill>
                  <a:srgbClr val="AB7E64"/>
                </a:solidFill>
                <a:latin typeface="Trebuchet MS"/>
                <a:cs typeface="Trebuchet MS"/>
              </a:rPr>
              <a:t>1.</a:t>
            </a: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CC6E-0CB3-4EF5-A089-5B88D6460175}"/>
              </a:ext>
            </a:extLst>
          </p:cNvPr>
          <p:cNvSpPr txBox="1"/>
          <p:nvPr/>
        </p:nvSpPr>
        <p:spPr>
          <a:xfrm>
            <a:off x="2324100" y="2816296"/>
            <a:ext cx="514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spc="-220" dirty="0">
                <a:solidFill>
                  <a:schemeClr val="bg1"/>
                </a:solidFill>
              </a:rPr>
              <a:t>R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05" dirty="0">
                <a:solidFill>
                  <a:schemeClr val="bg1"/>
                </a:solidFill>
              </a:rPr>
              <a:t>c</a:t>
            </a:r>
            <a:r>
              <a:rPr lang="en-IN" sz="4000" spc="-405" dirty="0">
                <a:solidFill>
                  <a:schemeClr val="bg1"/>
                </a:solidFill>
              </a:rPr>
              <a:t>o</a:t>
            </a:r>
            <a:r>
              <a:rPr lang="en-IN" sz="4000" spc="-540" dirty="0">
                <a:solidFill>
                  <a:schemeClr val="bg1"/>
                </a:solidFill>
              </a:rPr>
              <a:t>mm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415" dirty="0">
                <a:solidFill>
                  <a:schemeClr val="bg1"/>
                </a:solidFill>
              </a:rPr>
              <a:t>d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409" dirty="0">
                <a:solidFill>
                  <a:schemeClr val="bg1"/>
                </a:solidFill>
              </a:rPr>
              <a:t>d</a:t>
            </a:r>
            <a:r>
              <a:rPr lang="en-IN" sz="4000" spc="-260" dirty="0"/>
              <a:t> </a:t>
            </a:r>
            <a:r>
              <a:rPr lang="en-IN" sz="4000" spc="-350" dirty="0">
                <a:solidFill>
                  <a:schemeClr val="bg1"/>
                </a:solidFill>
              </a:rPr>
              <a:t>A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360" dirty="0">
                <a:solidFill>
                  <a:schemeClr val="bg1"/>
                </a:solidFill>
              </a:rPr>
              <a:t>a</a:t>
            </a:r>
            <a:r>
              <a:rPr lang="en-IN" sz="4000" spc="-245" dirty="0">
                <a:solidFill>
                  <a:schemeClr val="bg1"/>
                </a:solidFill>
              </a:rPr>
              <a:t>l</a:t>
            </a:r>
            <a:r>
              <a:rPr lang="en-IN" sz="4000" spc="-365" dirty="0">
                <a:solidFill>
                  <a:schemeClr val="bg1"/>
                </a:solidFill>
              </a:rPr>
              <a:t>y</a:t>
            </a:r>
            <a:r>
              <a:rPr lang="en-IN" sz="4000" spc="-110" dirty="0">
                <a:solidFill>
                  <a:schemeClr val="bg1"/>
                </a:solidFill>
              </a:rPr>
              <a:t>s</a:t>
            </a:r>
            <a:r>
              <a:rPr lang="en-IN" sz="4000" spc="-204" dirty="0">
                <a:solidFill>
                  <a:schemeClr val="bg1"/>
                </a:solidFill>
              </a:rPr>
              <a:t>i</a:t>
            </a:r>
            <a:r>
              <a:rPr lang="en-IN" sz="4000" spc="-105" dirty="0">
                <a:solidFill>
                  <a:schemeClr val="bg1"/>
                </a:solidFill>
              </a:rPr>
              <a:t>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1919-06EB-494E-A24E-3791E925F474}"/>
              </a:ext>
            </a:extLst>
          </p:cNvPr>
          <p:cNvSpPr txBox="1"/>
          <p:nvPr/>
        </p:nvSpPr>
        <p:spPr>
          <a:xfrm>
            <a:off x="906509" y="4000500"/>
            <a:ext cx="639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</a:t>
            </a:r>
            <a:r>
              <a:rPr lang="en-US" sz="2800" b="1" spc="405" dirty="0">
                <a:latin typeface="Cambria"/>
                <a:cs typeface="Cambria"/>
              </a:rPr>
              <a:t> What is the total sales revenue for each month</a:t>
            </a:r>
            <a:r>
              <a:rPr lang="en-US" sz="2800" spc="200" dirty="0">
                <a:latin typeface="Cambria"/>
                <a:cs typeface="Cambria"/>
              </a:rPr>
              <a:t>?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3CBF-7B2C-4AE4-A7B8-A79BEEA65A6C}"/>
              </a:ext>
            </a:extLst>
          </p:cNvPr>
          <p:cNvSpPr txBox="1"/>
          <p:nvPr/>
        </p:nvSpPr>
        <p:spPr>
          <a:xfrm>
            <a:off x="1181100" y="55245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January Sales : $ 81,677.74</a:t>
            </a:r>
          </a:p>
          <a:p>
            <a:r>
              <a:rPr lang="en-US" sz="2800" dirty="0"/>
              <a:t>      February Sales : $ 76,145.19</a:t>
            </a:r>
          </a:p>
          <a:p>
            <a:r>
              <a:rPr lang="en-US" sz="2800" dirty="0"/>
              <a:t>      March Sales : $ 98,384.68</a:t>
            </a:r>
          </a:p>
          <a:p>
            <a:r>
              <a:rPr lang="en-US" sz="2800" dirty="0"/>
              <a:t>      April Sales : $ 1,18,941.08</a:t>
            </a:r>
          </a:p>
          <a:p>
            <a:r>
              <a:rPr lang="en-US" sz="2800" dirty="0"/>
              <a:t>      May Sales : $ 1,56,727.76</a:t>
            </a:r>
          </a:p>
          <a:p>
            <a:r>
              <a:rPr lang="en-US" sz="2800" dirty="0"/>
              <a:t>      June Sales : $ 1,66,485.88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1072C-56FA-457A-9919-551F93622A39}"/>
              </a:ext>
            </a:extLst>
          </p:cNvPr>
          <p:cNvSpPr txBox="1"/>
          <p:nvPr/>
        </p:nvSpPr>
        <p:spPr>
          <a:xfrm>
            <a:off x="1762328" y="8495050"/>
            <a:ext cx="514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28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lang="en-US" sz="28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lang="en-US" sz="28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lang="en-US" sz="28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lang="en-US" sz="28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lang="en-US" sz="28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990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3700" spc="-20" dirty="0">
                <a:solidFill>
                  <a:srgbClr val="AB7E64"/>
                </a:solidFill>
                <a:latin typeface="Trebuchet MS"/>
                <a:cs typeface="Trebuchet MS"/>
              </a:rPr>
              <a:t>1.</a:t>
            </a: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CC6E-0CB3-4EF5-A089-5B88D6460175}"/>
              </a:ext>
            </a:extLst>
          </p:cNvPr>
          <p:cNvSpPr txBox="1"/>
          <p:nvPr/>
        </p:nvSpPr>
        <p:spPr>
          <a:xfrm>
            <a:off x="2324100" y="2816296"/>
            <a:ext cx="514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spc="-220" dirty="0">
                <a:solidFill>
                  <a:schemeClr val="bg1"/>
                </a:solidFill>
              </a:rPr>
              <a:t>R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05" dirty="0">
                <a:solidFill>
                  <a:schemeClr val="bg1"/>
                </a:solidFill>
              </a:rPr>
              <a:t>c</a:t>
            </a:r>
            <a:r>
              <a:rPr lang="en-IN" sz="4000" spc="-405" dirty="0">
                <a:solidFill>
                  <a:schemeClr val="bg1"/>
                </a:solidFill>
              </a:rPr>
              <a:t>o</a:t>
            </a:r>
            <a:r>
              <a:rPr lang="en-IN" sz="4000" spc="-540" dirty="0">
                <a:solidFill>
                  <a:schemeClr val="bg1"/>
                </a:solidFill>
              </a:rPr>
              <a:t>mm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415" dirty="0">
                <a:solidFill>
                  <a:schemeClr val="bg1"/>
                </a:solidFill>
              </a:rPr>
              <a:t>d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409" dirty="0">
                <a:solidFill>
                  <a:schemeClr val="bg1"/>
                </a:solidFill>
              </a:rPr>
              <a:t>d</a:t>
            </a:r>
            <a:r>
              <a:rPr lang="en-IN" sz="4000" spc="-260" dirty="0"/>
              <a:t> </a:t>
            </a:r>
            <a:r>
              <a:rPr lang="en-IN" sz="4000" spc="-350" dirty="0">
                <a:solidFill>
                  <a:schemeClr val="bg1"/>
                </a:solidFill>
              </a:rPr>
              <a:t>A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360" dirty="0">
                <a:solidFill>
                  <a:schemeClr val="bg1"/>
                </a:solidFill>
              </a:rPr>
              <a:t>a</a:t>
            </a:r>
            <a:r>
              <a:rPr lang="en-IN" sz="4000" spc="-245" dirty="0">
                <a:solidFill>
                  <a:schemeClr val="bg1"/>
                </a:solidFill>
              </a:rPr>
              <a:t>l</a:t>
            </a:r>
            <a:r>
              <a:rPr lang="en-IN" sz="4000" spc="-365" dirty="0">
                <a:solidFill>
                  <a:schemeClr val="bg1"/>
                </a:solidFill>
              </a:rPr>
              <a:t>y</a:t>
            </a:r>
            <a:r>
              <a:rPr lang="en-IN" sz="4000" spc="-110" dirty="0">
                <a:solidFill>
                  <a:schemeClr val="bg1"/>
                </a:solidFill>
              </a:rPr>
              <a:t>s</a:t>
            </a:r>
            <a:r>
              <a:rPr lang="en-IN" sz="4000" spc="-204" dirty="0">
                <a:solidFill>
                  <a:schemeClr val="bg1"/>
                </a:solidFill>
              </a:rPr>
              <a:t>i</a:t>
            </a:r>
            <a:r>
              <a:rPr lang="en-IN" sz="4000" spc="-105" dirty="0">
                <a:solidFill>
                  <a:schemeClr val="bg1"/>
                </a:solidFill>
              </a:rPr>
              <a:t>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1919-06EB-494E-A24E-3791E925F474}"/>
              </a:ext>
            </a:extLst>
          </p:cNvPr>
          <p:cNvSpPr txBox="1"/>
          <p:nvPr/>
        </p:nvSpPr>
        <p:spPr>
          <a:xfrm>
            <a:off x="1561222" y="3356610"/>
            <a:ext cx="639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</a:t>
            </a:r>
            <a:r>
              <a:rPr lang="en-US" sz="2800" b="1" spc="405" dirty="0">
                <a:latin typeface="Cambria"/>
                <a:cs typeface="Cambria"/>
              </a:rPr>
              <a:t> How do sales vary across various store locations</a:t>
            </a:r>
            <a:r>
              <a:rPr lang="en-US" sz="2800" spc="200" dirty="0">
                <a:latin typeface="Cambria"/>
                <a:cs typeface="Cambria"/>
              </a:rPr>
              <a:t>?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3CBF-7B2C-4AE4-A7B8-A79BEEA65A6C}"/>
              </a:ext>
            </a:extLst>
          </p:cNvPr>
          <p:cNvSpPr txBox="1"/>
          <p:nvPr/>
        </p:nvSpPr>
        <p:spPr>
          <a:xfrm>
            <a:off x="1788268" y="4381500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Astoria total sales was $2,32,243.91 with a footfall of 50599</a:t>
            </a:r>
          </a:p>
          <a:p>
            <a:endParaRPr lang="en-US" sz="2800" dirty="0"/>
          </a:p>
          <a:p>
            <a:r>
              <a:rPr lang="en-US" sz="2800" dirty="0"/>
              <a:t>For Hell's Kitchen total sales was $2,36,511.17 with a footfall of 50735</a:t>
            </a:r>
          </a:p>
          <a:p>
            <a:endParaRPr lang="en-IN" sz="2800" dirty="0"/>
          </a:p>
          <a:p>
            <a:r>
              <a:rPr lang="en-IN" sz="2800" dirty="0"/>
              <a:t>For Lower Manhattan total sales was</a:t>
            </a:r>
          </a:p>
          <a:p>
            <a:r>
              <a:rPr lang="en-IN" sz="2800" dirty="0"/>
              <a:t>$2,30,057.25 with a footfall of 47782 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138CA-0CC6-474F-BFD5-C7BEEF1E19FB}"/>
              </a:ext>
            </a:extLst>
          </p:cNvPr>
          <p:cNvSpPr txBox="1"/>
          <p:nvPr/>
        </p:nvSpPr>
        <p:spPr>
          <a:xfrm>
            <a:off x="2072802" y="8585059"/>
            <a:ext cx="514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28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lang="en-US" sz="28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lang="en-US" sz="28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lang="en-US" sz="28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lang="en-US" sz="28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lang="en-US" sz="28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907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3700" spc="-20" dirty="0">
                <a:solidFill>
                  <a:srgbClr val="AB7E64"/>
                </a:solidFill>
                <a:latin typeface="Trebuchet MS"/>
                <a:cs typeface="Trebuchet MS"/>
              </a:rPr>
              <a:t>1.</a:t>
            </a: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CC6E-0CB3-4EF5-A089-5B88D6460175}"/>
              </a:ext>
            </a:extLst>
          </p:cNvPr>
          <p:cNvSpPr txBox="1"/>
          <p:nvPr/>
        </p:nvSpPr>
        <p:spPr>
          <a:xfrm>
            <a:off x="2324100" y="2816296"/>
            <a:ext cx="514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spc="-220" dirty="0">
                <a:solidFill>
                  <a:schemeClr val="bg1"/>
                </a:solidFill>
              </a:rPr>
              <a:t>R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05" dirty="0">
                <a:solidFill>
                  <a:schemeClr val="bg1"/>
                </a:solidFill>
              </a:rPr>
              <a:t>c</a:t>
            </a:r>
            <a:r>
              <a:rPr lang="en-IN" sz="4000" spc="-405" dirty="0">
                <a:solidFill>
                  <a:schemeClr val="bg1"/>
                </a:solidFill>
              </a:rPr>
              <a:t>o</a:t>
            </a:r>
            <a:r>
              <a:rPr lang="en-IN" sz="4000" spc="-540" dirty="0">
                <a:solidFill>
                  <a:schemeClr val="bg1"/>
                </a:solidFill>
              </a:rPr>
              <a:t>mm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415" dirty="0">
                <a:solidFill>
                  <a:schemeClr val="bg1"/>
                </a:solidFill>
              </a:rPr>
              <a:t>d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409" dirty="0">
                <a:solidFill>
                  <a:schemeClr val="bg1"/>
                </a:solidFill>
              </a:rPr>
              <a:t>d</a:t>
            </a:r>
            <a:r>
              <a:rPr lang="en-IN" sz="4000" spc="-260" dirty="0"/>
              <a:t> </a:t>
            </a:r>
            <a:r>
              <a:rPr lang="en-IN" sz="4000" spc="-350" dirty="0">
                <a:solidFill>
                  <a:schemeClr val="bg1"/>
                </a:solidFill>
              </a:rPr>
              <a:t>A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360" dirty="0">
                <a:solidFill>
                  <a:schemeClr val="bg1"/>
                </a:solidFill>
              </a:rPr>
              <a:t>a</a:t>
            </a:r>
            <a:r>
              <a:rPr lang="en-IN" sz="4000" spc="-245" dirty="0">
                <a:solidFill>
                  <a:schemeClr val="bg1"/>
                </a:solidFill>
              </a:rPr>
              <a:t>l</a:t>
            </a:r>
            <a:r>
              <a:rPr lang="en-IN" sz="4000" spc="-365" dirty="0">
                <a:solidFill>
                  <a:schemeClr val="bg1"/>
                </a:solidFill>
              </a:rPr>
              <a:t>y</a:t>
            </a:r>
            <a:r>
              <a:rPr lang="en-IN" sz="4000" spc="-110" dirty="0">
                <a:solidFill>
                  <a:schemeClr val="bg1"/>
                </a:solidFill>
              </a:rPr>
              <a:t>s</a:t>
            </a:r>
            <a:r>
              <a:rPr lang="en-IN" sz="4000" spc="-204" dirty="0">
                <a:solidFill>
                  <a:schemeClr val="bg1"/>
                </a:solidFill>
              </a:rPr>
              <a:t>i</a:t>
            </a:r>
            <a:r>
              <a:rPr lang="en-IN" sz="4000" spc="-105" dirty="0">
                <a:solidFill>
                  <a:schemeClr val="bg1"/>
                </a:solidFill>
              </a:rPr>
              <a:t>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1919-06EB-494E-A24E-3791E925F474}"/>
              </a:ext>
            </a:extLst>
          </p:cNvPr>
          <p:cNvSpPr txBox="1"/>
          <p:nvPr/>
        </p:nvSpPr>
        <p:spPr>
          <a:xfrm>
            <a:off x="906509" y="4000500"/>
            <a:ext cx="639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5.</a:t>
            </a:r>
            <a:r>
              <a:rPr lang="en-US" sz="2800" b="1" spc="405" dirty="0">
                <a:latin typeface="Cambria"/>
                <a:cs typeface="Cambria"/>
              </a:rPr>
              <a:t> What is the average order per person</a:t>
            </a:r>
            <a:r>
              <a:rPr lang="en-US" sz="2800" spc="200" dirty="0">
                <a:latin typeface="Cambria"/>
                <a:cs typeface="Cambria"/>
              </a:rPr>
              <a:t>?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3CBF-7B2C-4AE4-A7B8-A79BEEA65A6C}"/>
              </a:ext>
            </a:extLst>
          </p:cNvPr>
          <p:cNvSpPr txBox="1"/>
          <p:nvPr/>
        </p:nvSpPr>
        <p:spPr>
          <a:xfrm>
            <a:off x="1247821" y="5707924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The average order per person is $1.44</a:t>
            </a:r>
            <a:endParaRPr lang="en-IN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EE70B-6529-45B1-A69E-51477C6E0636}"/>
              </a:ext>
            </a:extLst>
          </p:cNvPr>
          <p:cNvSpPr txBox="1"/>
          <p:nvPr/>
        </p:nvSpPr>
        <p:spPr>
          <a:xfrm>
            <a:off x="2089298" y="8572500"/>
            <a:ext cx="5145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28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lang="en-US" sz="28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lang="en-US" sz="28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lang="en-US" sz="28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lang="en-US" sz="28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lang="en-US" sz="28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lang="en-US" sz="28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lang="en-US" sz="28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lang="en-US" sz="28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lang="en-US" sz="28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lang="en-US" sz="28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lang="en-US" sz="28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201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3700" spc="-20" dirty="0">
                <a:solidFill>
                  <a:srgbClr val="AB7E64"/>
                </a:solidFill>
                <a:latin typeface="Trebuchet MS"/>
                <a:cs typeface="Trebuchet MS"/>
              </a:rPr>
              <a:t>1.</a:t>
            </a: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CC6E-0CB3-4EF5-A089-5B88D6460175}"/>
              </a:ext>
            </a:extLst>
          </p:cNvPr>
          <p:cNvSpPr txBox="1"/>
          <p:nvPr/>
        </p:nvSpPr>
        <p:spPr>
          <a:xfrm>
            <a:off x="2324100" y="2816296"/>
            <a:ext cx="514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spc="-220" dirty="0">
                <a:solidFill>
                  <a:schemeClr val="bg1"/>
                </a:solidFill>
              </a:rPr>
              <a:t>R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05" dirty="0">
                <a:solidFill>
                  <a:schemeClr val="bg1"/>
                </a:solidFill>
              </a:rPr>
              <a:t>c</a:t>
            </a:r>
            <a:r>
              <a:rPr lang="en-IN" sz="4000" spc="-405" dirty="0">
                <a:solidFill>
                  <a:schemeClr val="bg1"/>
                </a:solidFill>
              </a:rPr>
              <a:t>o</a:t>
            </a:r>
            <a:r>
              <a:rPr lang="en-IN" sz="4000" spc="-540" dirty="0">
                <a:solidFill>
                  <a:schemeClr val="bg1"/>
                </a:solidFill>
              </a:rPr>
              <a:t>mm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415" dirty="0">
                <a:solidFill>
                  <a:schemeClr val="bg1"/>
                </a:solidFill>
              </a:rPr>
              <a:t>d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409" dirty="0">
                <a:solidFill>
                  <a:schemeClr val="bg1"/>
                </a:solidFill>
              </a:rPr>
              <a:t>d</a:t>
            </a:r>
            <a:r>
              <a:rPr lang="en-IN" sz="4000" spc="-260" dirty="0"/>
              <a:t> </a:t>
            </a:r>
            <a:r>
              <a:rPr lang="en-IN" sz="4000" spc="-350" dirty="0">
                <a:solidFill>
                  <a:schemeClr val="bg1"/>
                </a:solidFill>
              </a:rPr>
              <a:t>A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360" dirty="0">
                <a:solidFill>
                  <a:schemeClr val="bg1"/>
                </a:solidFill>
              </a:rPr>
              <a:t>a</a:t>
            </a:r>
            <a:r>
              <a:rPr lang="en-IN" sz="4000" spc="-245" dirty="0">
                <a:solidFill>
                  <a:schemeClr val="bg1"/>
                </a:solidFill>
              </a:rPr>
              <a:t>l</a:t>
            </a:r>
            <a:r>
              <a:rPr lang="en-IN" sz="4000" spc="-365" dirty="0">
                <a:solidFill>
                  <a:schemeClr val="bg1"/>
                </a:solidFill>
              </a:rPr>
              <a:t>y</a:t>
            </a:r>
            <a:r>
              <a:rPr lang="en-IN" sz="4000" spc="-110" dirty="0">
                <a:solidFill>
                  <a:schemeClr val="bg1"/>
                </a:solidFill>
              </a:rPr>
              <a:t>s</a:t>
            </a:r>
            <a:r>
              <a:rPr lang="en-IN" sz="4000" spc="-204" dirty="0">
                <a:solidFill>
                  <a:schemeClr val="bg1"/>
                </a:solidFill>
              </a:rPr>
              <a:t>i</a:t>
            </a:r>
            <a:r>
              <a:rPr lang="en-IN" sz="4000" spc="-105" dirty="0">
                <a:solidFill>
                  <a:schemeClr val="bg1"/>
                </a:solidFill>
              </a:rPr>
              <a:t>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1919-06EB-494E-A24E-3791E925F474}"/>
              </a:ext>
            </a:extLst>
          </p:cNvPr>
          <p:cNvSpPr txBox="1"/>
          <p:nvPr/>
        </p:nvSpPr>
        <p:spPr>
          <a:xfrm>
            <a:off x="906509" y="4000500"/>
            <a:ext cx="639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6.</a:t>
            </a:r>
            <a:r>
              <a:rPr lang="en-US" sz="2800" b="1" spc="405" dirty="0">
                <a:latin typeface="Cambria"/>
                <a:cs typeface="Cambria"/>
              </a:rPr>
              <a:t> Which are the top Selling Products</a:t>
            </a:r>
            <a:r>
              <a:rPr lang="en-US" sz="2800" spc="200" dirty="0">
                <a:latin typeface="Cambria"/>
                <a:cs typeface="Cambria"/>
              </a:rPr>
              <a:t>?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3CBF-7B2C-4AE4-A7B8-A79BEEA65A6C}"/>
              </a:ext>
            </a:extLst>
          </p:cNvPr>
          <p:cNvSpPr txBox="1"/>
          <p:nvPr/>
        </p:nvSpPr>
        <p:spPr>
          <a:xfrm>
            <a:off x="1181100" y="5524500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Barista Espresso</a:t>
            </a:r>
            <a:r>
              <a:rPr lang="en-IN" sz="2800" dirty="0"/>
              <a:t> ,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Brewed Black tea</a:t>
            </a:r>
            <a:r>
              <a:rPr lang="en-IN" sz="2800" dirty="0"/>
              <a:t> ,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Brewed Chai tea</a:t>
            </a:r>
            <a:r>
              <a:rPr lang="en-IN" sz="2800" dirty="0"/>
              <a:t> ,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Gourmet brewed coffee</a:t>
            </a:r>
            <a:r>
              <a:rPr lang="en-IN" sz="2800" dirty="0"/>
              <a:t>  and 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Hot chocolate</a:t>
            </a:r>
            <a:r>
              <a:rPr lang="en-IN" sz="2800" dirty="0"/>
              <a:t>  are the top selling products.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DC861-C5EC-40CC-8B01-8FEE358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64" y="8572500"/>
            <a:ext cx="5145470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lang="en-US" sz="3700" spc="-20" dirty="0">
                <a:solidFill>
                  <a:srgbClr val="AB7E64"/>
                </a:solidFill>
                <a:latin typeface="Trebuchet MS"/>
                <a:cs typeface="Trebuchet MS"/>
              </a:rPr>
              <a:t>1.</a:t>
            </a:r>
            <a:r>
              <a:rPr sz="3700" spc="-20" dirty="0">
                <a:solidFill>
                  <a:srgbClr val="AB7E64"/>
                </a:solidFill>
                <a:latin typeface="Trebuchet MS"/>
                <a:cs typeface="Trebuchet MS"/>
              </a:rPr>
              <a:t>S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</a:t>
            </a:r>
            <a:r>
              <a:rPr sz="3700" spc="-245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20" dirty="0">
                <a:solidFill>
                  <a:srgbClr val="AB7E64"/>
                </a:solidFill>
                <a:latin typeface="Trebuchet MS"/>
                <a:cs typeface="Trebuchet MS"/>
              </a:rPr>
              <a:t>Y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u</a:t>
            </a:r>
            <a:r>
              <a:rPr sz="3700" spc="-240" dirty="0">
                <a:solidFill>
                  <a:srgbClr val="AB7E64"/>
                </a:solidFill>
                <a:latin typeface="Trebuchet MS"/>
                <a:cs typeface="Trebuchet MS"/>
              </a:rPr>
              <a:t>r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D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ay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434" dirty="0">
                <a:solidFill>
                  <a:srgbClr val="AB7E64"/>
                </a:solidFill>
                <a:latin typeface="Trebuchet MS"/>
                <a:cs typeface="Trebuchet MS"/>
              </a:rPr>
              <a:t>W</a:t>
            </a:r>
            <a:r>
              <a:rPr sz="3700" spc="-204" dirty="0">
                <a:solidFill>
                  <a:srgbClr val="AB7E64"/>
                </a:solidFill>
                <a:latin typeface="Trebuchet MS"/>
                <a:cs typeface="Trebuchet MS"/>
              </a:rPr>
              <a:t>i</a:t>
            </a:r>
            <a:r>
              <a:rPr sz="3700" spc="-325" dirty="0">
                <a:solidFill>
                  <a:srgbClr val="AB7E64"/>
                </a:solidFill>
                <a:latin typeface="Trebuchet MS"/>
                <a:cs typeface="Trebuchet MS"/>
              </a:rPr>
              <a:t>t</a:t>
            </a:r>
            <a:r>
              <a:rPr sz="3700" spc="-360" dirty="0">
                <a:solidFill>
                  <a:srgbClr val="AB7E64"/>
                </a:solidFill>
                <a:latin typeface="Trebuchet MS"/>
                <a:cs typeface="Trebuchet MS"/>
              </a:rPr>
              <a:t>h</a:t>
            </a: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AB7E64"/>
                </a:solidFill>
                <a:latin typeface="Trebuchet MS"/>
                <a:cs typeface="Trebuchet MS"/>
              </a:rPr>
              <a:t>C</a:t>
            </a:r>
            <a:r>
              <a:rPr sz="3700" spc="-405" dirty="0">
                <a:solidFill>
                  <a:srgbClr val="AB7E64"/>
                </a:solidFill>
                <a:latin typeface="Trebuchet MS"/>
                <a:cs typeface="Trebuchet MS"/>
              </a:rPr>
              <a:t>o</a:t>
            </a:r>
            <a:r>
              <a:rPr sz="3700" spc="-305" dirty="0">
                <a:solidFill>
                  <a:srgbClr val="AB7E64"/>
                </a:solidFill>
                <a:latin typeface="Trebuchet MS"/>
                <a:cs typeface="Trebuchet MS"/>
              </a:rPr>
              <a:t>ff</a:t>
            </a:r>
            <a:r>
              <a:rPr sz="3700" spc="-450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r>
              <a:rPr sz="3700" spc="-445" dirty="0">
                <a:solidFill>
                  <a:srgbClr val="AB7E64"/>
                </a:solidFill>
                <a:latin typeface="Trebuchet MS"/>
                <a:cs typeface="Trebuchet MS"/>
              </a:rPr>
              <a:t>e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CC6E-0CB3-4EF5-A089-5B88D6460175}"/>
              </a:ext>
            </a:extLst>
          </p:cNvPr>
          <p:cNvSpPr txBox="1"/>
          <p:nvPr/>
        </p:nvSpPr>
        <p:spPr>
          <a:xfrm>
            <a:off x="2324100" y="2816296"/>
            <a:ext cx="514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spc="-220" dirty="0">
                <a:solidFill>
                  <a:schemeClr val="bg1"/>
                </a:solidFill>
              </a:rPr>
              <a:t>R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05" dirty="0">
                <a:solidFill>
                  <a:schemeClr val="bg1"/>
                </a:solidFill>
              </a:rPr>
              <a:t>c</a:t>
            </a:r>
            <a:r>
              <a:rPr lang="en-IN" sz="4000" spc="-405" dirty="0">
                <a:solidFill>
                  <a:schemeClr val="bg1"/>
                </a:solidFill>
              </a:rPr>
              <a:t>o</a:t>
            </a:r>
            <a:r>
              <a:rPr lang="en-IN" sz="4000" spc="-540" dirty="0">
                <a:solidFill>
                  <a:schemeClr val="bg1"/>
                </a:solidFill>
              </a:rPr>
              <a:t>mm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415" dirty="0">
                <a:solidFill>
                  <a:schemeClr val="bg1"/>
                </a:solidFill>
              </a:rPr>
              <a:t>d</a:t>
            </a:r>
            <a:r>
              <a:rPr lang="en-IN" sz="4000" spc="-450" dirty="0">
                <a:solidFill>
                  <a:schemeClr val="bg1"/>
                </a:solidFill>
              </a:rPr>
              <a:t>e</a:t>
            </a:r>
            <a:r>
              <a:rPr lang="en-IN" sz="4000" spc="-409" dirty="0">
                <a:solidFill>
                  <a:schemeClr val="bg1"/>
                </a:solidFill>
              </a:rPr>
              <a:t>d</a:t>
            </a:r>
            <a:r>
              <a:rPr lang="en-IN" sz="4000" spc="-260" dirty="0"/>
              <a:t> </a:t>
            </a:r>
            <a:r>
              <a:rPr lang="en-IN" sz="4000" spc="-350" dirty="0">
                <a:solidFill>
                  <a:schemeClr val="bg1"/>
                </a:solidFill>
              </a:rPr>
              <a:t>A</a:t>
            </a:r>
            <a:r>
              <a:rPr lang="en-IN" sz="4000" spc="-390" dirty="0">
                <a:solidFill>
                  <a:schemeClr val="bg1"/>
                </a:solidFill>
              </a:rPr>
              <a:t>n</a:t>
            </a:r>
            <a:r>
              <a:rPr lang="en-IN" sz="4000" spc="-360" dirty="0">
                <a:solidFill>
                  <a:schemeClr val="bg1"/>
                </a:solidFill>
              </a:rPr>
              <a:t>a</a:t>
            </a:r>
            <a:r>
              <a:rPr lang="en-IN" sz="4000" spc="-245" dirty="0">
                <a:solidFill>
                  <a:schemeClr val="bg1"/>
                </a:solidFill>
              </a:rPr>
              <a:t>l</a:t>
            </a:r>
            <a:r>
              <a:rPr lang="en-IN" sz="4000" spc="-365" dirty="0">
                <a:solidFill>
                  <a:schemeClr val="bg1"/>
                </a:solidFill>
              </a:rPr>
              <a:t>y</a:t>
            </a:r>
            <a:r>
              <a:rPr lang="en-IN" sz="4000" spc="-110" dirty="0">
                <a:solidFill>
                  <a:schemeClr val="bg1"/>
                </a:solidFill>
              </a:rPr>
              <a:t>s</a:t>
            </a:r>
            <a:r>
              <a:rPr lang="en-IN" sz="4000" spc="-204" dirty="0">
                <a:solidFill>
                  <a:schemeClr val="bg1"/>
                </a:solidFill>
              </a:rPr>
              <a:t>i</a:t>
            </a:r>
            <a:r>
              <a:rPr lang="en-IN" sz="4000" spc="-105" dirty="0">
                <a:solidFill>
                  <a:schemeClr val="bg1"/>
                </a:solidFill>
              </a:rPr>
              <a:t>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71919-06EB-494E-A24E-3791E925F474}"/>
              </a:ext>
            </a:extLst>
          </p:cNvPr>
          <p:cNvSpPr txBox="1"/>
          <p:nvPr/>
        </p:nvSpPr>
        <p:spPr>
          <a:xfrm>
            <a:off x="906509" y="4000500"/>
            <a:ext cx="6397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7.</a:t>
            </a:r>
            <a:r>
              <a:rPr lang="en-US" sz="2800" b="1" spc="405" dirty="0">
                <a:latin typeface="Cambria"/>
                <a:cs typeface="Cambria"/>
              </a:rPr>
              <a:t> How do sales vary by product category</a:t>
            </a:r>
            <a:r>
              <a:rPr lang="en-US" sz="2800" spc="200" dirty="0">
                <a:latin typeface="Cambria"/>
                <a:cs typeface="Cambria"/>
              </a:rPr>
              <a:t>?</a:t>
            </a:r>
            <a:endParaRPr lang="en-US" sz="2800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3CBF-7B2C-4AE4-A7B8-A79BEEA65A6C}"/>
              </a:ext>
            </a:extLst>
          </p:cNvPr>
          <p:cNvSpPr txBox="1"/>
          <p:nvPr/>
        </p:nvSpPr>
        <p:spPr>
          <a:xfrm>
            <a:off x="1181100" y="5524500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Coffee generates highest product category by sales followed by Tea and Bakery</a:t>
            </a:r>
            <a:r>
              <a:rPr lang="en-IN" sz="2800" dirty="0"/>
              <a:t>.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DC861-C5EC-40CC-8B01-8FEE358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64" y="8572500"/>
            <a:ext cx="5145470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364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Cambria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Time editable template feed post instagram</dc:title>
  <dc:creator>AYUSHI JAIN</dc:creator>
  <cp:keywords>DAF8wfp3qoc,BAFLDIMT0o0</cp:keywords>
  <cp:lastModifiedBy>prottush dutta</cp:lastModifiedBy>
  <cp:revision>10</cp:revision>
  <dcterms:created xsi:type="dcterms:W3CDTF">2024-04-17T15:38:01Z</dcterms:created>
  <dcterms:modified xsi:type="dcterms:W3CDTF">2024-04-17T17:14:30Z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2024-04-17T00:00:00Z</vt:filetime>
  </property>
</Properties>
</file>