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75201-5161-48F5-A6A9-17FEC4F4CA06}" v="804" dt="2022-12-04T02:54:4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9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8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2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9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1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8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43" r:id="rId6"/>
    <p:sldLayoutId id="2147483839" r:id="rId7"/>
    <p:sldLayoutId id="2147483840" r:id="rId8"/>
    <p:sldLayoutId id="2147483841" r:id="rId9"/>
    <p:sldLayoutId id="2147483842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6385" y="815303"/>
            <a:ext cx="6125311" cy="5054008"/>
          </a:xfrm>
        </p:spPr>
        <p:txBody>
          <a:bodyPr anchor="ctr"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AtliQ Grands Hospitality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602" y="815303"/>
            <a:ext cx="3194468" cy="5054008"/>
          </a:xfrm>
        </p:spPr>
        <p:txBody>
          <a:bodyPr vert="horz" lIns="0" tIns="0" rIns="0" bIns="0" rtlCol="0" anchor="ctr">
            <a:normAutofit/>
          </a:bodyPr>
          <a:lstStyle/>
          <a:p>
            <a:pPr algn="r"/>
            <a:r>
              <a:rPr lang="en-GB" u="sng" dirty="0"/>
              <a:t>Prepared by</a:t>
            </a:r>
          </a:p>
          <a:p>
            <a:pPr algn="r"/>
            <a:r>
              <a:rPr lang="en-GB" b="1" dirty="0"/>
              <a:t>Protyoy Pritam Goswami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Future scope of this project...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00" y="2033075"/>
            <a:ext cx="10014297" cy="3771623"/>
          </a:xfrm>
        </p:spPr>
        <p:txBody>
          <a:bodyPr lIns="109728" tIns="109728" rIns="109728" bIns="91440" anchor="t"/>
          <a:lstStyle/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GB" dirty="0"/>
              <a:t>We are planning to create </a:t>
            </a:r>
            <a:r>
              <a:rPr lang="en-GB" dirty="0" err="1"/>
              <a:t>sectorwise</a:t>
            </a:r>
            <a:r>
              <a:rPr lang="en-GB" dirty="0"/>
              <a:t>(Revenue, Ratings, Occupancy etc.) dashboards for more in depth and detailed analysis.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Any feedback on improvement and current dashboard are much appreciated.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5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Thank you all....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20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About this project...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82" y="2033075"/>
            <a:ext cx="10788202" cy="3771623"/>
          </a:xfrm>
        </p:spPr>
        <p:txBody>
          <a:bodyPr lIns="109728" tIns="109728" rIns="109728" bIns="91440" anchor="t"/>
          <a:lstStyle/>
          <a:p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Grands owns multiple five-star hotels across India. They have been in the hospitality industry for the past 20 years. Due to strategic moves from other competitors and ineffective decision-making in management,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Grands are losing its market share and revenue in the luxury/business hotels category. As a strategic move, the managing director of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Grands wanted to incorporate “Business and Data Intelligence” in order to regain their market share and revenue. However, they do not have an in-house data analytics team to provide them with these insights.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Their revenue management team had decided to hire a 3rd party service(us)  provider to provide them insights from their historical data.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pPr algn="ctr"/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Grands Hotels Network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432" y="2021169"/>
            <a:ext cx="2346671" cy="424787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GB" b="1" u="sng" dirty="0">
                <a:latin typeface="Times New Roman"/>
                <a:cs typeface="Times New Roman"/>
              </a:rPr>
              <a:t>Mumbai</a:t>
            </a:r>
          </a:p>
          <a:p>
            <a:pPr>
              <a:lnSpc>
                <a:spcPct val="100000"/>
              </a:lnSpc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 Seasons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Atilq</a:t>
            </a:r>
            <a:r>
              <a:rPr lang="en-GB" dirty="0">
                <a:latin typeface="Times New Roman"/>
                <a:cs typeface="Times New Roman"/>
              </a:rPr>
              <a:t> Palace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Bay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Blu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City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Exotica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Grands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F0943F-0107-E2ED-10CE-FC7549576BFD}"/>
              </a:ext>
            </a:extLst>
          </p:cNvPr>
          <p:cNvSpPr txBox="1">
            <a:spLocks/>
          </p:cNvSpPr>
          <p:nvPr/>
        </p:nvSpPr>
        <p:spPr>
          <a:xfrm>
            <a:off x="3674363" y="2030694"/>
            <a:ext cx="2346671" cy="4247872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b="1" u="sng" dirty="0">
                <a:latin typeface="Times New Roman"/>
                <a:cs typeface="Times New Roman"/>
              </a:rPr>
              <a:t>Delhi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Atilq</a:t>
            </a:r>
            <a:r>
              <a:rPr lang="en-GB" dirty="0">
                <a:latin typeface="Times New Roman"/>
                <a:cs typeface="Times New Roman"/>
              </a:rPr>
              <a:t> Palace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Bay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Blu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City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Grands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039E5C-25C5-4E1E-6EFD-EDFD934EF9C5}"/>
              </a:ext>
            </a:extLst>
          </p:cNvPr>
          <p:cNvSpPr txBox="1">
            <a:spLocks/>
          </p:cNvSpPr>
          <p:nvPr/>
        </p:nvSpPr>
        <p:spPr>
          <a:xfrm>
            <a:off x="6496145" y="2030694"/>
            <a:ext cx="2346671" cy="4247872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b="1" u="sng" dirty="0">
                <a:latin typeface="Times New Roman"/>
                <a:cs typeface="Times New Roman"/>
              </a:rPr>
              <a:t>Hyderabad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Atilq</a:t>
            </a:r>
            <a:r>
              <a:rPr lang="en-GB" dirty="0">
                <a:latin typeface="Times New Roman"/>
                <a:cs typeface="Times New Roman"/>
              </a:rPr>
              <a:t> Palace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Bay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Blu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City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Exotica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Grands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A62709-DD0E-1F14-0FBB-EC939C6197CA}"/>
              </a:ext>
            </a:extLst>
          </p:cNvPr>
          <p:cNvSpPr txBox="1">
            <a:spLocks/>
          </p:cNvSpPr>
          <p:nvPr/>
        </p:nvSpPr>
        <p:spPr>
          <a:xfrm>
            <a:off x="9317926" y="1971163"/>
            <a:ext cx="2346671" cy="4247872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 spc="13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GB" b="1" u="sng" dirty="0">
                <a:latin typeface="Times New Roman"/>
                <a:cs typeface="Times New Roman"/>
              </a:rPr>
              <a:t>Bangalore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Atilq</a:t>
            </a:r>
            <a:r>
              <a:rPr lang="en-GB" dirty="0">
                <a:latin typeface="Times New Roman"/>
                <a:cs typeface="Times New Roman"/>
              </a:rPr>
              <a:t> Palace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Bay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Blu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City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Exotica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GB" dirty="0">
                <a:latin typeface="Times New Roman"/>
                <a:cs typeface="Times New Roman"/>
              </a:rPr>
              <a:t> </a:t>
            </a:r>
            <a:r>
              <a:rPr lang="en-GB" dirty="0" err="1">
                <a:latin typeface="Times New Roman"/>
                <a:cs typeface="Times New Roman"/>
              </a:rPr>
              <a:t>Atliq</a:t>
            </a:r>
            <a:r>
              <a:rPr lang="en-GB" dirty="0">
                <a:latin typeface="Times New Roman"/>
                <a:cs typeface="Times New Roman"/>
              </a:rPr>
              <a:t> Grands</a:t>
            </a:r>
          </a:p>
        </p:txBody>
      </p:sp>
    </p:spTree>
    <p:extLst>
      <p:ext uri="{BB962C8B-B14F-4D97-AF65-F5344CB8AC3E}">
        <p14:creationId xmlns:p14="http://schemas.microsoft.com/office/powerpoint/2010/main" val="34292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Requirements...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00" y="2033075"/>
            <a:ext cx="10014297" cy="3771623"/>
          </a:xfrm>
        </p:spPr>
        <p:txBody>
          <a:bodyPr lIns="109728" tIns="109728" rIns="109728" bIns="91440" anchor="t"/>
          <a:lstStyle/>
          <a:p>
            <a:r>
              <a:rPr lang="en-GB" dirty="0">
                <a:ea typeface="+mn-lt"/>
                <a:cs typeface="+mn-lt"/>
              </a:rPr>
              <a:t>We had been provided with sample data and a mock-up dashboard to work on the following tasks. </a:t>
            </a:r>
            <a:endParaRPr lang="en-US" dirty="0">
              <a:ea typeface="+mn-lt"/>
              <a:cs typeface="+mn-lt"/>
            </a:endParaRPr>
          </a:p>
          <a:p>
            <a:pPr>
              <a:buFont typeface="Wingdings"/>
              <a:buChar char="v"/>
            </a:pPr>
            <a:r>
              <a:rPr lang="en-GB" dirty="0">
                <a:ea typeface="+mn-lt"/>
                <a:cs typeface="+mn-lt"/>
              </a:rPr>
              <a:t> Create the metrics according to the metric list.</a:t>
            </a:r>
            <a:endParaRPr lang="en-US"/>
          </a:p>
          <a:p>
            <a:pPr>
              <a:buFont typeface="Wingdings"/>
              <a:buChar char="v"/>
            </a:pPr>
            <a:r>
              <a:rPr lang="en-GB" dirty="0">
                <a:ea typeface="+mn-lt"/>
                <a:cs typeface="+mn-lt"/>
              </a:rPr>
              <a:t> Create a dashboard according to the mock-up provided by stakeholders.</a:t>
            </a:r>
            <a:endParaRPr lang="en-GB" dirty="0"/>
          </a:p>
          <a:p>
            <a:pPr>
              <a:buFont typeface="Wingdings"/>
              <a:buChar char="v"/>
            </a:pPr>
            <a:r>
              <a:rPr lang="en-GB" dirty="0">
                <a:ea typeface="+mn-lt"/>
                <a:cs typeface="+mn-lt"/>
              </a:rPr>
              <a:t> Create relevant insights that are not provided in the metric list/mock-up dashboard.</a:t>
            </a:r>
          </a:p>
        </p:txBody>
      </p:sp>
    </p:spTree>
    <p:extLst>
      <p:ext uri="{BB962C8B-B14F-4D97-AF65-F5344CB8AC3E}">
        <p14:creationId xmlns:p14="http://schemas.microsoft.com/office/powerpoint/2010/main" val="128097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A51-4516-F2BB-6723-01B072D1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Mock up dashboard...</a:t>
            </a:r>
            <a:endParaRPr lang="en-GB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069454-8789-DEB1-F159-A270ED1F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143" y="1929608"/>
            <a:ext cx="9994113" cy="44038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90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2A51-4516-F2BB-6723-01B072D1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Prepared Dashboard...</a:t>
            </a:r>
            <a:endParaRPr lang="en-GB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3C069454-8789-DEB1-F159-A270ED1F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905" y="1929608"/>
            <a:ext cx="9942213" cy="44038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85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Key Insights from Dashboard..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00" y="2033075"/>
            <a:ext cx="10014297" cy="3771623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From the dashboard we have prepared using </a:t>
            </a:r>
            <a:r>
              <a:rPr lang="en-GB" dirty="0" err="1">
                <a:ea typeface="+mn-lt"/>
                <a:cs typeface="+mn-lt"/>
              </a:rPr>
              <a:t>PowerBI</a:t>
            </a:r>
            <a:r>
              <a:rPr lang="en-GB" dirty="0">
                <a:ea typeface="+mn-lt"/>
                <a:cs typeface="+mn-lt"/>
              </a:rPr>
              <a:t>, we gain some key insights as listed below.</a:t>
            </a:r>
            <a:endParaRPr lang="en-US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ea typeface="+mn-lt"/>
                <a:cs typeface="+mn-lt"/>
              </a:rPr>
              <a:t>Best Hotel by:</a:t>
            </a:r>
            <a:endParaRPr lang="en-US" b="1" dirty="0">
              <a:ea typeface="+mn-lt"/>
              <a:cs typeface="+mn-lt"/>
            </a:endParaRP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Revenue - </a:t>
            </a:r>
            <a:r>
              <a:rPr lang="en-GB" b="1" dirty="0" err="1">
                <a:ea typeface="+mn-lt"/>
                <a:cs typeface="+mn-lt"/>
              </a:rPr>
              <a:t>Atliq</a:t>
            </a:r>
            <a:r>
              <a:rPr lang="en-GB" b="1" dirty="0">
                <a:ea typeface="+mn-lt"/>
                <a:cs typeface="+mn-lt"/>
              </a:rPr>
              <a:t> Exotica (₹320 M)</a:t>
            </a:r>
            <a:r>
              <a:rPr lang="en-GB" dirty="0">
                <a:ea typeface="+mn-lt"/>
                <a:cs typeface="+mn-lt"/>
              </a:rPr>
              <a:t> followed by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Palace and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City.</a:t>
            </a:r>
            <a:endParaRPr lang="en-US" dirty="0">
              <a:ea typeface="+mn-lt"/>
              <a:cs typeface="+mn-lt"/>
            </a:endParaRP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Avg. Rating - </a:t>
            </a:r>
            <a:r>
              <a:rPr lang="en-GB" b="1" dirty="0" err="1">
                <a:ea typeface="+mn-lt"/>
                <a:cs typeface="+mn-lt"/>
              </a:rPr>
              <a:t>Atliq</a:t>
            </a:r>
            <a:r>
              <a:rPr lang="en-GB" b="1" dirty="0">
                <a:ea typeface="+mn-lt"/>
                <a:cs typeface="+mn-lt"/>
              </a:rPr>
              <a:t> Blu (3.96)</a:t>
            </a:r>
            <a:r>
              <a:rPr lang="en-GB" dirty="0">
                <a:ea typeface="+mn-lt"/>
                <a:cs typeface="+mn-lt"/>
              </a:rPr>
              <a:t> followed by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Palace and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Bay.</a:t>
            </a: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Occupancy% - </a:t>
            </a:r>
            <a:r>
              <a:rPr lang="en-GB" b="1" dirty="0" err="1">
                <a:ea typeface="+mn-lt"/>
                <a:cs typeface="+mn-lt"/>
              </a:rPr>
              <a:t>Atliq</a:t>
            </a:r>
            <a:r>
              <a:rPr lang="en-GB" b="1" dirty="0">
                <a:ea typeface="+mn-lt"/>
                <a:cs typeface="+mn-lt"/>
              </a:rPr>
              <a:t> Blu (62%)</a:t>
            </a:r>
            <a:r>
              <a:rPr lang="en-GB" dirty="0">
                <a:ea typeface="+mn-lt"/>
                <a:cs typeface="+mn-lt"/>
              </a:rPr>
              <a:t> followed by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Palace and </a:t>
            </a: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City.</a:t>
            </a: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Overall - </a:t>
            </a:r>
            <a:r>
              <a:rPr lang="en-GB" b="1" dirty="0" err="1">
                <a:ea typeface="+mn-lt"/>
                <a:cs typeface="+mn-lt"/>
              </a:rPr>
              <a:t>Atliq</a:t>
            </a:r>
            <a:r>
              <a:rPr lang="en-GB" b="1" dirty="0">
                <a:ea typeface="+mn-lt"/>
                <a:cs typeface="+mn-lt"/>
              </a:rPr>
              <a:t> Exotica.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008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Key Insights from Dashboard..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00" y="2033075"/>
            <a:ext cx="10014297" cy="3771623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From the dashboard we have prepared using </a:t>
            </a:r>
            <a:r>
              <a:rPr lang="en-GB" dirty="0" err="1">
                <a:ea typeface="+mn-lt"/>
                <a:cs typeface="+mn-lt"/>
              </a:rPr>
              <a:t>PowerBI</a:t>
            </a:r>
            <a:r>
              <a:rPr lang="en-GB" dirty="0">
                <a:ea typeface="+mn-lt"/>
                <a:cs typeface="+mn-lt"/>
              </a:rPr>
              <a:t>, we gain some key insights as listed below.</a:t>
            </a:r>
            <a:endParaRPr lang="en-US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ea typeface="+mn-lt"/>
                <a:cs typeface="+mn-lt"/>
              </a:rPr>
              <a:t>Best City by:</a:t>
            </a:r>
            <a:endParaRPr lang="en-US" b="1">
              <a:ea typeface="+mn-lt"/>
              <a:cs typeface="+mn-lt"/>
            </a:endParaRP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Revenue - </a:t>
            </a:r>
            <a:r>
              <a:rPr lang="en-GB" b="1" dirty="0">
                <a:ea typeface="+mn-lt"/>
                <a:cs typeface="+mn-lt"/>
              </a:rPr>
              <a:t>Mumbai (₹669 M)</a:t>
            </a:r>
            <a:r>
              <a:rPr lang="en-GB" dirty="0">
                <a:ea typeface="+mn-lt"/>
                <a:cs typeface="+mn-lt"/>
              </a:rPr>
              <a:t> followed by Bangalore and Hyderabad.</a:t>
            </a:r>
            <a:endParaRPr lang="en-US" dirty="0">
              <a:ea typeface="+mn-lt"/>
              <a:cs typeface="+mn-lt"/>
            </a:endParaRP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Avg. Rating - </a:t>
            </a:r>
            <a:r>
              <a:rPr lang="en-GB" b="1" dirty="0">
                <a:ea typeface="+mn-lt"/>
                <a:cs typeface="+mn-lt"/>
              </a:rPr>
              <a:t>Delhi (3.8)</a:t>
            </a:r>
            <a:r>
              <a:rPr lang="en-GB" dirty="0">
                <a:ea typeface="+mn-lt"/>
                <a:cs typeface="+mn-lt"/>
              </a:rPr>
              <a:t> followed by Hyderabad and Mumbai.</a:t>
            </a:r>
          </a:p>
          <a:p>
            <a:pPr marL="635000" lvl="1" indent="-342900">
              <a:lnSpc>
                <a:spcPct val="100000"/>
              </a:lnSpc>
              <a:buAutoNum type="arabicPeriod"/>
            </a:pPr>
            <a:r>
              <a:rPr lang="en-GB" dirty="0">
                <a:ea typeface="+mn-lt"/>
                <a:cs typeface="+mn-lt"/>
              </a:rPr>
              <a:t>Occupancy% - </a:t>
            </a:r>
            <a:r>
              <a:rPr lang="en-GB" b="1" dirty="0">
                <a:ea typeface="+mn-lt"/>
                <a:cs typeface="+mn-lt"/>
              </a:rPr>
              <a:t>Delhi (60.55%)</a:t>
            </a:r>
            <a:r>
              <a:rPr lang="en-GB" dirty="0">
                <a:ea typeface="+mn-lt"/>
                <a:cs typeface="+mn-lt"/>
              </a:rPr>
              <a:t> followed by Hyderabad and Mumbai.</a:t>
            </a:r>
          </a:p>
        </p:txBody>
      </p:sp>
    </p:spTree>
    <p:extLst>
      <p:ext uri="{BB962C8B-B14F-4D97-AF65-F5344CB8AC3E}">
        <p14:creationId xmlns:p14="http://schemas.microsoft.com/office/powerpoint/2010/main" val="152829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03DC-FB0E-21F8-1D91-5EC11731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083" y="1198857"/>
            <a:ext cx="10058400" cy="667293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Key Insights from Dashboard..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C4E0-A7B3-2CBB-CA04-6540FBB3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00" y="2033075"/>
            <a:ext cx="10014297" cy="3771623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From the dashboard we have prepared using </a:t>
            </a:r>
            <a:r>
              <a:rPr lang="en-GB" dirty="0" err="1">
                <a:ea typeface="+mn-lt"/>
                <a:cs typeface="+mn-lt"/>
              </a:rPr>
              <a:t>PowerBI</a:t>
            </a:r>
            <a:r>
              <a:rPr lang="en-GB" dirty="0">
                <a:ea typeface="+mn-lt"/>
                <a:cs typeface="+mn-lt"/>
              </a:rPr>
              <a:t>, we gain some key insights as listed below.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Total Revenue is decreasing month on month and fell by </a:t>
            </a:r>
            <a:r>
              <a:rPr lang="en-GB" b="1" dirty="0">
                <a:ea typeface="+mn-lt"/>
                <a:cs typeface="+mn-lt"/>
              </a:rPr>
              <a:t>12%</a:t>
            </a:r>
            <a:r>
              <a:rPr lang="en-GB" dirty="0">
                <a:ea typeface="+mn-lt"/>
                <a:cs typeface="+mn-lt"/>
              </a:rPr>
              <a:t> in </a:t>
            </a:r>
            <a:r>
              <a:rPr lang="en-GB" b="1" dirty="0">
                <a:ea typeface="+mn-lt"/>
                <a:cs typeface="+mn-lt"/>
              </a:rPr>
              <a:t>July'22.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Grands have lost </a:t>
            </a:r>
            <a:r>
              <a:rPr lang="en-GB" b="1" dirty="0">
                <a:ea typeface="+mn-lt"/>
                <a:cs typeface="+mn-lt"/>
              </a:rPr>
              <a:t>₹299 M</a:t>
            </a:r>
            <a:r>
              <a:rPr lang="en-GB" dirty="0">
                <a:ea typeface="+mn-lt"/>
                <a:cs typeface="+mn-lt"/>
              </a:rPr>
              <a:t> in cancelled bookings.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GB" dirty="0" err="1">
                <a:ea typeface="+mn-lt"/>
                <a:cs typeface="+mn-lt"/>
              </a:rPr>
              <a:t>Atliq</a:t>
            </a:r>
            <a:r>
              <a:rPr lang="en-GB" dirty="0">
                <a:ea typeface="+mn-lt"/>
                <a:cs typeface="+mn-lt"/>
              </a:rPr>
              <a:t> Grands generated the most revenue through </a:t>
            </a:r>
            <a:r>
              <a:rPr lang="en-GB" b="1" dirty="0">
                <a:ea typeface="+mn-lt"/>
                <a:cs typeface="+mn-lt"/>
              </a:rPr>
              <a:t>Elite</a:t>
            </a:r>
            <a:r>
              <a:rPr lang="en-GB" dirty="0">
                <a:ea typeface="+mn-lt"/>
                <a:cs typeface="+mn-lt"/>
              </a:rPr>
              <a:t> type rooms  </a:t>
            </a:r>
            <a:r>
              <a:rPr lang="en-GB" b="1" dirty="0">
                <a:ea typeface="+mn-lt"/>
                <a:cs typeface="+mn-lt"/>
              </a:rPr>
              <a:t>(₹560 M).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Occupancy on </a:t>
            </a:r>
            <a:r>
              <a:rPr lang="en-GB" b="1" dirty="0">
                <a:ea typeface="+mn-lt"/>
                <a:cs typeface="+mn-lt"/>
              </a:rPr>
              <a:t>weekend</a:t>
            </a:r>
            <a:r>
              <a:rPr lang="en-GB" dirty="0">
                <a:ea typeface="+mn-lt"/>
                <a:cs typeface="+mn-lt"/>
              </a:rPr>
              <a:t> is</a:t>
            </a:r>
            <a:r>
              <a:rPr lang="en-GB" b="1" dirty="0">
                <a:ea typeface="+mn-lt"/>
                <a:cs typeface="+mn-lt"/>
              </a:rPr>
              <a:t> 22%</a:t>
            </a:r>
            <a:r>
              <a:rPr lang="en-GB" dirty="0">
                <a:ea typeface="+mn-lt"/>
                <a:cs typeface="+mn-lt"/>
              </a:rPr>
              <a:t> higher than occupancy on weekdays.</a:t>
            </a:r>
          </a:p>
        </p:txBody>
      </p:sp>
    </p:spTree>
    <p:extLst>
      <p:ext uri="{BB962C8B-B14F-4D97-AF65-F5344CB8AC3E}">
        <p14:creationId xmlns:p14="http://schemas.microsoft.com/office/powerpoint/2010/main" val="6030345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AtliQ Grands Hospitality Analysis</vt:lpstr>
      <vt:lpstr>About this project...</vt:lpstr>
      <vt:lpstr>AtliQ Grands Hotels Network</vt:lpstr>
      <vt:lpstr>Requirements...</vt:lpstr>
      <vt:lpstr>Mock up dashboard...</vt:lpstr>
      <vt:lpstr>Prepared Dashboard...</vt:lpstr>
      <vt:lpstr>Key Insights from Dashboard..</vt:lpstr>
      <vt:lpstr>Key Insights from Dashboard..</vt:lpstr>
      <vt:lpstr>Key Insights from Dashboard..</vt:lpstr>
      <vt:lpstr>Future scope of this project...</vt:lpstr>
      <vt:lpstr>Thank you all....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233</cp:revision>
  <dcterms:created xsi:type="dcterms:W3CDTF">2022-12-04T02:02:51Z</dcterms:created>
  <dcterms:modified xsi:type="dcterms:W3CDTF">2022-12-04T02:56:18Z</dcterms:modified>
</cp:coreProperties>
</file>