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2" r:id="rId5"/>
    <p:sldId id="262" r:id="rId6"/>
    <p:sldId id="510" r:id="rId7"/>
    <p:sldId id="263" r:id="rId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2969"/>
  </p:normalViewPr>
  <p:slideViewPr>
    <p:cSldViewPr>
      <p:cViewPr varScale="1">
        <p:scale>
          <a:sx n="74" d="100"/>
          <a:sy n="74" d="100"/>
        </p:scale>
        <p:origin x="11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648C-1F6B-4823-8E05-A8290E99F64E}" type="datetimeFigureOut">
              <a:rPr lang="zh-CN" altLang="en-US" smtClean="0"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19A5-1447-4065-BBD4-1D3D57A5F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3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19A5-1447-4065-BBD4-1D3D57A5F6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0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Ericsson Hilda" panose="000005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Ericsson Hilda" panose="00000500000000000000" pitchFamily="2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Ericsson Hilda" panose="00000500000000000000" pitchFamily="2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Ericsson Hilda" panose="00000500000000000000" pitchFamily="2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2975" y="626024"/>
            <a:ext cx="1809814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1AEF7-16A7-49E1-91DC-E8578091E59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730" y="540848"/>
            <a:ext cx="744186" cy="3051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Ericsson Hilda" panose="00000500000000000000" pitchFamily="2" charset="0"/>
          <a:ea typeface="+mj-ea"/>
          <a:cs typeface="+mj-cs"/>
        </a:defRPr>
      </a:lvl1pPr>
    </p:titleStyle>
    <p:bodyStyle>
      <a:lvl1pPr marL="0">
        <a:defRPr>
          <a:latin typeface="Ericsson Hilda" panose="00000500000000000000" pitchFamily="2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98"/>
              </p:ext>
            </p:extLst>
          </p:nvPr>
        </p:nvGraphicFramePr>
        <p:xfrm>
          <a:off x="972483" y="1831096"/>
          <a:ext cx="18663285" cy="8415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089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90" dirty="0">
                          <a:latin typeface="Arial"/>
                          <a:cs typeface="Arial"/>
                        </a:rPr>
                        <a:t>MTP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31775" indent="387350">
                        <a:lnSpc>
                          <a:spcPct val="103099"/>
                        </a:lnSpc>
                        <a:spcBef>
                          <a:spcPts val="1010"/>
                        </a:spcBef>
                      </a:pPr>
                      <a:r>
                        <a:rPr lang="en-US" sz="2600" b="1" spc="-10" dirty="0">
                          <a:latin typeface="Arial"/>
                          <a:cs typeface="Arial"/>
                        </a:rPr>
                        <a:t>Startup/</a:t>
                      </a:r>
                      <a:r>
                        <a:rPr sz="26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600" b="1" spc="5" dirty="0">
                          <a:latin typeface="Arial"/>
                          <a:cs typeface="Arial"/>
                        </a:rPr>
                        <a:t>Team name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Problem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Solution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280670" marR="283210" indent="12065" algn="ctr">
                        <a:lnSpc>
                          <a:spcPct val="103099"/>
                        </a:lnSpc>
                        <a:spcBef>
                          <a:spcPts val="919"/>
                        </a:spcBef>
                      </a:pP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196215" algn="ctr">
                        <a:lnSpc>
                          <a:spcPct val="103099"/>
                        </a:lnSpc>
                        <a:spcBef>
                          <a:spcPts val="235"/>
                        </a:spcBef>
                      </a:pP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563" y="626024"/>
            <a:ext cx="763079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5" dirty="0"/>
              <a:t>Designing </a:t>
            </a:r>
            <a:r>
              <a:rPr spc="25" dirty="0"/>
              <a:t>the </a:t>
            </a:r>
            <a:r>
              <a:rPr spc="5" dirty="0"/>
              <a:t>Edge </a:t>
            </a:r>
            <a:r>
              <a:rPr spc="-10" dirty="0"/>
              <a:t>Initiatives</a:t>
            </a:r>
            <a:r>
              <a:rPr spc="5" dirty="0"/>
              <a:t> </a:t>
            </a:r>
            <a:r>
              <a:rPr spc="40" dirty="0"/>
              <a:t>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B3728-0BC4-4B35-8DCE-DA5E2775A15B}"/>
              </a:ext>
            </a:extLst>
          </p:cNvPr>
          <p:cNvSpPr txBox="1"/>
          <p:nvPr/>
        </p:nvSpPr>
        <p:spPr>
          <a:xfrm>
            <a:off x="0" y="96632"/>
            <a:ext cx="15240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Template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664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40639"/>
              </p:ext>
            </p:extLst>
          </p:nvPr>
        </p:nvGraphicFramePr>
        <p:xfrm>
          <a:off x="972483" y="1831096"/>
          <a:ext cx="18663285" cy="8415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5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089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90" dirty="0">
                          <a:latin typeface="Arial"/>
                          <a:cs typeface="Arial"/>
                        </a:rPr>
                        <a:t>MTP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31775" indent="387350">
                        <a:lnSpc>
                          <a:spcPct val="103099"/>
                        </a:lnSpc>
                        <a:spcBef>
                          <a:spcPts val="1010"/>
                        </a:spcBef>
                      </a:pPr>
                      <a:r>
                        <a:rPr lang="en-US" sz="2600" b="1" spc="-10" dirty="0">
                          <a:latin typeface="Arial"/>
                          <a:cs typeface="Arial"/>
                        </a:rPr>
                        <a:t>Startup / Team name</a:t>
                      </a:r>
                      <a:r>
                        <a:rPr sz="2600" b="1" spc="-10" dirty="0">
                          <a:latin typeface="Arial"/>
                          <a:cs typeface="Arial"/>
                        </a:rPr>
                        <a:t> 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20" dirty="0">
                          <a:latin typeface="Arial"/>
                          <a:cs typeface="Arial"/>
                        </a:rPr>
                        <a:t>Problem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760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Solution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35052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20" dirty="0">
                          <a:latin typeface="Arial"/>
                          <a:cs typeface="Arial"/>
                        </a:rPr>
                        <a:t>Unlocking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Eco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5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600" spc="-50" dirty="0">
                          <a:latin typeface="Arial"/>
                          <a:cs typeface="Arial"/>
                        </a:rPr>
                        <a:t>AirEco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550" dirty="0">
                        <a:latin typeface="Times New Roman"/>
                        <a:cs typeface="Times New Roman"/>
                      </a:endParaRPr>
                    </a:p>
                    <a:p>
                      <a:pPr marL="46355" marR="445134">
                        <a:lnSpc>
                          <a:spcPct val="103099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Eco-friendly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travelers 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like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different 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experiences. Also,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there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6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used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280670" marR="283210" indent="12065" algn="ctr">
                        <a:lnSpc>
                          <a:spcPct val="103099"/>
                        </a:lnSpc>
                        <a:spcBef>
                          <a:spcPts val="919"/>
                        </a:spcBef>
                      </a:pPr>
                      <a:r>
                        <a:rPr sz="2600" spc="-2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platform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connect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houses’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with eco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travellers. 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Leveraging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houses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not 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normally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rented following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sharing 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economy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approach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Democratize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Eco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LocalEco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  <a:p>
                      <a:pPr marL="3354704" marR="294005" indent="-3047365">
                        <a:lnSpc>
                          <a:spcPct val="103099"/>
                        </a:lnSpc>
                        <a:spcBef>
                          <a:spcPts val="5"/>
                        </a:spcBef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Some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people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can’t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afford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travel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stay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hotel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196215" algn="ctr">
                        <a:lnSpc>
                          <a:spcPct val="103099"/>
                        </a:lnSpc>
                        <a:spcBef>
                          <a:spcPts val="235"/>
                        </a:spcBef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community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local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people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provide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hotel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guests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local 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experience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give 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free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nights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community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(so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everyone 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can access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services)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715"/>
                        </a:spcBef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always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870585" marR="247650" indent="-607695">
                        <a:lnSpc>
                          <a:spcPct val="103099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Service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 marL="2694940" marR="325120" indent="-2356485">
                        <a:lnSpc>
                          <a:spcPct val="103099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travellers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need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ideas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stay 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discounts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L="207010" marR="202565" indent="-1270" algn="ctr">
                        <a:lnSpc>
                          <a:spcPct val="103099"/>
                        </a:lnSpc>
                      </a:pPr>
                      <a:r>
                        <a:rPr sz="2600" spc="-7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subscription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service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where 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customers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receive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monthly 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2-night 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stay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hotel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lower</a:t>
                      </a:r>
                      <a:r>
                        <a:rPr sz="2600" spc="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rate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563" y="626024"/>
            <a:ext cx="763079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5" dirty="0"/>
              <a:t>Designing </a:t>
            </a:r>
            <a:r>
              <a:rPr spc="25" dirty="0"/>
              <a:t>the </a:t>
            </a:r>
            <a:r>
              <a:rPr spc="5" dirty="0"/>
              <a:t>Edge </a:t>
            </a:r>
            <a:r>
              <a:rPr spc="-10" dirty="0"/>
              <a:t>Initiatives</a:t>
            </a:r>
            <a:r>
              <a:rPr spc="5" dirty="0"/>
              <a:t> </a:t>
            </a:r>
            <a:r>
              <a:rPr spc="40" dirty="0"/>
              <a:t>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2ADCC5-BF1C-4D14-A3EB-DB9504D21D12}"/>
              </a:ext>
            </a:extLst>
          </p:cNvPr>
          <p:cNvSpPr txBox="1"/>
          <p:nvPr/>
        </p:nvSpPr>
        <p:spPr>
          <a:xfrm>
            <a:off x="0" y="96632"/>
            <a:ext cx="152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Example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49937"/>
              </p:ext>
            </p:extLst>
          </p:nvPr>
        </p:nvGraphicFramePr>
        <p:xfrm>
          <a:off x="973179" y="1844675"/>
          <a:ext cx="18660743" cy="833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8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-25" dirty="0">
                          <a:latin typeface="Arial"/>
                          <a:cs typeface="Arial"/>
                        </a:rPr>
                        <a:t>Build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Measure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25" dirty="0">
                          <a:latin typeface="Arial"/>
                          <a:cs typeface="Arial"/>
                        </a:rPr>
                        <a:t>Learn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82">
                <a:tc>
                  <a:txBody>
                    <a:bodyPr/>
                    <a:lstStyle/>
                    <a:p>
                      <a:pPr marL="125095" marR="118110" indent="-10160" algn="ctr">
                        <a:lnSpc>
                          <a:spcPct val="103099"/>
                        </a:lnSpc>
                        <a:spcBef>
                          <a:spcPts val="425"/>
                        </a:spcBef>
                      </a:pPr>
                      <a:r>
                        <a:rPr lang="en-US" sz="2600" spc="-90" dirty="0">
                          <a:latin typeface="Arial"/>
                          <a:cs typeface="Arial"/>
                        </a:rPr>
                        <a:t>Startup/</a:t>
                      </a:r>
                    </a:p>
                    <a:p>
                      <a:pPr marL="125095" marR="118110" indent="-10160" algn="ctr">
                        <a:lnSpc>
                          <a:spcPct val="103099"/>
                        </a:lnSpc>
                        <a:spcBef>
                          <a:spcPts val="425"/>
                        </a:spcBef>
                      </a:pPr>
                      <a:r>
                        <a:rPr lang="en-US" sz="2600" spc="-90" dirty="0">
                          <a:latin typeface="Arial"/>
                          <a:cs typeface="Arial"/>
                        </a:rPr>
                        <a:t>Team name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397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217804" indent="-49213" algn="ctr">
                        <a:lnSpc>
                          <a:spcPct val="103099"/>
                        </a:lnSpc>
                        <a:spcBef>
                          <a:spcPts val="2075"/>
                        </a:spcBef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Key</a:t>
                      </a:r>
                      <a:r>
                        <a:rPr lang="en-US" altLang="zh-CN"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hypotheses  </a:t>
                      </a:r>
                      <a:r>
                        <a:rPr sz="2600" spc="-100" dirty="0">
                          <a:latin typeface="Arial"/>
                          <a:cs typeface="Arial"/>
                        </a:rPr>
                        <a:t>(Crux)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63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864235" marR="848360">
                        <a:lnSpc>
                          <a:spcPct val="103099"/>
                        </a:lnSpc>
                        <a:spcBef>
                          <a:spcPts val="207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Experiment  Description</a:t>
                      </a:r>
                    </a:p>
                  </a:txBody>
                  <a:tcPr marL="0" marR="0" marT="263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Evaluation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Criteria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2600" spc="-35" dirty="0">
                          <a:latin typeface="Arial"/>
                          <a:cs typeface="Arial"/>
                        </a:rPr>
                        <a:t>Experiment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Result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learnings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446">
                <a:tc rowSpan="2"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2695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4226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115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161290" marR="159385" indent="418465">
                        <a:lnSpc>
                          <a:spcPct val="103099"/>
                        </a:lnSpc>
                        <a:spcBef>
                          <a:spcPts val="1030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5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140335" marR="135890" algn="ctr">
                        <a:lnSpc>
                          <a:spcPct val="103099"/>
                        </a:lnSpc>
                        <a:spcBef>
                          <a:spcPts val="235"/>
                        </a:spcBef>
                      </a:pP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75" y="626024"/>
            <a:ext cx="1141920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5" dirty="0"/>
              <a:t>Define </a:t>
            </a:r>
            <a:r>
              <a:rPr spc="5" dirty="0"/>
              <a:t>and </a:t>
            </a:r>
            <a:r>
              <a:rPr spc="-35" dirty="0"/>
              <a:t>run </a:t>
            </a:r>
            <a:r>
              <a:rPr spc="10" dirty="0"/>
              <a:t>experiments </a:t>
            </a:r>
            <a:r>
              <a:rPr dirty="0"/>
              <a:t>(problem/solution </a:t>
            </a:r>
            <a:r>
              <a:rPr spc="-10" dirty="0"/>
              <a:t>fit)</a:t>
            </a:r>
            <a:r>
              <a:rPr spc="50" dirty="0"/>
              <a:t> </a:t>
            </a:r>
            <a:r>
              <a:rPr spc="40" dirty="0"/>
              <a:t>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FE4C05-8B39-4187-9485-1E47685815EB}"/>
              </a:ext>
            </a:extLst>
          </p:cNvPr>
          <p:cNvSpPr txBox="1"/>
          <p:nvPr/>
        </p:nvSpPr>
        <p:spPr>
          <a:xfrm>
            <a:off x="0" y="96632"/>
            <a:ext cx="15240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Template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1541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97640"/>
              </p:ext>
            </p:extLst>
          </p:nvPr>
        </p:nvGraphicFramePr>
        <p:xfrm>
          <a:off x="973179" y="1844675"/>
          <a:ext cx="18660743" cy="8370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8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-25" dirty="0">
                          <a:latin typeface="Arial"/>
                          <a:cs typeface="Arial"/>
                        </a:rPr>
                        <a:t>Build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45" dirty="0">
                          <a:latin typeface="Arial"/>
                          <a:cs typeface="Arial"/>
                        </a:rPr>
                        <a:t>Measure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600" b="1" spc="25" dirty="0">
                          <a:latin typeface="Arial"/>
                          <a:cs typeface="Arial"/>
                        </a:rPr>
                        <a:t>Learn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35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82">
                <a:tc>
                  <a:txBody>
                    <a:bodyPr/>
                    <a:lstStyle/>
                    <a:p>
                      <a:pPr marL="125095" marR="118110" indent="-10160" algn="ctr">
                        <a:lnSpc>
                          <a:spcPct val="103099"/>
                        </a:lnSpc>
                        <a:spcBef>
                          <a:spcPts val="425"/>
                        </a:spcBef>
                      </a:pPr>
                      <a:r>
                        <a:rPr lang="en-US" sz="2600" dirty="0">
                          <a:latin typeface="Arial"/>
                          <a:cs typeface="Arial"/>
                        </a:rPr>
                        <a:t>Startup/Team name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397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217804" indent="-49213" algn="ctr">
                        <a:lnSpc>
                          <a:spcPct val="103099"/>
                        </a:lnSpc>
                        <a:spcBef>
                          <a:spcPts val="2075"/>
                        </a:spcBef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Key</a:t>
                      </a:r>
                      <a:r>
                        <a:rPr lang="en-US" altLang="zh-CN" sz="2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hypotheses  </a:t>
                      </a:r>
                      <a:r>
                        <a:rPr sz="2600" spc="-100" dirty="0">
                          <a:latin typeface="Arial"/>
                          <a:cs typeface="Arial"/>
                        </a:rPr>
                        <a:t>(Crux)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63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 marL="864235" marR="848360">
                        <a:lnSpc>
                          <a:spcPct val="103099"/>
                        </a:lnSpc>
                        <a:spcBef>
                          <a:spcPts val="2075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Experiment  Description</a:t>
                      </a:r>
                    </a:p>
                  </a:txBody>
                  <a:tcPr marL="0" marR="0" marT="263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Evaluation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Criteria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2600" spc="-35" dirty="0">
                          <a:latin typeface="Arial"/>
                          <a:cs typeface="Arial"/>
                        </a:rPr>
                        <a:t>Experiment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Result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600" spc="-6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learnings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446">
                <a:tc rowSpan="2"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600" spc="-50" dirty="0">
                          <a:latin typeface="Arial"/>
                          <a:cs typeface="Arial"/>
                        </a:rPr>
                        <a:t>AirEco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2695"/>
                        </a:spcBef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travellers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ts val="3115"/>
                        </a:lnSpc>
                      </a:pPr>
                      <a:r>
                        <a:rPr sz="2600" spc="5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2600" spc="-60" dirty="0">
                          <a:latin typeface="Arial"/>
                          <a:cs typeface="Arial"/>
                        </a:rPr>
                        <a:t>like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70" dirty="0">
                          <a:latin typeface="Arial"/>
                          <a:cs typeface="Arial"/>
                        </a:rPr>
                        <a:t>have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R="1270" algn="ctr">
                        <a:lnSpc>
                          <a:spcPts val="3115"/>
                        </a:lnSpc>
                      </a:pPr>
                      <a:r>
                        <a:rPr sz="2600" spc="-40" dirty="0">
                          <a:latin typeface="Arial"/>
                          <a:cs typeface="Arial"/>
                        </a:rPr>
                        <a:t>different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</a:t>
                      </a: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600" spc="-35" dirty="0">
                          <a:latin typeface="Arial"/>
                          <a:cs typeface="Arial"/>
                        </a:rPr>
                        <a:t>experiences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and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600" spc="-55" dirty="0">
                          <a:latin typeface="Arial"/>
                          <a:cs typeface="Arial"/>
                        </a:rPr>
                        <a:t>everywhere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4226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650" dirty="0">
                        <a:latin typeface="Times New Roman"/>
                        <a:cs typeface="Times New Roman"/>
                      </a:endParaRPr>
                    </a:p>
                    <a:p>
                      <a:pPr marL="142240" marR="136525" algn="ctr">
                        <a:lnSpc>
                          <a:spcPct val="103099"/>
                        </a:lnSpc>
                        <a:spcBef>
                          <a:spcPts val="5"/>
                        </a:spcBef>
                      </a:pPr>
                      <a:r>
                        <a:rPr sz="2600" spc="-45" dirty="0">
                          <a:latin typeface="Arial"/>
                          <a:cs typeface="Arial"/>
                        </a:rPr>
                        <a:t>Interview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clients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following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interview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template 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Customer 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Development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3115"/>
                        </a:lnSpc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least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60%</a:t>
                      </a:r>
                      <a:r>
                        <a:rPr sz="2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600" spc="-20" dirty="0">
                          <a:latin typeface="Arial"/>
                          <a:cs typeface="Arial"/>
                        </a:rPr>
                        <a:t>potential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clients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validate</a:t>
                      </a:r>
                      <a:r>
                        <a:rPr sz="2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our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R="1270" algn="ctr">
                        <a:lnSpc>
                          <a:spcPts val="3115"/>
                        </a:lnSpc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hypotheses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50">
                        <a:latin typeface="Times New Roman"/>
                        <a:cs typeface="Times New Roman"/>
                      </a:endParaRPr>
                    </a:p>
                    <a:p>
                      <a:pPr marL="641985" marR="637540" algn="ctr">
                        <a:lnSpc>
                          <a:spcPct val="103099"/>
                        </a:lnSpc>
                      </a:pPr>
                      <a:r>
                        <a:rPr sz="2600" spc="25" dirty="0">
                          <a:latin typeface="Arial"/>
                          <a:cs typeface="Arial"/>
                        </a:rPr>
                        <a:t>80%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 clients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validated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hypotheses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161290" marR="159385" indent="418465">
                        <a:lnSpc>
                          <a:spcPct val="103099"/>
                        </a:lnSpc>
                        <a:spcBef>
                          <a:spcPts val="1030"/>
                        </a:spcBef>
                      </a:pPr>
                      <a:r>
                        <a:rPr sz="2600" b="1" spc="15" dirty="0">
                          <a:latin typeface="Arial"/>
                          <a:cs typeface="Arial"/>
                        </a:rPr>
                        <a:t>Hypotheses validated 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Mot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interviewed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clients 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validated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hypotheses,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but 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found </a:t>
                      </a:r>
                      <a:r>
                        <a:rPr sz="2600" spc="15" dirty="0">
                          <a:latin typeface="Arial"/>
                          <a:cs typeface="Arial"/>
                        </a:rPr>
                        <a:t>out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most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young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travellers,</a:t>
                      </a:r>
                      <a:r>
                        <a:rPr sz="26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so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506730" marR="508634" indent="41275">
                        <a:lnSpc>
                          <a:spcPts val="3220"/>
                        </a:lnSpc>
                        <a:spcBef>
                          <a:spcPts val="120"/>
                        </a:spcBef>
                      </a:pPr>
                      <a:r>
                        <a:rPr sz="2600" spc="-25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customer 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segment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moving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forward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5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160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847090" marR="224790" indent="-617855">
                        <a:lnSpc>
                          <a:spcPct val="103099"/>
                        </a:lnSpc>
                      </a:pPr>
                      <a:r>
                        <a:rPr sz="2600" spc="-30" dirty="0">
                          <a:latin typeface="Arial"/>
                          <a:cs typeface="Arial"/>
                        </a:rPr>
                        <a:t>Eco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2600" spc="-80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Service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marL="142240" marR="136525" algn="ctr">
                        <a:lnSpc>
                          <a:spcPct val="103099"/>
                        </a:lnSpc>
                      </a:pPr>
                      <a:r>
                        <a:rPr sz="2600" spc="-45" dirty="0">
                          <a:latin typeface="Arial"/>
                          <a:cs typeface="Arial"/>
                        </a:rPr>
                        <a:t>Interview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2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following </a:t>
                      </a:r>
                      <a:r>
                        <a:rPr sz="2600" spc="-55" dirty="0">
                          <a:latin typeface="Arial"/>
                          <a:cs typeface="Arial"/>
                        </a:rPr>
                        <a:t>an 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interview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template 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Customer 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Development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L="260985" marR="260985" indent="14604" algn="ctr">
                        <a:lnSpc>
                          <a:spcPct val="103099"/>
                        </a:lnSpc>
                        <a:spcBef>
                          <a:spcPts val="5"/>
                        </a:spcBef>
                      </a:pPr>
                      <a:r>
                        <a:rPr sz="26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least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60%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 should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50" dirty="0">
                          <a:latin typeface="Arial"/>
                          <a:cs typeface="Arial"/>
                        </a:rPr>
                        <a:t>validate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our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hypotheses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4250" dirty="0">
                        <a:latin typeface="Times New Roman"/>
                        <a:cs typeface="Times New Roman"/>
                      </a:endParaRPr>
                    </a:p>
                    <a:p>
                      <a:pPr marL="118110" marR="104775" algn="ctr">
                        <a:lnSpc>
                          <a:spcPct val="103099"/>
                        </a:lnSpc>
                      </a:pPr>
                      <a:r>
                        <a:rPr sz="2600" spc="-70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30%</a:t>
                      </a:r>
                      <a:r>
                        <a:rPr sz="2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potential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rent  their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places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tc>
                  <a:txBody>
                    <a:bodyPr/>
                    <a:lstStyle/>
                    <a:p>
                      <a:pPr marL="140335" marR="135890" algn="ctr">
                        <a:lnSpc>
                          <a:spcPct val="103099"/>
                        </a:lnSpc>
                        <a:spcBef>
                          <a:spcPts val="235"/>
                        </a:spcBef>
                      </a:pPr>
                      <a:r>
                        <a:rPr sz="2600" b="1" spc="5" dirty="0">
                          <a:latin typeface="Arial"/>
                          <a:cs typeface="Arial"/>
                        </a:rPr>
                        <a:t>Hypothesis </a:t>
                      </a:r>
                      <a:r>
                        <a:rPr sz="2600" b="1" spc="15" dirty="0">
                          <a:latin typeface="Arial"/>
                          <a:cs typeface="Arial"/>
                        </a:rPr>
                        <a:t>Invalidated  </a:t>
                      </a:r>
                      <a:r>
                        <a:rPr sz="2600" spc="-90" dirty="0">
                          <a:latin typeface="Arial"/>
                          <a:cs typeface="Arial"/>
                        </a:rPr>
                        <a:t>Even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though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hypothesis 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was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invalidated,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than  </a:t>
                      </a:r>
                      <a:r>
                        <a:rPr sz="2600" spc="25" dirty="0">
                          <a:latin typeface="Arial"/>
                          <a:cs typeface="Arial"/>
                        </a:rPr>
                        <a:t>70%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owners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were willing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rent their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house </a:t>
                      </a:r>
                      <a:r>
                        <a:rPr sz="2600" spc="-6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2600" spc="-25" dirty="0">
                          <a:latin typeface="Arial"/>
                          <a:cs typeface="Arial"/>
                        </a:rPr>
                        <a:t>provide 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them </a:t>
                      </a:r>
                      <a:r>
                        <a:rPr sz="2600" spc="-40" dirty="0">
                          <a:latin typeface="Arial"/>
                          <a:cs typeface="Arial"/>
                        </a:rPr>
                        <a:t>staff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take </a:t>
                      </a:r>
                      <a:r>
                        <a:rPr sz="2600" spc="-45" dirty="0">
                          <a:latin typeface="Arial"/>
                          <a:cs typeface="Arial"/>
                        </a:rPr>
                        <a:t>care </a:t>
                      </a:r>
                      <a:r>
                        <a:rPr sz="2600" spc="-10" dirty="0">
                          <a:latin typeface="Arial"/>
                          <a:cs typeface="Arial"/>
                        </a:rPr>
                        <a:t>of it.  </a:t>
                      </a:r>
                      <a:r>
                        <a:rPr sz="2600" spc="-30" dirty="0">
                          <a:latin typeface="Arial"/>
                          <a:cs typeface="Arial"/>
                        </a:rPr>
                        <a:t>What </a:t>
                      </a:r>
                      <a:r>
                        <a:rPr sz="2600" spc="-35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didn’t </a:t>
                      </a:r>
                      <a:r>
                        <a:rPr sz="2600" spc="5" dirty="0">
                          <a:latin typeface="Arial"/>
                          <a:cs typeface="Arial"/>
                        </a:rPr>
                        <a:t>want </a:t>
                      </a:r>
                      <a:r>
                        <a:rPr sz="2600" spc="-15" dirty="0">
                          <a:latin typeface="Arial"/>
                          <a:cs typeface="Arial"/>
                        </a:rPr>
                        <a:t>was</a:t>
                      </a:r>
                      <a:r>
                        <a:rPr sz="2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35" dirty="0">
                          <a:latin typeface="Arial"/>
                          <a:cs typeface="Arial"/>
                        </a:rPr>
                        <a:t>to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spend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2600" spc="-5" dirty="0">
                          <a:latin typeface="Arial"/>
                          <a:cs typeface="Arial"/>
                        </a:rPr>
                        <a:t>doing</a:t>
                      </a:r>
                      <a:r>
                        <a:rPr sz="2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spc="-20" dirty="0">
                          <a:latin typeface="Arial"/>
                          <a:cs typeface="Arial"/>
                        </a:rPr>
                        <a:t>it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75" y="626024"/>
            <a:ext cx="1141920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5" dirty="0"/>
              <a:t>Define </a:t>
            </a:r>
            <a:r>
              <a:rPr spc="5" dirty="0"/>
              <a:t>and </a:t>
            </a:r>
            <a:r>
              <a:rPr spc="-35" dirty="0"/>
              <a:t>run </a:t>
            </a:r>
            <a:r>
              <a:rPr spc="10" dirty="0"/>
              <a:t>experiments </a:t>
            </a:r>
            <a:r>
              <a:rPr dirty="0"/>
              <a:t>(problem/solution </a:t>
            </a:r>
            <a:r>
              <a:rPr spc="-10" dirty="0"/>
              <a:t>fit)</a:t>
            </a:r>
            <a:r>
              <a:rPr spc="50" dirty="0"/>
              <a:t> </a:t>
            </a:r>
            <a:r>
              <a:rPr spc="40" dirty="0"/>
              <a:t>template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1C3335-5851-41D5-8CC7-822E183A2CCF}"/>
              </a:ext>
            </a:extLst>
          </p:cNvPr>
          <p:cNvSpPr txBox="1"/>
          <p:nvPr/>
        </p:nvSpPr>
        <p:spPr>
          <a:xfrm>
            <a:off x="0" y="96632"/>
            <a:ext cx="152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Example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0936882669AB46BD1A8600FC8051EE" ma:contentTypeVersion="13" ma:contentTypeDescription="Create a new document." ma:contentTypeScope="" ma:versionID="96ce9bde106e2996b004ecdc76a26569">
  <xsd:schema xmlns:xsd="http://www.w3.org/2001/XMLSchema" xmlns:xs="http://www.w3.org/2001/XMLSchema" xmlns:p="http://schemas.microsoft.com/office/2006/metadata/properties" xmlns:ns2="ce509841-8610-4e27-b298-8b26fb292604" xmlns:ns3="dcc51c8e-cf13-4364-99b6-6c2bfa520018" targetNamespace="http://schemas.microsoft.com/office/2006/metadata/properties" ma:root="true" ma:fieldsID="0b62f046e2f7cef9eb21ea95495eb139" ns2:_="" ns3:_="">
    <xsd:import namespace="ce509841-8610-4e27-b298-8b26fb292604"/>
    <xsd:import namespace="dcc51c8e-cf13-4364-99b6-6c2bfa5200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09841-8610-4e27-b298-8b26fb2926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51c8e-cf13-4364-99b6-6c2bfa52001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3A5FD-AFE5-4314-BF27-F46E28DA4E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2A09D3-7012-43C7-A550-40D4DB2CB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73A8E9-E0E8-44EB-B8D3-ED8C14A6A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509841-8610-4e27-b298-8b26fb292604"/>
    <ds:schemaRef ds:uri="dcc51c8e-cf13-4364-99b6-6c2bfa5200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379</Words>
  <Application>Microsoft Office PowerPoint</Application>
  <PresentationFormat>Custom</PresentationFormat>
  <Paragraphs>104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Ericsson Hilda</vt:lpstr>
      <vt:lpstr>Times New Roman</vt:lpstr>
      <vt:lpstr>Office Theme</vt:lpstr>
      <vt:lpstr>Designing the Edge Initiatives template</vt:lpstr>
      <vt:lpstr>Designing the Edge Initiatives template</vt:lpstr>
      <vt:lpstr>Define and run experiments (problem/solution fit) template</vt:lpstr>
      <vt:lpstr>Define and run experiments (problem/solution fit)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Trends and Issues research delivery template</dc:title>
  <dc:creator>Patrik Sandin</dc:creator>
  <cp:lastModifiedBy>Jun DENG A</cp:lastModifiedBy>
  <cp:revision>20</cp:revision>
  <dcterms:created xsi:type="dcterms:W3CDTF">2019-05-24T07:49:02Z</dcterms:created>
  <dcterms:modified xsi:type="dcterms:W3CDTF">2021-05-18T08:05:02Z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0x010100870936882669AB46BD1A8600FC8051EE</vt:lpwstr>
  </property>
</Properties>
</file>