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Inception net</a:t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872dde5a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4872dde5a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lower dimensional embeddings → h x w </a:t>
            </a:r>
            <a:r>
              <a:rPr lang="en-US"/>
              <a:t>작아진 상태를 의미하는데 이때는 이미 중요한 feature 들이 잘 정리돼, pooling 등을 이용해 차원을 줄여도 정보 손실이 크지 않다.</a:t>
            </a:r>
            <a:endParaRPr/>
          </a:p>
        </p:txBody>
      </p:sp>
      <p:sp>
        <p:nvSpPr>
          <p:cNvPr id="203" name="Google Shape;203;g34872dde5ae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872dde5a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4872dde5a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1x1 conv layer를 쓰게 되면서 차원을 줄일 수 있고 연산도 줄어듦.</a:t>
            </a:r>
            <a:endParaRPr/>
          </a:p>
        </p:txBody>
      </p:sp>
      <p:sp>
        <p:nvSpPr>
          <p:cNvPr id="212" name="Google Shape;212;g34872dde5ae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93b72e7fa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493b72e7fa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1x1 conv layer를 쓰게 되면서 차원을 줄일 수 있고 연산도 줄어듦.</a:t>
            </a:r>
            <a:endParaRPr/>
          </a:p>
        </p:txBody>
      </p:sp>
      <p:sp>
        <p:nvSpPr>
          <p:cNvPr id="229" name="Google Shape;229;g3493b72e7fa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3fb1092521577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13fb1092521577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두번째 module을 초기에 쓰면 아직 너무 큰 이미지여서 연산량이 많아지고, 아직 feature가 뽑히지 않은 상태여서 별 도움이 안됐음.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마지막 세번째 module은 자세히 설명은 안되어있지만, 공간정보가 거의 소진된</a:t>
            </a:r>
            <a:r>
              <a:rPr b="1" lang="en-US" sz="1100"/>
              <a:t> </a:t>
            </a:r>
            <a:r>
              <a:rPr lang="en-US" sz="1100"/>
              <a:t>후반부에서 병렬적으로 filter를 배치함으로써 채널 수를 늘려 표현력을 늘리게 하는 역할.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243" name="Google Shape;243;g113fb10925215771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93b72e7fa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493b72e7fa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v3 까지는 auxiliary classifier 1개 남아있는데 v4 이후 최근에는 안 쓰는 방향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</a:rPr>
              <a:t>초반 Layer에서 output을 내고 이걸 Backpropagation에 반영하면 당연하게도 초반 Layer에서 잘 Classification을 잘 학습시킬 수 있는 방향이 어느정도 반영되어 학습이 진행-&gt; optimal feature를 잘 뽑아내지 못함.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260" name="Google Shape;260;g3493b72e7fa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93b72e7f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493b72e7f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3배 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stride 2로 각각 주니까 표현력은 안 줄고, grid size는 줄고 stride2 → 효율 증가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278" name="Google Shape;278;g3493b72e7f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3fb1092521577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113fb1092521577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299" name="Google Shape;299;g113fb1092521577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93b72e7fa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493b72e7fa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3배 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stride 2로 각각 주니까 표현력은 안 줄고, grid size는 줄고 stride2 → 효율 증가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315" name="Google Shape;315;g3493b72e7fa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93b72e7fa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493b72e7fa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3배 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stride 2로 각각 주니까 표현력은 안 줄고, grid size는 줄고 stride2 → 효율 증가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328" name="Google Shape;328;g3493b72e7fa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93b72e7fa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493b72e7fa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Optimizer RMSProp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Label smoothing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Factorized 7x7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338" name="Google Shape;338;g3493b72e7fa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555555"/>
                </a:solidFill>
              </a:rPr>
              <a:t>기존 CNN의 Conv-Activation-Conv와 같은 단순한 Linear convolution layer 구조로는, 필터가 늘어남에 따라 기하급수적으로 늘어나는 연산량을 해결할 수 없었고, 더 복잡한 차원의 Nonlinearlity 역시 충분히 표현할 수 없기때문에 </a:t>
            </a:r>
            <a:r>
              <a:rPr lang="en-US" sz="1150" u="sng">
                <a:solidFill>
                  <a:srgbClr val="555555"/>
                </a:solidFill>
              </a:rPr>
              <a:t>CNN 안에 또다른 CNN을 넣는 것처럼 !! MLP(Multi layer perceptron)</a:t>
            </a:r>
            <a:r>
              <a:rPr lang="en-US" sz="1150">
                <a:solidFill>
                  <a:srgbClr val="555555"/>
                </a:solidFill>
              </a:rPr>
              <a:t>를 사용하자는 것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555555"/>
                </a:solidFill>
              </a:rPr>
              <a:t>1x1 conv layer를 중요하게 다루고 있음. 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3fb1092521577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g113fb1092521577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pytorch에 공개된 코드를 가지고 왔는데 정확히 논문이랑 똑같지는 않고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imagenet 기준으로 더 좋은 성능을 위해 조금 다른 부분이 있음.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355" name="Google Shape;355;g113fb10925215771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3fb1092521577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13fb1092521577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3배 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stride 2로 각각 주니까 표현력은 안 줄고, grid size는 줄고 stride2 → 효율 증가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369" name="Google Shape;369;g113fb10925215771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3fb10925215771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113fb10925215771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3배 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stride 2로 각각 주니까 표현력은 안 줄고, grid size는 줄고 stride2 → 효율 증가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382" name="Google Shape;382;g113fb10925215771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3fb1092521577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113fb1092521577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3배 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stride 2로 각각 주니까 표현력은 안 줄고, grid size는 줄고 stride2 → 효율 증가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395" name="Google Shape;395;g113fb10925215771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86d81f97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486d81f97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 사이즈가 커지면 파라미터가 많아지면서 과적합될 수 있고 컴퓨터 연산이 많아진다는 단점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그래서 fc layer를 spasely connected architecture 로 하자는 생각을 하게 되는데 이렇게 일부만 sparse한 구조는 또 컴퓨터가 연산을 잘 못함.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ex) 행렬 곱할 때 대부분의 값이 0이면 좋지만, 그 0들이 아무 곳에나 랜덤하게 있으면 GPU가 최적화하기 힘듦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sparse matrices 를 합쳐서 상대적으로 dense한 submatrix를 만들게 됨. 이러면 </a:t>
            </a:r>
            <a:r>
              <a:rPr lang="en-US"/>
              <a:t>신경망에서 비슷한 뉴런끼리 활성화되는 그런 효과를 기대할 수 있음.</a:t>
            </a:r>
            <a:endParaRPr/>
          </a:p>
        </p:txBody>
      </p:sp>
      <p:sp>
        <p:nvSpPr>
          <p:cNvPr id="108" name="Google Shape;108;g3486d81f97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744a6dd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4744a6dde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1x1 conv layer를 쓰게 되면서 channel 수를 줄일 수 있고 연산도 줄어듦. 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-dimension reduction → removing computational bottleneck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119" name="Google Shape;119;g34744a6dde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3b72e7f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493b72e7f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1x1 conv layer를 쓰게 되면서 차원을 줄일 수 있고 연산도 줄어듦.</a:t>
            </a:r>
            <a:endParaRPr/>
          </a:p>
        </p:txBody>
      </p:sp>
      <p:sp>
        <p:nvSpPr>
          <p:cNvPr id="133" name="Google Shape;133;g3493b72e7f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93b72e7fa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493b72e7fa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stem (imagenet 기반 224x224 로 들어가서 7x7 먼저 쓰고) stride 2 로 주니까 image size 반으로 줄어듦.</a:t>
            </a:r>
            <a:endParaRPr sz="1150">
              <a:solidFill>
                <a:srgbClr val="5555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50">
                <a:solidFill>
                  <a:srgbClr val="555555"/>
                </a:solidFill>
              </a:rPr>
              <a:t>inception </a:t>
            </a:r>
            <a:endParaRPr sz="1150">
              <a:solidFill>
                <a:srgbClr val="555555"/>
              </a:solidFill>
            </a:endParaRPr>
          </a:p>
        </p:txBody>
      </p:sp>
      <p:sp>
        <p:nvSpPr>
          <p:cNvPr id="142" name="Google Shape;142;g3493b72e7fa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86d81f97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486d81f97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486d81f97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3fb1092521577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13fb1092521577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13fb10925215771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9a4ca575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모델의 크기를 늘리면서 계산량도 줄이는 방향으로 개선</a:t>
            </a:r>
            <a:endParaRPr/>
          </a:p>
        </p:txBody>
      </p:sp>
      <p:sp>
        <p:nvSpPr>
          <p:cNvPr id="194" name="Google Shape;194;g349a4ca575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9.gif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0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pytorch.org/vision/stable/_modules/torchvision/models/inception.html#Inception_V3_Weights" TargetMode="External"/><Relationship Id="rId5" Type="http://schemas.openxmlformats.org/officeDocument/2006/relationships/image" Target="../media/image32.png"/><Relationship Id="rId6" Type="http://schemas.openxmlformats.org/officeDocument/2006/relationships/image" Target="../media/image31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pytorch.org/vision/stable/_modules/torchvision/models/inception.html#Inception_V3_Weights" TargetMode="External"/><Relationship Id="rId5" Type="http://schemas.openxmlformats.org/officeDocument/2006/relationships/image" Target="../media/image33.png"/><Relationship Id="rId6" Type="http://schemas.openxmlformats.org/officeDocument/2006/relationships/image" Target="../media/image38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pytorch.org/vision/stable/_modules/torchvision/models/inception.html#Inception_V3_Weights" TargetMode="External"/><Relationship Id="rId5" Type="http://schemas.openxmlformats.org/officeDocument/2006/relationships/image" Target="../media/image36.png"/><Relationship Id="rId6" Type="http://schemas.openxmlformats.org/officeDocument/2006/relationships/image" Target="../media/image18.png"/><Relationship Id="rId7" Type="http://schemas.openxmlformats.org/officeDocument/2006/relationships/image" Target="../media/image35.png"/><Relationship Id="rId8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9.gif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5" y="157252"/>
            <a:ext cx="2848836" cy="780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이(가) 표시된 사진&#10;&#10;자동 생성된 설명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0316" y="96252"/>
            <a:ext cx="907380" cy="9379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689987" y="2534979"/>
            <a:ext cx="108120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538725" y="5462827"/>
            <a:ext cx="91440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Jimin Kwon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rebuchet MS"/>
                <a:ea typeface="Trebuchet MS"/>
                <a:cs typeface="Trebuchet MS"/>
                <a:sym typeface="Trebuchet MS"/>
              </a:rPr>
              <a:t>2025.04.09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4099" y="1128200"/>
            <a:ext cx="9383750" cy="41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2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2"/>
          <p:cNvSpPr txBox="1"/>
          <p:nvPr/>
        </p:nvSpPr>
        <p:spPr>
          <a:xfrm>
            <a:off x="805553" y="350400"/>
            <a:ext cx="8067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Design Principles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805543" y="1521493"/>
            <a:ext cx="10581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Avoid representational bottlenecks,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especially early in the networks.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네트워크 초기에 bottleneck → 중요한 feature 추출 전에 정보 손실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Higher dimensional representations are easier to process locally within a network.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채널 수 커질수록 (고차원) 정보가 많으니까 local processing이 더 의미 있어짐.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Spatial aggregation can be done over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lower dimensional embeddings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without much or any loss in representational power.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lower dimensional embeddings → 인접 단위들 간의 상관관계 높아서 차원을 줄여도 정보 손실이 크지 않음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AutoNum type="arabicPeriod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Balance the width and depth of the network.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3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23"/>
          <p:cNvSpPr txBox="1"/>
          <p:nvPr/>
        </p:nvSpPr>
        <p:spPr>
          <a:xfrm>
            <a:off x="747481" y="404950"/>
            <a:ext cx="1077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Factorization in to smaller convolutions</a:t>
            </a:r>
            <a:endParaRPr b="1" sz="3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805543" y="1579418"/>
            <a:ext cx="10581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연산량을 더 줄이기 위해서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크기가 큰 filter (5x5)를 3x3 두개로 분해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5x5 Conv 1개 사용 시 parameter 25개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3x3 Conv 2개 사용 시 parameter </a:t>
            </a: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개 (</a:t>
            </a: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28% 감소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233466" y="5962724"/>
            <a:ext cx="18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Inception-v1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7608501" y="6080424"/>
            <a:ext cx="18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Inception-v2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68" y="2969300"/>
            <a:ext cx="3764507" cy="29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825" y="2620525"/>
            <a:ext cx="3661856" cy="33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983" y="3087000"/>
            <a:ext cx="3354542" cy="250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3"/>
          <p:cNvCxnSpPr/>
          <p:nvPr/>
        </p:nvCxnSpPr>
        <p:spPr>
          <a:xfrm>
            <a:off x="3844875" y="4549463"/>
            <a:ext cx="9252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/>
          <p:nvPr/>
        </p:nvSpPr>
        <p:spPr>
          <a:xfrm>
            <a:off x="4940900" y="3563550"/>
            <a:ext cx="721200" cy="11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"/>
          <p:cNvSpPr/>
          <p:nvPr/>
        </p:nvSpPr>
        <p:spPr>
          <a:xfrm>
            <a:off x="234175" y="4020125"/>
            <a:ext cx="721200" cy="53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4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24"/>
          <p:cNvSpPr txBox="1"/>
          <p:nvPr/>
        </p:nvSpPr>
        <p:spPr>
          <a:xfrm>
            <a:off x="747481" y="404950"/>
            <a:ext cx="1077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Factorization in to smaller convolutions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805543" y="1350818"/>
            <a:ext cx="10581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3x3 Conv를 더 작은 Conv로 분해하면 더 줄일 수 있나?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2x2 Conv 로 분해 시 parameter (9→8)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1x3, 3x1로 분해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시 parameter (9→</a:t>
            </a: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6, 33% 감소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1xn, nx1 </a:t>
            </a: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비대칭 Conv로 분해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하는 것이 더 효과적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025" y="2947299"/>
            <a:ext cx="2776000" cy="349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4926037" y="6439050"/>
            <a:ext cx="15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Inception-v2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7" name="Google Shape;2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252" y="3217315"/>
            <a:ext cx="3544226" cy="2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4"/>
          <p:cNvSpPr/>
          <p:nvPr/>
        </p:nvSpPr>
        <p:spPr>
          <a:xfrm>
            <a:off x="2214025" y="3495525"/>
            <a:ext cx="579900" cy="1918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2948825" y="4474275"/>
            <a:ext cx="579900" cy="939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5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5"/>
          <p:cNvSpPr txBox="1"/>
          <p:nvPr/>
        </p:nvSpPr>
        <p:spPr>
          <a:xfrm>
            <a:off x="747481" y="404950"/>
            <a:ext cx="1077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Spatial </a:t>
            </a:r>
            <a:r>
              <a:rPr b="1" lang="en-US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Factorization into Asymmetric Convolutions</a:t>
            </a:r>
            <a:endParaRPr b="1" sz="3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805543" y="1350818"/>
            <a:ext cx="10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Inception module 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225" y="1677925"/>
            <a:ext cx="3098100" cy="38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/>
          <p:nvPr/>
        </p:nvSpPr>
        <p:spPr>
          <a:xfrm>
            <a:off x="4652425" y="2349800"/>
            <a:ext cx="636300" cy="2070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5397725" y="3331275"/>
            <a:ext cx="636300" cy="108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50" y="1926875"/>
            <a:ext cx="3661856" cy="3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/>
          <p:nvPr/>
        </p:nvSpPr>
        <p:spPr>
          <a:xfrm>
            <a:off x="812725" y="2869900"/>
            <a:ext cx="721200" cy="114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8050" y="1695526"/>
            <a:ext cx="4205467" cy="34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3700025" y="5913625"/>
            <a:ext cx="40317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early layers에서 잘 작동 x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중간 레벨 grid size 12~20 일 때 효과적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7828050" y="5402075"/>
            <a:ext cx="4031700" cy="1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promote high dimensional representations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8x8 같은 마지막 부분에서만 사용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26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26"/>
          <p:cNvSpPr txBox="1"/>
          <p:nvPr/>
        </p:nvSpPr>
        <p:spPr>
          <a:xfrm>
            <a:off x="747481" y="404950"/>
            <a:ext cx="1077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Auxiliary classifier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805543" y="1350818"/>
            <a:ext cx="10581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 level feature의 보조 분류기 제거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제거 시 최종 결과에 영향 없었음.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Vanishing gradient 를 막고 수렴을 돕는다는 가설 : 수렴 향상 X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보조 분류기에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BN, drop out 적용 시 성능 향상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을 보임.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6" name="Google Shape;2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2300" y="2956993"/>
            <a:ext cx="599122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/>
          <p:nvPr/>
        </p:nvSpPr>
        <p:spPr>
          <a:xfrm>
            <a:off x="8465150" y="3114525"/>
            <a:ext cx="2435700" cy="214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6"/>
          <p:cNvGrpSpPr/>
          <p:nvPr/>
        </p:nvGrpSpPr>
        <p:grpSpPr>
          <a:xfrm>
            <a:off x="152403" y="3667283"/>
            <a:ext cx="5890108" cy="2472237"/>
            <a:chOff x="152400" y="2101118"/>
            <a:chExt cx="11887200" cy="3459610"/>
          </a:xfrm>
        </p:grpSpPr>
        <p:pic>
          <p:nvPicPr>
            <p:cNvPr id="269" name="Google Shape;269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2101118"/>
              <a:ext cx="11887200" cy="2962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26"/>
            <p:cNvSpPr/>
            <p:nvPr/>
          </p:nvSpPr>
          <p:spPr>
            <a:xfrm>
              <a:off x="5392850" y="4408925"/>
              <a:ext cx="1764900" cy="770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8038550" y="3973025"/>
              <a:ext cx="1764900" cy="770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 txBox="1"/>
            <p:nvPr/>
          </p:nvSpPr>
          <p:spPr>
            <a:xfrm>
              <a:off x="4357258" y="2244767"/>
              <a:ext cx="3426300" cy="387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Inception modules </a:t>
              </a:r>
              <a:endParaRPr b="1" sz="1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3" name="Google Shape;273;p26"/>
            <p:cNvSpPr txBox="1"/>
            <p:nvPr/>
          </p:nvSpPr>
          <p:spPr>
            <a:xfrm>
              <a:off x="6476857" y="5216028"/>
              <a:ext cx="4910700" cy="3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000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Auxiliary classifier network </a:t>
              </a:r>
              <a:endParaRPr b="1" sz="1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74" name="Google Shape;274;p26"/>
          <p:cNvCxnSpPr/>
          <p:nvPr/>
        </p:nvCxnSpPr>
        <p:spPr>
          <a:xfrm flipH="1" rot="10800000">
            <a:off x="1416650" y="5732500"/>
            <a:ext cx="1135500" cy="26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27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2" name="Google Shape;282;p27"/>
          <p:cNvSpPr txBox="1"/>
          <p:nvPr/>
        </p:nvSpPr>
        <p:spPr>
          <a:xfrm>
            <a:off x="747481" y="404950"/>
            <a:ext cx="1077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Efficient Grid Size Reduction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695118" y="1427606"/>
            <a:ext cx="10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표현력을 줄이지 않고 계산량을 줄이는 방법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4">
            <a:alphaModFix/>
          </a:blip>
          <a:srcRect b="30824" l="5426" r="4879" t="0"/>
          <a:stretch/>
        </p:blipFill>
        <p:spPr>
          <a:xfrm>
            <a:off x="504975" y="1963100"/>
            <a:ext cx="4925774" cy="265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5775" y="3199125"/>
            <a:ext cx="4522225" cy="35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7"/>
          <p:cNvSpPr txBox="1"/>
          <p:nvPr/>
        </p:nvSpPr>
        <p:spPr>
          <a:xfrm>
            <a:off x="7750675" y="2010225"/>
            <a:ext cx="4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Representational bottlenecks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86150" y="2047700"/>
            <a:ext cx="2517600" cy="24003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3188300" y="2047700"/>
            <a:ext cx="2242500" cy="24003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5730125" y="1971500"/>
            <a:ext cx="1875000" cy="410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Pooling → Inception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5730125" y="2505550"/>
            <a:ext cx="1875000" cy="410100"/>
          </a:xfrm>
          <a:prstGeom prst="rect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Inception</a:t>
            </a: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 → Pooling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7750675" y="2495875"/>
            <a:ext cx="44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Filter 수 먼저 늘리고 pooling 하면 계산량 증가 (x3)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637043" y="4783881"/>
            <a:ext cx="1058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두개의 </a:t>
            </a: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stride 2 Pooling &amp; Conv block 병렬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적으로 사용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→ 채널 수는 늘리면서 (정보 손실 X) stride 2로 downsampling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7512650" y="3716500"/>
            <a:ext cx="5850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8236550" y="4216325"/>
            <a:ext cx="5850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960450" y="4705325"/>
            <a:ext cx="585000" cy="36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28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28"/>
          <p:cNvSpPr txBox="1"/>
          <p:nvPr/>
        </p:nvSpPr>
        <p:spPr>
          <a:xfrm>
            <a:off x="747481" y="404950"/>
            <a:ext cx="1077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Inception-v2 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805543" y="1427018"/>
            <a:ext cx="10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ectu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5" name="Google Shape;3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550" y="2047693"/>
            <a:ext cx="491490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775" y="2524881"/>
            <a:ext cx="6166750" cy="3293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8375" y="180663"/>
            <a:ext cx="5805150" cy="19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8"/>
          <p:cNvSpPr/>
          <p:nvPr/>
        </p:nvSpPr>
        <p:spPr>
          <a:xfrm>
            <a:off x="8303875" y="3202350"/>
            <a:ext cx="622800" cy="9648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9787325" y="3202350"/>
            <a:ext cx="702300" cy="9648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8529550" y="4469400"/>
            <a:ext cx="1545000" cy="302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chemeClr val="lt1"/>
                </a:highlight>
                <a:latin typeface="Trebuchet MS"/>
                <a:ea typeface="Trebuchet MS"/>
                <a:cs typeface="Trebuchet MS"/>
                <a:sym typeface="Trebuchet MS"/>
              </a:rPr>
              <a:t>grid size reduction</a:t>
            </a:r>
            <a:endParaRPr sz="1200"/>
          </a:p>
        </p:txBody>
      </p:sp>
      <p:sp>
        <p:nvSpPr>
          <p:cNvPr id="311" name="Google Shape;311;p28"/>
          <p:cNvSpPr/>
          <p:nvPr/>
        </p:nvSpPr>
        <p:spPr>
          <a:xfrm>
            <a:off x="2283550" y="4567125"/>
            <a:ext cx="1831800" cy="83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9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9" name="Google Shape;319;p29"/>
          <p:cNvSpPr txBox="1"/>
          <p:nvPr/>
        </p:nvSpPr>
        <p:spPr>
          <a:xfrm>
            <a:off x="747481" y="404950"/>
            <a:ext cx="1077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Regularization via Label Smoothing</a:t>
            </a:r>
            <a:endParaRPr b="1" sz="3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805543" y="1427018"/>
            <a:ext cx="105810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Encouraging the model to be </a:t>
            </a: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less confident</a:t>
            </a:r>
            <a:endParaRPr b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label (0 or 1) →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Soft label (0~1)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로 smoothing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2922" y="1922425"/>
            <a:ext cx="4582951" cy="27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3500" y="2475200"/>
            <a:ext cx="4098211" cy="72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9"/>
          <p:cNvSpPr txBox="1"/>
          <p:nvPr/>
        </p:nvSpPr>
        <p:spPr>
          <a:xfrm>
            <a:off x="1267250" y="3403700"/>
            <a:ext cx="54639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 : number of class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δk,y ​: 정답 클래스 y일 때만 1</a:t>
            </a: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u(k) : 모든 클래스에 동일한 확률을 주는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균등 분포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ε : 얼마나 smoothing할지 조절하는 정도 (0.1)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2292600" y="5410200"/>
            <a:ext cx="599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ImageNet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에서 성능 </a:t>
            </a: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+ 0.2%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0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30"/>
          <p:cNvSpPr txBox="1"/>
          <p:nvPr/>
        </p:nvSpPr>
        <p:spPr>
          <a:xfrm>
            <a:off x="747481" y="404950"/>
            <a:ext cx="1077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on Low Resolution Input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805543" y="1427018"/>
            <a:ext cx="105810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 resolution 에서 small object detection 은 어려운 문제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→ Higher resolution receptive field를 사용하는 것이 일반적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 수정 없이 input resolution만 고해상도로 주면,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cost 가 저렴한 모델을 어려운 task에 사용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하는 것 →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비효율적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계산량 유지하면서 input resolution을 높이는 게 도움이 되는가?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학습 시간은 오래 걸리지만 </a:t>
            </a:r>
            <a:r>
              <a:rPr b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low resolution에서도 high resolution에 근접한 성능</a:t>
            </a:r>
            <a:endParaRPr b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4" name="Google Shape;33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200" y="4356193"/>
            <a:ext cx="60769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31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31"/>
          <p:cNvSpPr txBox="1"/>
          <p:nvPr/>
        </p:nvSpPr>
        <p:spPr>
          <a:xfrm>
            <a:off x="747481" y="404950"/>
            <a:ext cx="1077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Experimental Results and Comparisons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31"/>
          <p:cNvSpPr txBox="1"/>
          <p:nvPr/>
        </p:nvSpPr>
        <p:spPr>
          <a:xfrm>
            <a:off x="805543" y="1427018"/>
            <a:ext cx="105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Inception v3 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4" name="Google Shape;3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75" y="1898300"/>
            <a:ext cx="4460172" cy="36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6675" y="4462325"/>
            <a:ext cx="4908625" cy="14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/>
          <p:nvPr/>
        </p:nvSpPr>
        <p:spPr>
          <a:xfrm>
            <a:off x="804325" y="6357250"/>
            <a:ext cx="83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4CCCC"/>
                </a:highlight>
                <a:latin typeface="Trebuchet MS"/>
                <a:ea typeface="Trebuchet MS"/>
                <a:cs typeface="Trebuchet MS"/>
                <a:sym typeface="Trebuchet MS"/>
              </a:rPr>
              <a:t>Inception v3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= Inception v2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RMSProp + LS + Factorized 7x7 + BN-auxiliary</a:t>
            </a:r>
            <a:endParaRPr b="1"/>
          </a:p>
        </p:txBody>
      </p:sp>
      <p:cxnSp>
        <p:nvCxnSpPr>
          <p:cNvPr id="347" name="Google Shape;347;p31"/>
          <p:cNvCxnSpPr/>
          <p:nvPr/>
        </p:nvCxnSpPr>
        <p:spPr>
          <a:xfrm>
            <a:off x="1456050" y="5594825"/>
            <a:ext cx="1500" cy="762600"/>
          </a:xfrm>
          <a:prstGeom prst="straightConnector1">
            <a:avLst/>
          </a:prstGeom>
          <a:noFill/>
          <a:ln cap="flat" cmpd="sng" w="28575">
            <a:solidFill>
              <a:srgbClr val="24292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1"/>
          <p:cNvSpPr/>
          <p:nvPr/>
        </p:nvSpPr>
        <p:spPr>
          <a:xfrm>
            <a:off x="804325" y="5051275"/>
            <a:ext cx="4340700" cy="477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6672" y="1427031"/>
            <a:ext cx="4709884" cy="263718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1"/>
          <p:cNvSpPr txBox="1"/>
          <p:nvPr/>
        </p:nvSpPr>
        <p:spPr>
          <a:xfrm>
            <a:off x="8256550" y="4064225"/>
            <a:ext cx="21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 Single model, multi-crop &gt;</a:t>
            </a:r>
            <a:endParaRPr sz="1200"/>
          </a:p>
        </p:txBody>
      </p:sp>
      <p:sp>
        <p:nvSpPr>
          <p:cNvPr id="351" name="Google Shape;351;p31"/>
          <p:cNvSpPr txBox="1"/>
          <p:nvPr/>
        </p:nvSpPr>
        <p:spPr>
          <a:xfrm>
            <a:off x="8465150" y="5959125"/>
            <a:ext cx="196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 Ensemble, multi-crop &gt;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6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4"/>
          <p:cNvCxnSpPr/>
          <p:nvPr/>
        </p:nvCxnSpPr>
        <p:spPr>
          <a:xfrm>
            <a:off x="805543" y="1175652"/>
            <a:ext cx="10580914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805543" y="350391"/>
            <a:ext cx="593214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Network-in-Network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1025" y="1285388"/>
            <a:ext cx="8649941" cy="31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6825" y="4515536"/>
            <a:ext cx="5919741" cy="217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6">
            <a:alphaModFix/>
          </a:blip>
          <a:srcRect b="0" l="47081" r="0" t="0"/>
          <a:stretch/>
        </p:blipFill>
        <p:spPr>
          <a:xfrm>
            <a:off x="8413800" y="4259650"/>
            <a:ext cx="2756425" cy="2430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660475" y="4264775"/>
            <a:ext cx="2367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32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9" name="Google Shape;359;p32"/>
          <p:cNvSpPr txBox="1"/>
          <p:nvPr/>
        </p:nvSpPr>
        <p:spPr>
          <a:xfrm>
            <a:off x="747481" y="404950"/>
            <a:ext cx="1077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Review</a:t>
            </a:r>
            <a:endParaRPr b="1" sz="3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805543" y="1427018"/>
            <a:ext cx="1058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https://pytorch.org/vision/stable/_modules/torchvision/models/inception.html#Inception_V3_Weights</a:t>
            </a:r>
            <a:endParaRPr b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1" name="Google Shape;3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475" y="1828625"/>
            <a:ext cx="5397551" cy="42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5400" y="1828625"/>
            <a:ext cx="5241075" cy="2670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2"/>
          <p:cNvPicPr preferRelativeResize="0"/>
          <p:nvPr/>
        </p:nvPicPr>
        <p:blipFill rotWithShape="1">
          <a:blip r:embed="rId7">
            <a:alphaModFix/>
          </a:blip>
          <a:srcRect b="30862" l="0" r="49520" t="0"/>
          <a:stretch/>
        </p:blipFill>
        <p:spPr>
          <a:xfrm>
            <a:off x="9475450" y="4390877"/>
            <a:ext cx="1993925" cy="212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5100" y="4638901"/>
            <a:ext cx="2048925" cy="18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2"/>
          <p:cNvSpPr/>
          <p:nvPr/>
        </p:nvSpPr>
        <p:spPr>
          <a:xfrm>
            <a:off x="5396625" y="5492850"/>
            <a:ext cx="330600" cy="22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/>
              <a:t>5x5</a:t>
            </a:r>
            <a:endParaRPr b="1" sz="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33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33"/>
          <p:cNvSpPr txBox="1"/>
          <p:nvPr/>
        </p:nvSpPr>
        <p:spPr>
          <a:xfrm>
            <a:off x="747481" y="404950"/>
            <a:ext cx="1077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Review</a:t>
            </a:r>
            <a:endParaRPr b="1" sz="3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33"/>
          <p:cNvSpPr txBox="1"/>
          <p:nvPr/>
        </p:nvSpPr>
        <p:spPr>
          <a:xfrm>
            <a:off x="805543" y="1427018"/>
            <a:ext cx="1058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https://pytorch.org/vision/stable/_modules/torchvision/models/inception.html#Inception_V3_Weights</a:t>
            </a:r>
            <a:endParaRPr b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5" name="Google Shape;3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25" y="1788875"/>
            <a:ext cx="4515500" cy="39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3275" y="1788876"/>
            <a:ext cx="5005251" cy="28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59624" y="3948600"/>
            <a:ext cx="2359575" cy="28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3"/>
          <p:cNvPicPr preferRelativeResize="0"/>
          <p:nvPr/>
        </p:nvPicPr>
        <p:blipFill rotWithShape="1">
          <a:blip r:embed="rId8">
            <a:alphaModFix/>
          </a:blip>
          <a:srcRect b="30862" l="0" r="49520" t="0"/>
          <a:stretch/>
        </p:blipFill>
        <p:spPr>
          <a:xfrm>
            <a:off x="9475450" y="4390877"/>
            <a:ext cx="1993925" cy="212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5" name="Google Shape;385;p34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6" name="Google Shape;386;p34"/>
          <p:cNvSpPr txBox="1"/>
          <p:nvPr/>
        </p:nvSpPr>
        <p:spPr>
          <a:xfrm>
            <a:off x="747481" y="404950"/>
            <a:ext cx="1077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Review</a:t>
            </a:r>
            <a:endParaRPr b="1" sz="3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7" name="Google Shape;387;p34"/>
          <p:cNvSpPr txBox="1"/>
          <p:nvPr/>
        </p:nvSpPr>
        <p:spPr>
          <a:xfrm>
            <a:off x="805543" y="1427018"/>
            <a:ext cx="10581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https://pytorch.org/vision/stable/_modules/torchvision/models/inception.html#Inception_V3_Weights</a:t>
            </a:r>
            <a:endParaRPr b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8" name="Google Shape;3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1225" y="1878700"/>
            <a:ext cx="4409675" cy="395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5126" y="4302177"/>
            <a:ext cx="2691225" cy="214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7875" y="3269325"/>
            <a:ext cx="4836901" cy="28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7875" y="1878697"/>
            <a:ext cx="4409675" cy="11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35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35"/>
          <p:cNvSpPr txBox="1"/>
          <p:nvPr/>
        </p:nvSpPr>
        <p:spPr>
          <a:xfrm>
            <a:off x="747481" y="404950"/>
            <a:ext cx="1077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 Review</a:t>
            </a:r>
            <a:endParaRPr b="1" sz="3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50" y="1775593"/>
            <a:ext cx="491490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5"/>
          <p:cNvSpPr txBox="1"/>
          <p:nvPr/>
        </p:nvSpPr>
        <p:spPr>
          <a:xfrm>
            <a:off x="5636700" y="1262925"/>
            <a:ext cx="65553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rgbClr val="445588"/>
                </a:solidFill>
                <a:latin typeface="Courier New"/>
                <a:ea typeface="Courier New"/>
                <a:cs typeface="Courier New"/>
                <a:sym typeface="Courier New"/>
              </a:rPr>
              <a:t>Inception3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(nn.Module):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600">
                <a:solidFill>
                  <a:srgbClr val="BBBBB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num_classes: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aux_logits: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True,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transform_input: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False,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inception_blocks: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Optional[List[Callable[...,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nn.Module]]]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init_weights: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Optional[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None,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dropout: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None: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-US" sz="600">
                <a:solidFill>
                  <a:srgbClr val="06287E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_log_api_usage_once(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None: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[BasicConv2d,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InceptionA,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InceptionB,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InceptionC,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InceptionD,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InceptionE,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InceptionAux]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conv_block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inception_blocks[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inception_a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inception_blocks[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inception_blocks[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inception_c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inception_blocks[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inception_d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inception_blocks[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inception_e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inception_blocks[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inception_aux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inception_blocks[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.aux_logits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aux_logits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.transform_input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transform_input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.Conv2d_1a_3x3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conv_block(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kernel_size=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stride=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.Conv2d_2a_3x3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conv_block(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kernel_size=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.Conv2d_2b_3x3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conv_block(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kernel_size=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.maxpool1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nn.MaxPool2d(kernel_size=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stride=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.Conv2d_3b_1x1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conv_block(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kernel_size=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.Conv2d_4a_3x3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conv_block(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kernel_size=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.maxpool2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nn.MaxPool2d(kernel_size=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stride=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.Mixed_5b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inception_a(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pool_features=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32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.Mixed_5c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inception_a(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256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pool_features=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.Mixed_5d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inception_a(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288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pool_features=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64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.Mixed_6a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inception_b(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288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.Mixed_6b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inception_c(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channels_7x7=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.Mixed_6c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inception_c(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channels_7x7=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.Mixed_6d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inception_c(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channels_7x7=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.Mixed_6e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inception_c(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channels_7x7=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192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.AuxLogits: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Optional[nn.Module]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aux_logits: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.AuxLogits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inception_aux(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num_classes)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.Mixed_7a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inception_d(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768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.Mixed_7b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inception_e(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1280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.Mixed_7c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inception_e(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2048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.avgpool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nn.AdaptiveAvgPool2d((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.dropout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nn.Dropout(p=dropout)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.fc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nn.Linear(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2048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num_classes)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init_weights: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525252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.modules():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nn.Conv2d)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nn.Linear):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stddev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(m.stddev)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hasattr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DD1144"/>
                </a:solidFill>
                <a:latin typeface="Courier New"/>
                <a:ea typeface="Courier New"/>
                <a:cs typeface="Courier New"/>
                <a:sym typeface="Courier New"/>
              </a:rPr>
              <a:t>"stddev"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-US" sz="600">
                <a:solidFill>
                  <a:srgbClr val="6C6C6D"/>
                </a:solidFill>
                <a:latin typeface="Courier New"/>
                <a:ea typeface="Courier New"/>
                <a:cs typeface="Courier New"/>
                <a:sym typeface="Courier New"/>
              </a:rPr>
              <a:t># type: ignore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torch.nn.init.trunc_normal_(m.weight,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std=stddev,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a=-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b=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nn.BatchNorm2d):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nn.init.constant_(m.weight,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60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nn.init.constant_(m.bias,</a:t>
            </a:r>
            <a:r>
              <a:rPr lang="en-US" sz="6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600">
                <a:solidFill>
                  <a:srgbClr val="009999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6071850" y="4205350"/>
            <a:ext cx="2337900" cy="259800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6071850" y="4559250"/>
            <a:ext cx="2337900" cy="370200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6071850" y="5289475"/>
            <a:ext cx="2337900" cy="191100"/>
          </a:xfrm>
          <a:prstGeom prst="rect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5" name="Google Shape;40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4625" y="2757475"/>
            <a:ext cx="1364074" cy="1215999"/>
          </a:xfrm>
          <a:prstGeom prst="rect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6" name="Google Shape;40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19781" y="4077975"/>
            <a:ext cx="1469718" cy="1775425"/>
          </a:xfrm>
          <a:prstGeom prst="rect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7" name="Google Shape;407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38696" y="4637400"/>
            <a:ext cx="1524980" cy="1216000"/>
          </a:xfrm>
          <a:prstGeom prst="rect">
            <a:avLst/>
          </a:prstGeom>
          <a:noFill/>
          <a:ln cap="flat" cmpd="sng" w="1905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6600"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6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4" name="Google Shape;4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5" y="157252"/>
            <a:ext cx="2848836" cy="780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이(가) 표시된 사진&#10;&#10;자동 생성된 설명" id="415" name="Google Shape;4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0316" y="96252"/>
            <a:ext cx="907380" cy="93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5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805543" y="350391"/>
            <a:ext cx="59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Motivations</a:t>
            </a: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05543" y="1579418"/>
            <a:ext cx="10581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most straightforward way of improving the performance of deep neural networks is by </a:t>
            </a:r>
            <a:r>
              <a:rPr b="1"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increasing their size</a:t>
            </a: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○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increasing the depth of the network and its width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Drawbacks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○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larger number of parameters → overfitting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○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 quality training set → expensive, tricky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○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dramatically increased use of computational resources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fundamental way of solving both issues would be by ultimately moving from fully connected to </a:t>
            </a:r>
            <a:r>
              <a:rPr b="1"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sparsely connected architectures</a:t>
            </a: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even inside the convolutions.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○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non-uniform sparse models → inefficient computing </a:t>
            </a: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infrastructures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en-US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Clustering sparse matrices → relatively dense submatrices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4050" y="4665843"/>
            <a:ext cx="34194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7069" y="2092416"/>
            <a:ext cx="3419475" cy="152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6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805543" y="350391"/>
            <a:ext cx="59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Architectural Details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05543" y="1350818"/>
            <a:ext cx="10581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Filters with different sizes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Parallel structure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1x1 convolutions → dimension reduction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200" y="2122427"/>
            <a:ext cx="6050324" cy="323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5">
            <a:alphaModFix/>
          </a:blip>
          <a:srcRect b="0" l="47081" r="0" t="0"/>
          <a:stretch/>
        </p:blipFill>
        <p:spPr>
          <a:xfrm>
            <a:off x="7097400" y="0"/>
            <a:ext cx="2406791" cy="212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1349636" y="5533975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Inception module, naive version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6528713" y="5533975"/>
            <a:ext cx="495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Inception module with dimension reductions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725" y="2377279"/>
            <a:ext cx="5932199" cy="300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7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805543" y="350391"/>
            <a:ext cx="59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Architectural Details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925" y="1371627"/>
            <a:ext cx="10119724" cy="53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8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805543" y="350391"/>
            <a:ext cx="59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Architectural Details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75" y="1942775"/>
            <a:ext cx="7273274" cy="38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2625" y="2602212"/>
            <a:ext cx="4553249" cy="24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232825" y="2990550"/>
            <a:ext cx="6191400" cy="19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9108139" y="4866575"/>
            <a:ext cx="781800" cy="23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rebuchet MS"/>
                <a:ea typeface="Trebuchet MS"/>
                <a:cs typeface="Trebuchet MS"/>
                <a:sym typeface="Trebuchet MS"/>
              </a:rPr>
              <a:t>28x28x192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7831875" y="3997486"/>
            <a:ext cx="781800" cy="23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rebuchet MS"/>
                <a:ea typeface="Trebuchet MS"/>
                <a:cs typeface="Trebuchet MS"/>
                <a:sym typeface="Trebuchet MS"/>
              </a:rPr>
              <a:t>28x28x64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759525" y="1299650"/>
            <a:ext cx="2650800" cy="312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rebuchet MS"/>
                <a:ea typeface="Trebuchet MS"/>
                <a:cs typeface="Trebuchet MS"/>
                <a:sym typeface="Trebuchet MS"/>
              </a:rPr>
              <a:t>stride 2 로 주니까 224x224 → 112x112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3" name="Google Shape;153;p18"/>
          <p:cNvCxnSpPr>
            <a:stCxn id="152" idx="2"/>
          </p:cNvCxnSpPr>
          <p:nvPr/>
        </p:nvCxnSpPr>
        <p:spPr>
          <a:xfrm flipH="1">
            <a:off x="2382625" y="1612550"/>
            <a:ext cx="702300" cy="66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8"/>
          <p:cNvSpPr/>
          <p:nvPr/>
        </p:nvSpPr>
        <p:spPr>
          <a:xfrm>
            <a:off x="9021958" y="4266222"/>
            <a:ext cx="781800" cy="23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rebuchet MS"/>
                <a:ea typeface="Trebuchet MS"/>
                <a:cs typeface="Trebuchet MS"/>
                <a:sym typeface="Trebuchet MS"/>
              </a:rPr>
              <a:t>28x28x96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9051328" y="3235463"/>
            <a:ext cx="781800" cy="23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rebuchet MS"/>
                <a:ea typeface="Trebuchet MS"/>
                <a:cs typeface="Trebuchet MS"/>
                <a:sym typeface="Trebuchet MS"/>
              </a:rPr>
              <a:t>28x28x128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0165208" y="4292832"/>
            <a:ext cx="781800" cy="23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rebuchet MS"/>
                <a:ea typeface="Trebuchet MS"/>
                <a:cs typeface="Trebuchet MS"/>
                <a:sym typeface="Trebuchet MS"/>
              </a:rPr>
              <a:t>28x28x16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0012803" y="3233548"/>
            <a:ext cx="781800" cy="23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rebuchet MS"/>
                <a:ea typeface="Trebuchet MS"/>
                <a:cs typeface="Trebuchet MS"/>
                <a:sym typeface="Trebuchet MS"/>
              </a:rPr>
              <a:t>28x28x32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11138134" y="3179195"/>
            <a:ext cx="781800" cy="23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rebuchet MS"/>
                <a:ea typeface="Trebuchet MS"/>
                <a:cs typeface="Trebuchet MS"/>
                <a:sym typeface="Trebuchet MS"/>
              </a:rPr>
              <a:t>28x28x32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9203389" y="2601688"/>
            <a:ext cx="781800" cy="23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rebuchet MS"/>
                <a:ea typeface="Trebuchet MS"/>
                <a:cs typeface="Trebuchet MS"/>
                <a:sym typeface="Trebuchet MS"/>
              </a:rPr>
              <a:t>28x28x256</a:t>
            </a:r>
            <a:endParaRPr sz="1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9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805543" y="350391"/>
            <a:ext cx="593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GoogLeNet</a:t>
            </a: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805543" y="1579418"/>
            <a:ext cx="10581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Auxiliary classifier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모델이 깊어지면 back propagation 과정에서 vanishing gradient 문제 발생 가능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gradient signal 증폭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때만 30% 가중치 → 학습 끝나고는 사용 X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1484525" y="3764750"/>
            <a:ext cx="242700" cy="70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" name="Google Shape;170;p19"/>
          <p:cNvGrpSpPr/>
          <p:nvPr/>
        </p:nvGrpSpPr>
        <p:grpSpPr>
          <a:xfrm>
            <a:off x="152400" y="3095643"/>
            <a:ext cx="11887200" cy="3507307"/>
            <a:chOff x="152400" y="2101118"/>
            <a:chExt cx="11887200" cy="3507307"/>
          </a:xfrm>
        </p:grpSpPr>
        <p:pic>
          <p:nvPicPr>
            <p:cNvPr id="171" name="Google Shape;17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2101118"/>
              <a:ext cx="11887200" cy="29625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9"/>
            <p:cNvSpPr/>
            <p:nvPr/>
          </p:nvSpPr>
          <p:spPr>
            <a:xfrm>
              <a:off x="5392850" y="4408925"/>
              <a:ext cx="1764900" cy="770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038550" y="3973025"/>
              <a:ext cx="1764900" cy="770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 txBox="1"/>
            <p:nvPr/>
          </p:nvSpPr>
          <p:spPr>
            <a:xfrm>
              <a:off x="4357250" y="2244775"/>
              <a:ext cx="3681300" cy="392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5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Inception modules</a:t>
              </a:r>
              <a:r>
                <a:rPr b="1" lang="en-US" sz="1800">
                  <a:solidFill>
                    <a:srgbClr val="FF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b="1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6476875" y="5216025"/>
              <a:ext cx="3681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50">
                  <a:solidFill>
                    <a:srgbClr val="0000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Auxiliary classifier network</a:t>
              </a:r>
              <a:r>
                <a:rPr b="1" lang="en-US" sz="1800">
                  <a:solidFill>
                    <a:srgbClr val="0000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b="1" sz="1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6" name="Google Shape;176;p19"/>
          <p:cNvSpPr txBox="1"/>
          <p:nvPr/>
        </p:nvSpPr>
        <p:spPr>
          <a:xfrm>
            <a:off x="10854600" y="4597075"/>
            <a:ext cx="1185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Global</a:t>
            </a:r>
            <a:endParaRPr b="1"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</a:t>
            </a:r>
            <a:endParaRPr b="1"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Pooling</a:t>
            </a:r>
            <a:endParaRPr b="1" sz="19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1484525" y="3733550"/>
            <a:ext cx="242700" cy="770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512" y="356757"/>
            <a:ext cx="1744005" cy="47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0"/>
          <p:cNvCxnSpPr/>
          <p:nvPr/>
        </p:nvCxnSpPr>
        <p:spPr>
          <a:xfrm>
            <a:off x="805543" y="1175652"/>
            <a:ext cx="105810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0"/>
          <p:cNvSpPr txBox="1"/>
          <p:nvPr/>
        </p:nvSpPr>
        <p:spPr>
          <a:xfrm>
            <a:off x="805553" y="350400"/>
            <a:ext cx="887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ILSVRC 2014 Challenge Results</a:t>
            </a: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805543" y="1579418"/>
            <a:ext cx="10581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GoogLeNet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12x fewer parameters than the AlexNet, being more accurate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Repeated Inception modules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○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ReLU activation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53" y="3464800"/>
            <a:ext cx="5207550" cy="26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5400000">
            <a:off x="6547199" y="3547450"/>
            <a:ext cx="470100" cy="457200"/>
          </a:xfrm>
          <a:prstGeom prst="corner">
            <a:avLst>
              <a:gd fmla="val 32447" name="adj1"/>
              <a:gd fmla="val 32426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rot="-5400000">
            <a:off x="11139951" y="5557850"/>
            <a:ext cx="470100" cy="457200"/>
          </a:xfrm>
          <a:prstGeom prst="corner">
            <a:avLst>
              <a:gd fmla="val 32447" name="adj1"/>
              <a:gd fmla="val 32426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6553650" y="3693400"/>
            <a:ext cx="48330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VGG net 구조적으로 간결 but 계산량 많음.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[Number of Parameters]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GoogLeNet → </a:t>
            </a:r>
            <a:r>
              <a:rPr lang="en-US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5 million</a:t>
            </a:r>
            <a:endParaRPr sz="1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-"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VGGNet → 180 million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GoogLeNet 복잡성 → 네트워크 변경 어려움.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11225" y="5476625"/>
            <a:ext cx="50610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5" y="157252"/>
            <a:ext cx="2848835" cy="7807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표지판이(가) 표시된 사진&#10;&#10;자동 생성된 설명" id="197" name="Google Shape;1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0316" y="96252"/>
            <a:ext cx="907379" cy="93796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689987" y="2534979"/>
            <a:ext cx="108120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7700" y="1977892"/>
            <a:ext cx="9816558" cy="290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