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61" r:id="rId4"/>
    <p:sldId id="258" r:id="rId5"/>
    <p:sldId id="280" r:id="rId6"/>
    <p:sldId id="262" r:id="rId7"/>
    <p:sldId id="263" r:id="rId8"/>
    <p:sldId id="266" r:id="rId9"/>
    <p:sldId id="267" r:id="rId10"/>
    <p:sldId id="264" r:id="rId11"/>
    <p:sldId id="265" r:id="rId12"/>
    <p:sldId id="268" r:id="rId13"/>
    <p:sldId id="269" r:id="rId14"/>
    <p:sldId id="270" r:id="rId15"/>
    <p:sldId id="271" r:id="rId16"/>
    <p:sldId id="272" r:id="rId17"/>
    <p:sldId id="273" r:id="rId18"/>
    <p:sldId id="274" r:id="rId19"/>
    <p:sldId id="275" r:id="rId20"/>
    <p:sldId id="277" r:id="rId21"/>
    <p:sldId id="276" r:id="rId22"/>
    <p:sldId id="278" r:id="rId23"/>
    <p:sldId id="279" r:id="rId24"/>
    <p:sldId id="284" r:id="rId25"/>
    <p:sldId id="281" r:id="rId26"/>
    <p:sldId id="282" r:id="rId27"/>
    <p:sldId id="283" r:id="rId28"/>
    <p:sldId id="287" r:id="rId29"/>
    <p:sldId id="289" r:id="rId30"/>
    <p:sldId id="286" r:id="rId31"/>
    <p:sldId id="285" r:id="rId32"/>
    <p:sldId id="290" r:id="rId33"/>
    <p:sldId id="291" r:id="rId34"/>
    <p:sldId id="292" r:id="rId35"/>
    <p:sldId id="293" r:id="rId36"/>
    <p:sldId id="294" r:id="rId37"/>
    <p:sldId id="295" r:id="rId38"/>
    <p:sldId id="296" r:id="rId39"/>
    <p:sldId id="297" r:id="rId40"/>
    <p:sldId id="298" r:id="rId41"/>
    <p:sldId id="299" r:id="rId42"/>
    <p:sldId id="302" r:id="rId43"/>
    <p:sldId id="300" r:id="rId44"/>
    <p:sldId id="301" r:id="rId45"/>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689" autoAdjust="0"/>
  </p:normalViewPr>
  <p:slideViewPr>
    <p:cSldViewPr>
      <p:cViewPr varScale="1">
        <p:scale>
          <a:sx n="83" d="100"/>
          <a:sy n="83" d="100"/>
        </p:scale>
        <p:origin x="1450"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C4BD8E-9F8B-4803-B06C-13A0C44F3575}" type="datetimeFigureOut">
              <a:rPr lang="sv-SE" smtClean="0"/>
              <a:t>2013-09-11</a:t>
            </a:fld>
            <a:endParaRPr lang="sv-S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9CEAAC-E081-4D11-BA51-93E8B089F919}" type="slidenum">
              <a:rPr lang="sv-SE" smtClean="0"/>
              <a:t>‹#›</a:t>
            </a:fld>
            <a:endParaRPr lang="sv-SE"/>
          </a:p>
        </p:txBody>
      </p:sp>
    </p:spTree>
    <p:extLst>
      <p:ext uri="{BB962C8B-B14F-4D97-AF65-F5344CB8AC3E}">
        <p14:creationId xmlns:p14="http://schemas.microsoft.com/office/powerpoint/2010/main" val="3175298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slides are licensed under the Creative Commons Attribution 3.0 </a:t>
            </a:r>
            <a:r>
              <a:rPr lang="en-US" dirty="0" err="1" smtClean="0"/>
              <a:t>Unported</a:t>
            </a:r>
            <a:r>
              <a:rPr lang="en-US" dirty="0" smtClean="0"/>
              <a:t> license, see http://creativecommons.org/licenses/by/3.0/.</a:t>
            </a:r>
            <a:endParaRPr lang="sv-SE" dirty="0"/>
          </a:p>
        </p:txBody>
      </p:sp>
      <p:sp>
        <p:nvSpPr>
          <p:cNvPr id="4" name="Slide Number Placeholder 3"/>
          <p:cNvSpPr>
            <a:spLocks noGrp="1"/>
          </p:cNvSpPr>
          <p:nvPr>
            <p:ph type="sldNum" sz="quarter" idx="10"/>
          </p:nvPr>
        </p:nvSpPr>
        <p:spPr/>
        <p:txBody>
          <a:bodyPr/>
          <a:lstStyle/>
          <a:p>
            <a:fld id="{EF9CEAAC-E081-4D11-BA51-93E8B089F919}" type="slidenum">
              <a:rPr lang="sv-SE" smtClean="0"/>
              <a:t>1</a:t>
            </a:fld>
            <a:endParaRPr lang="sv-SE"/>
          </a:p>
        </p:txBody>
      </p:sp>
    </p:spTree>
    <p:extLst>
      <p:ext uri="{BB962C8B-B14F-4D97-AF65-F5344CB8AC3E}">
        <p14:creationId xmlns:p14="http://schemas.microsoft.com/office/powerpoint/2010/main" val="2848141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lex</a:t>
            </a:r>
            <a:r>
              <a:rPr lang="sv-SE" baseline="0" dirty="0" smtClean="0"/>
              <a:t> </a:t>
            </a:r>
            <a:r>
              <a:rPr lang="sv-SE" baseline="0" dirty="0" err="1" smtClean="0"/>
              <a:t>yacc</a:t>
            </a:r>
            <a:endParaRPr lang="sv-SE" baseline="0" dirty="0" smtClean="0"/>
          </a:p>
          <a:p>
            <a:r>
              <a:rPr lang="sv-SE" baseline="0" dirty="0" err="1" smtClean="0"/>
              <a:t>Flex</a:t>
            </a:r>
            <a:r>
              <a:rPr lang="sv-SE" baseline="0" dirty="0" smtClean="0"/>
              <a:t> bison</a:t>
            </a:r>
          </a:p>
          <a:p>
            <a:r>
              <a:rPr lang="sv-SE" baseline="0" dirty="0" err="1" smtClean="0"/>
              <a:t>antlr</a:t>
            </a:r>
            <a:endParaRPr lang="sv-SE" dirty="0"/>
          </a:p>
        </p:txBody>
      </p:sp>
      <p:sp>
        <p:nvSpPr>
          <p:cNvPr id="4" name="Slide Number Placeholder 3"/>
          <p:cNvSpPr>
            <a:spLocks noGrp="1"/>
          </p:cNvSpPr>
          <p:nvPr>
            <p:ph type="sldNum" sz="quarter" idx="10"/>
          </p:nvPr>
        </p:nvSpPr>
        <p:spPr/>
        <p:txBody>
          <a:bodyPr/>
          <a:lstStyle/>
          <a:p>
            <a:fld id="{EF9CEAAC-E081-4D11-BA51-93E8B089F919}" type="slidenum">
              <a:rPr lang="sv-SE" smtClean="0"/>
              <a:t>7</a:t>
            </a:fld>
            <a:endParaRPr lang="sv-SE"/>
          </a:p>
        </p:txBody>
      </p:sp>
    </p:spTree>
    <p:extLst>
      <p:ext uri="{BB962C8B-B14F-4D97-AF65-F5344CB8AC3E}">
        <p14:creationId xmlns:p14="http://schemas.microsoft.com/office/powerpoint/2010/main" val="2382546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Lex &amp; </a:t>
            </a:r>
            <a:r>
              <a:rPr lang="sv-SE" dirty="0" err="1" smtClean="0"/>
              <a:t>parse</a:t>
            </a:r>
            <a:r>
              <a:rPr lang="sv-SE" dirty="0" smtClean="0"/>
              <a:t> – standard stuff</a:t>
            </a:r>
          </a:p>
          <a:p>
            <a:r>
              <a:rPr lang="sv-SE" dirty="0" err="1" smtClean="0"/>
              <a:t>Enter</a:t>
            </a:r>
            <a:r>
              <a:rPr lang="sv-SE" dirty="0" smtClean="0"/>
              <a:t> – </a:t>
            </a:r>
            <a:r>
              <a:rPr lang="sv-SE" dirty="0" err="1" smtClean="0"/>
              <a:t>enter</a:t>
            </a:r>
            <a:r>
              <a:rPr lang="sv-SE" dirty="0" smtClean="0"/>
              <a:t> </a:t>
            </a:r>
            <a:r>
              <a:rPr lang="sv-SE" dirty="0" err="1" smtClean="0"/>
              <a:t>members</a:t>
            </a:r>
            <a:r>
              <a:rPr lang="sv-SE" dirty="0" smtClean="0"/>
              <a:t> (</a:t>
            </a:r>
            <a:r>
              <a:rPr lang="sv-SE" dirty="0" err="1" smtClean="0"/>
              <a:t>classes</a:t>
            </a:r>
            <a:r>
              <a:rPr lang="sv-SE" dirty="0" smtClean="0"/>
              <a:t>,</a:t>
            </a:r>
            <a:r>
              <a:rPr lang="sv-SE" baseline="0" dirty="0" smtClean="0"/>
              <a:t> </a:t>
            </a:r>
            <a:r>
              <a:rPr lang="sv-SE" baseline="0" dirty="0" err="1" smtClean="0"/>
              <a:t>methods</a:t>
            </a:r>
            <a:r>
              <a:rPr lang="sv-SE" baseline="0" dirty="0" smtClean="0"/>
              <a:t>) </a:t>
            </a:r>
            <a:r>
              <a:rPr lang="sv-SE" baseline="0" dirty="0" err="1" smtClean="0"/>
              <a:t>into</a:t>
            </a:r>
            <a:r>
              <a:rPr lang="sv-SE" baseline="0" dirty="0" smtClean="0"/>
              <a:t> </a:t>
            </a:r>
            <a:r>
              <a:rPr lang="sv-SE" baseline="0" dirty="0" err="1" smtClean="0"/>
              <a:t>parent</a:t>
            </a:r>
            <a:r>
              <a:rPr lang="sv-SE" baseline="0" dirty="0" smtClean="0"/>
              <a:t> </a:t>
            </a:r>
            <a:r>
              <a:rPr lang="sv-SE" baseline="0" dirty="0" err="1" smtClean="0"/>
              <a:t>scopes</a:t>
            </a:r>
            <a:r>
              <a:rPr lang="sv-SE" baseline="0" dirty="0" smtClean="0"/>
              <a:t>, </a:t>
            </a:r>
            <a:r>
              <a:rPr lang="sv-SE" baseline="0" dirty="0" err="1" smtClean="0"/>
              <a:t>resolve</a:t>
            </a:r>
            <a:r>
              <a:rPr lang="sv-SE" baseline="0" dirty="0" smtClean="0"/>
              <a:t> </a:t>
            </a:r>
            <a:r>
              <a:rPr lang="sv-SE" baseline="0" dirty="0" err="1" smtClean="0"/>
              <a:t>types</a:t>
            </a:r>
            <a:r>
              <a:rPr lang="sv-SE" baseline="0" dirty="0" smtClean="0"/>
              <a:t> on </a:t>
            </a:r>
            <a:r>
              <a:rPr lang="sv-SE" baseline="0" dirty="0" err="1" smtClean="0"/>
              <a:t>member</a:t>
            </a:r>
            <a:r>
              <a:rPr lang="sv-SE" baseline="0" dirty="0" smtClean="0"/>
              <a:t> </a:t>
            </a:r>
            <a:r>
              <a:rPr lang="sv-SE" baseline="0" dirty="0" err="1" smtClean="0"/>
              <a:t>level</a:t>
            </a:r>
            <a:r>
              <a:rPr lang="sv-SE" baseline="0" dirty="0" smtClean="0"/>
              <a:t>.</a:t>
            </a:r>
          </a:p>
          <a:p>
            <a:r>
              <a:rPr lang="sv-SE" baseline="0" dirty="0" smtClean="0"/>
              <a:t>Process ann – </a:t>
            </a:r>
            <a:r>
              <a:rPr lang="sv-SE" baseline="0" dirty="0" err="1" smtClean="0"/>
              <a:t>invoke</a:t>
            </a:r>
            <a:r>
              <a:rPr lang="sv-SE" baseline="0" dirty="0" smtClean="0"/>
              <a:t> annotation processors</a:t>
            </a:r>
          </a:p>
          <a:p>
            <a:r>
              <a:rPr lang="sv-SE" baseline="0" dirty="0" err="1" smtClean="0"/>
              <a:t>Attribute</a:t>
            </a:r>
            <a:r>
              <a:rPr lang="sv-SE" baseline="0" dirty="0" smtClean="0"/>
              <a:t> – full </a:t>
            </a:r>
            <a:r>
              <a:rPr lang="sv-SE" baseline="0" dirty="0" err="1" smtClean="0"/>
              <a:t>type</a:t>
            </a:r>
            <a:r>
              <a:rPr lang="sv-SE" baseline="0" dirty="0" smtClean="0"/>
              <a:t> information </a:t>
            </a:r>
            <a:r>
              <a:rPr lang="sv-SE" baseline="0" dirty="0" err="1" smtClean="0"/>
              <a:t>everywhere</a:t>
            </a:r>
            <a:endParaRPr lang="sv-SE" baseline="0" dirty="0" smtClean="0"/>
          </a:p>
          <a:p>
            <a:r>
              <a:rPr lang="sv-SE" baseline="0" dirty="0" err="1" smtClean="0"/>
              <a:t>Analyze</a:t>
            </a:r>
            <a:r>
              <a:rPr lang="sv-SE" baseline="0" dirty="0" smtClean="0"/>
              <a:t> </a:t>
            </a:r>
            <a:r>
              <a:rPr lang="sv-SE" baseline="0" dirty="0" err="1" smtClean="0"/>
              <a:t>flow</a:t>
            </a:r>
            <a:r>
              <a:rPr lang="sv-SE" baseline="0" dirty="0" smtClean="0"/>
              <a:t> – </a:t>
            </a:r>
            <a:r>
              <a:rPr lang="sv-SE" baseline="0" dirty="0" err="1" smtClean="0"/>
              <a:t>reachability</a:t>
            </a:r>
            <a:r>
              <a:rPr lang="sv-SE" baseline="0" dirty="0" smtClean="0"/>
              <a:t> </a:t>
            </a:r>
            <a:r>
              <a:rPr lang="sv-SE" baseline="0" dirty="0" err="1" smtClean="0"/>
              <a:t>analysis</a:t>
            </a:r>
            <a:r>
              <a:rPr lang="sv-SE" baseline="0" dirty="0" smtClean="0"/>
              <a:t> etc.</a:t>
            </a:r>
          </a:p>
          <a:p>
            <a:r>
              <a:rPr lang="sv-SE" baseline="0" dirty="0" err="1" smtClean="0"/>
              <a:t>Desugar</a:t>
            </a:r>
            <a:r>
              <a:rPr lang="sv-SE" baseline="0" dirty="0" smtClean="0"/>
              <a:t> – </a:t>
            </a:r>
            <a:r>
              <a:rPr lang="sv-SE" baseline="0" dirty="0" err="1" smtClean="0"/>
              <a:t>handle</a:t>
            </a:r>
            <a:r>
              <a:rPr lang="sv-SE" baseline="0" dirty="0" smtClean="0"/>
              <a:t> </a:t>
            </a:r>
            <a:r>
              <a:rPr lang="sv-SE" baseline="0" dirty="0" err="1" smtClean="0"/>
              <a:t>foreach</a:t>
            </a:r>
            <a:r>
              <a:rPr lang="sv-SE" baseline="0" dirty="0" smtClean="0"/>
              <a:t>, try-</a:t>
            </a:r>
            <a:r>
              <a:rPr lang="sv-SE" baseline="0" dirty="0" err="1" smtClean="0"/>
              <a:t>with</a:t>
            </a:r>
            <a:r>
              <a:rPr lang="sv-SE" baseline="0" dirty="0" smtClean="0"/>
              <a:t>-</a:t>
            </a:r>
            <a:r>
              <a:rPr lang="sv-SE" baseline="0" dirty="0" err="1" smtClean="0"/>
              <a:t>resources</a:t>
            </a:r>
            <a:r>
              <a:rPr lang="sv-SE" baseline="0" dirty="0" smtClean="0"/>
              <a:t>, lambda etc.</a:t>
            </a:r>
          </a:p>
          <a:p>
            <a:r>
              <a:rPr lang="sv-SE" baseline="0" dirty="0" err="1" smtClean="0"/>
              <a:t>Generate</a:t>
            </a:r>
            <a:r>
              <a:rPr lang="sv-SE" baseline="0" dirty="0" smtClean="0"/>
              <a:t> </a:t>
            </a:r>
            <a:r>
              <a:rPr lang="sv-SE" baseline="0" dirty="0" err="1" smtClean="0"/>
              <a:t>code</a:t>
            </a:r>
            <a:r>
              <a:rPr lang="sv-SE" baseline="0" dirty="0" smtClean="0"/>
              <a:t> – </a:t>
            </a:r>
            <a:r>
              <a:rPr lang="sv-SE" baseline="0" dirty="0" err="1" smtClean="0"/>
              <a:t>bytecode</a:t>
            </a:r>
            <a:r>
              <a:rPr lang="sv-SE" baseline="0" dirty="0" smtClean="0"/>
              <a:t> </a:t>
            </a:r>
            <a:endParaRPr lang="sv-SE" dirty="0"/>
          </a:p>
        </p:txBody>
      </p:sp>
      <p:sp>
        <p:nvSpPr>
          <p:cNvPr id="4" name="Slide Number Placeholder 3"/>
          <p:cNvSpPr>
            <a:spLocks noGrp="1"/>
          </p:cNvSpPr>
          <p:nvPr>
            <p:ph type="sldNum" sz="quarter" idx="10"/>
          </p:nvPr>
        </p:nvSpPr>
        <p:spPr/>
        <p:txBody>
          <a:bodyPr/>
          <a:lstStyle/>
          <a:p>
            <a:fld id="{EF9CEAAC-E081-4D11-BA51-93E8B089F919}" type="slidenum">
              <a:rPr lang="sv-SE" smtClean="0"/>
              <a:t>11</a:t>
            </a:fld>
            <a:endParaRPr lang="sv-SE"/>
          </a:p>
        </p:txBody>
      </p:sp>
    </p:spTree>
    <p:extLst>
      <p:ext uri="{BB962C8B-B14F-4D97-AF65-F5344CB8AC3E}">
        <p14:creationId xmlns:p14="http://schemas.microsoft.com/office/powerpoint/2010/main" val="90134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Annotations </a:t>
            </a:r>
            <a:r>
              <a:rPr lang="sv-SE" dirty="0" err="1" smtClean="0"/>
              <a:t>are</a:t>
            </a:r>
            <a:r>
              <a:rPr lang="sv-SE" dirty="0" smtClean="0"/>
              <a:t> valid on: </a:t>
            </a:r>
            <a:r>
              <a:rPr lang="sv-SE" baseline="0" dirty="0" err="1" smtClean="0"/>
              <a:t>package</a:t>
            </a:r>
            <a:r>
              <a:rPr lang="sv-SE" baseline="0" dirty="0" smtClean="0"/>
              <a:t>, </a:t>
            </a:r>
            <a:r>
              <a:rPr lang="sv-SE" dirty="0" err="1" smtClean="0"/>
              <a:t>enum</a:t>
            </a:r>
            <a:r>
              <a:rPr lang="sv-SE" baseline="0" dirty="0" smtClean="0"/>
              <a:t> </a:t>
            </a:r>
            <a:r>
              <a:rPr lang="sv-SE" baseline="0" dirty="0" err="1" smtClean="0"/>
              <a:t>constant</a:t>
            </a:r>
            <a:r>
              <a:rPr lang="sv-SE" baseline="0" dirty="0" smtClean="0"/>
              <a:t>, as </a:t>
            </a:r>
            <a:r>
              <a:rPr lang="sv-SE" baseline="0" dirty="0" err="1" smtClean="0"/>
              <a:t>modifier</a:t>
            </a:r>
            <a:r>
              <a:rPr lang="sv-SE" baseline="0" dirty="0" smtClean="0"/>
              <a:t> (</a:t>
            </a:r>
            <a:r>
              <a:rPr lang="sv-SE" baseline="0" dirty="0" err="1" smtClean="0"/>
              <a:t>class</a:t>
            </a:r>
            <a:r>
              <a:rPr lang="sv-SE" baseline="0" dirty="0" smtClean="0"/>
              <a:t>, </a:t>
            </a:r>
            <a:r>
              <a:rPr lang="sv-SE" baseline="0" dirty="0" err="1" smtClean="0"/>
              <a:t>method</a:t>
            </a:r>
            <a:r>
              <a:rPr lang="sv-SE" baseline="0" dirty="0" smtClean="0"/>
              <a:t>, </a:t>
            </a:r>
            <a:r>
              <a:rPr lang="sv-SE" baseline="0" dirty="0" err="1" smtClean="0"/>
              <a:t>method</a:t>
            </a:r>
            <a:r>
              <a:rPr lang="sv-SE" baseline="0" dirty="0" smtClean="0"/>
              <a:t> </a:t>
            </a:r>
            <a:r>
              <a:rPr lang="sv-SE" baseline="0" dirty="0" err="1" smtClean="0"/>
              <a:t>param</a:t>
            </a:r>
            <a:r>
              <a:rPr lang="sv-SE" baseline="0" dirty="0" smtClean="0"/>
              <a:t>, </a:t>
            </a:r>
            <a:r>
              <a:rPr lang="sv-SE" baseline="0" dirty="0" err="1" smtClean="0"/>
              <a:t>local</a:t>
            </a:r>
            <a:r>
              <a:rPr lang="sv-SE" baseline="0" dirty="0" smtClean="0"/>
              <a:t> </a:t>
            </a:r>
            <a:r>
              <a:rPr lang="sv-SE" baseline="0" dirty="0" err="1" smtClean="0"/>
              <a:t>variables</a:t>
            </a:r>
            <a:r>
              <a:rPr lang="sv-SE" baseline="0" dirty="0" smtClean="0"/>
              <a:t>, </a:t>
            </a:r>
            <a:r>
              <a:rPr lang="sv-SE" baseline="0" dirty="0" err="1" smtClean="0"/>
              <a:t>catch</a:t>
            </a:r>
            <a:r>
              <a:rPr lang="sv-SE" baseline="0" dirty="0" smtClean="0"/>
              <a:t> </a:t>
            </a:r>
            <a:r>
              <a:rPr lang="sv-SE" baseline="0" dirty="0" err="1" smtClean="0"/>
              <a:t>param</a:t>
            </a:r>
            <a:r>
              <a:rPr lang="sv-SE" baseline="0" dirty="0" smtClean="0"/>
              <a:t>, etc.)</a:t>
            </a:r>
            <a:endParaRPr lang="sv-SE" dirty="0"/>
          </a:p>
        </p:txBody>
      </p:sp>
      <p:sp>
        <p:nvSpPr>
          <p:cNvPr id="4" name="Slide Number Placeholder 3"/>
          <p:cNvSpPr>
            <a:spLocks noGrp="1"/>
          </p:cNvSpPr>
          <p:nvPr>
            <p:ph type="sldNum" sz="quarter" idx="10"/>
          </p:nvPr>
        </p:nvSpPr>
        <p:spPr/>
        <p:txBody>
          <a:bodyPr/>
          <a:lstStyle/>
          <a:p>
            <a:fld id="{EF9CEAAC-E081-4D11-BA51-93E8B089F919}" type="slidenum">
              <a:rPr lang="sv-SE" smtClean="0"/>
              <a:t>12</a:t>
            </a:fld>
            <a:endParaRPr lang="sv-SE"/>
          </a:p>
        </p:txBody>
      </p:sp>
    </p:spTree>
    <p:extLst>
      <p:ext uri="{BB962C8B-B14F-4D97-AF65-F5344CB8AC3E}">
        <p14:creationId xmlns:p14="http://schemas.microsoft.com/office/powerpoint/2010/main" val="3795480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EF9CEAAC-E081-4D11-BA51-93E8B089F919}" type="slidenum">
              <a:rPr lang="sv-SE" smtClean="0"/>
              <a:t>14</a:t>
            </a:fld>
            <a:endParaRPr lang="sv-SE"/>
          </a:p>
        </p:txBody>
      </p:sp>
    </p:spTree>
    <p:extLst>
      <p:ext uri="{BB962C8B-B14F-4D97-AF65-F5344CB8AC3E}">
        <p14:creationId xmlns:p14="http://schemas.microsoft.com/office/powerpoint/2010/main" val="3138739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EF9CEAAC-E081-4D11-BA51-93E8B089F919}" type="slidenum">
              <a:rPr lang="sv-SE" smtClean="0"/>
              <a:t>17</a:t>
            </a:fld>
            <a:endParaRPr lang="sv-SE"/>
          </a:p>
        </p:txBody>
      </p:sp>
    </p:spTree>
    <p:extLst>
      <p:ext uri="{BB962C8B-B14F-4D97-AF65-F5344CB8AC3E}">
        <p14:creationId xmlns:p14="http://schemas.microsoft.com/office/powerpoint/2010/main" val="1292866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p:spPr>
        <p:txBody>
          <a:bodyPr/>
          <a:lstStyle/>
          <a:p>
            <a:r>
              <a:rPr lang="sv-SE" smtClean="0"/>
              <a:t>Klicka här för att ändra format</a:t>
            </a:r>
            <a:endParaRPr lang="sv-SE"/>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BE9F5F9E-895B-4D0E-AF95-66F189F3F57D}" type="datetimeFigureOut">
              <a:rPr lang="sv-SE" smtClean="0"/>
              <a:t>2013-09-11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151003A-033E-4BE5-A62A-1406421FF7E9}" type="slidenum">
              <a:rPr lang="sv-SE" smtClean="0"/>
              <a:t>‹#›</a:t>
            </a:fld>
            <a:endParaRPr lang="sv-SE"/>
          </a:p>
        </p:txBody>
      </p:sp>
    </p:spTree>
    <p:extLst>
      <p:ext uri="{BB962C8B-B14F-4D97-AF65-F5344CB8AC3E}">
        <p14:creationId xmlns:p14="http://schemas.microsoft.com/office/powerpoint/2010/main" val="1508186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BE9F5F9E-895B-4D0E-AF95-66F189F3F57D}" type="datetimeFigureOut">
              <a:rPr lang="sv-SE" smtClean="0"/>
              <a:t>2013-09-11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151003A-033E-4BE5-A62A-1406421FF7E9}" type="slidenum">
              <a:rPr lang="sv-SE" smtClean="0"/>
              <a:t>‹#›</a:t>
            </a:fld>
            <a:endParaRPr lang="sv-SE"/>
          </a:p>
        </p:txBody>
      </p:sp>
    </p:spTree>
    <p:extLst>
      <p:ext uri="{BB962C8B-B14F-4D97-AF65-F5344CB8AC3E}">
        <p14:creationId xmlns:p14="http://schemas.microsoft.com/office/powerpoint/2010/main" val="1443957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457200" y="274638"/>
            <a:ext cx="6019800" cy="5851525"/>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BE9F5F9E-895B-4D0E-AF95-66F189F3F57D}" type="datetimeFigureOut">
              <a:rPr lang="sv-SE" smtClean="0"/>
              <a:t>2013-09-11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151003A-033E-4BE5-A62A-1406421FF7E9}" type="slidenum">
              <a:rPr lang="sv-SE" smtClean="0"/>
              <a:t>‹#›</a:t>
            </a:fld>
            <a:endParaRPr lang="sv-SE"/>
          </a:p>
        </p:txBody>
      </p:sp>
    </p:spTree>
    <p:extLst>
      <p:ext uri="{BB962C8B-B14F-4D97-AF65-F5344CB8AC3E}">
        <p14:creationId xmlns:p14="http://schemas.microsoft.com/office/powerpoint/2010/main" val="3468803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BE9F5F9E-895B-4D0E-AF95-66F189F3F57D}" type="datetimeFigureOut">
              <a:rPr lang="sv-SE" smtClean="0"/>
              <a:t>2013-09-11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151003A-033E-4BE5-A62A-1406421FF7E9}" type="slidenum">
              <a:rPr lang="sv-SE" smtClean="0"/>
              <a:t>‹#›</a:t>
            </a:fld>
            <a:endParaRPr lang="sv-SE"/>
          </a:p>
        </p:txBody>
      </p:sp>
    </p:spTree>
    <p:extLst>
      <p:ext uri="{BB962C8B-B14F-4D97-AF65-F5344CB8AC3E}">
        <p14:creationId xmlns:p14="http://schemas.microsoft.com/office/powerpoint/2010/main" val="4264238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smtClean="0"/>
              <a:t>Klicka här för att ändra format</a:t>
            </a:r>
            <a:endParaRPr lang="sv-SE"/>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BE9F5F9E-895B-4D0E-AF95-66F189F3F57D}" type="datetimeFigureOut">
              <a:rPr lang="sv-SE" smtClean="0"/>
              <a:t>2013-09-11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151003A-033E-4BE5-A62A-1406421FF7E9}" type="slidenum">
              <a:rPr lang="sv-SE" smtClean="0"/>
              <a:t>‹#›</a:t>
            </a:fld>
            <a:endParaRPr lang="sv-SE"/>
          </a:p>
        </p:txBody>
      </p:sp>
    </p:spTree>
    <p:extLst>
      <p:ext uri="{BB962C8B-B14F-4D97-AF65-F5344CB8AC3E}">
        <p14:creationId xmlns:p14="http://schemas.microsoft.com/office/powerpoint/2010/main" val="3625742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BE9F5F9E-895B-4D0E-AF95-66F189F3F57D}" type="datetimeFigureOut">
              <a:rPr lang="sv-SE" smtClean="0"/>
              <a:t>2013-09-11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151003A-033E-4BE5-A62A-1406421FF7E9}" type="slidenum">
              <a:rPr lang="sv-SE" smtClean="0"/>
              <a:t>‹#›</a:t>
            </a:fld>
            <a:endParaRPr lang="sv-SE"/>
          </a:p>
        </p:txBody>
      </p:sp>
    </p:spTree>
    <p:extLst>
      <p:ext uri="{BB962C8B-B14F-4D97-AF65-F5344CB8AC3E}">
        <p14:creationId xmlns:p14="http://schemas.microsoft.com/office/powerpoint/2010/main" val="3175179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lvl1pPr>
          </a:lstStyle>
          <a:p>
            <a:r>
              <a:rPr lang="sv-SE" smtClean="0"/>
              <a:t>Klicka här för att ändra format</a:t>
            </a:r>
            <a:endParaRPr lang="sv-SE"/>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BE9F5F9E-895B-4D0E-AF95-66F189F3F57D}" type="datetimeFigureOut">
              <a:rPr lang="sv-SE" smtClean="0"/>
              <a:t>2013-09-11</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8151003A-033E-4BE5-A62A-1406421FF7E9}" type="slidenum">
              <a:rPr lang="sv-SE" smtClean="0"/>
              <a:t>‹#›</a:t>
            </a:fld>
            <a:endParaRPr lang="sv-SE"/>
          </a:p>
        </p:txBody>
      </p:sp>
    </p:spTree>
    <p:extLst>
      <p:ext uri="{BB962C8B-B14F-4D97-AF65-F5344CB8AC3E}">
        <p14:creationId xmlns:p14="http://schemas.microsoft.com/office/powerpoint/2010/main" val="2172438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BE9F5F9E-895B-4D0E-AF95-66F189F3F57D}" type="datetimeFigureOut">
              <a:rPr lang="sv-SE" smtClean="0"/>
              <a:t>2013-09-11</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8151003A-033E-4BE5-A62A-1406421FF7E9}" type="slidenum">
              <a:rPr lang="sv-SE" smtClean="0"/>
              <a:t>‹#›</a:t>
            </a:fld>
            <a:endParaRPr lang="sv-SE"/>
          </a:p>
        </p:txBody>
      </p:sp>
    </p:spTree>
    <p:extLst>
      <p:ext uri="{BB962C8B-B14F-4D97-AF65-F5344CB8AC3E}">
        <p14:creationId xmlns:p14="http://schemas.microsoft.com/office/powerpoint/2010/main" val="1904177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E9F5F9E-895B-4D0E-AF95-66F189F3F57D}" type="datetimeFigureOut">
              <a:rPr lang="sv-SE" smtClean="0"/>
              <a:t>2013-09-11</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8151003A-033E-4BE5-A62A-1406421FF7E9}" type="slidenum">
              <a:rPr lang="sv-SE" smtClean="0"/>
              <a:t>‹#›</a:t>
            </a:fld>
            <a:endParaRPr lang="sv-SE"/>
          </a:p>
        </p:txBody>
      </p:sp>
    </p:spTree>
    <p:extLst>
      <p:ext uri="{BB962C8B-B14F-4D97-AF65-F5344CB8AC3E}">
        <p14:creationId xmlns:p14="http://schemas.microsoft.com/office/powerpoint/2010/main" val="4092230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nchor="b"/>
          <a:lstStyle>
            <a:lvl1pPr algn="l">
              <a:defRPr sz="2000" b="1"/>
            </a:lvl1pPr>
          </a:lstStyle>
          <a:p>
            <a:r>
              <a:rPr lang="sv-SE" smtClean="0"/>
              <a:t>Klicka här för att ändra format</a:t>
            </a:r>
            <a:endParaRPr lang="sv-SE"/>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BE9F5F9E-895B-4D0E-AF95-66F189F3F57D}" type="datetimeFigureOut">
              <a:rPr lang="sv-SE" smtClean="0"/>
              <a:t>2013-09-11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151003A-033E-4BE5-A62A-1406421FF7E9}" type="slidenum">
              <a:rPr lang="sv-SE" smtClean="0"/>
              <a:t>‹#›</a:t>
            </a:fld>
            <a:endParaRPr lang="sv-SE"/>
          </a:p>
        </p:txBody>
      </p:sp>
    </p:spTree>
    <p:extLst>
      <p:ext uri="{BB962C8B-B14F-4D97-AF65-F5344CB8AC3E}">
        <p14:creationId xmlns:p14="http://schemas.microsoft.com/office/powerpoint/2010/main" val="308759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smtClean="0"/>
              <a:t>Klicka här för att ändra format</a:t>
            </a:r>
            <a:endParaRPr lang="sv-SE"/>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BE9F5F9E-895B-4D0E-AF95-66F189F3F57D}" type="datetimeFigureOut">
              <a:rPr lang="sv-SE" smtClean="0"/>
              <a:t>2013-09-11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151003A-033E-4BE5-A62A-1406421FF7E9}" type="slidenum">
              <a:rPr lang="sv-SE" smtClean="0"/>
              <a:t>‹#›</a:t>
            </a:fld>
            <a:endParaRPr lang="sv-SE"/>
          </a:p>
        </p:txBody>
      </p:sp>
    </p:spTree>
    <p:extLst>
      <p:ext uri="{BB962C8B-B14F-4D97-AF65-F5344CB8AC3E}">
        <p14:creationId xmlns:p14="http://schemas.microsoft.com/office/powerpoint/2010/main" val="66804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sv-SE" smtClean="0"/>
              <a:t>Klicka här för att ändra format</a:t>
            </a:r>
            <a:endParaRPr lang="sv-SE"/>
          </a:p>
        </p:txBody>
      </p:sp>
      <p:sp>
        <p:nvSpPr>
          <p:cNvPr id="3" name="Platshållare för tex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9F5F9E-895B-4D0E-AF95-66F189F3F57D}" type="datetimeFigureOut">
              <a:rPr lang="sv-SE" smtClean="0"/>
              <a:t>2013-09-11</a:t>
            </a:fld>
            <a:endParaRPr lang="sv-SE"/>
          </a:p>
        </p:txBody>
      </p:sp>
      <p:sp>
        <p:nvSpPr>
          <p:cNvPr id="5" name="Platshållare för sidfo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51003A-033E-4BE5-A62A-1406421FF7E9}" type="slidenum">
              <a:rPr lang="sv-SE" smtClean="0"/>
              <a:t>‹#›</a:t>
            </a:fld>
            <a:endParaRPr lang="sv-SE"/>
          </a:p>
        </p:txBody>
      </p:sp>
    </p:spTree>
    <p:extLst>
      <p:ext uri="{BB962C8B-B14F-4D97-AF65-F5344CB8AC3E}">
        <p14:creationId xmlns:p14="http://schemas.microsoft.com/office/powerpoint/2010/main" val="3348149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programmaticallyspeaking.com/" TargetMode="External"/><Relationship Id="rId2" Type="http://schemas.openxmlformats.org/officeDocument/2006/relationships/hyperlink" Target="https://github.com/provegard/jz201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p:txBody>
          <a:bodyPr>
            <a:normAutofit fontScale="90000"/>
          </a:bodyPr>
          <a:lstStyle/>
          <a:p>
            <a:r>
              <a:rPr lang="en-US" dirty="0" smtClean="0"/>
              <a:t>Adding language features through AST hacking – possibilities and limitations</a:t>
            </a:r>
            <a:endParaRPr lang="sv-SE" dirty="0"/>
          </a:p>
        </p:txBody>
      </p:sp>
      <p:sp>
        <p:nvSpPr>
          <p:cNvPr id="3" name="Underrubrik 2"/>
          <p:cNvSpPr>
            <a:spLocks noGrp="1"/>
          </p:cNvSpPr>
          <p:nvPr>
            <p:ph type="subTitle" idx="1"/>
          </p:nvPr>
        </p:nvSpPr>
        <p:spPr/>
        <p:txBody>
          <a:bodyPr/>
          <a:lstStyle/>
          <a:p>
            <a:r>
              <a:rPr lang="sv-SE" dirty="0" smtClean="0"/>
              <a:t>Per Rovegård, </a:t>
            </a:r>
            <a:r>
              <a:rPr lang="sv-SE" dirty="0" err="1" smtClean="0"/>
              <a:t>Ph.D</a:t>
            </a:r>
            <a:r>
              <a:rPr lang="sv-SE" dirty="0" smtClean="0"/>
              <a:t>.</a:t>
            </a:r>
            <a:endParaRPr lang="sv-SE" dirty="0"/>
          </a:p>
        </p:txBody>
      </p:sp>
    </p:spTree>
    <p:extLst>
      <p:ext uri="{BB962C8B-B14F-4D97-AF65-F5344CB8AC3E}">
        <p14:creationId xmlns:p14="http://schemas.microsoft.com/office/powerpoint/2010/main" val="13826628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Why</a:t>
            </a:r>
            <a:r>
              <a:rPr lang="sv-SE" dirty="0" smtClean="0"/>
              <a:t> annotation </a:t>
            </a:r>
            <a:r>
              <a:rPr lang="sv-SE" dirty="0" err="1" smtClean="0"/>
              <a:t>processing</a:t>
            </a:r>
            <a:r>
              <a:rPr lang="sv-SE" dirty="0" smtClean="0"/>
              <a:t>?</a:t>
            </a:r>
            <a:endParaRPr lang="sv-SE" dirty="0"/>
          </a:p>
        </p:txBody>
      </p:sp>
      <p:sp>
        <p:nvSpPr>
          <p:cNvPr id="3" name="Platshållare för innehåll 2"/>
          <p:cNvSpPr>
            <a:spLocks noGrp="1"/>
          </p:cNvSpPr>
          <p:nvPr>
            <p:ph idx="1"/>
          </p:nvPr>
        </p:nvSpPr>
        <p:spPr/>
        <p:txBody>
          <a:bodyPr>
            <a:normAutofit fontScale="92500" lnSpcReduction="20000"/>
          </a:bodyPr>
          <a:lstStyle/>
          <a:p>
            <a:r>
              <a:rPr lang="sv-SE" dirty="0" smtClean="0"/>
              <a:t>JSR 269 </a:t>
            </a:r>
            <a:r>
              <a:rPr lang="sv-SE" dirty="0" err="1" smtClean="0"/>
              <a:t>specifies</a:t>
            </a:r>
            <a:r>
              <a:rPr lang="sv-SE" dirty="0" smtClean="0"/>
              <a:t> the </a:t>
            </a:r>
            <a:r>
              <a:rPr lang="sv-SE" dirty="0" err="1" smtClean="0"/>
              <a:t>Pluggable</a:t>
            </a:r>
            <a:r>
              <a:rPr lang="sv-SE" dirty="0" smtClean="0"/>
              <a:t> Annotation </a:t>
            </a:r>
            <a:r>
              <a:rPr lang="sv-SE" dirty="0" err="1" smtClean="0"/>
              <a:t>Processing</a:t>
            </a:r>
            <a:r>
              <a:rPr lang="sv-SE" dirty="0" smtClean="0"/>
              <a:t> API</a:t>
            </a:r>
          </a:p>
          <a:p>
            <a:pPr lvl="1"/>
            <a:r>
              <a:rPr lang="sv-SE" dirty="0" err="1" smtClean="0"/>
              <a:t>Compile-time</a:t>
            </a:r>
            <a:r>
              <a:rPr lang="sv-SE" dirty="0" smtClean="0"/>
              <a:t> annotation </a:t>
            </a:r>
            <a:r>
              <a:rPr lang="sv-SE" dirty="0" err="1" smtClean="0"/>
              <a:t>processing</a:t>
            </a:r>
            <a:r>
              <a:rPr lang="sv-SE" dirty="0" smtClean="0"/>
              <a:t> vs </a:t>
            </a:r>
            <a:r>
              <a:rPr lang="sv-SE" dirty="0" err="1" smtClean="0"/>
              <a:t>runtime</a:t>
            </a:r>
            <a:r>
              <a:rPr lang="sv-SE" dirty="0" smtClean="0"/>
              <a:t> annotation </a:t>
            </a:r>
            <a:r>
              <a:rPr lang="sv-SE" dirty="0" err="1" smtClean="0"/>
              <a:t>processing</a:t>
            </a:r>
            <a:endParaRPr lang="sv-SE" dirty="0" smtClean="0"/>
          </a:p>
          <a:p>
            <a:endParaRPr lang="sv-SE" dirty="0" smtClean="0"/>
          </a:p>
          <a:p>
            <a:r>
              <a:rPr lang="sv-SE" dirty="0" err="1" smtClean="0"/>
              <a:t>Allows</a:t>
            </a:r>
            <a:r>
              <a:rPr lang="sv-SE" dirty="0" smtClean="0"/>
              <a:t> </a:t>
            </a:r>
            <a:r>
              <a:rPr lang="sv-SE" dirty="0" err="1" smtClean="0"/>
              <a:t>us</a:t>
            </a:r>
            <a:r>
              <a:rPr lang="sv-SE" dirty="0" smtClean="0"/>
              <a:t> to </a:t>
            </a:r>
            <a:r>
              <a:rPr lang="sv-SE" dirty="0" err="1" smtClean="0"/>
              <a:t>intercept</a:t>
            </a:r>
            <a:r>
              <a:rPr lang="sv-SE" dirty="0" smtClean="0"/>
              <a:t> the </a:t>
            </a:r>
            <a:r>
              <a:rPr lang="sv-SE" dirty="0" err="1" smtClean="0"/>
              <a:t>compiler</a:t>
            </a:r>
            <a:r>
              <a:rPr lang="sv-SE" dirty="0" smtClean="0"/>
              <a:t> </a:t>
            </a:r>
            <a:r>
              <a:rPr lang="sv-SE" dirty="0" err="1" smtClean="0"/>
              <a:t>after</a:t>
            </a:r>
            <a:r>
              <a:rPr lang="sv-SE" dirty="0" smtClean="0"/>
              <a:t> the AST has </a:t>
            </a:r>
            <a:r>
              <a:rPr lang="sv-SE" dirty="0" err="1" smtClean="0"/>
              <a:t>been</a:t>
            </a:r>
            <a:r>
              <a:rPr lang="sv-SE" dirty="0" smtClean="0"/>
              <a:t> </a:t>
            </a:r>
            <a:r>
              <a:rPr lang="sv-SE" dirty="0" err="1" smtClean="0"/>
              <a:t>built</a:t>
            </a:r>
            <a:endParaRPr lang="sv-SE" dirty="0"/>
          </a:p>
          <a:p>
            <a:endParaRPr lang="sv-SE" dirty="0" smtClean="0"/>
          </a:p>
          <a:p>
            <a:r>
              <a:rPr lang="sv-SE" dirty="0" smtClean="0"/>
              <a:t>JSR 269 </a:t>
            </a:r>
            <a:r>
              <a:rPr lang="sv-SE" dirty="0" err="1" smtClean="0"/>
              <a:t>imposes</a:t>
            </a:r>
            <a:r>
              <a:rPr lang="sv-SE" dirty="0" smtClean="0"/>
              <a:t> limitations, </a:t>
            </a:r>
            <a:r>
              <a:rPr lang="sv-SE" dirty="0" err="1" smtClean="0"/>
              <a:t>but</a:t>
            </a:r>
            <a:r>
              <a:rPr lang="sv-SE" dirty="0" smtClean="0"/>
              <a:t> </a:t>
            </a:r>
            <a:r>
              <a:rPr lang="sv-SE" dirty="0" err="1" smtClean="0"/>
              <a:t>magic</a:t>
            </a:r>
            <a:r>
              <a:rPr lang="sv-SE" dirty="0" smtClean="0"/>
              <a:t> is just a </a:t>
            </a:r>
            <a:r>
              <a:rPr lang="sv-SE" dirty="0" err="1" smtClean="0"/>
              <a:t>typecast</a:t>
            </a:r>
            <a:r>
              <a:rPr lang="sv-SE" dirty="0" smtClean="0"/>
              <a:t> </a:t>
            </a:r>
            <a:r>
              <a:rPr lang="sv-SE" dirty="0" err="1" smtClean="0"/>
              <a:t>away</a:t>
            </a:r>
            <a:r>
              <a:rPr lang="sv-SE" dirty="0" smtClean="0"/>
              <a:t>! :-)</a:t>
            </a:r>
            <a:endParaRPr lang="sv-SE" dirty="0"/>
          </a:p>
        </p:txBody>
      </p:sp>
    </p:spTree>
    <p:extLst>
      <p:ext uri="{BB962C8B-B14F-4D97-AF65-F5344CB8AC3E}">
        <p14:creationId xmlns:p14="http://schemas.microsoft.com/office/powerpoint/2010/main" val="377798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javac</a:t>
            </a:r>
            <a:r>
              <a:rPr lang="sv-SE" dirty="0" smtClean="0"/>
              <a:t> </a:t>
            </a:r>
            <a:r>
              <a:rPr lang="sv-SE" dirty="0" err="1" smtClean="0"/>
              <a:t>compiler</a:t>
            </a:r>
            <a:r>
              <a:rPr lang="sv-SE" dirty="0" smtClean="0"/>
              <a:t> </a:t>
            </a:r>
            <a:r>
              <a:rPr lang="sv-SE" dirty="0" err="1" smtClean="0"/>
              <a:t>phases</a:t>
            </a:r>
            <a:endParaRPr lang="sv-SE" dirty="0"/>
          </a:p>
        </p:txBody>
      </p:sp>
      <p:sp>
        <p:nvSpPr>
          <p:cNvPr id="4" name="Rektangel 3"/>
          <p:cNvSpPr/>
          <p:nvPr/>
        </p:nvSpPr>
        <p:spPr>
          <a:xfrm>
            <a:off x="683568" y="1484784"/>
            <a:ext cx="1440160" cy="720080"/>
          </a:xfrm>
          <a:prstGeom prst="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1"/>
                </a:solidFill>
              </a:rPr>
              <a:t>Lex &amp; </a:t>
            </a:r>
            <a:r>
              <a:rPr lang="sv-SE" dirty="0" err="1" smtClean="0">
                <a:solidFill>
                  <a:schemeClr val="tx1"/>
                </a:solidFill>
              </a:rPr>
              <a:t>parse</a:t>
            </a:r>
            <a:endParaRPr lang="sv-SE" dirty="0">
              <a:solidFill>
                <a:schemeClr val="tx1"/>
              </a:solidFill>
            </a:endParaRPr>
          </a:p>
        </p:txBody>
      </p:sp>
      <p:sp>
        <p:nvSpPr>
          <p:cNvPr id="5" name="Rektangel 4"/>
          <p:cNvSpPr/>
          <p:nvPr/>
        </p:nvSpPr>
        <p:spPr>
          <a:xfrm>
            <a:off x="2339752" y="2204864"/>
            <a:ext cx="1440160" cy="720080"/>
          </a:xfrm>
          <a:prstGeom prst="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solidFill>
                  <a:schemeClr val="tx1"/>
                </a:solidFill>
              </a:rPr>
              <a:t>Enter</a:t>
            </a:r>
            <a:endParaRPr lang="sv-SE" dirty="0">
              <a:solidFill>
                <a:schemeClr val="tx1"/>
              </a:solidFill>
            </a:endParaRPr>
          </a:p>
        </p:txBody>
      </p:sp>
      <p:sp>
        <p:nvSpPr>
          <p:cNvPr id="6" name="Rektangel 5"/>
          <p:cNvSpPr/>
          <p:nvPr/>
        </p:nvSpPr>
        <p:spPr>
          <a:xfrm>
            <a:off x="3995936" y="2924944"/>
            <a:ext cx="1440160" cy="720080"/>
          </a:xfrm>
          <a:prstGeom prst="rect">
            <a:avLst/>
          </a:prstGeom>
          <a:solidFill>
            <a:schemeClr val="accent6">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1"/>
                </a:solidFill>
              </a:rPr>
              <a:t>Process annotations</a:t>
            </a:r>
            <a:endParaRPr lang="sv-SE" dirty="0">
              <a:solidFill>
                <a:schemeClr val="tx1"/>
              </a:solidFill>
            </a:endParaRPr>
          </a:p>
        </p:txBody>
      </p:sp>
      <p:sp>
        <p:nvSpPr>
          <p:cNvPr id="7" name="Rektangel 6"/>
          <p:cNvSpPr/>
          <p:nvPr/>
        </p:nvSpPr>
        <p:spPr>
          <a:xfrm>
            <a:off x="1259632" y="4221088"/>
            <a:ext cx="1440160" cy="720080"/>
          </a:xfrm>
          <a:prstGeom prst="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solidFill>
                  <a:schemeClr val="tx1"/>
                </a:solidFill>
              </a:rPr>
              <a:t>Attribute</a:t>
            </a:r>
            <a:endParaRPr lang="sv-SE" dirty="0">
              <a:solidFill>
                <a:schemeClr val="tx1"/>
              </a:solidFill>
            </a:endParaRPr>
          </a:p>
        </p:txBody>
      </p:sp>
      <p:sp>
        <p:nvSpPr>
          <p:cNvPr id="8" name="Rektangel 7"/>
          <p:cNvSpPr/>
          <p:nvPr/>
        </p:nvSpPr>
        <p:spPr>
          <a:xfrm>
            <a:off x="2915876" y="4941168"/>
            <a:ext cx="1440160" cy="720080"/>
          </a:xfrm>
          <a:prstGeom prst="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solidFill>
                  <a:schemeClr val="tx1"/>
                </a:solidFill>
              </a:rPr>
              <a:t>Analyze</a:t>
            </a:r>
            <a:r>
              <a:rPr lang="sv-SE" dirty="0" smtClean="0">
                <a:solidFill>
                  <a:schemeClr val="tx1"/>
                </a:solidFill>
              </a:rPr>
              <a:t> </a:t>
            </a:r>
            <a:r>
              <a:rPr lang="sv-SE" dirty="0" err="1" smtClean="0">
                <a:solidFill>
                  <a:schemeClr val="tx1"/>
                </a:solidFill>
              </a:rPr>
              <a:t>flow</a:t>
            </a:r>
            <a:endParaRPr lang="sv-SE" dirty="0">
              <a:solidFill>
                <a:schemeClr val="tx1"/>
              </a:solidFill>
            </a:endParaRPr>
          </a:p>
        </p:txBody>
      </p:sp>
      <p:sp>
        <p:nvSpPr>
          <p:cNvPr id="9" name="Rektangel 8"/>
          <p:cNvSpPr/>
          <p:nvPr/>
        </p:nvSpPr>
        <p:spPr>
          <a:xfrm>
            <a:off x="4572000" y="5661248"/>
            <a:ext cx="1440160" cy="720080"/>
          </a:xfrm>
          <a:prstGeom prst="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solidFill>
                  <a:schemeClr val="tx1"/>
                </a:solidFill>
              </a:rPr>
              <a:t>Desugar</a:t>
            </a:r>
            <a:endParaRPr lang="sv-SE" dirty="0">
              <a:solidFill>
                <a:schemeClr val="tx1"/>
              </a:solidFill>
            </a:endParaRPr>
          </a:p>
        </p:txBody>
      </p:sp>
      <p:sp>
        <p:nvSpPr>
          <p:cNvPr id="10" name="Rektangel 9"/>
          <p:cNvSpPr/>
          <p:nvPr/>
        </p:nvSpPr>
        <p:spPr>
          <a:xfrm>
            <a:off x="6948264" y="5661248"/>
            <a:ext cx="1440160" cy="720080"/>
          </a:xfrm>
          <a:prstGeom prst="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1"/>
                </a:solidFill>
              </a:rPr>
              <a:t>Generate </a:t>
            </a:r>
            <a:r>
              <a:rPr lang="sv-SE" dirty="0" err="1" smtClean="0">
                <a:solidFill>
                  <a:schemeClr val="tx1"/>
                </a:solidFill>
              </a:rPr>
              <a:t>code</a:t>
            </a:r>
            <a:endParaRPr lang="sv-SE" dirty="0">
              <a:solidFill>
                <a:schemeClr val="tx1"/>
              </a:solidFill>
            </a:endParaRPr>
          </a:p>
        </p:txBody>
      </p:sp>
      <p:cxnSp>
        <p:nvCxnSpPr>
          <p:cNvPr id="12" name="Vinklad  11"/>
          <p:cNvCxnSpPr>
            <a:stCxn id="4" idx="2"/>
            <a:endCxn id="5" idx="1"/>
          </p:cNvCxnSpPr>
          <p:nvPr/>
        </p:nvCxnSpPr>
        <p:spPr>
          <a:xfrm rot="16200000" flipH="1">
            <a:off x="1691680" y="1916832"/>
            <a:ext cx="360040" cy="93610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Vinklad  13"/>
          <p:cNvCxnSpPr>
            <a:stCxn id="5" idx="2"/>
            <a:endCxn id="6" idx="1"/>
          </p:cNvCxnSpPr>
          <p:nvPr/>
        </p:nvCxnSpPr>
        <p:spPr>
          <a:xfrm rot="16200000" flipH="1">
            <a:off x="3347864" y="2636912"/>
            <a:ext cx="360040" cy="93610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Vinklad  15"/>
          <p:cNvCxnSpPr>
            <a:stCxn id="7" idx="2"/>
            <a:endCxn id="8" idx="1"/>
          </p:cNvCxnSpPr>
          <p:nvPr/>
        </p:nvCxnSpPr>
        <p:spPr>
          <a:xfrm rot="16200000" flipH="1">
            <a:off x="2267774" y="4653106"/>
            <a:ext cx="360040" cy="93616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Vinklad  17"/>
          <p:cNvCxnSpPr>
            <a:stCxn id="8" idx="2"/>
            <a:endCxn id="9" idx="1"/>
          </p:cNvCxnSpPr>
          <p:nvPr/>
        </p:nvCxnSpPr>
        <p:spPr>
          <a:xfrm rot="16200000" flipH="1">
            <a:off x="3923958" y="5373246"/>
            <a:ext cx="360040" cy="93604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Rak pil 21"/>
          <p:cNvCxnSpPr>
            <a:stCxn id="9" idx="3"/>
            <a:endCxn id="10" idx="1"/>
          </p:cNvCxnSpPr>
          <p:nvPr/>
        </p:nvCxnSpPr>
        <p:spPr>
          <a:xfrm>
            <a:off x="6012160" y="6021288"/>
            <a:ext cx="936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Vinklad  23"/>
          <p:cNvCxnSpPr>
            <a:stCxn id="6" idx="2"/>
            <a:endCxn id="7" idx="0"/>
          </p:cNvCxnSpPr>
          <p:nvPr/>
        </p:nvCxnSpPr>
        <p:spPr>
          <a:xfrm rot="5400000">
            <a:off x="3059832" y="2564904"/>
            <a:ext cx="576064" cy="273630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9186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Lex &amp; </a:t>
            </a:r>
            <a:r>
              <a:rPr lang="sv-SE" dirty="0" err="1" smtClean="0"/>
              <a:t>parse</a:t>
            </a:r>
            <a:r>
              <a:rPr lang="sv-SE" dirty="0" smtClean="0"/>
              <a:t> limitations</a:t>
            </a:r>
            <a:endParaRPr lang="sv-SE" dirty="0"/>
          </a:p>
        </p:txBody>
      </p:sp>
      <p:sp>
        <p:nvSpPr>
          <p:cNvPr id="3" name="Content Placeholder 2"/>
          <p:cNvSpPr>
            <a:spLocks noGrp="1"/>
          </p:cNvSpPr>
          <p:nvPr>
            <p:ph idx="1"/>
          </p:nvPr>
        </p:nvSpPr>
        <p:spPr/>
        <p:txBody>
          <a:bodyPr/>
          <a:lstStyle/>
          <a:p>
            <a:r>
              <a:rPr lang="sv-SE" dirty="0" err="1" smtClean="0"/>
              <a:t>We</a:t>
            </a:r>
            <a:r>
              <a:rPr lang="sv-SE" dirty="0" smtClean="0"/>
              <a:t> </a:t>
            </a:r>
            <a:r>
              <a:rPr lang="sv-SE" dirty="0" err="1" smtClean="0"/>
              <a:t>cannot</a:t>
            </a:r>
            <a:r>
              <a:rPr lang="sv-SE" dirty="0" smtClean="0"/>
              <a:t> </a:t>
            </a:r>
            <a:r>
              <a:rPr lang="sv-SE" dirty="0" err="1" smtClean="0"/>
              <a:t>affect</a:t>
            </a:r>
            <a:r>
              <a:rPr lang="sv-SE" dirty="0" smtClean="0"/>
              <a:t> the </a:t>
            </a:r>
            <a:r>
              <a:rPr lang="sv-SE" dirty="0" err="1" smtClean="0"/>
              <a:t>lexer</a:t>
            </a:r>
            <a:r>
              <a:rPr lang="sv-SE" dirty="0" smtClean="0"/>
              <a:t>, </a:t>
            </a:r>
            <a:r>
              <a:rPr lang="sv-SE" dirty="0" err="1" smtClean="0"/>
              <a:t>e.g</a:t>
            </a:r>
            <a:r>
              <a:rPr lang="sv-SE" dirty="0" smtClean="0"/>
              <a:t>. </a:t>
            </a:r>
            <a:r>
              <a:rPr lang="sv-SE" dirty="0" err="1" smtClean="0"/>
              <a:t>what</a:t>
            </a:r>
            <a:r>
              <a:rPr lang="sv-SE" dirty="0" smtClean="0"/>
              <a:t> </a:t>
            </a:r>
            <a:r>
              <a:rPr lang="sv-SE" dirty="0" err="1" smtClean="0"/>
              <a:t>constitutes</a:t>
            </a:r>
            <a:r>
              <a:rPr lang="sv-SE" dirty="0" smtClean="0"/>
              <a:t> a valid Java </a:t>
            </a:r>
            <a:r>
              <a:rPr lang="sv-SE" dirty="0" err="1" smtClean="0"/>
              <a:t>identifier</a:t>
            </a:r>
            <a:endParaRPr lang="sv-SE" dirty="0" smtClean="0"/>
          </a:p>
          <a:p>
            <a:endParaRPr lang="sv-SE" dirty="0"/>
          </a:p>
          <a:p>
            <a:r>
              <a:rPr lang="sv-SE" dirty="0" err="1" smtClean="0"/>
              <a:t>We</a:t>
            </a:r>
            <a:r>
              <a:rPr lang="sv-SE" dirty="0" smtClean="0"/>
              <a:t> </a:t>
            </a:r>
            <a:r>
              <a:rPr lang="sv-SE" dirty="0" err="1" smtClean="0"/>
              <a:t>cannot</a:t>
            </a:r>
            <a:r>
              <a:rPr lang="sv-SE" dirty="0" smtClean="0"/>
              <a:t> </a:t>
            </a:r>
            <a:r>
              <a:rPr lang="sv-SE" dirty="0" err="1" smtClean="0"/>
              <a:t>affect</a:t>
            </a:r>
            <a:r>
              <a:rPr lang="sv-SE" dirty="0" smtClean="0"/>
              <a:t> the parser, </a:t>
            </a:r>
            <a:r>
              <a:rPr lang="sv-SE" dirty="0" err="1" smtClean="0"/>
              <a:t>e.g</a:t>
            </a:r>
            <a:r>
              <a:rPr lang="sv-SE" dirty="0" smtClean="0"/>
              <a:t>. </a:t>
            </a:r>
            <a:r>
              <a:rPr lang="sv-SE" dirty="0" err="1" smtClean="0"/>
              <a:t>add</a:t>
            </a:r>
            <a:r>
              <a:rPr lang="sv-SE" dirty="0" smtClean="0"/>
              <a:t> a new operator</a:t>
            </a:r>
          </a:p>
          <a:p>
            <a:endParaRPr lang="sv-SE" dirty="0"/>
          </a:p>
          <a:p>
            <a:r>
              <a:rPr lang="sv-SE" dirty="0" err="1" smtClean="0"/>
              <a:t>We</a:t>
            </a:r>
            <a:r>
              <a:rPr lang="sv-SE" dirty="0" smtClean="0"/>
              <a:t> </a:t>
            </a:r>
            <a:r>
              <a:rPr lang="sv-SE" dirty="0" err="1" smtClean="0"/>
              <a:t>cannot</a:t>
            </a:r>
            <a:r>
              <a:rPr lang="sv-SE" dirty="0" smtClean="0"/>
              <a:t> </a:t>
            </a:r>
            <a:r>
              <a:rPr lang="sv-SE" dirty="0" err="1" smtClean="0"/>
              <a:t>put</a:t>
            </a:r>
            <a:r>
              <a:rPr lang="sv-SE" dirty="0" smtClean="0"/>
              <a:t> annotations </a:t>
            </a:r>
            <a:r>
              <a:rPr lang="sv-SE" dirty="0" err="1" smtClean="0"/>
              <a:t>anywhere</a:t>
            </a:r>
            <a:r>
              <a:rPr lang="sv-SE" dirty="0" smtClean="0"/>
              <a:t>!</a:t>
            </a:r>
            <a:endParaRPr lang="sv-SE" dirty="0"/>
          </a:p>
        </p:txBody>
      </p:sp>
    </p:spTree>
    <p:extLst>
      <p:ext uri="{BB962C8B-B14F-4D97-AF65-F5344CB8AC3E}">
        <p14:creationId xmlns:p14="http://schemas.microsoft.com/office/powerpoint/2010/main" val="102808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Annotation processor limitations</a:t>
            </a:r>
            <a:endParaRPr lang="sv-SE" dirty="0"/>
          </a:p>
        </p:txBody>
      </p:sp>
      <p:sp>
        <p:nvSpPr>
          <p:cNvPr id="3" name="Content Placeholder 2"/>
          <p:cNvSpPr>
            <a:spLocks noGrp="1"/>
          </p:cNvSpPr>
          <p:nvPr>
            <p:ph idx="1"/>
          </p:nvPr>
        </p:nvSpPr>
        <p:spPr/>
        <p:txBody>
          <a:bodyPr/>
          <a:lstStyle/>
          <a:p>
            <a:r>
              <a:rPr lang="sv-SE" dirty="0" err="1" smtClean="0"/>
              <a:t>Through</a:t>
            </a:r>
            <a:r>
              <a:rPr lang="sv-SE" dirty="0" smtClean="0"/>
              <a:t> an annotation processor, </a:t>
            </a:r>
            <a:r>
              <a:rPr lang="sv-SE" dirty="0" err="1" smtClean="0"/>
              <a:t>we</a:t>
            </a:r>
            <a:r>
              <a:rPr lang="sv-SE" dirty="0" smtClean="0"/>
              <a:t> </a:t>
            </a:r>
            <a:r>
              <a:rPr lang="sv-SE" dirty="0" err="1" smtClean="0"/>
              <a:t>gain</a:t>
            </a:r>
            <a:r>
              <a:rPr lang="sv-SE" dirty="0" smtClean="0"/>
              <a:t> access to </a:t>
            </a:r>
            <a:r>
              <a:rPr lang="sv-SE" i="1" dirty="0" err="1" smtClean="0"/>
              <a:t>javax.lang.model.element</a:t>
            </a:r>
            <a:r>
              <a:rPr lang="sv-SE" dirty="0" smtClean="0"/>
              <a:t> </a:t>
            </a:r>
            <a:r>
              <a:rPr lang="sv-SE" dirty="0" err="1" smtClean="0"/>
              <a:t>classes</a:t>
            </a:r>
            <a:endParaRPr lang="sv-SE" dirty="0" smtClean="0"/>
          </a:p>
          <a:p>
            <a:endParaRPr lang="sv-SE" dirty="0" smtClean="0"/>
          </a:p>
          <a:p>
            <a:r>
              <a:rPr lang="sv-SE" dirty="0" err="1" smtClean="0"/>
              <a:t>But</a:t>
            </a:r>
            <a:r>
              <a:rPr lang="sv-SE" dirty="0" smtClean="0"/>
              <a:t>, JSR 269 </a:t>
            </a:r>
            <a:r>
              <a:rPr lang="sv-SE" dirty="0" err="1" smtClean="0"/>
              <a:t>doesn’t</a:t>
            </a:r>
            <a:r>
              <a:rPr lang="sv-SE" dirty="0" smtClean="0"/>
              <a:t> </a:t>
            </a:r>
            <a:r>
              <a:rPr lang="sv-SE" dirty="0" err="1" smtClean="0"/>
              <a:t>allow</a:t>
            </a:r>
            <a:r>
              <a:rPr lang="sv-SE" dirty="0" smtClean="0"/>
              <a:t> </a:t>
            </a:r>
            <a:r>
              <a:rPr lang="sv-SE" dirty="0" err="1" smtClean="0"/>
              <a:t>us</a:t>
            </a:r>
            <a:r>
              <a:rPr lang="sv-SE" dirty="0" smtClean="0"/>
              <a:t> to </a:t>
            </a:r>
            <a:r>
              <a:rPr lang="sv-SE" dirty="0" err="1" smtClean="0"/>
              <a:t>peek</a:t>
            </a:r>
            <a:r>
              <a:rPr lang="sv-SE" dirty="0" smtClean="0"/>
              <a:t> </a:t>
            </a:r>
            <a:r>
              <a:rPr lang="sv-SE" dirty="0" err="1" smtClean="0"/>
              <a:t>into</a:t>
            </a:r>
            <a:r>
              <a:rPr lang="sv-SE" dirty="0" smtClean="0"/>
              <a:t> </a:t>
            </a:r>
            <a:r>
              <a:rPr lang="sv-SE" dirty="0" err="1" smtClean="0"/>
              <a:t>methods</a:t>
            </a:r>
            <a:r>
              <a:rPr lang="sv-SE" dirty="0" smtClean="0"/>
              <a:t> :-(</a:t>
            </a:r>
          </a:p>
          <a:p>
            <a:endParaRPr lang="sv-SE" dirty="0"/>
          </a:p>
          <a:p>
            <a:r>
              <a:rPr lang="sv-SE" dirty="0" err="1" smtClean="0"/>
              <a:t>Enter</a:t>
            </a:r>
            <a:r>
              <a:rPr lang="sv-SE" dirty="0" smtClean="0"/>
              <a:t> </a:t>
            </a:r>
            <a:r>
              <a:rPr lang="sv-SE" dirty="0" err="1" smtClean="0"/>
              <a:t>hacking</a:t>
            </a:r>
            <a:r>
              <a:rPr lang="sv-SE" dirty="0" smtClean="0"/>
              <a:t> mode!</a:t>
            </a:r>
            <a:endParaRPr lang="sv-SE" dirty="0"/>
          </a:p>
        </p:txBody>
      </p:sp>
    </p:spTree>
    <p:extLst>
      <p:ext uri="{BB962C8B-B14F-4D97-AF65-F5344CB8AC3E}">
        <p14:creationId xmlns:p14="http://schemas.microsoft.com/office/powerpoint/2010/main" val="3089702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API relationships</a:t>
            </a:r>
            <a:endParaRPr lang="sv-SE" dirty="0"/>
          </a:p>
        </p:txBody>
      </p:sp>
      <p:sp>
        <p:nvSpPr>
          <p:cNvPr id="4" name="Rectangle 3"/>
          <p:cNvSpPr/>
          <p:nvPr/>
        </p:nvSpPr>
        <p:spPr>
          <a:xfrm>
            <a:off x="177044" y="1118222"/>
            <a:ext cx="136815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mtClean="0"/>
              <a:t>Element</a:t>
            </a:r>
            <a:endParaRPr lang="sv-SE" dirty="0"/>
          </a:p>
        </p:txBody>
      </p:sp>
      <p:sp>
        <p:nvSpPr>
          <p:cNvPr id="5" name="Rectangle 4"/>
          <p:cNvSpPr/>
          <p:nvPr/>
        </p:nvSpPr>
        <p:spPr>
          <a:xfrm>
            <a:off x="1060376" y="2181273"/>
            <a:ext cx="178343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t>PackageElement</a:t>
            </a:r>
            <a:endParaRPr lang="sv-SE" dirty="0"/>
          </a:p>
        </p:txBody>
      </p:sp>
      <p:sp>
        <p:nvSpPr>
          <p:cNvPr id="6" name="Rectangle 5"/>
          <p:cNvSpPr/>
          <p:nvPr/>
        </p:nvSpPr>
        <p:spPr>
          <a:xfrm>
            <a:off x="1060376" y="3117377"/>
            <a:ext cx="178343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t>TypeElement</a:t>
            </a:r>
            <a:endParaRPr lang="sv-SE" dirty="0"/>
          </a:p>
        </p:txBody>
      </p:sp>
      <p:sp>
        <p:nvSpPr>
          <p:cNvPr id="7" name="Rectangle 6"/>
          <p:cNvSpPr/>
          <p:nvPr/>
        </p:nvSpPr>
        <p:spPr>
          <a:xfrm>
            <a:off x="1060376" y="4053481"/>
            <a:ext cx="178343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t>Executable</a:t>
            </a:r>
            <a:endParaRPr lang="sv-SE" dirty="0" smtClean="0"/>
          </a:p>
          <a:p>
            <a:pPr algn="ctr"/>
            <a:r>
              <a:rPr lang="sv-SE" dirty="0" smtClean="0"/>
              <a:t>Element</a:t>
            </a:r>
            <a:endParaRPr lang="sv-SE" dirty="0"/>
          </a:p>
        </p:txBody>
      </p:sp>
      <p:cxnSp>
        <p:nvCxnSpPr>
          <p:cNvPr id="9" name="Elbow Connector 8"/>
          <p:cNvCxnSpPr>
            <a:stCxn id="5" idx="1"/>
            <a:endCxn id="4" idx="2"/>
          </p:cNvCxnSpPr>
          <p:nvPr/>
        </p:nvCxnSpPr>
        <p:spPr>
          <a:xfrm rot="10800000">
            <a:off x="861120" y="1694287"/>
            <a:ext cx="199256" cy="775019"/>
          </a:xfrm>
          <a:prstGeom prst="bentConnector2">
            <a:avLst/>
          </a:prstGeom>
          <a:ln>
            <a:tailEnd type="arrow" w="lg" len="lg"/>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6" idx="1"/>
            <a:endCxn id="4" idx="2"/>
          </p:cNvCxnSpPr>
          <p:nvPr/>
        </p:nvCxnSpPr>
        <p:spPr>
          <a:xfrm rot="10800000">
            <a:off x="861120" y="1694287"/>
            <a:ext cx="199256" cy="1711123"/>
          </a:xfrm>
          <a:prstGeom prst="bentConnector2">
            <a:avLst/>
          </a:prstGeom>
          <a:ln>
            <a:tailEnd type="arrow" w="lg" len="lg"/>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7" idx="1"/>
            <a:endCxn id="4" idx="2"/>
          </p:cNvCxnSpPr>
          <p:nvPr/>
        </p:nvCxnSpPr>
        <p:spPr>
          <a:xfrm rot="10800000">
            <a:off x="861120" y="1694287"/>
            <a:ext cx="199256" cy="2647227"/>
          </a:xfrm>
          <a:prstGeom prst="bentConnector2">
            <a:avLst/>
          </a:prstGeom>
          <a:ln>
            <a:tailEnd type="arrow" w="lg" len="lg"/>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364632" y="2407768"/>
            <a:ext cx="1783432" cy="57606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t>PackageSymbol</a:t>
            </a:r>
            <a:endParaRPr lang="sv-SE" dirty="0"/>
          </a:p>
        </p:txBody>
      </p:sp>
      <p:sp>
        <p:nvSpPr>
          <p:cNvPr id="18" name="Rectangle 17"/>
          <p:cNvSpPr/>
          <p:nvPr/>
        </p:nvSpPr>
        <p:spPr>
          <a:xfrm>
            <a:off x="3364632" y="3343872"/>
            <a:ext cx="1783432" cy="57606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t>ClassSymbol</a:t>
            </a:r>
            <a:endParaRPr lang="sv-SE" dirty="0"/>
          </a:p>
        </p:txBody>
      </p:sp>
      <p:sp>
        <p:nvSpPr>
          <p:cNvPr id="19" name="Rectangle 18"/>
          <p:cNvSpPr/>
          <p:nvPr/>
        </p:nvSpPr>
        <p:spPr>
          <a:xfrm>
            <a:off x="3364632" y="4279976"/>
            <a:ext cx="1783432" cy="57606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t>MethodSymbol</a:t>
            </a:r>
            <a:endParaRPr lang="sv-SE" dirty="0"/>
          </a:p>
        </p:txBody>
      </p:sp>
      <p:sp>
        <p:nvSpPr>
          <p:cNvPr id="20" name="Rectangle 19"/>
          <p:cNvSpPr/>
          <p:nvPr/>
        </p:nvSpPr>
        <p:spPr>
          <a:xfrm>
            <a:off x="2483768" y="1334246"/>
            <a:ext cx="1368152" cy="57606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t>Symbol</a:t>
            </a:r>
            <a:endParaRPr lang="sv-SE" dirty="0"/>
          </a:p>
        </p:txBody>
      </p:sp>
      <p:cxnSp>
        <p:nvCxnSpPr>
          <p:cNvPr id="21" name="Elbow Connector 20"/>
          <p:cNvCxnSpPr>
            <a:stCxn id="17" idx="1"/>
            <a:endCxn id="20" idx="2"/>
          </p:cNvCxnSpPr>
          <p:nvPr/>
        </p:nvCxnSpPr>
        <p:spPr>
          <a:xfrm rot="10800000">
            <a:off x="3167844" y="1910310"/>
            <a:ext cx="196788" cy="785490"/>
          </a:xfrm>
          <a:prstGeom prst="bentConnector2">
            <a:avLst/>
          </a:prstGeom>
          <a:ln>
            <a:tailEnd type="arrow" w="lg" len="lg"/>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8" idx="1"/>
            <a:endCxn id="20" idx="2"/>
          </p:cNvCxnSpPr>
          <p:nvPr/>
        </p:nvCxnSpPr>
        <p:spPr>
          <a:xfrm rot="10800000">
            <a:off x="3167844" y="1910310"/>
            <a:ext cx="196788" cy="1721594"/>
          </a:xfrm>
          <a:prstGeom prst="bentConnector2">
            <a:avLst/>
          </a:prstGeom>
          <a:ln>
            <a:tailEnd type="arrow" w="lg" len="lg"/>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9" idx="1"/>
            <a:endCxn id="20" idx="2"/>
          </p:cNvCxnSpPr>
          <p:nvPr/>
        </p:nvCxnSpPr>
        <p:spPr>
          <a:xfrm rot="10800000">
            <a:off x="3167844" y="1910310"/>
            <a:ext cx="196788" cy="2657698"/>
          </a:xfrm>
          <a:prstGeom prst="bentConnector2">
            <a:avLst/>
          </a:prstGeom>
          <a:ln>
            <a:tailEnd type="arrow"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7" idx="1"/>
            <a:endCxn id="5" idx="3"/>
          </p:cNvCxnSpPr>
          <p:nvPr/>
        </p:nvCxnSpPr>
        <p:spPr>
          <a:xfrm flipH="1" flipV="1">
            <a:off x="2843808" y="2469305"/>
            <a:ext cx="520824" cy="226495"/>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8" idx="1"/>
            <a:endCxn id="6" idx="3"/>
          </p:cNvCxnSpPr>
          <p:nvPr/>
        </p:nvCxnSpPr>
        <p:spPr>
          <a:xfrm flipH="1" flipV="1">
            <a:off x="2843808" y="3405409"/>
            <a:ext cx="520824" cy="226495"/>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9" idx="1"/>
            <a:endCxn id="7" idx="3"/>
          </p:cNvCxnSpPr>
          <p:nvPr/>
        </p:nvCxnSpPr>
        <p:spPr>
          <a:xfrm flipH="1" flipV="1">
            <a:off x="2843808" y="4341513"/>
            <a:ext cx="520824" cy="226495"/>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7521187" y="404664"/>
            <a:ext cx="1368152" cy="57606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t>JCTree</a:t>
            </a:r>
            <a:endParaRPr lang="sv-SE" dirty="0"/>
          </a:p>
        </p:txBody>
      </p:sp>
      <p:sp>
        <p:nvSpPr>
          <p:cNvPr id="41" name="Rectangle 40"/>
          <p:cNvSpPr/>
          <p:nvPr/>
        </p:nvSpPr>
        <p:spPr>
          <a:xfrm>
            <a:off x="6156176" y="1398072"/>
            <a:ext cx="1589311" cy="57606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t>JCCompilation</a:t>
            </a:r>
            <a:endParaRPr lang="sv-SE" dirty="0" smtClean="0"/>
          </a:p>
          <a:p>
            <a:pPr algn="ctr"/>
            <a:r>
              <a:rPr lang="sv-SE" dirty="0" err="1" smtClean="0"/>
              <a:t>Unit</a:t>
            </a:r>
            <a:endParaRPr lang="sv-SE" dirty="0"/>
          </a:p>
        </p:txBody>
      </p:sp>
      <p:sp>
        <p:nvSpPr>
          <p:cNvPr id="42" name="Rectangle 41"/>
          <p:cNvSpPr/>
          <p:nvPr/>
        </p:nvSpPr>
        <p:spPr>
          <a:xfrm>
            <a:off x="6156176" y="2262168"/>
            <a:ext cx="1589311" cy="57606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t>JCClassDecl</a:t>
            </a:r>
            <a:endParaRPr lang="sv-SE" dirty="0"/>
          </a:p>
        </p:txBody>
      </p:sp>
      <p:sp>
        <p:nvSpPr>
          <p:cNvPr id="43" name="Rectangle 42"/>
          <p:cNvSpPr/>
          <p:nvPr/>
        </p:nvSpPr>
        <p:spPr>
          <a:xfrm>
            <a:off x="6156176" y="3117377"/>
            <a:ext cx="1589311" cy="57606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t>JCMethodDecl</a:t>
            </a:r>
            <a:endParaRPr lang="sv-SE" dirty="0" smtClean="0"/>
          </a:p>
        </p:txBody>
      </p:sp>
      <p:sp>
        <p:nvSpPr>
          <p:cNvPr id="44" name="Rectangle 43"/>
          <p:cNvSpPr/>
          <p:nvPr/>
        </p:nvSpPr>
        <p:spPr>
          <a:xfrm>
            <a:off x="6167281" y="3952089"/>
            <a:ext cx="1589311" cy="57606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t>JCStatement</a:t>
            </a:r>
            <a:endParaRPr lang="sv-SE" dirty="0" smtClean="0"/>
          </a:p>
        </p:txBody>
      </p:sp>
      <p:sp>
        <p:nvSpPr>
          <p:cNvPr id="45" name="Rectangle 44"/>
          <p:cNvSpPr/>
          <p:nvPr/>
        </p:nvSpPr>
        <p:spPr>
          <a:xfrm>
            <a:off x="6167281" y="4814231"/>
            <a:ext cx="1589311" cy="57606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t>JCExpression</a:t>
            </a:r>
            <a:endParaRPr lang="sv-SE" dirty="0" smtClean="0"/>
          </a:p>
        </p:txBody>
      </p:sp>
      <p:cxnSp>
        <p:nvCxnSpPr>
          <p:cNvPr id="49" name="Straight Arrow Connector 48"/>
          <p:cNvCxnSpPr>
            <a:stCxn id="41" idx="1"/>
            <a:endCxn id="17" idx="3"/>
          </p:cNvCxnSpPr>
          <p:nvPr/>
        </p:nvCxnSpPr>
        <p:spPr>
          <a:xfrm flipH="1">
            <a:off x="5148064" y="1686104"/>
            <a:ext cx="1008112" cy="100969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41" idx="3"/>
            <a:endCxn id="40" idx="2"/>
          </p:cNvCxnSpPr>
          <p:nvPr/>
        </p:nvCxnSpPr>
        <p:spPr>
          <a:xfrm flipV="1">
            <a:off x="7745487" y="980728"/>
            <a:ext cx="459776" cy="705376"/>
          </a:xfrm>
          <a:prstGeom prst="bentConnector2">
            <a:avLst/>
          </a:prstGeom>
          <a:ln>
            <a:tailEnd type="arrow" w="lg" len="lg"/>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42" idx="3"/>
            <a:endCxn id="40" idx="2"/>
          </p:cNvCxnSpPr>
          <p:nvPr/>
        </p:nvCxnSpPr>
        <p:spPr>
          <a:xfrm flipV="1">
            <a:off x="7745487" y="980728"/>
            <a:ext cx="459776" cy="1569472"/>
          </a:xfrm>
          <a:prstGeom prst="bentConnector2">
            <a:avLst/>
          </a:prstGeom>
          <a:ln>
            <a:tailEnd type="arrow" w="lg" len="lg"/>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43" idx="3"/>
            <a:endCxn id="40" idx="2"/>
          </p:cNvCxnSpPr>
          <p:nvPr/>
        </p:nvCxnSpPr>
        <p:spPr>
          <a:xfrm flipV="1">
            <a:off x="7745487" y="980728"/>
            <a:ext cx="459776" cy="2424681"/>
          </a:xfrm>
          <a:prstGeom prst="bentConnector2">
            <a:avLst/>
          </a:prstGeom>
          <a:ln>
            <a:tailEnd type="arrow" w="lg" len="lg"/>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44" idx="3"/>
            <a:endCxn id="40" idx="2"/>
          </p:cNvCxnSpPr>
          <p:nvPr/>
        </p:nvCxnSpPr>
        <p:spPr>
          <a:xfrm flipV="1">
            <a:off x="7756592" y="980728"/>
            <a:ext cx="448671" cy="3259393"/>
          </a:xfrm>
          <a:prstGeom prst="bentConnector2">
            <a:avLst/>
          </a:prstGeom>
          <a:ln>
            <a:tailEnd type="arrow" w="lg" len="lg"/>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45" idx="3"/>
            <a:endCxn id="40" idx="2"/>
          </p:cNvCxnSpPr>
          <p:nvPr/>
        </p:nvCxnSpPr>
        <p:spPr>
          <a:xfrm flipV="1">
            <a:off x="7756592" y="980728"/>
            <a:ext cx="448671" cy="4121535"/>
          </a:xfrm>
          <a:prstGeom prst="bentConnector2">
            <a:avLst/>
          </a:prstGeom>
          <a:ln>
            <a:tailEnd type="arrow"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2" idx="1"/>
            <a:endCxn id="18" idx="3"/>
          </p:cNvCxnSpPr>
          <p:nvPr/>
        </p:nvCxnSpPr>
        <p:spPr>
          <a:xfrm flipH="1">
            <a:off x="5148064" y="2550200"/>
            <a:ext cx="1008112" cy="108170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3" idx="1"/>
            <a:endCxn id="19" idx="3"/>
          </p:cNvCxnSpPr>
          <p:nvPr/>
        </p:nvCxnSpPr>
        <p:spPr>
          <a:xfrm flipH="1">
            <a:off x="5148064" y="3405409"/>
            <a:ext cx="1008112" cy="116259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5868144" y="3774336"/>
            <a:ext cx="2160240" cy="180838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8" name="Rectangle 47"/>
          <p:cNvSpPr/>
          <p:nvPr/>
        </p:nvSpPr>
        <p:spPr>
          <a:xfrm>
            <a:off x="107504" y="6165304"/>
            <a:ext cx="288032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t>javax.lang.model.element</a:t>
            </a:r>
            <a:endParaRPr lang="sv-SE" dirty="0"/>
          </a:p>
        </p:txBody>
      </p:sp>
      <p:sp>
        <p:nvSpPr>
          <p:cNvPr id="51" name="Rectangle 50"/>
          <p:cNvSpPr/>
          <p:nvPr/>
        </p:nvSpPr>
        <p:spPr>
          <a:xfrm>
            <a:off x="3082516" y="6165304"/>
            <a:ext cx="2785628" cy="57606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t>com.sun.tools.javac.code</a:t>
            </a:r>
            <a:endParaRPr lang="sv-SE" dirty="0"/>
          </a:p>
        </p:txBody>
      </p:sp>
      <p:sp>
        <p:nvSpPr>
          <p:cNvPr id="54" name="Rectangle 53"/>
          <p:cNvSpPr/>
          <p:nvPr/>
        </p:nvSpPr>
        <p:spPr>
          <a:xfrm>
            <a:off x="5962836" y="6165304"/>
            <a:ext cx="3073660" cy="57606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t>com.sun.tools.javac.tree</a:t>
            </a:r>
            <a:endParaRPr lang="sv-SE" dirty="0"/>
          </a:p>
        </p:txBody>
      </p:sp>
    </p:spTree>
    <p:extLst>
      <p:ext uri="{BB962C8B-B14F-4D97-AF65-F5344CB8AC3E}">
        <p14:creationId xmlns:p14="http://schemas.microsoft.com/office/powerpoint/2010/main" val="396538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7" grpId="0" animBg="1"/>
      <p:bldP spid="18" grpId="0" animBg="1"/>
      <p:bldP spid="19" grpId="0" animBg="1"/>
      <p:bldP spid="20" grpId="0" animBg="1"/>
      <p:bldP spid="40" grpId="0" animBg="1"/>
      <p:bldP spid="41" grpId="0" animBg="1"/>
      <p:bldP spid="42" grpId="0" animBg="1"/>
      <p:bldP spid="43" grpId="0" animBg="1"/>
      <p:bldP spid="44" grpId="0" animBg="1"/>
      <p:bldP spid="45" grpId="0" animBg="1"/>
      <p:bldP spid="53" grpId="0" animBg="1"/>
      <p:bldP spid="48" grpId="0" animBg="1"/>
      <p:bldP spid="51" grpId="0" animBg="1"/>
      <p:bldP spid="5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Bypassing</a:t>
            </a:r>
            <a:r>
              <a:rPr lang="sv-SE" dirty="0" smtClean="0"/>
              <a:t> JSR 269, part 1</a:t>
            </a:r>
            <a:endParaRPr lang="sv-SE" dirty="0"/>
          </a:p>
        </p:txBody>
      </p:sp>
      <p:sp>
        <p:nvSpPr>
          <p:cNvPr id="5" name="Content Placeholder 4"/>
          <p:cNvSpPr>
            <a:spLocks noGrp="1"/>
          </p:cNvSpPr>
          <p:nvPr>
            <p:ph idx="1"/>
          </p:nvPr>
        </p:nvSpPr>
        <p:spPr>
          <a:xfrm>
            <a:off x="457200" y="4437112"/>
            <a:ext cx="8229600" cy="1689051"/>
          </a:xfrm>
        </p:spPr>
        <p:txBody>
          <a:bodyPr/>
          <a:lstStyle/>
          <a:p>
            <a:r>
              <a:rPr lang="sv-SE" dirty="0" smtClean="0"/>
              <a:t>The </a:t>
            </a:r>
            <a:r>
              <a:rPr lang="sv-SE" dirty="0" err="1" smtClean="0"/>
              <a:t>javac-specific</a:t>
            </a:r>
            <a:r>
              <a:rPr lang="sv-SE" dirty="0" smtClean="0"/>
              <a:t> </a:t>
            </a:r>
            <a:r>
              <a:rPr lang="sv-SE" dirty="0" err="1" smtClean="0"/>
              <a:t>processing</a:t>
            </a:r>
            <a:r>
              <a:rPr lang="sv-SE" dirty="0" smtClean="0"/>
              <a:t> </a:t>
            </a:r>
            <a:r>
              <a:rPr lang="sv-SE" dirty="0" err="1" smtClean="0"/>
              <a:t>environment</a:t>
            </a:r>
            <a:r>
              <a:rPr lang="sv-SE" dirty="0" smtClean="0"/>
              <a:t> gives </a:t>
            </a:r>
            <a:r>
              <a:rPr lang="sv-SE" dirty="0" err="1" smtClean="0"/>
              <a:t>us</a:t>
            </a:r>
            <a:r>
              <a:rPr lang="sv-SE" dirty="0" smtClean="0"/>
              <a:t> access to a </a:t>
            </a:r>
            <a:r>
              <a:rPr lang="sv-SE" dirty="0" err="1" smtClean="0"/>
              <a:t>lot</a:t>
            </a:r>
            <a:r>
              <a:rPr lang="sv-SE" dirty="0" smtClean="0"/>
              <a:t> </a:t>
            </a:r>
            <a:r>
              <a:rPr lang="sv-SE" dirty="0" err="1" smtClean="0"/>
              <a:t>of</a:t>
            </a:r>
            <a:r>
              <a:rPr lang="sv-SE" dirty="0" smtClean="0"/>
              <a:t> </a:t>
            </a:r>
            <a:r>
              <a:rPr lang="sv-SE" dirty="0" err="1" smtClean="0"/>
              <a:t>useful</a:t>
            </a:r>
            <a:r>
              <a:rPr lang="sv-SE" dirty="0" smtClean="0"/>
              <a:t> </a:t>
            </a:r>
            <a:r>
              <a:rPr lang="sv-SE" dirty="0" err="1" smtClean="0"/>
              <a:t>helper</a:t>
            </a:r>
            <a:r>
              <a:rPr lang="sv-SE" dirty="0" smtClean="0"/>
              <a:t> </a:t>
            </a:r>
            <a:r>
              <a:rPr lang="sv-SE" dirty="0" err="1" smtClean="0"/>
              <a:t>classes</a:t>
            </a:r>
            <a:endParaRPr lang="sv-SE" dirty="0"/>
          </a:p>
        </p:txBody>
      </p:sp>
      <p:sp>
        <p:nvSpPr>
          <p:cNvPr id="4" name="Rectangle 3"/>
          <p:cNvSpPr/>
          <p:nvPr/>
        </p:nvSpPr>
        <p:spPr>
          <a:xfrm>
            <a:off x="390364" y="1417638"/>
            <a:ext cx="8363272" cy="2585323"/>
          </a:xfrm>
          <a:prstGeom prst="rect">
            <a:avLst/>
          </a:prstGeom>
        </p:spPr>
        <p:txBody>
          <a:bodyPr wrap="square">
            <a:spAutoFit/>
          </a:bodyPr>
          <a:lstStyle/>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SomeProcessor</a:t>
            </a:r>
            <a:r>
              <a:rPr lang="en-US" b="1" dirty="0" smtClean="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extends</a:t>
            </a:r>
            <a:r>
              <a:rPr lang="en-US" b="1"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AbstractProcessor</a:t>
            </a:r>
            <a:r>
              <a:rPr lang="en-US" dirty="0">
                <a:solidFill>
                  <a:srgbClr val="000000"/>
                </a:solidFill>
                <a:latin typeface="Consolas" panose="020B0609020204030204" pitchFamily="49" charset="0"/>
              </a:rPr>
              <a:t> {</a:t>
            </a:r>
          </a:p>
          <a:p>
            <a:endParaRPr lang="en-US" b="1" dirty="0" smtClean="0">
              <a:solidFill>
                <a:srgbClr val="7F0055"/>
              </a:solidFill>
              <a:latin typeface="Consolas" panose="020B0609020204030204" pitchFamily="49" charset="0"/>
            </a:endParaRPr>
          </a:p>
          <a:p>
            <a:r>
              <a:rPr lang="en-US" b="1" dirty="0" smtClean="0">
                <a:solidFill>
                  <a:srgbClr val="7F0055"/>
                </a:solidFill>
                <a:latin typeface="Consolas" panose="020B0609020204030204" pitchFamily="49" charset="0"/>
              </a:rPr>
              <a:t>  public</a:t>
            </a:r>
            <a:r>
              <a:rPr lang="en-US" b="1" dirty="0" smtClean="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synchronized</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init</a:t>
            </a:r>
            <a:r>
              <a:rPr lang="en-US" dirty="0" smtClean="0">
                <a:solidFill>
                  <a:srgbClr val="000000"/>
                </a:solidFill>
                <a:latin typeface="Consolas" panose="020B0609020204030204" pitchFamily="49" charset="0"/>
              </a:rPr>
              <a:t>(</a:t>
            </a:r>
            <a:br>
              <a:rPr lang="en-US" dirty="0" smtClean="0">
                <a:solidFill>
                  <a:srgbClr val="000000"/>
                </a:solidFill>
                <a:latin typeface="Consolas" panose="020B0609020204030204" pitchFamily="49" charset="0"/>
              </a:rPr>
            </a:br>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ProcessingEnvironment</a:t>
            </a: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processingEnv</a:t>
            </a:r>
            <a:r>
              <a:rPr lang="en-US" dirty="0">
                <a:solidFill>
                  <a:srgbClr val="000000"/>
                </a:solidFill>
                <a:latin typeface="Consolas" panose="020B0609020204030204" pitchFamily="49" charset="0"/>
              </a:rPr>
              <a:t>) {</a:t>
            </a:r>
          </a:p>
          <a:p>
            <a:endParaRPr lang="sv-SE" dirty="0">
              <a:latin typeface="Consolas" panose="020B0609020204030204" pitchFamily="49" charset="0"/>
            </a:endParaRPr>
          </a:p>
          <a:p>
            <a:r>
              <a:rPr lang="sv-SE" dirty="0" smtClean="0">
                <a:solidFill>
                  <a:srgbClr val="0000C0"/>
                </a:solidFill>
                <a:latin typeface="Consolas" panose="020B0609020204030204" pitchFamily="49" charset="0"/>
              </a:rPr>
              <a:t>    </a:t>
            </a:r>
            <a:r>
              <a:rPr lang="sv-SE" dirty="0" err="1" smtClean="0">
                <a:solidFill>
                  <a:srgbClr val="0000C0"/>
                </a:solidFill>
                <a:latin typeface="Consolas" panose="020B0609020204030204" pitchFamily="49" charset="0"/>
              </a:rPr>
              <a:t>env</a:t>
            </a:r>
            <a:r>
              <a:rPr lang="sv-SE" dirty="0" smtClean="0">
                <a:solidFill>
                  <a:srgbClr val="000000"/>
                </a:solidFill>
                <a:latin typeface="Consolas" panose="020B0609020204030204" pitchFamily="49" charset="0"/>
              </a:rPr>
              <a:t> </a:t>
            </a:r>
            <a:r>
              <a:rPr lang="sv-SE" dirty="0">
                <a:solidFill>
                  <a:srgbClr val="000000"/>
                </a:solidFill>
                <a:latin typeface="Consolas" panose="020B0609020204030204" pitchFamily="49" charset="0"/>
              </a:rPr>
              <a:t>= (</a:t>
            </a:r>
            <a:r>
              <a:rPr lang="sv-SE" dirty="0" err="1">
                <a:solidFill>
                  <a:srgbClr val="000000"/>
                </a:solidFill>
                <a:latin typeface="Consolas" panose="020B0609020204030204" pitchFamily="49" charset="0"/>
              </a:rPr>
              <a:t>JavacProcessingEnvironment</a:t>
            </a:r>
            <a:r>
              <a:rPr lang="sv-SE" dirty="0">
                <a:solidFill>
                  <a:srgbClr val="000000"/>
                </a:solidFill>
                <a:latin typeface="Consolas" panose="020B0609020204030204" pitchFamily="49" charset="0"/>
              </a:rPr>
              <a:t>) </a:t>
            </a:r>
            <a:r>
              <a:rPr lang="sv-SE" dirty="0" err="1">
                <a:solidFill>
                  <a:srgbClr val="000000"/>
                </a:solidFill>
                <a:latin typeface="Consolas" panose="020B0609020204030204" pitchFamily="49" charset="0"/>
              </a:rPr>
              <a:t>processingEnv</a:t>
            </a:r>
            <a:r>
              <a:rPr lang="sv-SE" dirty="0">
                <a:solidFill>
                  <a:srgbClr val="000000"/>
                </a:solidFill>
                <a:latin typeface="Consolas" panose="020B0609020204030204" pitchFamily="49" charset="0"/>
              </a:rPr>
              <a:t>;</a:t>
            </a:r>
          </a:p>
          <a:p>
            <a:endParaRPr lang="sv-SE" dirty="0">
              <a:latin typeface="Consolas" panose="020B0609020204030204" pitchFamily="49" charset="0"/>
            </a:endParaRPr>
          </a:p>
          <a:p>
            <a:r>
              <a:rPr lang="sv-SE" b="1" dirty="0" smtClean="0">
                <a:solidFill>
                  <a:srgbClr val="7F0055"/>
                </a:solidFill>
                <a:latin typeface="Consolas" panose="020B0609020204030204" pitchFamily="49" charset="0"/>
              </a:rPr>
              <a:t>    </a:t>
            </a:r>
            <a:r>
              <a:rPr lang="sv-SE" b="1" dirty="0" err="1" smtClean="0">
                <a:solidFill>
                  <a:srgbClr val="7F0055"/>
                </a:solidFill>
                <a:latin typeface="Consolas" panose="020B0609020204030204" pitchFamily="49" charset="0"/>
              </a:rPr>
              <a:t>super</a:t>
            </a:r>
            <a:r>
              <a:rPr lang="sv-SE" dirty="0" err="1" smtClean="0">
                <a:solidFill>
                  <a:srgbClr val="000000"/>
                </a:solidFill>
                <a:latin typeface="Consolas" panose="020B0609020204030204" pitchFamily="49" charset="0"/>
              </a:rPr>
              <a:t>.init</a:t>
            </a:r>
            <a:r>
              <a:rPr lang="sv-SE" dirty="0" smtClean="0">
                <a:solidFill>
                  <a:srgbClr val="000000"/>
                </a:solidFill>
                <a:latin typeface="Consolas" panose="020B0609020204030204" pitchFamily="49" charset="0"/>
              </a:rPr>
              <a:t>(</a:t>
            </a:r>
            <a:r>
              <a:rPr lang="sv-SE" dirty="0" err="1" smtClean="0">
                <a:solidFill>
                  <a:srgbClr val="000000"/>
                </a:solidFill>
                <a:latin typeface="Consolas" panose="020B0609020204030204" pitchFamily="49" charset="0"/>
              </a:rPr>
              <a:t>processingEnv</a:t>
            </a:r>
            <a:r>
              <a:rPr lang="sv-SE" dirty="0">
                <a:solidFill>
                  <a:srgbClr val="000000"/>
                </a:solidFill>
                <a:latin typeface="Consolas" panose="020B0609020204030204" pitchFamily="49" charset="0"/>
              </a:rPr>
              <a:t>);</a:t>
            </a:r>
          </a:p>
          <a:p>
            <a:r>
              <a:rPr lang="sv-SE" dirty="0" smtClean="0">
                <a:solidFill>
                  <a:srgbClr val="000000"/>
                </a:solidFill>
                <a:latin typeface="Consolas" panose="020B0609020204030204" pitchFamily="49" charset="0"/>
              </a:rPr>
              <a:t>  }</a:t>
            </a:r>
            <a:endParaRPr lang="sv-SE" dirty="0"/>
          </a:p>
        </p:txBody>
      </p:sp>
    </p:spTree>
    <p:extLst>
      <p:ext uri="{BB962C8B-B14F-4D97-AF65-F5344CB8AC3E}">
        <p14:creationId xmlns:p14="http://schemas.microsoft.com/office/powerpoint/2010/main" val="38394480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Bypassing</a:t>
            </a:r>
            <a:r>
              <a:rPr lang="sv-SE" dirty="0" smtClean="0"/>
              <a:t> JSR 269, part 2</a:t>
            </a:r>
            <a:endParaRPr lang="sv-SE" dirty="0"/>
          </a:p>
        </p:txBody>
      </p:sp>
      <p:sp>
        <p:nvSpPr>
          <p:cNvPr id="5" name="Content Placeholder 4"/>
          <p:cNvSpPr>
            <a:spLocks noGrp="1"/>
          </p:cNvSpPr>
          <p:nvPr>
            <p:ph idx="1"/>
          </p:nvPr>
        </p:nvSpPr>
        <p:spPr>
          <a:xfrm>
            <a:off x="457200" y="4509120"/>
            <a:ext cx="8229600" cy="1617043"/>
          </a:xfrm>
        </p:spPr>
        <p:txBody>
          <a:bodyPr/>
          <a:lstStyle/>
          <a:p>
            <a:r>
              <a:rPr lang="sv-SE" dirty="0" err="1" smtClean="0"/>
              <a:t>Once</a:t>
            </a:r>
            <a:r>
              <a:rPr lang="sv-SE" dirty="0" smtClean="0"/>
              <a:t> </a:t>
            </a:r>
            <a:r>
              <a:rPr lang="sv-SE" dirty="0" err="1" smtClean="0"/>
              <a:t>we</a:t>
            </a:r>
            <a:r>
              <a:rPr lang="sv-SE" dirty="0" smtClean="0"/>
              <a:t> </a:t>
            </a:r>
            <a:r>
              <a:rPr lang="sv-SE" dirty="0" err="1" smtClean="0"/>
              <a:t>have</a:t>
            </a:r>
            <a:r>
              <a:rPr lang="sv-SE" dirty="0" smtClean="0"/>
              <a:t> the </a:t>
            </a:r>
            <a:r>
              <a:rPr lang="sv-SE" dirty="0" err="1" smtClean="0"/>
              <a:t>compilation</a:t>
            </a:r>
            <a:r>
              <a:rPr lang="sv-SE" dirty="0" smtClean="0"/>
              <a:t> </a:t>
            </a:r>
            <a:r>
              <a:rPr lang="sv-SE" dirty="0" err="1" smtClean="0"/>
              <a:t>unit</a:t>
            </a:r>
            <a:r>
              <a:rPr lang="sv-SE" dirty="0" smtClean="0"/>
              <a:t> </a:t>
            </a:r>
            <a:r>
              <a:rPr lang="sv-SE" dirty="0" err="1" smtClean="0"/>
              <a:t>tree</a:t>
            </a:r>
            <a:r>
              <a:rPr lang="sv-SE" dirty="0" smtClean="0"/>
              <a:t>, </a:t>
            </a:r>
            <a:r>
              <a:rPr lang="sv-SE" dirty="0" err="1" smtClean="0"/>
              <a:t>we</a:t>
            </a:r>
            <a:r>
              <a:rPr lang="sv-SE" dirty="0" smtClean="0"/>
              <a:t> </a:t>
            </a:r>
            <a:r>
              <a:rPr lang="sv-SE" dirty="0" err="1" smtClean="0"/>
              <a:t>can</a:t>
            </a:r>
            <a:r>
              <a:rPr lang="sv-SE" dirty="0" smtClean="0"/>
              <a:t> visit the </a:t>
            </a:r>
            <a:r>
              <a:rPr lang="sv-SE" dirty="0" err="1" smtClean="0"/>
              <a:t>entire</a:t>
            </a:r>
            <a:r>
              <a:rPr lang="sv-SE" dirty="0" smtClean="0"/>
              <a:t> AST</a:t>
            </a:r>
            <a:endParaRPr lang="sv-SE" dirty="0"/>
          </a:p>
        </p:txBody>
      </p:sp>
      <p:sp>
        <p:nvSpPr>
          <p:cNvPr id="3" name="Rectangle 2"/>
          <p:cNvSpPr/>
          <p:nvPr/>
        </p:nvSpPr>
        <p:spPr>
          <a:xfrm>
            <a:off x="395536" y="1417638"/>
            <a:ext cx="8075240" cy="2585323"/>
          </a:xfrm>
          <a:prstGeom prst="rect">
            <a:avLst/>
          </a:prstGeom>
        </p:spPr>
        <p:txBody>
          <a:bodyPr wrap="square">
            <a:spAutoFit/>
          </a:bodyPr>
          <a:lstStyle/>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boolean</a:t>
            </a:r>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process(Set&lt;? </a:t>
            </a:r>
            <a:r>
              <a:rPr lang="en-US" dirty="0">
                <a:solidFill>
                  <a:srgbClr val="7F0055"/>
                </a:solidFill>
                <a:latin typeface="Consolas" panose="020B0609020204030204" pitchFamily="49" charset="0"/>
              </a:rPr>
              <a:t>extends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TypeElement</a:t>
            </a:r>
            <a:r>
              <a:rPr lang="en-US" dirty="0">
                <a:solidFill>
                  <a:srgbClr val="000000"/>
                </a:solidFill>
                <a:latin typeface="Consolas" panose="020B0609020204030204" pitchFamily="49" charset="0"/>
              </a:rPr>
              <a:t>&gt; annotations</a:t>
            </a:r>
            <a:r>
              <a:rPr lang="en-US" dirty="0" smtClean="0">
                <a:solidFill>
                  <a:srgbClr val="000000"/>
                </a:solidFill>
                <a:latin typeface="Consolas" panose="020B0609020204030204" pitchFamily="49" charset="0"/>
              </a:rPr>
              <a:t>,</a:t>
            </a:r>
            <a:r>
              <a:rPr lang="en-US" b="1" dirty="0" smtClean="0">
                <a:solidFill>
                  <a:srgbClr val="000000"/>
                </a:solidFill>
                <a:latin typeface="Consolas" panose="020B0609020204030204" pitchFamily="49" charset="0"/>
              </a:rPr>
              <a:t/>
            </a:r>
            <a:br>
              <a:rPr lang="en-US" b="1" dirty="0" smtClean="0">
                <a:solidFill>
                  <a:srgbClr val="000000"/>
                </a:solidFill>
                <a:latin typeface="Consolas" panose="020B0609020204030204" pitchFamily="49" charset="0"/>
              </a:rPr>
            </a:br>
            <a:r>
              <a:rPr lang="en-US" b="1" dirty="0" smtClean="0">
                <a:solidFill>
                  <a:srgbClr val="000000"/>
                </a:solidFill>
                <a:latin typeface="Consolas" panose="020B0609020204030204" pitchFamily="49" charset="0"/>
              </a:rPr>
              <a:t>    </a:t>
            </a:r>
            <a:r>
              <a:rPr lang="sv-SE" dirty="0" err="1" smtClean="0">
                <a:solidFill>
                  <a:srgbClr val="000000"/>
                </a:solidFill>
                <a:latin typeface="Consolas" panose="020B0609020204030204" pitchFamily="49" charset="0"/>
              </a:rPr>
              <a:t>RoundEnvironment</a:t>
            </a:r>
            <a:r>
              <a:rPr lang="sv-SE" dirty="0" smtClean="0">
                <a:solidFill>
                  <a:srgbClr val="000000"/>
                </a:solidFill>
                <a:latin typeface="Consolas" panose="020B0609020204030204" pitchFamily="49" charset="0"/>
              </a:rPr>
              <a:t> </a:t>
            </a:r>
            <a:r>
              <a:rPr lang="sv-SE" dirty="0" err="1">
                <a:solidFill>
                  <a:srgbClr val="000000"/>
                </a:solidFill>
                <a:latin typeface="Consolas" panose="020B0609020204030204" pitchFamily="49" charset="0"/>
              </a:rPr>
              <a:t>roundEnv</a:t>
            </a:r>
            <a:r>
              <a:rPr lang="sv-SE" dirty="0">
                <a:solidFill>
                  <a:srgbClr val="000000"/>
                </a:solidFill>
                <a:latin typeface="Consolas" panose="020B0609020204030204" pitchFamily="49" charset="0"/>
              </a:rPr>
              <a:t>) {</a:t>
            </a:r>
          </a:p>
          <a:p>
            <a:endParaRPr lang="sv-SE" dirty="0">
              <a:latin typeface="Consolas" panose="020B0609020204030204" pitchFamily="49" charset="0"/>
            </a:endParaRPr>
          </a:p>
          <a:p>
            <a:r>
              <a:rPr lang="sv-SE" b="1" dirty="0" smtClean="0">
                <a:solidFill>
                  <a:srgbClr val="7F0055"/>
                </a:solidFill>
                <a:latin typeface="Consolas" panose="020B0609020204030204" pitchFamily="49" charset="0"/>
              </a:rPr>
              <a:t>  </a:t>
            </a:r>
            <a:r>
              <a:rPr lang="sv-SE" dirty="0" err="1">
                <a:solidFill>
                  <a:srgbClr val="000000"/>
                </a:solidFill>
                <a:latin typeface="Consolas" panose="020B0609020204030204" pitchFamily="49" charset="0"/>
              </a:rPr>
              <a:t>Trees</a:t>
            </a:r>
            <a:r>
              <a:rPr lang="sv-SE" dirty="0">
                <a:solidFill>
                  <a:srgbClr val="000000"/>
                </a:solidFill>
                <a:latin typeface="Consolas" panose="020B0609020204030204" pitchFamily="49" charset="0"/>
              </a:rPr>
              <a:t> </a:t>
            </a:r>
            <a:r>
              <a:rPr lang="sv-SE" dirty="0" err="1">
                <a:solidFill>
                  <a:srgbClr val="000000"/>
                </a:solidFill>
                <a:latin typeface="Consolas" panose="020B0609020204030204" pitchFamily="49" charset="0"/>
              </a:rPr>
              <a:t>trees</a:t>
            </a:r>
            <a:r>
              <a:rPr lang="sv-SE" dirty="0">
                <a:solidFill>
                  <a:srgbClr val="000000"/>
                </a:solidFill>
                <a:latin typeface="Consolas" panose="020B0609020204030204" pitchFamily="49" charset="0"/>
              </a:rPr>
              <a:t> = </a:t>
            </a:r>
            <a:r>
              <a:rPr lang="sv-SE" dirty="0" err="1">
                <a:solidFill>
                  <a:srgbClr val="000000"/>
                </a:solidFill>
                <a:latin typeface="Consolas" panose="020B0609020204030204" pitchFamily="49" charset="0"/>
              </a:rPr>
              <a:t>Trees.</a:t>
            </a:r>
            <a:r>
              <a:rPr lang="sv-SE" i="1" dirty="0" err="1">
                <a:solidFill>
                  <a:srgbClr val="000000"/>
                </a:solidFill>
                <a:latin typeface="Consolas" panose="020B0609020204030204" pitchFamily="49" charset="0"/>
              </a:rPr>
              <a:t>instance</a:t>
            </a:r>
            <a:r>
              <a:rPr lang="sv-SE" dirty="0">
                <a:solidFill>
                  <a:srgbClr val="000000"/>
                </a:solidFill>
                <a:latin typeface="Consolas" panose="020B0609020204030204" pitchFamily="49" charset="0"/>
              </a:rPr>
              <a:t>(</a:t>
            </a:r>
            <a:r>
              <a:rPr lang="sv-SE" dirty="0" err="1">
                <a:solidFill>
                  <a:srgbClr val="0000C0"/>
                </a:solidFill>
                <a:latin typeface="Consolas" panose="020B0609020204030204" pitchFamily="49" charset="0"/>
              </a:rPr>
              <a:t>env</a:t>
            </a:r>
            <a:r>
              <a:rPr lang="sv-SE" dirty="0" smtClean="0">
                <a:solidFill>
                  <a:srgbClr val="000000"/>
                </a:solidFill>
                <a:latin typeface="Consolas" panose="020B0609020204030204" pitchFamily="49" charset="0"/>
              </a:rPr>
              <a:t>);</a:t>
            </a:r>
            <a:endParaRPr lang="sv-SE" b="1" dirty="0">
              <a:solidFill>
                <a:srgbClr val="000000"/>
              </a:solidFill>
              <a:latin typeface="Consolas" panose="020B0609020204030204" pitchFamily="49" charset="0"/>
            </a:endParaRPr>
          </a:p>
          <a:p>
            <a:endParaRPr lang="sv-SE" dirty="0">
              <a:latin typeface="Consolas" panose="020B0609020204030204" pitchFamily="49" charset="0"/>
            </a:endParaRPr>
          </a:p>
          <a:p>
            <a:r>
              <a:rPr lang="sv-SE" b="1" dirty="0" smtClean="0">
                <a:solidFill>
                  <a:srgbClr val="7F0055"/>
                </a:solidFill>
                <a:latin typeface="Consolas" panose="020B0609020204030204" pitchFamily="49" charset="0"/>
              </a:rPr>
              <a:t>  for</a:t>
            </a:r>
            <a:r>
              <a:rPr lang="sv-SE" b="1" dirty="0" smtClean="0">
                <a:solidFill>
                  <a:srgbClr val="000000"/>
                </a:solidFill>
                <a:latin typeface="Consolas" panose="020B0609020204030204" pitchFamily="49" charset="0"/>
              </a:rPr>
              <a:t> </a:t>
            </a:r>
            <a:r>
              <a:rPr lang="sv-SE" dirty="0">
                <a:solidFill>
                  <a:srgbClr val="000000"/>
                </a:solidFill>
                <a:latin typeface="Consolas" panose="020B0609020204030204" pitchFamily="49" charset="0"/>
              </a:rPr>
              <a:t>(Element e : </a:t>
            </a:r>
            <a:r>
              <a:rPr lang="sv-SE" dirty="0" err="1" smtClean="0">
                <a:solidFill>
                  <a:srgbClr val="000000"/>
                </a:solidFill>
                <a:latin typeface="Consolas" panose="020B0609020204030204" pitchFamily="49" charset="0"/>
              </a:rPr>
              <a:t>roundEnv.getRootElements</a:t>
            </a:r>
            <a:r>
              <a:rPr lang="sv-SE" dirty="0" smtClean="0">
                <a:solidFill>
                  <a:srgbClr val="000000"/>
                </a:solidFill>
                <a:latin typeface="Consolas" panose="020B0609020204030204" pitchFamily="49" charset="0"/>
              </a:rPr>
              <a:t>()) </a:t>
            </a:r>
            <a:r>
              <a:rPr lang="sv-SE" dirty="0">
                <a:solidFill>
                  <a:srgbClr val="000000"/>
                </a:solidFill>
                <a:latin typeface="Consolas" panose="020B0609020204030204" pitchFamily="49" charset="0"/>
              </a:rPr>
              <a:t>{</a:t>
            </a:r>
          </a:p>
          <a:p>
            <a:endParaRPr lang="sv-SE" dirty="0">
              <a:latin typeface="Consolas" panose="020B0609020204030204" pitchFamily="49" charset="0"/>
            </a:endParaRPr>
          </a:p>
          <a:p>
            <a:r>
              <a:rPr lang="sv-SE" dirty="0" smtClean="0">
                <a:solidFill>
                  <a:srgbClr val="3F7F5F"/>
                </a:solidFill>
                <a:latin typeface="Consolas" panose="020B0609020204030204" pitchFamily="49" charset="0"/>
              </a:rPr>
              <a:t>    // </a:t>
            </a:r>
            <a:r>
              <a:rPr lang="sv-SE" dirty="0" err="1" smtClean="0">
                <a:solidFill>
                  <a:srgbClr val="3F7F5F"/>
                </a:solidFill>
                <a:latin typeface="Consolas" panose="020B0609020204030204" pitchFamily="49" charset="0"/>
              </a:rPr>
              <a:t>Enter</a:t>
            </a:r>
            <a:r>
              <a:rPr lang="sv-SE" dirty="0" smtClean="0">
                <a:solidFill>
                  <a:srgbClr val="3F7F5F"/>
                </a:solidFill>
                <a:latin typeface="Consolas" panose="020B0609020204030204" pitchFamily="49" charset="0"/>
              </a:rPr>
              <a:t> </a:t>
            </a:r>
            <a:r>
              <a:rPr lang="sv-SE" dirty="0" err="1" smtClean="0">
                <a:solidFill>
                  <a:srgbClr val="3F7F5F"/>
                </a:solidFill>
                <a:latin typeface="Consolas" panose="020B0609020204030204" pitchFamily="49" charset="0"/>
              </a:rPr>
              <a:t>into</a:t>
            </a:r>
            <a:r>
              <a:rPr lang="sv-SE" dirty="0" smtClean="0">
                <a:solidFill>
                  <a:srgbClr val="3F7F5F"/>
                </a:solidFill>
                <a:latin typeface="Consolas" panose="020B0609020204030204" pitchFamily="49" charset="0"/>
              </a:rPr>
              <a:t> </a:t>
            </a:r>
            <a:r>
              <a:rPr lang="sv-SE" dirty="0" err="1" smtClean="0">
                <a:solidFill>
                  <a:srgbClr val="3F7F5F"/>
                </a:solidFill>
                <a:latin typeface="Consolas" panose="020B0609020204030204" pitchFamily="49" charset="0"/>
              </a:rPr>
              <a:t>unsupported</a:t>
            </a:r>
            <a:r>
              <a:rPr lang="sv-SE" dirty="0" smtClean="0">
                <a:solidFill>
                  <a:srgbClr val="3F7F5F"/>
                </a:solidFill>
                <a:latin typeface="Consolas" panose="020B0609020204030204" pitchFamily="49" charset="0"/>
              </a:rPr>
              <a:t> API land!</a:t>
            </a:r>
            <a:endParaRPr lang="sv-SE" dirty="0">
              <a:solidFill>
                <a:srgbClr val="3F7F5F"/>
              </a:solidFill>
              <a:latin typeface="Consolas" panose="020B0609020204030204" pitchFamily="49" charset="0"/>
            </a:endParaRPr>
          </a:p>
          <a:p>
            <a:r>
              <a:rPr lang="en-US" dirty="0" smtClean="0">
                <a:solidFill>
                  <a:srgbClr val="000000"/>
                </a:solidFill>
                <a:latin typeface="Consolas" panose="020B0609020204030204" pitchFamily="49" charset="0"/>
              </a:rPr>
              <a:t>    </a:t>
            </a:r>
            <a:r>
              <a:rPr lang="en-US" b="1" dirty="0" err="1" smtClean="0">
                <a:solidFill>
                  <a:srgbClr val="000000"/>
                </a:solidFill>
                <a:latin typeface="Consolas" panose="020B0609020204030204" pitchFamily="49" charset="0"/>
              </a:rPr>
              <a:t>JCTree</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t = (</a:t>
            </a:r>
            <a:r>
              <a:rPr lang="en-US" b="1" dirty="0" err="1">
                <a:solidFill>
                  <a:srgbClr val="000000"/>
                </a:solidFill>
                <a:latin typeface="Consolas" panose="020B0609020204030204" pitchFamily="49" charset="0"/>
              </a:rPr>
              <a:t>JCTree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trees.getPath</a:t>
            </a:r>
            <a:r>
              <a:rPr lang="en-US" dirty="0">
                <a:solidFill>
                  <a:srgbClr val="000000"/>
                </a:solidFill>
                <a:latin typeface="Consolas" panose="020B0609020204030204" pitchFamily="49" charset="0"/>
              </a:rPr>
              <a:t>(e).</a:t>
            </a:r>
            <a:r>
              <a:rPr lang="en-US" dirty="0" err="1">
                <a:solidFill>
                  <a:srgbClr val="000000"/>
                </a:solidFill>
                <a:latin typeface="Consolas" panose="020B0609020204030204" pitchFamily="49" charset="0"/>
              </a:rPr>
              <a:t>getCompilationUnit</a:t>
            </a:r>
            <a:r>
              <a:rPr 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6543691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More</a:t>
            </a:r>
            <a:r>
              <a:rPr lang="sv-SE" dirty="0" smtClean="0"/>
              <a:t> </a:t>
            </a:r>
            <a:r>
              <a:rPr lang="sv-SE" dirty="0" err="1" smtClean="0"/>
              <a:t>infrastructure</a:t>
            </a:r>
            <a:endParaRPr lang="sv-SE" dirty="0"/>
          </a:p>
        </p:txBody>
      </p:sp>
      <p:sp>
        <p:nvSpPr>
          <p:cNvPr id="3" name="Content Placeholder 2"/>
          <p:cNvSpPr>
            <a:spLocks noGrp="1"/>
          </p:cNvSpPr>
          <p:nvPr>
            <p:ph idx="1"/>
          </p:nvPr>
        </p:nvSpPr>
        <p:spPr>
          <a:xfrm>
            <a:off x="457200" y="1600200"/>
            <a:ext cx="8229600" cy="4349079"/>
          </a:xfrm>
        </p:spPr>
        <p:txBody>
          <a:bodyPr/>
          <a:lstStyle/>
          <a:p>
            <a:r>
              <a:rPr lang="sv-SE" dirty="0" smtClean="0"/>
              <a:t>For </a:t>
            </a:r>
            <a:r>
              <a:rPr lang="sv-SE" i="1" dirty="0" smtClean="0"/>
              <a:t>process</a:t>
            </a:r>
            <a:r>
              <a:rPr lang="sv-SE" dirty="0" smtClean="0"/>
              <a:t> to be </a:t>
            </a:r>
            <a:r>
              <a:rPr lang="sv-SE" dirty="0" err="1" smtClean="0"/>
              <a:t>called</a:t>
            </a:r>
            <a:r>
              <a:rPr lang="sv-SE" dirty="0" smtClean="0"/>
              <a:t> for </a:t>
            </a:r>
            <a:r>
              <a:rPr lang="sv-SE" dirty="0" err="1" smtClean="0"/>
              <a:t>sub</a:t>
            </a:r>
            <a:r>
              <a:rPr lang="sv-SE" dirty="0" smtClean="0"/>
              <a:t> </a:t>
            </a:r>
            <a:r>
              <a:rPr lang="sv-SE" dirty="0" err="1" smtClean="0"/>
              <a:t>method-level</a:t>
            </a:r>
            <a:r>
              <a:rPr lang="sv-SE" dirty="0" smtClean="0"/>
              <a:t> annotations, </a:t>
            </a:r>
            <a:r>
              <a:rPr lang="sv-SE" dirty="0" err="1" smtClean="0"/>
              <a:t>we</a:t>
            </a:r>
            <a:r>
              <a:rPr lang="sv-SE" dirty="0" smtClean="0"/>
              <a:t> must accept all annotation </a:t>
            </a:r>
            <a:r>
              <a:rPr lang="sv-SE" dirty="0" err="1" smtClean="0"/>
              <a:t>types</a:t>
            </a:r>
            <a:r>
              <a:rPr lang="sv-SE" dirty="0" smtClean="0"/>
              <a:t>:</a:t>
            </a:r>
          </a:p>
          <a:p>
            <a:endParaRPr lang="sv-SE" dirty="0"/>
          </a:p>
          <a:p>
            <a:endParaRPr lang="sv-SE" dirty="0" smtClean="0"/>
          </a:p>
          <a:p>
            <a:r>
              <a:rPr lang="sv-SE" dirty="0" smtClean="0"/>
              <a:t>The processor </a:t>
            </a:r>
            <a:r>
              <a:rPr lang="sv-SE" dirty="0" err="1" smtClean="0"/>
              <a:t>becomes</a:t>
            </a:r>
            <a:r>
              <a:rPr lang="sv-SE" dirty="0" smtClean="0"/>
              <a:t> a </a:t>
            </a:r>
            <a:r>
              <a:rPr lang="sv-SE" i="1" dirty="0" smtClean="0"/>
              <a:t>universal</a:t>
            </a:r>
            <a:r>
              <a:rPr lang="sv-SE" dirty="0" smtClean="0"/>
              <a:t> processor</a:t>
            </a:r>
          </a:p>
        </p:txBody>
      </p:sp>
      <p:sp>
        <p:nvSpPr>
          <p:cNvPr id="5" name="Rectangle 4"/>
          <p:cNvSpPr/>
          <p:nvPr/>
        </p:nvSpPr>
        <p:spPr>
          <a:xfrm>
            <a:off x="452214" y="3356992"/>
            <a:ext cx="7936210" cy="923330"/>
          </a:xfrm>
          <a:prstGeom prst="rect">
            <a:avLst/>
          </a:prstGeom>
        </p:spPr>
        <p:txBody>
          <a:bodyPr wrap="square">
            <a:spAutoFit/>
          </a:bodyPr>
          <a:lstStyle/>
          <a:p>
            <a:r>
              <a:rPr lang="sv-SE" dirty="0">
                <a:solidFill>
                  <a:srgbClr val="646464"/>
                </a:solidFill>
                <a:latin typeface="Consolas" panose="020B0609020204030204" pitchFamily="49" charset="0"/>
              </a:rPr>
              <a:t>@</a:t>
            </a:r>
            <a:r>
              <a:rPr lang="sv-SE" dirty="0" err="1">
                <a:solidFill>
                  <a:srgbClr val="646464"/>
                </a:solidFill>
                <a:latin typeface="Consolas" panose="020B0609020204030204" pitchFamily="49" charset="0"/>
              </a:rPr>
              <a:t>SupportedAnnotationTypes</a:t>
            </a:r>
            <a:r>
              <a:rPr lang="sv-SE" dirty="0">
                <a:solidFill>
                  <a:srgbClr val="000000"/>
                </a:solidFill>
                <a:latin typeface="Consolas" panose="020B0609020204030204" pitchFamily="49" charset="0"/>
              </a:rPr>
              <a:t>(</a:t>
            </a:r>
            <a:r>
              <a:rPr lang="sv-SE" dirty="0">
                <a:solidFill>
                  <a:srgbClr val="2A00FF"/>
                </a:solidFill>
                <a:latin typeface="Consolas" panose="020B0609020204030204" pitchFamily="49" charset="0"/>
              </a:rPr>
              <a:t>"*"</a:t>
            </a:r>
            <a:r>
              <a:rPr lang="sv-SE" dirty="0">
                <a:solidFill>
                  <a:srgbClr val="000000"/>
                </a:solidFill>
                <a:latin typeface="Consolas" panose="020B0609020204030204" pitchFamily="49" charset="0"/>
              </a:rPr>
              <a:t>)</a:t>
            </a:r>
          </a:p>
          <a:p>
            <a:r>
              <a:rPr lang="en-US" b="1" dirty="0" smtClean="0">
                <a:solidFill>
                  <a:srgbClr val="7F0055"/>
                </a:solidFill>
                <a:latin typeface="Consolas" panose="020B0609020204030204" pitchFamily="49" charset="0"/>
              </a:rPr>
              <a:t>public</a:t>
            </a:r>
            <a:r>
              <a:rPr lang="en-US" b="1" dirty="0" smtClean="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SomeProcessor</a:t>
            </a:r>
            <a:r>
              <a:rPr lang="en-US" dirty="0" smtClean="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extends</a:t>
            </a:r>
            <a:r>
              <a:rPr lang="en-US" b="1"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AbstractProcessor</a:t>
            </a:r>
            <a:r>
              <a:rPr lang="en-US" dirty="0">
                <a:solidFill>
                  <a:srgbClr val="000000"/>
                </a:solidFill>
                <a:latin typeface="Consolas" panose="020B0609020204030204" pitchFamily="49" charset="0"/>
              </a:rPr>
              <a:t> {</a:t>
            </a:r>
          </a:p>
          <a:p>
            <a:endParaRPr lang="sv-SE" dirty="0">
              <a:latin typeface="Consolas" panose="020B0609020204030204" pitchFamily="49" charset="0"/>
            </a:endParaRPr>
          </a:p>
        </p:txBody>
      </p:sp>
    </p:spTree>
    <p:extLst>
      <p:ext uri="{BB962C8B-B14F-4D97-AF65-F5344CB8AC3E}">
        <p14:creationId xmlns:p14="http://schemas.microsoft.com/office/powerpoint/2010/main" val="78242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sv-SE" dirty="0" err="1" smtClean="0"/>
              <a:t>More</a:t>
            </a:r>
            <a:r>
              <a:rPr lang="sv-SE" dirty="0" smtClean="0"/>
              <a:t> </a:t>
            </a:r>
            <a:r>
              <a:rPr lang="sv-SE" dirty="0" err="1" smtClean="0"/>
              <a:t>examples</a:t>
            </a:r>
            <a:endParaRPr lang="sv-SE" dirty="0"/>
          </a:p>
        </p:txBody>
      </p:sp>
      <p:sp>
        <p:nvSpPr>
          <p:cNvPr id="6" name="Subtitle 5"/>
          <p:cNvSpPr>
            <a:spLocks noGrp="1"/>
          </p:cNvSpPr>
          <p:nvPr>
            <p:ph type="subTitle" idx="1"/>
          </p:nvPr>
        </p:nvSpPr>
        <p:spPr/>
        <p:txBody>
          <a:bodyPr/>
          <a:lstStyle/>
          <a:p>
            <a:r>
              <a:rPr lang="sv-SE" dirty="0" err="1" smtClean="0"/>
              <a:t>phases</a:t>
            </a:r>
            <a:r>
              <a:rPr lang="sv-SE" dirty="0" smtClean="0"/>
              <a:t>\ErrorDuringParse.java</a:t>
            </a:r>
          </a:p>
          <a:p>
            <a:r>
              <a:rPr lang="sv-SE" dirty="0" err="1" smtClean="0"/>
              <a:t>printast</a:t>
            </a:r>
            <a:r>
              <a:rPr lang="sv-SE" dirty="0" smtClean="0"/>
              <a:t>\PrintASTInsideMethod.java</a:t>
            </a:r>
            <a:endParaRPr lang="sv-SE" dirty="0"/>
          </a:p>
        </p:txBody>
      </p:sp>
    </p:spTree>
    <p:extLst>
      <p:ext uri="{BB962C8B-B14F-4D97-AF65-F5344CB8AC3E}">
        <p14:creationId xmlns:p14="http://schemas.microsoft.com/office/powerpoint/2010/main" val="32716956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Forget</a:t>
            </a:r>
            <a:r>
              <a:rPr lang="sv-SE" dirty="0" smtClean="0"/>
              <a:t> annotations!</a:t>
            </a:r>
            <a:endParaRPr lang="sv-SE" dirty="0"/>
          </a:p>
        </p:txBody>
      </p:sp>
      <p:sp>
        <p:nvSpPr>
          <p:cNvPr id="3" name="Content Placeholder 2"/>
          <p:cNvSpPr>
            <a:spLocks noGrp="1"/>
          </p:cNvSpPr>
          <p:nvPr>
            <p:ph idx="1"/>
          </p:nvPr>
        </p:nvSpPr>
        <p:spPr/>
        <p:txBody>
          <a:bodyPr/>
          <a:lstStyle/>
          <a:p>
            <a:r>
              <a:rPr lang="sv-SE" dirty="0" err="1" smtClean="0"/>
              <a:t>But</a:t>
            </a:r>
            <a:r>
              <a:rPr lang="sv-SE" dirty="0" smtClean="0"/>
              <a:t> </a:t>
            </a:r>
            <a:r>
              <a:rPr lang="sv-SE" dirty="0" err="1" smtClean="0"/>
              <a:t>if</a:t>
            </a:r>
            <a:r>
              <a:rPr lang="sv-SE" dirty="0"/>
              <a:t> </a:t>
            </a:r>
            <a:r>
              <a:rPr lang="sv-SE" dirty="0" err="1" smtClean="0"/>
              <a:t>accepting</a:t>
            </a:r>
            <a:r>
              <a:rPr lang="sv-SE" dirty="0" smtClean="0"/>
              <a:t> </a:t>
            </a:r>
            <a:r>
              <a:rPr lang="sv-SE" dirty="0" err="1" smtClean="0"/>
              <a:t>any</a:t>
            </a:r>
            <a:r>
              <a:rPr lang="sv-SE" dirty="0" smtClean="0"/>
              <a:t> annotation </a:t>
            </a:r>
            <a:r>
              <a:rPr lang="sv-SE" dirty="0" err="1" smtClean="0"/>
              <a:t>type</a:t>
            </a:r>
            <a:r>
              <a:rPr lang="sv-SE" dirty="0" smtClean="0"/>
              <a:t> gives </a:t>
            </a:r>
            <a:r>
              <a:rPr lang="sv-SE" dirty="0" err="1" smtClean="0"/>
              <a:t>us</a:t>
            </a:r>
            <a:r>
              <a:rPr lang="sv-SE" dirty="0" smtClean="0"/>
              <a:t> a </a:t>
            </a:r>
            <a:r>
              <a:rPr lang="sv-SE" dirty="0" err="1" smtClean="0"/>
              <a:t>free</a:t>
            </a:r>
            <a:r>
              <a:rPr lang="sv-SE" dirty="0" smtClean="0"/>
              <a:t> pass to the AST…</a:t>
            </a:r>
          </a:p>
          <a:p>
            <a:endParaRPr lang="sv-SE" dirty="0"/>
          </a:p>
          <a:p>
            <a:r>
              <a:rPr lang="sv-SE" dirty="0" smtClean="0"/>
              <a:t>…</a:t>
            </a:r>
            <a:r>
              <a:rPr lang="sv-SE" dirty="0" err="1" smtClean="0"/>
              <a:t>why</a:t>
            </a:r>
            <a:r>
              <a:rPr lang="sv-SE" dirty="0" smtClean="0"/>
              <a:t> </a:t>
            </a:r>
            <a:r>
              <a:rPr lang="sv-SE" dirty="0" err="1" smtClean="0"/>
              <a:t>bother</a:t>
            </a:r>
            <a:r>
              <a:rPr lang="sv-SE" dirty="0" smtClean="0"/>
              <a:t> </a:t>
            </a:r>
            <a:r>
              <a:rPr lang="sv-SE" dirty="0" err="1" smtClean="0"/>
              <a:t>with</a:t>
            </a:r>
            <a:r>
              <a:rPr lang="sv-SE" dirty="0" smtClean="0"/>
              <a:t> annotations at all?</a:t>
            </a:r>
            <a:endParaRPr lang="sv-SE" dirty="0"/>
          </a:p>
        </p:txBody>
      </p:sp>
    </p:spTree>
    <p:extLst>
      <p:ext uri="{BB962C8B-B14F-4D97-AF65-F5344CB8AC3E}">
        <p14:creationId xmlns:p14="http://schemas.microsoft.com/office/powerpoint/2010/main" val="367552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Per\Pictures\ericsson-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40433" y="1377296"/>
            <a:ext cx="3621678" cy="1757787"/>
          </a:xfrm>
          <a:prstGeom prst="rect">
            <a:avLst/>
          </a:prstGeom>
          <a:noFill/>
          <a:extLst>
            <a:ext uri="{909E8E84-426E-40DD-AFC4-6F175D3DCCD1}">
              <a14:hiddenFill xmlns:a14="http://schemas.microsoft.com/office/drawing/2010/main">
                <a:solidFill>
                  <a:srgbClr val="FFFFFF"/>
                </a:solidFill>
              </a14:hiddenFill>
            </a:ext>
          </a:extLst>
        </p:spPr>
      </p:pic>
      <p:sp>
        <p:nvSpPr>
          <p:cNvPr id="2" name="Rubrik 1"/>
          <p:cNvSpPr>
            <a:spLocks noGrp="1"/>
          </p:cNvSpPr>
          <p:nvPr>
            <p:ph type="title"/>
          </p:nvPr>
        </p:nvSpPr>
        <p:spPr/>
        <p:txBody>
          <a:bodyPr/>
          <a:lstStyle/>
          <a:p>
            <a:r>
              <a:rPr lang="sv-SE" dirty="0" err="1" smtClean="0"/>
              <a:t>whoami</a:t>
            </a:r>
            <a:endParaRPr lang="sv-SE" dirty="0"/>
          </a:p>
        </p:txBody>
      </p:sp>
      <p:pic>
        <p:nvPicPr>
          <p:cNvPr id="1026" name="Picture 2" descr="C:\Users\Per\Pictures\Factor10\logo bw factor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2484" y="3033480"/>
            <a:ext cx="3250999" cy="2339736"/>
          </a:xfrm>
          <a:prstGeom prst="rect">
            <a:avLst/>
          </a:prstGeom>
          <a:noFill/>
          <a:extLst>
            <a:ext uri="{909E8E84-426E-40DD-AFC4-6F175D3DCCD1}">
              <a14:hiddenFill xmlns:a14="http://schemas.microsoft.com/office/drawing/2010/main">
                <a:solidFill>
                  <a:srgbClr val="FFFFFF"/>
                </a:solidFill>
              </a14:hiddenFill>
            </a:ext>
          </a:extLst>
        </p:spPr>
      </p:pic>
      <p:sp>
        <p:nvSpPr>
          <p:cNvPr id="4" name="textruta 3"/>
          <p:cNvSpPr txBox="1"/>
          <p:nvPr/>
        </p:nvSpPr>
        <p:spPr>
          <a:xfrm>
            <a:off x="4193162" y="5733256"/>
            <a:ext cx="3516219" cy="400110"/>
          </a:xfrm>
          <a:prstGeom prst="rect">
            <a:avLst/>
          </a:prstGeom>
          <a:noFill/>
        </p:spPr>
        <p:txBody>
          <a:bodyPr wrap="none" rtlCol="0">
            <a:spAutoFit/>
          </a:bodyPr>
          <a:lstStyle/>
          <a:p>
            <a:r>
              <a:rPr lang="sv-SE" sz="2000" b="1" dirty="0" smtClean="0"/>
              <a:t>programmaticallyspeaking.com</a:t>
            </a:r>
            <a:endParaRPr lang="sv-SE" sz="2000" b="1" dirty="0"/>
          </a:p>
        </p:txBody>
      </p:sp>
      <p:sp>
        <p:nvSpPr>
          <p:cNvPr id="5" name="textruta 4"/>
          <p:cNvSpPr txBox="1"/>
          <p:nvPr/>
        </p:nvSpPr>
        <p:spPr>
          <a:xfrm>
            <a:off x="1460825" y="5733256"/>
            <a:ext cx="1498167" cy="400110"/>
          </a:xfrm>
          <a:prstGeom prst="rect">
            <a:avLst/>
          </a:prstGeom>
          <a:noFill/>
        </p:spPr>
        <p:txBody>
          <a:bodyPr wrap="none" rtlCol="0">
            <a:spAutoFit/>
          </a:bodyPr>
          <a:lstStyle/>
          <a:p>
            <a:r>
              <a:rPr lang="sv-SE" sz="2000" b="1" dirty="0" smtClean="0"/>
              <a:t>@provegard</a:t>
            </a:r>
            <a:endParaRPr lang="sv-SE" sz="2000" b="1" dirty="0"/>
          </a:p>
        </p:txBody>
      </p:sp>
      <p:pic>
        <p:nvPicPr>
          <p:cNvPr id="1027" name="Picture 3" descr="C:\Users\Per\Pictures\Logo BTH svar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20153" y="1668021"/>
            <a:ext cx="1179513" cy="1176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762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sv-SE" dirty="0" smtClean="0"/>
              <a:t>An annotation-less </a:t>
            </a:r>
            <a:r>
              <a:rPr lang="sv-SE" dirty="0" err="1" smtClean="0"/>
              <a:t>example</a:t>
            </a:r>
            <a:endParaRPr lang="sv-SE" dirty="0"/>
          </a:p>
        </p:txBody>
      </p:sp>
      <p:sp>
        <p:nvSpPr>
          <p:cNvPr id="6" name="Subtitle 5"/>
          <p:cNvSpPr>
            <a:spLocks noGrp="1"/>
          </p:cNvSpPr>
          <p:nvPr>
            <p:ph type="subTitle" idx="1"/>
          </p:nvPr>
        </p:nvSpPr>
        <p:spPr/>
        <p:txBody>
          <a:bodyPr/>
          <a:lstStyle/>
          <a:p>
            <a:r>
              <a:rPr lang="sv-SE" dirty="0" err="1" smtClean="0"/>
              <a:t>printast</a:t>
            </a:r>
            <a:r>
              <a:rPr lang="sv-SE" dirty="0" smtClean="0"/>
              <a:t>\PrintASTAsLabel.java</a:t>
            </a:r>
            <a:endParaRPr lang="sv-SE" dirty="0"/>
          </a:p>
        </p:txBody>
      </p:sp>
    </p:spTree>
    <p:extLst>
      <p:ext uri="{BB962C8B-B14F-4D97-AF65-F5344CB8AC3E}">
        <p14:creationId xmlns:p14="http://schemas.microsoft.com/office/powerpoint/2010/main" val="35425246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Type</a:t>
            </a:r>
            <a:r>
              <a:rPr lang="sv-SE" dirty="0" smtClean="0"/>
              <a:t> information</a:t>
            </a:r>
            <a:endParaRPr lang="sv-SE" dirty="0"/>
          </a:p>
        </p:txBody>
      </p:sp>
      <p:sp>
        <p:nvSpPr>
          <p:cNvPr id="3" name="Content Placeholder 2"/>
          <p:cNvSpPr>
            <a:spLocks noGrp="1"/>
          </p:cNvSpPr>
          <p:nvPr>
            <p:ph idx="1"/>
          </p:nvPr>
        </p:nvSpPr>
        <p:spPr/>
        <p:txBody>
          <a:bodyPr/>
          <a:lstStyle/>
          <a:p>
            <a:r>
              <a:rPr lang="sv-SE" dirty="0" smtClean="0"/>
              <a:t>As </a:t>
            </a:r>
            <a:r>
              <a:rPr lang="sv-SE" dirty="0" err="1" smtClean="0"/>
              <a:t>we</a:t>
            </a:r>
            <a:r>
              <a:rPr lang="sv-SE" dirty="0" smtClean="0"/>
              <a:t> </a:t>
            </a:r>
            <a:r>
              <a:rPr lang="sv-SE" dirty="0" err="1" smtClean="0"/>
              <a:t>saw</a:t>
            </a:r>
            <a:r>
              <a:rPr lang="sv-SE" dirty="0" smtClean="0"/>
              <a:t>, </a:t>
            </a:r>
            <a:r>
              <a:rPr lang="sv-SE" dirty="0" err="1" smtClean="0"/>
              <a:t>type</a:t>
            </a:r>
            <a:r>
              <a:rPr lang="sv-SE" dirty="0" smtClean="0"/>
              <a:t> information </a:t>
            </a:r>
            <a:r>
              <a:rPr lang="sv-SE" dirty="0" err="1" smtClean="0"/>
              <a:t>below</a:t>
            </a:r>
            <a:r>
              <a:rPr lang="sv-SE" dirty="0" smtClean="0"/>
              <a:t> </a:t>
            </a:r>
            <a:r>
              <a:rPr lang="sv-SE" dirty="0" err="1" smtClean="0"/>
              <a:t>method</a:t>
            </a:r>
            <a:r>
              <a:rPr lang="sv-SE" dirty="0" smtClean="0"/>
              <a:t> </a:t>
            </a:r>
            <a:r>
              <a:rPr lang="sv-SE" dirty="0" err="1" smtClean="0"/>
              <a:t>level</a:t>
            </a:r>
            <a:r>
              <a:rPr lang="sv-SE" dirty="0" smtClean="0"/>
              <a:t> is not </a:t>
            </a:r>
            <a:r>
              <a:rPr lang="sv-SE" dirty="0" err="1" smtClean="0"/>
              <a:t>available</a:t>
            </a:r>
            <a:r>
              <a:rPr lang="sv-SE" dirty="0" smtClean="0"/>
              <a:t> in the annotation </a:t>
            </a:r>
            <a:r>
              <a:rPr lang="sv-SE" dirty="0" err="1" smtClean="0"/>
              <a:t>processing</a:t>
            </a:r>
            <a:r>
              <a:rPr lang="sv-SE" dirty="0" smtClean="0"/>
              <a:t> </a:t>
            </a:r>
            <a:r>
              <a:rPr lang="sv-SE" dirty="0" err="1" smtClean="0"/>
              <a:t>phase</a:t>
            </a:r>
            <a:endParaRPr lang="sv-SE" dirty="0" smtClean="0"/>
          </a:p>
          <a:p>
            <a:endParaRPr lang="sv-SE" dirty="0"/>
          </a:p>
          <a:p>
            <a:r>
              <a:rPr lang="sv-SE" dirty="0" smtClean="0"/>
              <a:t>Makes it </a:t>
            </a:r>
            <a:r>
              <a:rPr lang="sv-SE" dirty="0" err="1" smtClean="0"/>
              <a:t>harder</a:t>
            </a:r>
            <a:r>
              <a:rPr lang="sv-SE" dirty="0" smtClean="0"/>
              <a:t> to do </a:t>
            </a:r>
            <a:r>
              <a:rPr lang="sv-SE" dirty="0" err="1" smtClean="0"/>
              <a:t>really</a:t>
            </a:r>
            <a:r>
              <a:rPr lang="sv-SE" dirty="0" smtClean="0"/>
              <a:t> </a:t>
            </a:r>
            <a:r>
              <a:rPr lang="sv-SE" dirty="0" err="1" smtClean="0"/>
              <a:t>interesting</a:t>
            </a:r>
            <a:r>
              <a:rPr lang="sv-SE" dirty="0" smtClean="0"/>
              <a:t> AST </a:t>
            </a:r>
            <a:r>
              <a:rPr lang="sv-SE" dirty="0" err="1" smtClean="0"/>
              <a:t>modifications</a:t>
            </a:r>
            <a:endParaRPr lang="sv-SE" dirty="0" smtClean="0"/>
          </a:p>
          <a:p>
            <a:endParaRPr lang="sv-SE" dirty="0"/>
          </a:p>
          <a:p>
            <a:r>
              <a:rPr lang="sv-SE" dirty="0" err="1" smtClean="0"/>
              <a:t>Any</a:t>
            </a:r>
            <a:r>
              <a:rPr lang="sv-SE" dirty="0" smtClean="0"/>
              <a:t> </a:t>
            </a:r>
            <a:r>
              <a:rPr lang="sv-SE" dirty="0" err="1" smtClean="0"/>
              <a:t>way</a:t>
            </a:r>
            <a:r>
              <a:rPr lang="sv-SE" dirty="0" smtClean="0"/>
              <a:t> </a:t>
            </a:r>
            <a:r>
              <a:rPr lang="sv-SE" dirty="0" err="1" smtClean="0"/>
              <a:t>around</a:t>
            </a:r>
            <a:r>
              <a:rPr lang="sv-SE" dirty="0" smtClean="0"/>
              <a:t> it?</a:t>
            </a:r>
            <a:endParaRPr lang="sv-SE" dirty="0"/>
          </a:p>
        </p:txBody>
      </p:sp>
    </p:spTree>
    <p:extLst>
      <p:ext uri="{BB962C8B-B14F-4D97-AF65-F5344CB8AC3E}">
        <p14:creationId xmlns:p14="http://schemas.microsoft.com/office/powerpoint/2010/main" val="62487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Rush </a:t>
            </a:r>
            <a:r>
              <a:rPr lang="sv-SE" dirty="0" err="1" smtClean="0"/>
              <a:t>ahead</a:t>
            </a:r>
            <a:endParaRPr lang="sv-SE" dirty="0"/>
          </a:p>
        </p:txBody>
      </p:sp>
      <p:sp>
        <p:nvSpPr>
          <p:cNvPr id="3" name="Content Placeholder 2"/>
          <p:cNvSpPr>
            <a:spLocks noGrp="1"/>
          </p:cNvSpPr>
          <p:nvPr>
            <p:ph idx="1"/>
          </p:nvPr>
        </p:nvSpPr>
        <p:spPr>
          <a:xfrm>
            <a:off x="457200" y="3429000"/>
            <a:ext cx="8229600" cy="2697163"/>
          </a:xfrm>
        </p:spPr>
        <p:txBody>
          <a:bodyPr/>
          <a:lstStyle/>
          <a:p>
            <a:r>
              <a:rPr lang="sv-SE" dirty="0" err="1" smtClean="0"/>
              <a:t>Invoke</a:t>
            </a:r>
            <a:r>
              <a:rPr lang="sv-SE" dirty="0" smtClean="0"/>
              <a:t> (part </a:t>
            </a:r>
            <a:r>
              <a:rPr lang="sv-SE" dirty="0" err="1" smtClean="0"/>
              <a:t>of</a:t>
            </a:r>
            <a:r>
              <a:rPr lang="sv-SE" dirty="0" smtClean="0"/>
              <a:t>) the attribution </a:t>
            </a:r>
            <a:r>
              <a:rPr lang="sv-SE" dirty="0" err="1" smtClean="0"/>
              <a:t>phase</a:t>
            </a:r>
            <a:r>
              <a:rPr lang="sv-SE" dirty="0" smtClean="0"/>
              <a:t> from the annotation </a:t>
            </a:r>
            <a:r>
              <a:rPr lang="sv-SE" dirty="0" err="1" smtClean="0"/>
              <a:t>processing</a:t>
            </a:r>
            <a:r>
              <a:rPr lang="sv-SE" dirty="0" smtClean="0"/>
              <a:t> </a:t>
            </a:r>
            <a:r>
              <a:rPr lang="sv-SE" dirty="0" err="1" smtClean="0"/>
              <a:t>phase</a:t>
            </a:r>
            <a:endParaRPr lang="sv-SE" dirty="0" smtClean="0"/>
          </a:p>
          <a:p>
            <a:r>
              <a:rPr lang="sv-SE" dirty="0" err="1" smtClean="0"/>
              <a:t>Voilà</a:t>
            </a:r>
            <a:r>
              <a:rPr lang="sv-SE" dirty="0" smtClean="0"/>
              <a:t>, </a:t>
            </a:r>
            <a:r>
              <a:rPr lang="sv-SE" dirty="0" err="1" smtClean="0"/>
              <a:t>type</a:t>
            </a:r>
            <a:r>
              <a:rPr lang="sv-SE" dirty="0" smtClean="0"/>
              <a:t> information </a:t>
            </a:r>
            <a:r>
              <a:rPr lang="sv-SE" dirty="0" err="1" smtClean="0"/>
              <a:t>available</a:t>
            </a:r>
            <a:r>
              <a:rPr lang="sv-SE" dirty="0" smtClean="0"/>
              <a:t>!</a:t>
            </a:r>
          </a:p>
          <a:p>
            <a:r>
              <a:rPr lang="sv-SE" dirty="0" err="1" smtClean="0"/>
              <a:t>Any</a:t>
            </a:r>
            <a:r>
              <a:rPr lang="sv-SE" dirty="0" smtClean="0"/>
              <a:t> drawbacks? </a:t>
            </a:r>
            <a:r>
              <a:rPr lang="sv-SE" dirty="0" err="1" smtClean="0"/>
              <a:t>Yes</a:t>
            </a:r>
            <a:r>
              <a:rPr lang="sv-SE" dirty="0" smtClean="0"/>
              <a:t>…</a:t>
            </a:r>
          </a:p>
          <a:p>
            <a:endParaRPr lang="sv-SE" dirty="0"/>
          </a:p>
        </p:txBody>
      </p:sp>
      <p:sp>
        <p:nvSpPr>
          <p:cNvPr id="4" name="Rektangel 5"/>
          <p:cNvSpPr/>
          <p:nvPr/>
        </p:nvSpPr>
        <p:spPr>
          <a:xfrm>
            <a:off x="2123728" y="1772816"/>
            <a:ext cx="1440160" cy="720080"/>
          </a:xfrm>
          <a:prstGeom prst="rect">
            <a:avLst/>
          </a:prstGeom>
          <a:solidFill>
            <a:schemeClr val="accent6">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1"/>
                </a:solidFill>
              </a:rPr>
              <a:t>Process annotations</a:t>
            </a:r>
            <a:endParaRPr lang="sv-SE" dirty="0">
              <a:solidFill>
                <a:schemeClr val="tx1"/>
              </a:solidFill>
            </a:endParaRPr>
          </a:p>
        </p:txBody>
      </p:sp>
      <p:sp>
        <p:nvSpPr>
          <p:cNvPr id="5" name="Rektangel 6"/>
          <p:cNvSpPr/>
          <p:nvPr/>
        </p:nvSpPr>
        <p:spPr>
          <a:xfrm>
            <a:off x="5508104" y="2063279"/>
            <a:ext cx="1440160" cy="720080"/>
          </a:xfrm>
          <a:prstGeom prst="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1"/>
                </a:solidFill>
              </a:rPr>
              <a:t>”Real” </a:t>
            </a:r>
            <a:r>
              <a:rPr lang="sv-SE" dirty="0" err="1" smtClean="0">
                <a:solidFill>
                  <a:schemeClr val="tx1"/>
                </a:solidFill>
              </a:rPr>
              <a:t>Attribute</a:t>
            </a:r>
            <a:endParaRPr lang="sv-SE" dirty="0">
              <a:solidFill>
                <a:schemeClr val="tx1"/>
              </a:solidFill>
            </a:endParaRPr>
          </a:p>
        </p:txBody>
      </p:sp>
      <p:cxnSp>
        <p:nvCxnSpPr>
          <p:cNvPr id="6" name="Vinklad  23"/>
          <p:cNvCxnSpPr>
            <a:stCxn id="4" idx="3"/>
            <a:endCxn id="5" idx="1"/>
          </p:cNvCxnSpPr>
          <p:nvPr/>
        </p:nvCxnSpPr>
        <p:spPr>
          <a:xfrm>
            <a:off x="3563888" y="2132856"/>
            <a:ext cx="1944216" cy="29046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ktangel 6"/>
          <p:cNvSpPr/>
          <p:nvPr/>
        </p:nvSpPr>
        <p:spPr>
          <a:xfrm>
            <a:off x="2992016" y="2431754"/>
            <a:ext cx="1143744" cy="421233"/>
          </a:xfrm>
          <a:prstGeom prst="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solidFill>
                  <a:schemeClr val="tx1"/>
                </a:solidFill>
              </a:rPr>
              <a:t>Attribute</a:t>
            </a:r>
            <a:endParaRPr lang="sv-SE" dirty="0">
              <a:solidFill>
                <a:schemeClr val="tx1"/>
              </a:solidFill>
            </a:endParaRPr>
          </a:p>
        </p:txBody>
      </p:sp>
      <p:cxnSp>
        <p:nvCxnSpPr>
          <p:cNvPr id="14" name="Vinklad  23"/>
          <p:cNvCxnSpPr>
            <a:stCxn id="4" idx="2"/>
            <a:endCxn id="13" idx="2"/>
          </p:cNvCxnSpPr>
          <p:nvPr/>
        </p:nvCxnSpPr>
        <p:spPr>
          <a:xfrm rot="16200000" flipH="1">
            <a:off x="3023803" y="2312901"/>
            <a:ext cx="360091" cy="720080"/>
          </a:xfrm>
          <a:prstGeom prst="bentConnector3">
            <a:avLst>
              <a:gd name="adj1" fmla="val 163484"/>
            </a:avLst>
          </a:prstGeom>
          <a:ln>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29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sv-SE" dirty="0" smtClean="0"/>
              <a:t>Full </a:t>
            </a:r>
            <a:r>
              <a:rPr lang="sv-SE" dirty="0" err="1" smtClean="0"/>
              <a:t>type</a:t>
            </a:r>
            <a:r>
              <a:rPr lang="sv-SE" dirty="0" smtClean="0"/>
              <a:t> information </a:t>
            </a:r>
            <a:r>
              <a:rPr lang="sv-SE" dirty="0" err="1" smtClean="0"/>
              <a:t>examples</a:t>
            </a:r>
            <a:endParaRPr lang="sv-SE" dirty="0"/>
          </a:p>
        </p:txBody>
      </p:sp>
      <p:sp>
        <p:nvSpPr>
          <p:cNvPr id="6" name="Subtitle 5"/>
          <p:cNvSpPr>
            <a:spLocks noGrp="1"/>
          </p:cNvSpPr>
          <p:nvPr>
            <p:ph type="subTitle" idx="1"/>
          </p:nvPr>
        </p:nvSpPr>
        <p:spPr/>
        <p:txBody>
          <a:bodyPr>
            <a:noAutofit/>
          </a:bodyPr>
          <a:lstStyle/>
          <a:p>
            <a:r>
              <a:rPr lang="sv-SE" dirty="0" smtClean="0"/>
              <a:t>-</a:t>
            </a:r>
            <a:r>
              <a:rPr lang="sv-SE" dirty="0" err="1" smtClean="0"/>
              <a:t>Adoea</a:t>
            </a:r>
            <a:r>
              <a:rPr lang="sv-SE" dirty="0" smtClean="0"/>
              <a:t>=</a:t>
            </a:r>
            <a:r>
              <a:rPr lang="sv-SE" dirty="0" err="1" smtClean="0"/>
              <a:t>true</a:t>
            </a:r>
            <a:endParaRPr lang="sv-SE" dirty="0" smtClean="0"/>
          </a:p>
          <a:p>
            <a:r>
              <a:rPr lang="sv-SE" dirty="0" err="1" smtClean="0"/>
              <a:t>astex</a:t>
            </a:r>
            <a:r>
              <a:rPr lang="sv-SE" dirty="0" smtClean="0"/>
              <a:t>\TypeInvestigation.java</a:t>
            </a:r>
          </a:p>
          <a:p>
            <a:r>
              <a:rPr lang="sv-SE" dirty="0" smtClean="0"/>
              <a:t>-</a:t>
            </a:r>
            <a:r>
              <a:rPr lang="sv-SE" dirty="0" err="1" smtClean="0"/>
              <a:t>XDfindDiamond</a:t>
            </a:r>
            <a:endParaRPr lang="sv-SE" dirty="0" smtClean="0"/>
          </a:p>
          <a:p>
            <a:r>
              <a:rPr lang="sv-SE" dirty="0" err="1" smtClean="0"/>
              <a:t>phases</a:t>
            </a:r>
            <a:r>
              <a:rPr lang="sv-SE" dirty="0" smtClean="0"/>
              <a:t>\WarningDuringAttr.java</a:t>
            </a:r>
            <a:endParaRPr lang="sv-SE" dirty="0"/>
          </a:p>
        </p:txBody>
      </p:sp>
    </p:spTree>
    <p:extLst>
      <p:ext uri="{BB962C8B-B14F-4D97-AF65-F5344CB8AC3E}">
        <p14:creationId xmlns:p14="http://schemas.microsoft.com/office/powerpoint/2010/main" val="19240485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Supporting</a:t>
            </a:r>
            <a:r>
              <a:rPr lang="sv-SE" dirty="0" smtClean="0"/>
              <a:t> different Java versions</a:t>
            </a:r>
            <a:endParaRPr lang="sv-SE" dirty="0"/>
          </a:p>
        </p:txBody>
      </p:sp>
      <p:sp>
        <p:nvSpPr>
          <p:cNvPr id="3" name="Content Placeholder 2"/>
          <p:cNvSpPr>
            <a:spLocks noGrp="1"/>
          </p:cNvSpPr>
          <p:nvPr>
            <p:ph idx="1"/>
          </p:nvPr>
        </p:nvSpPr>
        <p:spPr>
          <a:xfrm>
            <a:off x="457200" y="1600200"/>
            <a:ext cx="8229600" cy="4493096"/>
          </a:xfrm>
        </p:spPr>
        <p:txBody>
          <a:bodyPr/>
          <a:lstStyle/>
          <a:p>
            <a:r>
              <a:rPr lang="sv-SE" dirty="0" smtClean="0"/>
              <a:t>Support the </a:t>
            </a:r>
            <a:r>
              <a:rPr lang="sv-SE" dirty="0" err="1" smtClean="0"/>
              <a:t>latest</a:t>
            </a:r>
            <a:r>
              <a:rPr lang="sv-SE" dirty="0" smtClean="0"/>
              <a:t> source version in the annotation processor:</a:t>
            </a:r>
          </a:p>
          <a:p>
            <a:endParaRPr lang="sv-SE" dirty="0"/>
          </a:p>
          <a:p>
            <a:endParaRPr lang="sv-SE" dirty="0" smtClean="0"/>
          </a:p>
          <a:p>
            <a:endParaRPr lang="sv-SE" dirty="0"/>
          </a:p>
          <a:p>
            <a:r>
              <a:rPr lang="sv-SE" dirty="0" smtClean="0"/>
              <a:t>Be </a:t>
            </a:r>
            <a:r>
              <a:rPr lang="sv-SE" dirty="0" err="1" smtClean="0"/>
              <a:t>prepared</a:t>
            </a:r>
            <a:r>
              <a:rPr lang="sv-SE" dirty="0" smtClean="0"/>
              <a:t> for API </a:t>
            </a:r>
            <a:r>
              <a:rPr lang="sv-SE" dirty="0" err="1" smtClean="0"/>
              <a:t>changes</a:t>
            </a:r>
            <a:r>
              <a:rPr lang="sv-SE" dirty="0" smtClean="0"/>
              <a:t>!</a:t>
            </a:r>
            <a:endParaRPr lang="sv-SE" dirty="0"/>
          </a:p>
        </p:txBody>
      </p:sp>
      <p:sp>
        <p:nvSpPr>
          <p:cNvPr id="4" name="Rectangle 3"/>
          <p:cNvSpPr/>
          <p:nvPr/>
        </p:nvSpPr>
        <p:spPr>
          <a:xfrm>
            <a:off x="457200" y="2865710"/>
            <a:ext cx="8229600" cy="923330"/>
          </a:xfrm>
          <a:prstGeom prst="rect">
            <a:avLst/>
          </a:prstGeom>
        </p:spPr>
        <p:txBody>
          <a:bodyPr wrap="square">
            <a:spAutoFit/>
          </a:bodyPr>
          <a:lstStyle/>
          <a:p>
            <a:r>
              <a:rPr lang="sv-SE" b="1" dirty="0">
                <a:solidFill>
                  <a:srgbClr val="7F0055"/>
                </a:solidFill>
                <a:latin typeface="Consolas" panose="020B0609020204030204" pitchFamily="49" charset="0"/>
              </a:rPr>
              <a:t>public</a:t>
            </a:r>
            <a:r>
              <a:rPr lang="sv-SE" b="1" dirty="0">
                <a:solidFill>
                  <a:srgbClr val="000000"/>
                </a:solidFill>
                <a:latin typeface="Consolas" panose="020B0609020204030204" pitchFamily="49" charset="0"/>
              </a:rPr>
              <a:t> </a:t>
            </a:r>
            <a:r>
              <a:rPr lang="sv-SE" dirty="0" err="1">
                <a:solidFill>
                  <a:srgbClr val="000000"/>
                </a:solidFill>
                <a:latin typeface="Consolas" panose="020B0609020204030204" pitchFamily="49" charset="0"/>
              </a:rPr>
              <a:t>SourceVersion</a:t>
            </a:r>
            <a:r>
              <a:rPr lang="sv-SE" dirty="0">
                <a:solidFill>
                  <a:srgbClr val="000000"/>
                </a:solidFill>
                <a:latin typeface="Consolas" panose="020B0609020204030204" pitchFamily="49" charset="0"/>
              </a:rPr>
              <a:t> </a:t>
            </a:r>
            <a:r>
              <a:rPr lang="sv-SE" dirty="0" err="1">
                <a:solidFill>
                  <a:srgbClr val="000000"/>
                </a:solidFill>
                <a:latin typeface="Consolas" panose="020B0609020204030204" pitchFamily="49" charset="0"/>
              </a:rPr>
              <a:t>getSupportedSourceVersion</a:t>
            </a:r>
            <a:r>
              <a:rPr lang="sv-SE" dirty="0">
                <a:solidFill>
                  <a:srgbClr val="000000"/>
                </a:solidFill>
                <a:latin typeface="Consolas" panose="020B0609020204030204" pitchFamily="49" charset="0"/>
              </a:rPr>
              <a:t>() {</a:t>
            </a:r>
          </a:p>
          <a:p>
            <a:r>
              <a:rPr lang="sv-SE" b="1" dirty="0">
                <a:solidFill>
                  <a:srgbClr val="7F0055"/>
                </a:solidFill>
                <a:latin typeface="Consolas" panose="020B0609020204030204" pitchFamily="49" charset="0"/>
              </a:rPr>
              <a:t> </a:t>
            </a:r>
            <a:r>
              <a:rPr lang="sv-SE" b="1" dirty="0" smtClean="0">
                <a:solidFill>
                  <a:srgbClr val="7F0055"/>
                </a:solidFill>
                <a:latin typeface="Consolas" panose="020B0609020204030204" pitchFamily="49" charset="0"/>
              </a:rPr>
              <a:t> </a:t>
            </a:r>
            <a:r>
              <a:rPr lang="sv-SE" b="1" dirty="0" err="1" smtClean="0">
                <a:solidFill>
                  <a:srgbClr val="7F0055"/>
                </a:solidFill>
                <a:latin typeface="Consolas" panose="020B0609020204030204" pitchFamily="49" charset="0"/>
              </a:rPr>
              <a:t>return</a:t>
            </a:r>
            <a:r>
              <a:rPr lang="sv-SE" dirty="0" smtClean="0">
                <a:solidFill>
                  <a:srgbClr val="000000"/>
                </a:solidFill>
                <a:latin typeface="Consolas" panose="020B0609020204030204" pitchFamily="49" charset="0"/>
              </a:rPr>
              <a:t> </a:t>
            </a:r>
            <a:r>
              <a:rPr lang="sv-SE" dirty="0" err="1">
                <a:solidFill>
                  <a:srgbClr val="000000"/>
                </a:solidFill>
                <a:latin typeface="Consolas" panose="020B0609020204030204" pitchFamily="49" charset="0"/>
              </a:rPr>
              <a:t>SourceVersion.</a:t>
            </a:r>
            <a:r>
              <a:rPr lang="sv-SE" i="1" dirty="0" err="1">
                <a:solidFill>
                  <a:srgbClr val="000000"/>
                </a:solidFill>
                <a:latin typeface="Consolas" panose="020B0609020204030204" pitchFamily="49" charset="0"/>
              </a:rPr>
              <a:t>latestSupported</a:t>
            </a:r>
            <a:r>
              <a:rPr lang="sv-SE" i="1" dirty="0">
                <a:solidFill>
                  <a:srgbClr val="000000"/>
                </a:solidFill>
                <a:latin typeface="Consolas" panose="020B0609020204030204" pitchFamily="49" charset="0"/>
              </a:rPr>
              <a:t>();</a:t>
            </a:r>
          </a:p>
          <a:p>
            <a:r>
              <a:rPr lang="sv-SE"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6949612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Unsupported</a:t>
            </a:r>
            <a:r>
              <a:rPr lang="sv-SE" dirty="0" smtClean="0"/>
              <a:t> API land</a:t>
            </a:r>
            <a:endParaRPr lang="sv-SE" dirty="0"/>
          </a:p>
        </p:txBody>
      </p:sp>
      <p:sp>
        <p:nvSpPr>
          <p:cNvPr id="3" name="Content Placeholder 2"/>
          <p:cNvSpPr>
            <a:spLocks noGrp="1"/>
          </p:cNvSpPr>
          <p:nvPr>
            <p:ph idx="1"/>
          </p:nvPr>
        </p:nvSpPr>
        <p:spPr/>
        <p:txBody>
          <a:bodyPr>
            <a:normAutofit/>
          </a:bodyPr>
          <a:lstStyle/>
          <a:p>
            <a:r>
              <a:rPr lang="sv-SE" dirty="0" err="1" smtClean="0"/>
              <a:t>Once</a:t>
            </a:r>
            <a:r>
              <a:rPr lang="sv-SE" dirty="0" smtClean="0"/>
              <a:t> </a:t>
            </a:r>
            <a:r>
              <a:rPr lang="sv-SE" dirty="0" err="1" smtClean="0"/>
              <a:t>we</a:t>
            </a:r>
            <a:r>
              <a:rPr lang="sv-SE" dirty="0" smtClean="0"/>
              <a:t> </a:t>
            </a:r>
            <a:r>
              <a:rPr lang="sv-SE" dirty="0" err="1" smtClean="0"/>
              <a:t>use</a:t>
            </a:r>
            <a:r>
              <a:rPr lang="sv-SE" dirty="0" smtClean="0"/>
              <a:t> </a:t>
            </a:r>
            <a:r>
              <a:rPr lang="sv-SE" dirty="0" err="1" smtClean="0"/>
              <a:t>JCTree</a:t>
            </a:r>
            <a:r>
              <a:rPr lang="sv-SE" dirty="0" smtClean="0"/>
              <a:t> and </a:t>
            </a:r>
            <a:r>
              <a:rPr lang="sv-SE" dirty="0" err="1" smtClean="0"/>
              <a:t>its</a:t>
            </a:r>
            <a:r>
              <a:rPr lang="sv-SE" dirty="0" smtClean="0"/>
              <a:t> </a:t>
            </a:r>
            <a:r>
              <a:rPr lang="sv-SE" dirty="0" err="1" smtClean="0"/>
              <a:t>cousins</a:t>
            </a:r>
            <a:r>
              <a:rPr lang="sv-SE" dirty="0" smtClean="0"/>
              <a:t>, all bets </a:t>
            </a:r>
            <a:r>
              <a:rPr lang="sv-SE" dirty="0" err="1" smtClean="0"/>
              <a:t>are</a:t>
            </a:r>
            <a:r>
              <a:rPr lang="sv-SE" dirty="0" smtClean="0"/>
              <a:t> off:</a:t>
            </a:r>
          </a:p>
          <a:p>
            <a:endParaRPr lang="sv-SE" dirty="0"/>
          </a:p>
          <a:p>
            <a:pPr lvl="1"/>
            <a:r>
              <a:rPr lang="en-US" b="1" dirty="0"/>
              <a:t>This is NOT part of any supported API. If you write code that depends on this, you do so at your own risk. This code and its internal interfaces are subject to change or deletion without notice.</a:t>
            </a:r>
            <a:endParaRPr lang="sv-SE" b="1" dirty="0" smtClean="0"/>
          </a:p>
          <a:p>
            <a:endParaRPr lang="sv-SE" dirty="0"/>
          </a:p>
          <a:p>
            <a:endParaRPr lang="sv-SE" dirty="0"/>
          </a:p>
        </p:txBody>
      </p:sp>
    </p:spTree>
    <p:extLst>
      <p:ext uri="{BB962C8B-B14F-4D97-AF65-F5344CB8AC3E}">
        <p14:creationId xmlns:p14="http://schemas.microsoft.com/office/powerpoint/2010/main" val="6225708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Types</a:t>
            </a:r>
            <a:r>
              <a:rPr lang="sv-SE" dirty="0" smtClean="0"/>
              <a:t> </a:t>
            </a:r>
            <a:r>
              <a:rPr lang="sv-SE" dirty="0" err="1" smtClean="0"/>
              <a:t>of</a:t>
            </a:r>
            <a:r>
              <a:rPr lang="sv-SE" dirty="0" smtClean="0"/>
              <a:t> API </a:t>
            </a:r>
            <a:r>
              <a:rPr lang="sv-SE" dirty="0" err="1" smtClean="0"/>
              <a:t>changes</a:t>
            </a:r>
            <a:endParaRPr lang="sv-SE" dirty="0"/>
          </a:p>
        </p:txBody>
      </p:sp>
      <p:sp>
        <p:nvSpPr>
          <p:cNvPr id="3" name="Content Placeholder 2"/>
          <p:cNvSpPr>
            <a:spLocks noGrp="1"/>
          </p:cNvSpPr>
          <p:nvPr>
            <p:ph idx="1"/>
          </p:nvPr>
        </p:nvSpPr>
        <p:spPr/>
        <p:txBody>
          <a:bodyPr>
            <a:normAutofit fontScale="85000" lnSpcReduction="20000"/>
          </a:bodyPr>
          <a:lstStyle/>
          <a:p>
            <a:r>
              <a:rPr lang="sv-SE" dirty="0" err="1" smtClean="0"/>
              <a:t>Fields</a:t>
            </a:r>
            <a:r>
              <a:rPr lang="sv-SE" dirty="0" smtClean="0"/>
              <a:t>/</a:t>
            </a:r>
            <a:r>
              <a:rPr lang="sv-SE" dirty="0" err="1" smtClean="0"/>
              <a:t>methods</a:t>
            </a:r>
            <a:r>
              <a:rPr lang="sv-SE" dirty="0" smtClean="0"/>
              <a:t> </a:t>
            </a:r>
            <a:r>
              <a:rPr lang="sv-SE" dirty="0" err="1" smtClean="0"/>
              <a:t>disappear</a:t>
            </a:r>
            <a:r>
              <a:rPr lang="sv-SE" dirty="0" smtClean="0"/>
              <a:t> or </a:t>
            </a:r>
            <a:r>
              <a:rPr lang="sv-SE" dirty="0" err="1" smtClean="0"/>
              <a:t>change</a:t>
            </a:r>
            <a:r>
              <a:rPr lang="sv-SE" dirty="0" smtClean="0"/>
              <a:t> </a:t>
            </a:r>
            <a:r>
              <a:rPr lang="sv-SE" dirty="0" err="1" smtClean="0"/>
              <a:t>signature</a:t>
            </a:r>
            <a:endParaRPr lang="sv-SE" dirty="0" smtClean="0"/>
          </a:p>
          <a:p>
            <a:pPr lvl="1"/>
            <a:r>
              <a:rPr lang="sv-SE" i="1" dirty="0" err="1"/>
              <a:t>JCTree.tag</a:t>
            </a:r>
            <a:r>
              <a:rPr lang="sv-SE" dirty="0"/>
              <a:t> (public </a:t>
            </a:r>
            <a:r>
              <a:rPr lang="sv-SE" dirty="0" err="1"/>
              <a:t>field</a:t>
            </a:r>
            <a:r>
              <a:rPr lang="sv-SE" dirty="0"/>
              <a:t>) </a:t>
            </a:r>
            <a:r>
              <a:rPr lang="sv-SE" dirty="0" err="1"/>
              <a:t>contains</a:t>
            </a:r>
            <a:r>
              <a:rPr lang="sv-SE" dirty="0"/>
              <a:t> </a:t>
            </a:r>
            <a:r>
              <a:rPr lang="sv-SE" dirty="0" err="1"/>
              <a:t>node</a:t>
            </a:r>
            <a:r>
              <a:rPr lang="sv-SE" dirty="0"/>
              <a:t> </a:t>
            </a:r>
            <a:r>
              <a:rPr lang="sv-SE" dirty="0" err="1"/>
              <a:t>type</a:t>
            </a:r>
            <a:r>
              <a:rPr lang="sv-SE" dirty="0"/>
              <a:t> in Java 6</a:t>
            </a:r>
          </a:p>
          <a:p>
            <a:pPr lvl="1"/>
            <a:r>
              <a:rPr lang="sv-SE" dirty="0"/>
              <a:t>In Java 7 and 8, </a:t>
            </a:r>
            <a:r>
              <a:rPr lang="sv-SE" dirty="0" err="1"/>
              <a:t>we</a:t>
            </a:r>
            <a:r>
              <a:rPr lang="sv-SE" dirty="0"/>
              <a:t> </a:t>
            </a:r>
            <a:r>
              <a:rPr lang="sv-SE" dirty="0" err="1"/>
              <a:t>have</a:t>
            </a:r>
            <a:r>
              <a:rPr lang="sv-SE" dirty="0"/>
              <a:t> to </a:t>
            </a:r>
            <a:r>
              <a:rPr lang="sv-SE" dirty="0" err="1"/>
              <a:t>use</a:t>
            </a:r>
            <a:r>
              <a:rPr lang="sv-SE" dirty="0"/>
              <a:t> </a:t>
            </a:r>
            <a:r>
              <a:rPr lang="sv-SE" i="1" dirty="0" err="1"/>
              <a:t>getTag</a:t>
            </a:r>
            <a:r>
              <a:rPr lang="sv-SE" i="1" dirty="0"/>
              <a:t>()</a:t>
            </a:r>
            <a:r>
              <a:rPr lang="sv-SE" dirty="0"/>
              <a:t> (public </a:t>
            </a:r>
            <a:r>
              <a:rPr lang="sv-SE" dirty="0" err="1"/>
              <a:t>method</a:t>
            </a:r>
            <a:r>
              <a:rPr lang="sv-SE" dirty="0" smtClean="0"/>
              <a:t>) </a:t>
            </a:r>
            <a:r>
              <a:rPr lang="sv-SE" dirty="0" err="1" smtClean="0"/>
              <a:t>instead</a:t>
            </a:r>
            <a:endParaRPr lang="sv-SE" dirty="0"/>
          </a:p>
          <a:p>
            <a:pPr lvl="1"/>
            <a:r>
              <a:rPr lang="sv-SE" dirty="0"/>
              <a:t>In Java 8, </a:t>
            </a:r>
            <a:r>
              <a:rPr lang="sv-SE" i="1" dirty="0" err="1"/>
              <a:t>getTag</a:t>
            </a:r>
            <a:r>
              <a:rPr lang="sv-SE" i="1" dirty="0"/>
              <a:t>()</a:t>
            </a:r>
            <a:r>
              <a:rPr lang="sv-SE" dirty="0"/>
              <a:t> </a:t>
            </a:r>
            <a:r>
              <a:rPr lang="sv-SE" dirty="0" err="1" smtClean="0"/>
              <a:t>changes</a:t>
            </a:r>
            <a:r>
              <a:rPr lang="sv-SE" dirty="0" smtClean="0"/>
              <a:t> from </a:t>
            </a:r>
            <a:r>
              <a:rPr lang="sv-SE" dirty="0" err="1"/>
              <a:t>returning</a:t>
            </a:r>
            <a:r>
              <a:rPr lang="sv-SE" dirty="0"/>
              <a:t> </a:t>
            </a:r>
            <a:r>
              <a:rPr lang="sv-SE" i="1" dirty="0" err="1"/>
              <a:t>int</a:t>
            </a:r>
            <a:r>
              <a:rPr lang="sv-SE" dirty="0"/>
              <a:t> to </a:t>
            </a:r>
            <a:r>
              <a:rPr lang="sv-SE" i="1" dirty="0" err="1"/>
              <a:t>JCTree.Tag</a:t>
            </a:r>
            <a:r>
              <a:rPr lang="sv-SE" dirty="0"/>
              <a:t> (</a:t>
            </a:r>
            <a:r>
              <a:rPr lang="sv-SE" dirty="0" err="1"/>
              <a:t>enum</a:t>
            </a:r>
            <a:r>
              <a:rPr lang="sv-SE" dirty="0"/>
              <a:t>)</a:t>
            </a:r>
          </a:p>
          <a:p>
            <a:endParaRPr lang="sv-SE" dirty="0" smtClean="0"/>
          </a:p>
          <a:p>
            <a:r>
              <a:rPr lang="sv-SE" dirty="0" err="1" smtClean="0"/>
              <a:t>Integer</a:t>
            </a:r>
            <a:r>
              <a:rPr lang="sv-SE" dirty="0" smtClean="0"/>
              <a:t> </a:t>
            </a:r>
            <a:r>
              <a:rPr lang="sv-SE" dirty="0" err="1" smtClean="0"/>
              <a:t>constants</a:t>
            </a:r>
            <a:r>
              <a:rPr lang="sv-SE" dirty="0" smtClean="0"/>
              <a:t> </a:t>
            </a:r>
            <a:r>
              <a:rPr lang="sv-SE" dirty="0" err="1" smtClean="0"/>
              <a:t>change</a:t>
            </a:r>
            <a:r>
              <a:rPr lang="sv-SE" dirty="0" smtClean="0"/>
              <a:t> </a:t>
            </a:r>
            <a:r>
              <a:rPr lang="sv-SE" dirty="0" err="1" smtClean="0"/>
              <a:t>values</a:t>
            </a:r>
            <a:endParaRPr lang="sv-SE" dirty="0" smtClean="0"/>
          </a:p>
          <a:p>
            <a:pPr marL="742950" lvl="2" indent="-342900"/>
            <a:r>
              <a:rPr lang="sv-SE" i="1" dirty="0"/>
              <a:t>JCTree.GT</a:t>
            </a:r>
            <a:r>
              <a:rPr lang="sv-SE" dirty="0"/>
              <a:t> (&gt;) </a:t>
            </a:r>
            <a:r>
              <a:rPr lang="sv-SE" dirty="0" err="1"/>
              <a:t>changed</a:t>
            </a:r>
            <a:r>
              <a:rPr lang="sv-SE" dirty="0"/>
              <a:t> from 63 to 65 </a:t>
            </a:r>
            <a:r>
              <a:rPr lang="sv-SE" dirty="0" err="1"/>
              <a:t>between</a:t>
            </a:r>
            <a:r>
              <a:rPr lang="sv-SE" dirty="0"/>
              <a:t> Java 6 and Java 7</a:t>
            </a:r>
          </a:p>
          <a:p>
            <a:endParaRPr lang="sv-SE" dirty="0"/>
          </a:p>
          <a:p>
            <a:r>
              <a:rPr lang="sv-SE" dirty="0" err="1" smtClean="0"/>
              <a:t>Visitors</a:t>
            </a:r>
            <a:r>
              <a:rPr lang="sv-SE" dirty="0" smtClean="0"/>
              <a:t> get </a:t>
            </a:r>
            <a:r>
              <a:rPr lang="sv-SE" dirty="0" err="1" smtClean="0"/>
              <a:t>more</a:t>
            </a:r>
            <a:r>
              <a:rPr lang="sv-SE" dirty="0" smtClean="0"/>
              <a:t> </a:t>
            </a:r>
            <a:r>
              <a:rPr lang="sv-SE" dirty="0" err="1" smtClean="0"/>
              <a:t>methods</a:t>
            </a:r>
            <a:endParaRPr lang="sv-SE" dirty="0" smtClean="0"/>
          </a:p>
          <a:p>
            <a:pPr lvl="1"/>
            <a:r>
              <a:rPr lang="sv-SE" dirty="0" smtClean="0"/>
              <a:t>For </a:t>
            </a:r>
            <a:r>
              <a:rPr lang="sv-SE" dirty="0" err="1" smtClean="0"/>
              <a:t>example</a:t>
            </a:r>
            <a:r>
              <a:rPr lang="sv-SE" dirty="0" smtClean="0"/>
              <a:t>, </a:t>
            </a:r>
            <a:r>
              <a:rPr lang="sv-SE" i="1" dirty="0" err="1" smtClean="0"/>
              <a:t>TreeScanner</a:t>
            </a:r>
            <a:endParaRPr lang="sv-SE" i="1" dirty="0"/>
          </a:p>
        </p:txBody>
      </p:sp>
    </p:spTree>
    <p:extLst>
      <p:ext uri="{BB962C8B-B14F-4D97-AF65-F5344CB8AC3E}">
        <p14:creationId xmlns:p14="http://schemas.microsoft.com/office/powerpoint/2010/main" val="3707229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How</a:t>
            </a:r>
            <a:r>
              <a:rPr lang="sv-SE" dirty="0" smtClean="0"/>
              <a:t> to deal </a:t>
            </a:r>
            <a:r>
              <a:rPr lang="sv-SE" dirty="0" err="1" smtClean="0"/>
              <a:t>with</a:t>
            </a:r>
            <a:r>
              <a:rPr lang="sv-SE" dirty="0" smtClean="0"/>
              <a:t> </a:t>
            </a:r>
            <a:r>
              <a:rPr lang="sv-SE" dirty="0" err="1" smtClean="0"/>
              <a:t>such</a:t>
            </a:r>
            <a:r>
              <a:rPr lang="sv-SE" dirty="0" smtClean="0"/>
              <a:t> </a:t>
            </a:r>
            <a:r>
              <a:rPr lang="sv-SE" dirty="0" err="1" smtClean="0"/>
              <a:t>changes</a:t>
            </a:r>
            <a:endParaRPr lang="sv-SE" dirty="0"/>
          </a:p>
        </p:txBody>
      </p:sp>
      <p:sp>
        <p:nvSpPr>
          <p:cNvPr id="3" name="Content Placeholder 2"/>
          <p:cNvSpPr>
            <a:spLocks noGrp="1"/>
          </p:cNvSpPr>
          <p:nvPr>
            <p:ph idx="1"/>
          </p:nvPr>
        </p:nvSpPr>
        <p:spPr/>
        <p:txBody>
          <a:bodyPr/>
          <a:lstStyle/>
          <a:p>
            <a:r>
              <a:rPr lang="sv-SE" dirty="0" err="1" smtClean="0"/>
              <a:t>Two</a:t>
            </a:r>
            <a:r>
              <a:rPr lang="sv-SE" dirty="0" smtClean="0"/>
              <a:t> </a:t>
            </a:r>
            <a:r>
              <a:rPr lang="sv-SE" dirty="0" err="1" smtClean="0"/>
              <a:t>main</a:t>
            </a:r>
            <a:r>
              <a:rPr lang="sv-SE" dirty="0" smtClean="0"/>
              <a:t> </a:t>
            </a:r>
            <a:r>
              <a:rPr lang="sv-SE" dirty="0" err="1" smtClean="0"/>
              <a:t>strategies</a:t>
            </a:r>
            <a:r>
              <a:rPr lang="sv-SE" dirty="0" smtClean="0"/>
              <a:t> (not </a:t>
            </a:r>
            <a:r>
              <a:rPr lang="sv-SE" dirty="0" err="1" smtClean="0"/>
              <a:t>mutually</a:t>
            </a:r>
            <a:r>
              <a:rPr lang="sv-SE" dirty="0" smtClean="0"/>
              <a:t> </a:t>
            </a:r>
            <a:r>
              <a:rPr lang="sv-SE" dirty="0" err="1" smtClean="0"/>
              <a:t>exclusive</a:t>
            </a:r>
            <a:r>
              <a:rPr lang="sv-SE" dirty="0" smtClean="0"/>
              <a:t>):</a:t>
            </a:r>
          </a:p>
          <a:p>
            <a:endParaRPr lang="sv-SE" dirty="0"/>
          </a:p>
          <a:p>
            <a:pPr lvl="1"/>
            <a:r>
              <a:rPr lang="sv-SE" dirty="0" err="1" smtClean="0"/>
              <a:t>Compile</a:t>
            </a:r>
            <a:r>
              <a:rPr lang="sv-SE" dirty="0" smtClean="0"/>
              <a:t> the annotation processor for different </a:t>
            </a:r>
            <a:r>
              <a:rPr lang="sv-SE" dirty="0" err="1" smtClean="0"/>
              <a:t>target</a:t>
            </a:r>
            <a:r>
              <a:rPr lang="sv-SE" dirty="0" smtClean="0"/>
              <a:t> versions </a:t>
            </a:r>
            <a:r>
              <a:rPr lang="sv-SE" dirty="0" err="1" smtClean="0"/>
              <a:t>using</a:t>
            </a:r>
            <a:r>
              <a:rPr lang="sv-SE" dirty="0" smtClean="0"/>
              <a:t> different source </a:t>
            </a:r>
            <a:r>
              <a:rPr lang="sv-SE" dirty="0" err="1" smtClean="0"/>
              <a:t>paths</a:t>
            </a:r>
            <a:endParaRPr lang="sv-SE" dirty="0" smtClean="0"/>
          </a:p>
          <a:p>
            <a:pPr lvl="1"/>
            <a:endParaRPr lang="sv-SE" dirty="0"/>
          </a:p>
          <a:p>
            <a:pPr lvl="1"/>
            <a:r>
              <a:rPr lang="sv-SE" dirty="0" err="1" smtClean="0"/>
              <a:t>Use</a:t>
            </a:r>
            <a:r>
              <a:rPr lang="sv-SE" dirty="0" smtClean="0"/>
              <a:t> </a:t>
            </a:r>
            <a:r>
              <a:rPr lang="sv-SE" dirty="0" err="1" smtClean="0"/>
              <a:t>reflection</a:t>
            </a:r>
            <a:r>
              <a:rPr lang="sv-SE" dirty="0" smtClean="0"/>
              <a:t> to deal </a:t>
            </a:r>
            <a:r>
              <a:rPr lang="sv-SE" dirty="0" err="1" smtClean="0"/>
              <a:t>with</a:t>
            </a:r>
            <a:r>
              <a:rPr lang="sv-SE" dirty="0" smtClean="0"/>
              <a:t> </a:t>
            </a:r>
            <a:r>
              <a:rPr lang="sv-SE" dirty="0" err="1" smtClean="0"/>
              <a:t>changing</a:t>
            </a:r>
            <a:r>
              <a:rPr lang="sv-SE" dirty="0" smtClean="0"/>
              <a:t> API</a:t>
            </a:r>
            <a:endParaRPr lang="sv-SE" dirty="0"/>
          </a:p>
        </p:txBody>
      </p:sp>
    </p:spTree>
    <p:extLst>
      <p:ext uri="{BB962C8B-B14F-4D97-AF65-F5344CB8AC3E}">
        <p14:creationId xmlns:p14="http://schemas.microsoft.com/office/powerpoint/2010/main" val="48323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Targeted</a:t>
            </a:r>
            <a:r>
              <a:rPr lang="sv-SE" dirty="0" smtClean="0"/>
              <a:t> </a:t>
            </a:r>
            <a:r>
              <a:rPr lang="sv-SE" dirty="0" err="1" smtClean="0"/>
              <a:t>compilation</a:t>
            </a:r>
            <a:endParaRPr lang="sv-SE" dirty="0"/>
          </a:p>
        </p:txBody>
      </p:sp>
      <p:sp>
        <p:nvSpPr>
          <p:cNvPr id="3" name="Content Placeholder 2"/>
          <p:cNvSpPr>
            <a:spLocks noGrp="1"/>
          </p:cNvSpPr>
          <p:nvPr>
            <p:ph idx="1"/>
          </p:nvPr>
        </p:nvSpPr>
        <p:spPr>
          <a:xfrm>
            <a:off x="457200" y="5877272"/>
            <a:ext cx="8229600" cy="720080"/>
          </a:xfrm>
        </p:spPr>
        <p:txBody>
          <a:bodyPr>
            <a:normAutofit fontScale="92500"/>
          </a:bodyPr>
          <a:lstStyle/>
          <a:p>
            <a:r>
              <a:rPr lang="sv-SE" dirty="0" smtClean="0"/>
              <a:t>Simple </a:t>
            </a:r>
            <a:r>
              <a:rPr lang="sv-SE" dirty="0" err="1" smtClean="0"/>
              <a:t>with</a:t>
            </a:r>
            <a:r>
              <a:rPr lang="sv-SE" dirty="0" smtClean="0"/>
              <a:t> </a:t>
            </a:r>
            <a:r>
              <a:rPr lang="sv-SE" dirty="0" err="1" smtClean="0"/>
              <a:t>Maven</a:t>
            </a:r>
            <a:r>
              <a:rPr lang="sv-SE" dirty="0" smtClean="0"/>
              <a:t>, just a </a:t>
            </a:r>
            <a:r>
              <a:rPr lang="sv-SE" dirty="0" err="1" smtClean="0"/>
              <a:t>few</a:t>
            </a:r>
            <a:r>
              <a:rPr lang="sv-SE" dirty="0" smtClean="0"/>
              <a:t> 100 </a:t>
            </a:r>
            <a:r>
              <a:rPr lang="sv-SE" dirty="0" err="1" smtClean="0"/>
              <a:t>lines</a:t>
            </a:r>
            <a:r>
              <a:rPr lang="sv-SE" dirty="0" smtClean="0"/>
              <a:t> </a:t>
            </a:r>
            <a:r>
              <a:rPr lang="sv-SE" dirty="0" err="1" smtClean="0"/>
              <a:t>of</a:t>
            </a:r>
            <a:r>
              <a:rPr lang="sv-SE" dirty="0" smtClean="0"/>
              <a:t> XML ;-)</a:t>
            </a:r>
            <a:endParaRPr lang="sv-SE" dirty="0"/>
          </a:p>
        </p:txBody>
      </p:sp>
      <p:sp>
        <p:nvSpPr>
          <p:cNvPr id="5" name="Rectangle 4"/>
          <p:cNvSpPr/>
          <p:nvPr/>
        </p:nvSpPr>
        <p:spPr>
          <a:xfrm>
            <a:off x="457200" y="1391504"/>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t>src</a:t>
            </a:r>
            <a:endParaRPr lang="sv-SE" dirty="0"/>
          </a:p>
        </p:txBody>
      </p:sp>
      <p:sp>
        <p:nvSpPr>
          <p:cNvPr id="6" name="Rectangle 5"/>
          <p:cNvSpPr/>
          <p:nvPr/>
        </p:nvSpPr>
        <p:spPr>
          <a:xfrm>
            <a:off x="1309059" y="1751720"/>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t>main</a:t>
            </a:r>
            <a:endParaRPr lang="sv-SE" dirty="0"/>
          </a:p>
        </p:txBody>
      </p:sp>
      <p:sp>
        <p:nvSpPr>
          <p:cNvPr id="7" name="Rectangle 6"/>
          <p:cNvSpPr/>
          <p:nvPr/>
        </p:nvSpPr>
        <p:spPr>
          <a:xfrm>
            <a:off x="2160918" y="2112350"/>
            <a:ext cx="91933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t>java</a:t>
            </a:r>
            <a:endParaRPr lang="sv-SE" dirty="0"/>
          </a:p>
        </p:txBody>
      </p:sp>
      <p:sp>
        <p:nvSpPr>
          <p:cNvPr id="19" name="Rectangle 18"/>
          <p:cNvSpPr/>
          <p:nvPr/>
        </p:nvSpPr>
        <p:spPr>
          <a:xfrm>
            <a:off x="2160918" y="2721107"/>
            <a:ext cx="919336" cy="43204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t>java6</a:t>
            </a:r>
            <a:endParaRPr lang="sv-SE" dirty="0"/>
          </a:p>
        </p:txBody>
      </p:sp>
      <p:sp>
        <p:nvSpPr>
          <p:cNvPr id="20" name="Rectangle 19"/>
          <p:cNvSpPr/>
          <p:nvPr/>
        </p:nvSpPr>
        <p:spPr>
          <a:xfrm>
            <a:off x="2160918" y="3343045"/>
            <a:ext cx="919336" cy="43204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t>java7</a:t>
            </a:r>
            <a:endParaRPr lang="sv-SE" dirty="0"/>
          </a:p>
        </p:txBody>
      </p:sp>
      <p:sp>
        <p:nvSpPr>
          <p:cNvPr id="21" name="Rectangle 20"/>
          <p:cNvSpPr/>
          <p:nvPr/>
        </p:nvSpPr>
        <p:spPr>
          <a:xfrm>
            <a:off x="2160918" y="5142908"/>
            <a:ext cx="919336" cy="43204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t>java8</a:t>
            </a:r>
            <a:endParaRPr lang="sv-SE" dirty="0"/>
          </a:p>
        </p:txBody>
      </p:sp>
      <p:sp>
        <p:nvSpPr>
          <p:cNvPr id="22" name="Rectangle 21"/>
          <p:cNvSpPr/>
          <p:nvPr/>
        </p:nvSpPr>
        <p:spPr>
          <a:xfrm>
            <a:off x="2160918" y="4541029"/>
            <a:ext cx="919336" cy="43204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t>javage7</a:t>
            </a:r>
            <a:endParaRPr lang="sv-SE" dirty="0"/>
          </a:p>
        </p:txBody>
      </p:sp>
      <p:sp>
        <p:nvSpPr>
          <p:cNvPr id="23" name="Rectangle 22"/>
          <p:cNvSpPr/>
          <p:nvPr/>
        </p:nvSpPr>
        <p:spPr>
          <a:xfrm>
            <a:off x="2160918" y="3939150"/>
            <a:ext cx="919336" cy="43204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t>javale7</a:t>
            </a:r>
            <a:endParaRPr lang="sv-SE" dirty="0"/>
          </a:p>
        </p:txBody>
      </p:sp>
      <p:cxnSp>
        <p:nvCxnSpPr>
          <p:cNvPr id="25" name="Elbow Connector 24"/>
          <p:cNvCxnSpPr>
            <a:stCxn id="5" idx="2"/>
            <a:endCxn id="6" idx="1"/>
          </p:cNvCxnSpPr>
          <p:nvPr/>
        </p:nvCxnSpPr>
        <p:spPr>
          <a:xfrm rot="16200000" flipH="1">
            <a:off x="991053" y="1649738"/>
            <a:ext cx="144192" cy="49181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6" idx="2"/>
            <a:endCxn id="7" idx="1"/>
          </p:cNvCxnSpPr>
          <p:nvPr/>
        </p:nvCxnSpPr>
        <p:spPr>
          <a:xfrm rot="16200000" flipH="1">
            <a:off x="1842705" y="2010161"/>
            <a:ext cx="144606" cy="49181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6" idx="2"/>
            <a:endCxn id="19" idx="1"/>
          </p:cNvCxnSpPr>
          <p:nvPr/>
        </p:nvCxnSpPr>
        <p:spPr>
          <a:xfrm rot="16200000" flipH="1">
            <a:off x="1538327" y="2314539"/>
            <a:ext cx="753363" cy="49181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6" idx="2"/>
            <a:endCxn id="20" idx="1"/>
          </p:cNvCxnSpPr>
          <p:nvPr/>
        </p:nvCxnSpPr>
        <p:spPr>
          <a:xfrm rot="16200000" flipH="1">
            <a:off x="1227358" y="2625508"/>
            <a:ext cx="1375301" cy="49181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6" idx="2"/>
            <a:endCxn id="23" idx="1"/>
          </p:cNvCxnSpPr>
          <p:nvPr/>
        </p:nvCxnSpPr>
        <p:spPr>
          <a:xfrm rot="16200000" flipH="1">
            <a:off x="929305" y="2923561"/>
            <a:ext cx="1971406" cy="49181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6" idx="2"/>
            <a:endCxn id="22" idx="1"/>
          </p:cNvCxnSpPr>
          <p:nvPr/>
        </p:nvCxnSpPr>
        <p:spPr>
          <a:xfrm rot="16200000" flipH="1">
            <a:off x="628366" y="3224500"/>
            <a:ext cx="2573285" cy="49181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6" idx="2"/>
            <a:endCxn id="21" idx="1"/>
          </p:cNvCxnSpPr>
          <p:nvPr/>
        </p:nvCxnSpPr>
        <p:spPr>
          <a:xfrm rot="16200000" flipH="1">
            <a:off x="327426" y="3525440"/>
            <a:ext cx="3175164" cy="491819"/>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372200" y="2008566"/>
            <a:ext cx="1728192" cy="808728"/>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t>Java 6</a:t>
            </a:r>
            <a:endParaRPr lang="sv-SE" dirty="0"/>
          </a:p>
        </p:txBody>
      </p:sp>
      <p:sp>
        <p:nvSpPr>
          <p:cNvPr id="49" name="Rectangle 48"/>
          <p:cNvSpPr/>
          <p:nvPr/>
        </p:nvSpPr>
        <p:spPr>
          <a:xfrm>
            <a:off x="6372200" y="3234991"/>
            <a:ext cx="1728192" cy="808728"/>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t>Java 7</a:t>
            </a:r>
            <a:endParaRPr lang="sv-SE" dirty="0"/>
          </a:p>
        </p:txBody>
      </p:sp>
      <p:sp>
        <p:nvSpPr>
          <p:cNvPr id="50" name="Rectangle 49"/>
          <p:cNvSpPr/>
          <p:nvPr/>
        </p:nvSpPr>
        <p:spPr>
          <a:xfrm>
            <a:off x="6372200" y="4435018"/>
            <a:ext cx="1728192" cy="808728"/>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t>Java 8</a:t>
            </a:r>
            <a:endParaRPr lang="sv-SE" dirty="0"/>
          </a:p>
        </p:txBody>
      </p:sp>
      <p:cxnSp>
        <p:nvCxnSpPr>
          <p:cNvPr id="52" name="Straight Arrow Connector 51"/>
          <p:cNvCxnSpPr>
            <a:stCxn id="48" idx="1"/>
            <a:endCxn id="7" idx="3"/>
          </p:cNvCxnSpPr>
          <p:nvPr/>
        </p:nvCxnSpPr>
        <p:spPr>
          <a:xfrm flipH="1" flipV="1">
            <a:off x="3080254" y="2328374"/>
            <a:ext cx="3291946" cy="84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8" idx="1"/>
            <a:endCxn id="19" idx="3"/>
          </p:cNvCxnSpPr>
          <p:nvPr/>
        </p:nvCxnSpPr>
        <p:spPr>
          <a:xfrm flipH="1">
            <a:off x="3080254" y="2412930"/>
            <a:ext cx="3291946" cy="524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8" idx="1"/>
            <a:endCxn id="23" idx="3"/>
          </p:cNvCxnSpPr>
          <p:nvPr/>
        </p:nvCxnSpPr>
        <p:spPr>
          <a:xfrm flipH="1">
            <a:off x="3080254" y="2412930"/>
            <a:ext cx="3291946" cy="1742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9" idx="1"/>
            <a:endCxn id="7" idx="3"/>
          </p:cNvCxnSpPr>
          <p:nvPr/>
        </p:nvCxnSpPr>
        <p:spPr>
          <a:xfrm flipH="1" flipV="1">
            <a:off x="3080254" y="2328374"/>
            <a:ext cx="3291946" cy="1310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9" idx="1"/>
            <a:endCxn id="20" idx="3"/>
          </p:cNvCxnSpPr>
          <p:nvPr/>
        </p:nvCxnSpPr>
        <p:spPr>
          <a:xfrm flipH="1" flipV="1">
            <a:off x="3080254" y="3559069"/>
            <a:ext cx="3291946" cy="80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9" idx="1"/>
            <a:endCxn id="23" idx="3"/>
          </p:cNvCxnSpPr>
          <p:nvPr/>
        </p:nvCxnSpPr>
        <p:spPr>
          <a:xfrm flipH="1">
            <a:off x="3080254" y="3639355"/>
            <a:ext cx="3291946" cy="515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9" idx="1"/>
            <a:endCxn id="22" idx="3"/>
          </p:cNvCxnSpPr>
          <p:nvPr/>
        </p:nvCxnSpPr>
        <p:spPr>
          <a:xfrm flipH="1">
            <a:off x="3080254" y="3639355"/>
            <a:ext cx="3291946" cy="1117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50" idx="1"/>
            <a:endCxn id="7" idx="3"/>
          </p:cNvCxnSpPr>
          <p:nvPr/>
        </p:nvCxnSpPr>
        <p:spPr>
          <a:xfrm flipH="1" flipV="1">
            <a:off x="3080254" y="2328374"/>
            <a:ext cx="3291946" cy="2511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50" idx="1"/>
            <a:endCxn id="22" idx="3"/>
          </p:cNvCxnSpPr>
          <p:nvPr/>
        </p:nvCxnSpPr>
        <p:spPr>
          <a:xfrm flipH="1" flipV="1">
            <a:off x="3080254" y="4757053"/>
            <a:ext cx="3291946" cy="82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50" idx="1"/>
            <a:endCxn id="21" idx="3"/>
          </p:cNvCxnSpPr>
          <p:nvPr/>
        </p:nvCxnSpPr>
        <p:spPr>
          <a:xfrm flipH="1">
            <a:off x="3080254" y="4839382"/>
            <a:ext cx="3291946" cy="519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116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48"/>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52"/>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54"/>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5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49"/>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58"/>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59"/>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65"/>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69"/>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8" grpId="0" animBg="1"/>
      <p:bldP spid="48" grpId="1" animBg="1"/>
      <p:bldP spid="49" grpId="0" animBg="1"/>
      <p:bldP spid="49" grpId="1" animBg="1"/>
      <p:bldP spid="5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Using</a:t>
            </a:r>
            <a:r>
              <a:rPr lang="sv-SE" dirty="0" smtClean="0"/>
              <a:t> </a:t>
            </a:r>
            <a:r>
              <a:rPr lang="sv-SE" dirty="0" err="1" smtClean="0"/>
              <a:t>reflection</a:t>
            </a:r>
            <a:endParaRPr lang="sv-SE" dirty="0"/>
          </a:p>
        </p:txBody>
      </p:sp>
      <p:sp>
        <p:nvSpPr>
          <p:cNvPr id="6" name="Content Placeholder 5"/>
          <p:cNvSpPr>
            <a:spLocks noGrp="1"/>
          </p:cNvSpPr>
          <p:nvPr>
            <p:ph idx="1"/>
          </p:nvPr>
        </p:nvSpPr>
        <p:spPr>
          <a:xfrm>
            <a:off x="457200" y="4797152"/>
            <a:ext cx="8229600" cy="1872208"/>
          </a:xfrm>
        </p:spPr>
        <p:txBody>
          <a:bodyPr/>
          <a:lstStyle/>
          <a:p>
            <a:r>
              <a:rPr lang="sv-SE" dirty="0" err="1" smtClean="0"/>
              <a:t>Actually</a:t>
            </a:r>
            <a:r>
              <a:rPr lang="sv-SE" dirty="0" smtClean="0"/>
              <a:t>, </a:t>
            </a:r>
            <a:r>
              <a:rPr lang="sv-SE" dirty="0" err="1" smtClean="0"/>
              <a:t>we</a:t>
            </a:r>
            <a:r>
              <a:rPr lang="sv-SE" dirty="0" smtClean="0"/>
              <a:t> </a:t>
            </a:r>
            <a:r>
              <a:rPr lang="sv-SE" dirty="0" err="1" smtClean="0"/>
              <a:t>would</a:t>
            </a:r>
            <a:r>
              <a:rPr lang="sv-SE" dirty="0" smtClean="0"/>
              <a:t> </a:t>
            </a:r>
            <a:r>
              <a:rPr lang="sv-SE" dirty="0" err="1" smtClean="0"/>
              <a:t>have</a:t>
            </a:r>
            <a:r>
              <a:rPr lang="sv-SE" dirty="0" smtClean="0"/>
              <a:t> to check the </a:t>
            </a:r>
            <a:r>
              <a:rPr lang="sv-SE" dirty="0" err="1" smtClean="0"/>
              <a:t>type</a:t>
            </a:r>
            <a:r>
              <a:rPr lang="sv-SE" dirty="0" smtClean="0"/>
              <a:t> </a:t>
            </a:r>
            <a:r>
              <a:rPr lang="sv-SE" dirty="0" err="1" smtClean="0"/>
              <a:t>of</a:t>
            </a:r>
            <a:r>
              <a:rPr lang="sv-SE" dirty="0" smtClean="0"/>
              <a:t> the </a:t>
            </a:r>
            <a:r>
              <a:rPr lang="sv-SE" dirty="0" err="1" smtClean="0"/>
              <a:t>field</a:t>
            </a:r>
            <a:r>
              <a:rPr lang="sv-SE" dirty="0" smtClean="0"/>
              <a:t>, </a:t>
            </a:r>
            <a:r>
              <a:rPr lang="sv-SE" dirty="0" err="1" smtClean="0"/>
              <a:t>but</a:t>
            </a:r>
            <a:r>
              <a:rPr lang="sv-SE" dirty="0" smtClean="0"/>
              <a:t> </a:t>
            </a:r>
            <a:r>
              <a:rPr lang="sv-SE" dirty="0" err="1" smtClean="0"/>
              <a:t>you</a:t>
            </a:r>
            <a:r>
              <a:rPr lang="sv-SE" dirty="0" smtClean="0"/>
              <a:t> get the </a:t>
            </a:r>
            <a:r>
              <a:rPr lang="sv-SE" dirty="0" err="1" smtClean="0"/>
              <a:t>point</a:t>
            </a:r>
            <a:r>
              <a:rPr lang="sv-SE" dirty="0" smtClean="0"/>
              <a:t>...</a:t>
            </a:r>
            <a:endParaRPr lang="sv-SE" dirty="0"/>
          </a:p>
        </p:txBody>
      </p:sp>
      <p:sp>
        <p:nvSpPr>
          <p:cNvPr id="4" name="Rectangle 3"/>
          <p:cNvSpPr/>
          <p:nvPr/>
        </p:nvSpPr>
        <p:spPr>
          <a:xfrm>
            <a:off x="611560" y="1484784"/>
            <a:ext cx="7920880" cy="3139321"/>
          </a:xfrm>
          <a:prstGeom prst="rect">
            <a:avLst/>
          </a:prstGeom>
        </p:spPr>
        <p:txBody>
          <a:bodyPr wrap="square">
            <a:spAutoFit/>
          </a:bodyPr>
          <a:lstStyle/>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getIntegerTag</a:t>
            </a:r>
            <a:r>
              <a:rPr lang="en-US" dirty="0">
                <a:solidFill>
                  <a:srgbClr val="000000"/>
                </a:solidFill>
                <a:latin typeface="Consolas" panose="020B0609020204030204" pitchFamily="49" charset="0"/>
              </a:rPr>
              <a:t>(Class&lt;?&gt; </a:t>
            </a:r>
            <a:r>
              <a:rPr lang="en-US" dirty="0" err="1">
                <a:solidFill>
                  <a:srgbClr val="000000"/>
                </a:solidFill>
                <a:latin typeface="Consolas" panose="020B0609020204030204" pitchFamily="49" charset="0"/>
              </a:rPr>
              <a:t>clazz</a:t>
            </a:r>
            <a:r>
              <a:rPr lang="en-US" dirty="0">
                <a:solidFill>
                  <a:srgbClr val="000000"/>
                </a:solidFill>
                <a:latin typeface="Consolas" panose="020B0609020204030204" pitchFamily="49" charset="0"/>
              </a:rPr>
              <a:t>, String name) {</a:t>
            </a:r>
          </a:p>
          <a:p>
            <a:r>
              <a:rPr lang="sv-SE" b="1" dirty="0" smtClean="0">
                <a:solidFill>
                  <a:srgbClr val="7F0055"/>
                </a:solidFill>
                <a:latin typeface="Consolas" panose="020B0609020204030204" pitchFamily="49" charset="0"/>
              </a:rPr>
              <a:t>  try</a:t>
            </a:r>
            <a:r>
              <a:rPr lang="sv-SE" b="1" dirty="0" smtClean="0">
                <a:solidFill>
                  <a:srgbClr val="000000"/>
                </a:solidFill>
                <a:latin typeface="Consolas" panose="020B0609020204030204" pitchFamily="49" charset="0"/>
              </a:rPr>
              <a:t> </a:t>
            </a:r>
            <a:r>
              <a:rPr lang="sv-SE" dirty="0">
                <a:solidFill>
                  <a:srgbClr val="000000"/>
                </a:solidFill>
                <a:latin typeface="Consolas" panose="020B0609020204030204" pitchFamily="49" charset="0"/>
              </a:rPr>
              <a:t>{</a:t>
            </a:r>
          </a:p>
          <a:p>
            <a:r>
              <a:rPr lang="sv-SE" b="1" dirty="0" smtClean="0">
                <a:solidFill>
                  <a:srgbClr val="7F0055"/>
                </a:solidFill>
                <a:latin typeface="Consolas" panose="020B0609020204030204" pitchFamily="49" charset="0"/>
              </a:rPr>
              <a:t>    </a:t>
            </a:r>
            <a:r>
              <a:rPr lang="sv-SE" b="1" dirty="0" err="1" smtClean="0">
                <a:solidFill>
                  <a:srgbClr val="7F0055"/>
                </a:solidFill>
                <a:latin typeface="Consolas" panose="020B0609020204030204" pitchFamily="49" charset="0"/>
              </a:rPr>
              <a:t>return</a:t>
            </a:r>
            <a:r>
              <a:rPr lang="sv-SE" b="1" dirty="0" smtClean="0">
                <a:solidFill>
                  <a:srgbClr val="000000"/>
                </a:solidFill>
                <a:latin typeface="Consolas" panose="020B0609020204030204" pitchFamily="49" charset="0"/>
              </a:rPr>
              <a:t> </a:t>
            </a:r>
            <a:r>
              <a:rPr lang="sv-SE" dirty="0">
                <a:solidFill>
                  <a:srgbClr val="000000"/>
                </a:solidFill>
                <a:latin typeface="Consolas" panose="020B0609020204030204" pitchFamily="49" charset="0"/>
              </a:rPr>
              <a:t>(</a:t>
            </a:r>
            <a:r>
              <a:rPr lang="sv-SE" dirty="0" err="1">
                <a:solidFill>
                  <a:srgbClr val="000000"/>
                </a:solidFill>
                <a:latin typeface="Consolas" panose="020B0609020204030204" pitchFamily="49" charset="0"/>
              </a:rPr>
              <a:t>Integer</a:t>
            </a:r>
            <a:r>
              <a:rPr lang="sv-SE" dirty="0">
                <a:solidFill>
                  <a:srgbClr val="000000"/>
                </a:solidFill>
                <a:latin typeface="Consolas" panose="020B0609020204030204" pitchFamily="49" charset="0"/>
              </a:rPr>
              <a:t>) </a:t>
            </a:r>
            <a:r>
              <a:rPr lang="sv-SE" dirty="0" err="1">
                <a:solidFill>
                  <a:srgbClr val="000000"/>
                </a:solidFill>
                <a:latin typeface="Consolas" panose="020B0609020204030204" pitchFamily="49" charset="0"/>
              </a:rPr>
              <a:t>clazz.getField</a:t>
            </a:r>
            <a:r>
              <a:rPr lang="sv-SE" dirty="0">
                <a:solidFill>
                  <a:srgbClr val="000000"/>
                </a:solidFill>
                <a:latin typeface="Consolas" panose="020B0609020204030204" pitchFamily="49" charset="0"/>
              </a:rPr>
              <a:t>(</a:t>
            </a:r>
            <a:r>
              <a:rPr lang="sv-SE" dirty="0" err="1">
                <a:solidFill>
                  <a:srgbClr val="000000"/>
                </a:solidFill>
                <a:latin typeface="Consolas" panose="020B0609020204030204" pitchFamily="49" charset="0"/>
              </a:rPr>
              <a:t>name</a:t>
            </a:r>
            <a:r>
              <a:rPr lang="sv-SE" dirty="0">
                <a:solidFill>
                  <a:srgbClr val="000000"/>
                </a:solidFill>
                <a:latin typeface="Consolas" panose="020B0609020204030204" pitchFamily="49" charset="0"/>
              </a:rPr>
              <a:t>).get(</a:t>
            </a:r>
            <a:r>
              <a:rPr lang="sv-SE" b="1" dirty="0" err="1">
                <a:solidFill>
                  <a:srgbClr val="7F0055"/>
                </a:solidFill>
                <a:latin typeface="Consolas" panose="020B0609020204030204" pitchFamily="49" charset="0"/>
              </a:rPr>
              <a:t>null</a:t>
            </a:r>
            <a:r>
              <a:rPr lang="sv-SE" dirty="0">
                <a:solidFill>
                  <a:srgbClr val="000000"/>
                </a:solidFill>
                <a:latin typeface="Consolas" panose="020B0609020204030204" pitchFamily="49" charset="0"/>
              </a:rPr>
              <a:t>);</a:t>
            </a:r>
          </a:p>
          <a:p>
            <a:r>
              <a:rPr lang="sv-SE" dirty="0" smtClean="0">
                <a:solidFill>
                  <a:srgbClr val="000000"/>
                </a:solidFill>
                <a:latin typeface="Consolas" panose="020B0609020204030204" pitchFamily="49" charset="0"/>
              </a:rPr>
              <a:t>  } </a:t>
            </a:r>
            <a:r>
              <a:rPr lang="sv-SE" b="1" dirty="0" err="1">
                <a:solidFill>
                  <a:srgbClr val="7F0055"/>
                </a:solidFill>
                <a:latin typeface="Consolas" panose="020B0609020204030204" pitchFamily="49" charset="0"/>
              </a:rPr>
              <a:t>catch</a:t>
            </a:r>
            <a:r>
              <a:rPr lang="sv-SE" dirty="0">
                <a:solidFill>
                  <a:srgbClr val="000000"/>
                </a:solidFill>
                <a:latin typeface="Consolas" panose="020B0609020204030204" pitchFamily="49" charset="0"/>
              </a:rPr>
              <a:t> (</a:t>
            </a:r>
            <a:r>
              <a:rPr lang="sv-SE" dirty="0" err="1">
                <a:solidFill>
                  <a:srgbClr val="000000"/>
                </a:solidFill>
                <a:latin typeface="Consolas" panose="020B0609020204030204" pitchFamily="49" charset="0"/>
              </a:rPr>
              <a:t>IllegalAccessException</a:t>
            </a:r>
            <a:r>
              <a:rPr lang="sv-SE" dirty="0">
                <a:solidFill>
                  <a:srgbClr val="000000"/>
                </a:solidFill>
                <a:latin typeface="Consolas" panose="020B0609020204030204" pitchFamily="49" charset="0"/>
              </a:rPr>
              <a:t> e) {</a:t>
            </a:r>
          </a:p>
          <a:p>
            <a:r>
              <a:rPr lang="sv-SE" b="1" dirty="0" smtClean="0">
                <a:solidFill>
                  <a:srgbClr val="7F0055"/>
                </a:solidFill>
                <a:latin typeface="Consolas" panose="020B0609020204030204" pitchFamily="49" charset="0"/>
              </a:rPr>
              <a:t>    </a:t>
            </a:r>
            <a:r>
              <a:rPr lang="sv-SE" b="1" dirty="0" err="1" smtClean="0">
                <a:solidFill>
                  <a:srgbClr val="7F0055"/>
                </a:solidFill>
                <a:latin typeface="Consolas" panose="020B0609020204030204" pitchFamily="49" charset="0"/>
              </a:rPr>
              <a:t>throw</a:t>
            </a:r>
            <a:r>
              <a:rPr lang="sv-SE" b="1" dirty="0" smtClean="0">
                <a:solidFill>
                  <a:srgbClr val="000000"/>
                </a:solidFill>
                <a:latin typeface="Consolas" panose="020B0609020204030204" pitchFamily="49" charset="0"/>
              </a:rPr>
              <a:t> </a:t>
            </a:r>
            <a:r>
              <a:rPr lang="sv-SE" b="1" dirty="0">
                <a:solidFill>
                  <a:srgbClr val="7F0055"/>
                </a:solidFill>
                <a:latin typeface="Consolas" panose="020B0609020204030204" pitchFamily="49" charset="0"/>
              </a:rPr>
              <a:t>new</a:t>
            </a:r>
            <a:r>
              <a:rPr lang="sv-SE" b="1" dirty="0">
                <a:solidFill>
                  <a:srgbClr val="000000"/>
                </a:solidFill>
                <a:latin typeface="Consolas" panose="020B0609020204030204" pitchFamily="49" charset="0"/>
              </a:rPr>
              <a:t> </a:t>
            </a:r>
            <a:r>
              <a:rPr lang="sv-SE" dirty="0" err="1">
                <a:solidFill>
                  <a:srgbClr val="000000"/>
                </a:solidFill>
                <a:latin typeface="Consolas" panose="020B0609020204030204" pitchFamily="49" charset="0"/>
              </a:rPr>
              <a:t>IllegalArgumentException</a:t>
            </a:r>
            <a:r>
              <a:rPr lang="sv-SE" dirty="0">
                <a:solidFill>
                  <a:srgbClr val="000000"/>
                </a:solidFill>
                <a:latin typeface="Consolas" panose="020B0609020204030204" pitchFamily="49" charset="0"/>
              </a:rPr>
              <a:t>(</a:t>
            </a:r>
            <a:r>
              <a:rPr lang="sv-SE" dirty="0" err="1">
                <a:solidFill>
                  <a:srgbClr val="000000"/>
                </a:solidFill>
                <a:latin typeface="Consolas" panose="020B0609020204030204" pitchFamily="49" charset="0"/>
              </a:rPr>
              <a:t>String.</a:t>
            </a:r>
            <a:r>
              <a:rPr lang="sv-SE" i="1" dirty="0" err="1">
                <a:solidFill>
                  <a:srgbClr val="000000"/>
                </a:solidFill>
                <a:latin typeface="Consolas" panose="020B0609020204030204" pitchFamily="49" charset="0"/>
              </a:rPr>
              <a:t>format</a:t>
            </a:r>
            <a:r>
              <a:rPr lang="sv-SE" i="1" dirty="0">
                <a:solidFill>
                  <a:srgbClr val="000000"/>
                </a:solidFill>
                <a:latin typeface="Consolas" panose="020B0609020204030204" pitchFamily="49" charset="0"/>
              </a:rPr>
              <a:t>(</a:t>
            </a:r>
          </a:p>
          <a:p>
            <a:r>
              <a:rPr lang="en-US" dirty="0" smtClean="0">
                <a:solidFill>
                  <a:srgbClr val="2A00FF"/>
                </a:solidFill>
                <a:latin typeface="Consolas" panose="020B0609020204030204" pitchFamily="49" charset="0"/>
              </a:rPr>
              <a:t>        "</a:t>
            </a:r>
            <a:r>
              <a:rPr lang="en-US" dirty="0">
                <a:solidFill>
                  <a:srgbClr val="2A00FF"/>
                </a:solidFill>
                <a:latin typeface="Consolas" panose="020B0609020204030204" pitchFamily="49" charset="0"/>
              </a:rPr>
              <a:t>Non-public field: %</a:t>
            </a:r>
            <a:r>
              <a:rPr lang="en-US" dirty="0" err="1">
                <a:solidFill>
                  <a:srgbClr val="2A00FF"/>
                </a:solidFill>
                <a:latin typeface="Consolas" panose="020B0609020204030204" pitchFamily="49" charset="0"/>
              </a:rPr>
              <a:t>s.%s</a:t>
            </a:r>
            <a:r>
              <a:rPr lang="en-US" dirty="0">
                <a:solidFill>
                  <a:srgbClr val="2A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clazz.getName</a:t>
            </a:r>
            <a:r>
              <a:rPr lang="en-US" dirty="0">
                <a:solidFill>
                  <a:srgbClr val="000000"/>
                </a:solidFill>
                <a:latin typeface="Consolas" panose="020B0609020204030204" pitchFamily="49" charset="0"/>
              </a:rPr>
              <a:t>(), name));</a:t>
            </a:r>
          </a:p>
          <a:p>
            <a:r>
              <a:rPr lang="sv-SE" dirty="0" smtClean="0">
                <a:solidFill>
                  <a:srgbClr val="000000"/>
                </a:solidFill>
                <a:latin typeface="Consolas" panose="020B0609020204030204" pitchFamily="49" charset="0"/>
              </a:rPr>
              <a:t>  } </a:t>
            </a:r>
            <a:r>
              <a:rPr lang="sv-SE" b="1" dirty="0" err="1">
                <a:solidFill>
                  <a:srgbClr val="7F0055"/>
                </a:solidFill>
                <a:latin typeface="Consolas" panose="020B0609020204030204" pitchFamily="49" charset="0"/>
              </a:rPr>
              <a:t>catch</a:t>
            </a:r>
            <a:r>
              <a:rPr lang="sv-SE" dirty="0">
                <a:solidFill>
                  <a:srgbClr val="000000"/>
                </a:solidFill>
                <a:latin typeface="Consolas" panose="020B0609020204030204" pitchFamily="49" charset="0"/>
              </a:rPr>
              <a:t> (</a:t>
            </a:r>
            <a:r>
              <a:rPr lang="sv-SE" dirty="0" err="1">
                <a:solidFill>
                  <a:srgbClr val="000000"/>
                </a:solidFill>
                <a:latin typeface="Consolas" panose="020B0609020204030204" pitchFamily="49" charset="0"/>
              </a:rPr>
              <a:t>NoSuchFieldException</a:t>
            </a:r>
            <a:r>
              <a:rPr lang="sv-SE" dirty="0">
                <a:solidFill>
                  <a:srgbClr val="000000"/>
                </a:solidFill>
                <a:latin typeface="Consolas" panose="020B0609020204030204" pitchFamily="49" charset="0"/>
              </a:rPr>
              <a:t> e) {</a:t>
            </a:r>
          </a:p>
          <a:p>
            <a:r>
              <a:rPr lang="sv-SE" b="1" dirty="0" smtClean="0">
                <a:solidFill>
                  <a:srgbClr val="7F0055"/>
                </a:solidFill>
                <a:latin typeface="Consolas" panose="020B0609020204030204" pitchFamily="49" charset="0"/>
              </a:rPr>
              <a:t>    </a:t>
            </a:r>
            <a:r>
              <a:rPr lang="sv-SE" b="1" dirty="0" err="1" smtClean="0">
                <a:solidFill>
                  <a:srgbClr val="7F0055"/>
                </a:solidFill>
                <a:latin typeface="Consolas" panose="020B0609020204030204" pitchFamily="49" charset="0"/>
              </a:rPr>
              <a:t>throw</a:t>
            </a:r>
            <a:r>
              <a:rPr lang="sv-SE" b="1" dirty="0" smtClean="0">
                <a:solidFill>
                  <a:srgbClr val="000000"/>
                </a:solidFill>
                <a:latin typeface="Consolas" panose="020B0609020204030204" pitchFamily="49" charset="0"/>
              </a:rPr>
              <a:t> </a:t>
            </a:r>
            <a:r>
              <a:rPr lang="sv-SE" b="1" dirty="0">
                <a:solidFill>
                  <a:srgbClr val="7F0055"/>
                </a:solidFill>
                <a:latin typeface="Consolas" panose="020B0609020204030204" pitchFamily="49" charset="0"/>
              </a:rPr>
              <a:t>new</a:t>
            </a:r>
            <a:r>
              <a:rPr lang="sv-SE" b="1" dirty="0">
                <a:solidFill>
                  <a:srgbClr val="000000"/>
                </a:solidFill>
                <a:latin typeface="Consolas" panose="020B0609020204030204" pitchFamily="49" charset="0"/>
              </a:rPr>
              <a:t> </a:t>
            </a:r>
            <a:r>
              <a:rPr lang="sv-SE" dirty="0" err="1">
                <a:solidFill>
                  <a:srgbClr val="000000"/>
                </a:solidFill>
                <a:latin typeface="Consolas" panose="020B0609020204030204" pitchFamily="49" charset="0"/>
              </a:rPr>
              <a:t>IllegalArgumentException</a:t>
            </a:r>
            <a:r>
              <a:rPr lang="sv-SE" dirty="0">
                <a:solidFill>
                  <a:srgbClr val="000000"/>
                </a:solidFill>
                <a:latin typeface="Consolas" panose="020B0609020204030204" pitchFamily="49" charset="0"/>
              </a:rPr>
              <a:t>(</a:t>
            </a:r>
            <a:r>
              <a:rPr lang="sv-SE" dirty="0" err="1">
                <a:solidFill>
                  <a:srgbClr val="000000"/>
                </a:solidFill>
                <a:latin typeface="Consolas" panose="020B0609020204030204" pitchFamily="49" charset="0"/>
              </a:rPr>
              <a:t>String.</a:t>
            </a:r>
            <a:r>
              <a:rPr lang="sv-SE" i="1" dirty="0" err="1">
                <a:solidFill>
                  <a:srgbClr val="000000"/>
                </a:solidFill>
                <a:latin typeface="Consolas" panose="020B0609020204030204" pitchFamily="49" charset="0"/>
              </a:rPr>
              <a:t>format</a:t>
            </a:r>
            <a:r>
              <a:rPr lang="sv-SE" i="1" dirty="0">
                <a:solidFill>
                  <a:srgbClr val="000000"/>
                </a:solidFill>
                <a:latin typeface="Consolas" panose="020B0609020204030204" pitchFamily="49" charset="0"/>
              </a:rPr>
              <a:t>(</a:t>
            </a:r>
          </a:p>
          <a:p>
            <a:r>
              <a:rPr lang="en-US" dirty="0" smtClean="0">
                <a:solidFill>
                  <a:srgbClr val="2A00FF"/>
                </a:solidFill>
                <a:latin typeface="Consolas" panose="020B0609020204030204" pitchFamily="49" charset="0"/>
              </a:rPr>
              <a:t>        "</a:t>
            </a:r>
            <a:r>
              <a:rPr lang="en-US" dirty="0">
                <a:solidFill>
                  <a:srgbClr val="2A00FF"/>
                </a:solidFill>
                <a:latin typeface="Consolas" panose="020B0609020204030204" pitchFamily="49" charset="0"/>
              </a:rPr>
              <a:t>Missing field: %</a:t>
            </a:r>
            <a:r>
              <a:rPr lang="en-US" dirty="0" err="1">
                <a:solidFill>
                  <a:srgbClr val="2A00FF"/>
                </a:solidFill>
                <a:latin typeface="Consolas" panose="020B0609020204030204" pitchFamily="49" charset="0"/>
              </a:rPr>
              <a:t>s.%s</a:t>
            </a:r>
            <a:r>
              <a:rPr lang="en-US" dirty="0">
                <a:solidFill>
                  <a:srgbClr val="2A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clazz.getName</a:t>
            </a:r>
            <a:r>
              <a:rPr lang="en-US" dirty="0">
                <a:solidFill>
                  <a:srgbClr val="000000"/>
                </a:solidFill>
                <a:latin typeface="Consolas" panose="020B0609020204030204" pitchFamily="49" charset="0"/>
              </a:rPr>
              <a:t>(), name));</a:t>
            </a:r>
          </a:p>
          <a:p>
            <a:r>
              <a:rPr lang="sv-SE" dirty="0" smtClean="0">
                <a:solidFill>
                  <a:srgbClr val="000000"/>
                </a:solidFill>
                <a:latin typeface="Consolas" panose="020B0609020204030204" pitchFamily="49" charset="0"/>
              </a:rPr>
              <a:t>  }</a:t>
            </a:r>
            <a:endParaRPr lang="sv-SE" dirty="0">
              <a:solidFill>
                <a:srgbClr val="000000"/>
              </a:solidFill>
              <a:latin typeface="Consolas" panose="020B0609020204030204" pitchFamily="49" charset="0"/>
            </a:endParaRPr>
          </a:p>
          <a:p>
            <a:r>
              <a:rPr lang="sv-SE"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7932034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About</a:t>
            </a:r>
            <a:r>
              <a:rPr lang="sv-SE" dirty="0" smtClean="0"/>
              <a:t> </a:t>
            </a:r>
            <a:r>
              <a:rPr lang="sv-SE" dirty="0" err="1" smtClean="0"/>
              <a:t>this</a:t>
            </a:r>
            <a:r>
              <a:rPr lang="sv-SE" dirty="0" smtClean="0"/>
              <a:t> session</a:t>
            </a:r>
            <a:endParaRPr lang="sv-SE" dirty="0"/>
          </a:p>
        </p:txBody>
      </p:sp>
      <p:sp>
        <p:nvSpPr>
          <p:cNvPr id="3" name="Platshållare för innehåll 2"/>
          <p:cNvSpPr>
            <a:spLocks noGrp="1"/>
          </p:cNvSpPr>
          <p:nvPr>
            <p:ph idx="1"/>
          </p:nvPr>
        </p:nvSpPr>
        <p:spPr/>
        <p:txBody>
          <a:bodyPr/>
          <a:lstStyle/>
          <a:p>
            <a:r>
              <a:rPr lang="sv-SE" dirty="0" smtClean="0"/>
              <a:t>Annotation </a:t>
            </a:r>
            <a:r>
              <a:rPr lang="sv-SE" dirty="0" err="1" smtClean="0"/>
              <a:t>processing</a:t>
            </a:r>
            <a:r>
              <a:rPr lang="sv-SE" dirty="0" smtClean="0"/>
              <a:t>, not so </a:t>
            </a:r>
            <a:r>
              <a:rPr lang="sv-SE" dirty="0" err="1" smtClean="0"/>
              <a:t>much</a:t>
            </a:r>
            <a:endParaRPr lang="sv-SE" dirty="0" smtClean="0"/>
          </a:p>
          <a:p>
            <a:endParaRPr lang="sv-SE" dirty="0"/>
          </a:p>
          <a:p>
            <a:r>
              <a:rPr lang="sv-SE" dirty="0" err="1" smtClean="0"/>
              <a:t>Javac</a:t>
            </a:r>
            <a:r>
              <a:rPr lang="sv-SE" dirty="0" smtClean="0"/>
              <a:t> internals</a:t>
            </a:r>
          </a:p>
          <a:p>
            <a:endParaRPr lang="sv-SE" dirty="0"/>
          </a:p>
          <a:p>
            <a:r>
              <a:rPr lang="sv-SE" dirty="0" smtClean="0"/>
              <a:t>AST </a:t>
            </a:r>
            <a:r>
              <a:rPr lang="sv-SE" dirty="0" err="1" smtClean="0"/>
              <a:t>inspection</a:t>
            </a:r>
            <a:r>
              <a:rPr lang="sv-SE" dirty="0" smtClean="0"/>
              <a:t> and </a:t>
            </a:r>
            <a:r>
              <a:rPr lang="sv-SE" dirty="0" err="1" smtClean="0"/>
              <a:t>modification</a:t>
            </a:r>
            <a:endParaRPr lang="sv-SE" dirty="0" smtClean="0"/>
          </a:p>
          <a:p>
            <a:endParaRPr lang="sv-SE" dirty="0"/>
          </a:p>
          <a:p>
            <a:endParaRPr lang="sv-SE" dirty="0"/>
          </a:p>
        </p:txBody>
      </p:sp>
    </p:spTree>
    <p:extLst>
      <p:ext uri="{BB962C8B-B14F-4D97-AF65-F5344CB8AC3E}">
        <p14:creationId xmlns:p14="http://schemas.microsoft.com/office/powerpoint/2010/main" val="30495298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sv-SE" dirty="0" smtClean="0"/>
              <a:t>Version </a:t>
            </a:r>
            <a:r>
              <a:rPr lang="sv-SE" dirty="0" err="1" smtClean="0"/>
              <a:t>examples</a:t>
            </a:r>
            <a:endParaRPr lang="sv-SE" dirty="0"/>
          </a:p>
        </p:txBody>
      </p:sp>
      <p:sp>
        <p:nvSpPr>
          <p:cNvPr id="6" name="Subtitle 5"/>
          <p:cNvSpPr>
            <a:spLocks noGrp="1"/>
          </p:cNvSpPr>
          <p:nvPr>
            <p:ph type="subTitle" idx="1"/>
          </p:nvPr>
        </p:nvSpPr>
        <p:spPr/>
        <p:txBody>
          <a:bodyPr/>
          <a:lstStyle/>
          <a:p>
            <a:r>
              <a:rPr lang="sv-SE" dirty="0" err="1" smtClean="0"/>
              <a:t>astex</a:t>
            </a:r>
            <a:r>
              <a:rPr lang="sv-SE" dirty="0" smtClean="0"/>
              <a:t>\Conditional.java</a:t>
            </a:r>
          </a:p>
          <a:p>
            <a:r>
              <a:rPr lang="sv-SE" dirty="0" smtClean="0"/>
              <a:t>java8\Java8Features.java</a:t>
            </a:r>
            <a:endParaRPr lang="sv-SE" dirty="0"/>
          </a:p>
        </p:txBody>
      </p:sp>
    </p:spTree>
    <p:extLst>
      <p:ext uri="{BB962C8B-B14F-4D97-AF65-F5344CB8AC3E}">
        <p14:creationId xmlns:p14="http://schemas.microsoft.com/office/powerpoint/2010/main" val="42849912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Generating </a:t>
            </a:r>
            <a:r>
              <a:rPr lang="sv-SE" dirty="0" err="1" smtClean="0"/>
              <a:t>code</a:t>
            </a:r>
            <a:endParaRPr lang="sv-SE" dirty="0"/>
          </a:p>
        </p:txBody>
      </p:sp>
      <p:sp>
        <p:nvSpPr>
          <p:cNvPr id="3" name="Content Placeholder 2"/>
          <p:cNvSpPr>
            <a:spLocks noGrp="1"/>
          </p:cNvSpPr>
          <p:nvPr>
            <p:ph idx="1"/>
          </p:nvPr>
        </p:nvSpPr>
        <p:spPr/>
        <p:txBody>
          <a:bodyPr/>
          <a:lstStyle/>
          <a:p>
            <a:r>
              <a:rPr lang="sv-SE" dirty="0" smtClean="0"/>
              <a:t>So far, </a:t>
            </a:r>
            <a:r>
              <a:rPr lang="sv-SE" dirty="0" err="1" smtClean="0"/>
              <a:t>we</a:t>
            </a:r>
            <a:r>
              <a:rPr lang="sv-SE" dirty="0" smtClean="0"/>
              <a:t> </a:t>
            </a:r>
            <a:r>
              <a:rPr lang="sv-SE" dirty="0" err="1" smtClean="0"/>
              <a:t>have</a:t>
            </a:r>
            <a:r>
              <a:rPr lang="sv-SE" dirty="0" smtClean="0"/>
              <a:t> </a:t>
            </a:r>
            <a:r>
              <a:rPr lang="sv-SE" dirty="0" err="1" smtClean="0"/>
              <a:t>only</a:t>
            </a:r>
            <a:r>
              <a:rPr lang="sv-SE" dirty="0" smtClean="0"/>
              <a:t> </a:t>
            </a:r>
            <a:r>
              <a:rPr lang="sv-SE" dirty="0" err="1" smtClean="0"/>
              <a:t>done</a:t>
            </a:r>
            <a:r>
              <a:rPr lang="sv-SE" dirty="0" smtClean="0"/>
              <a:t> AST </a:t>
            </a:r>
            <a:r>
              <a:rPr lang="sv-SE" dirty="0" err="1" smtClean="0"/>
              <a:t>inspection</a:t>
            </a:r>
            <a:endParaRPr lang="sv-SE" dirty="0" smtClean="0"/>
          </a:p>
          <a:p>
            <a:endParaRPr lang="sv-SE" dirty="0"/>
          </a:p>
          <a:p>
            <a:r>
              <a:rPr lang="sv-SE" dirty="0" smtClean="0"/>
              <a:t>The AST is </a:t>
            </a:r>
            <a:r>
              <a:rPr lang="sv-SE" dirty="0" err="1" smtClean="0"/>
              <a:t>fully</a:t>
            </a:r>
            <a:r>
              <a:rPr lang="sv-SE" dirty="0" smtClean="0"/>
              <a:t> </a:t>
            </a:r>
            <a:r>
              <a:rPr lang="sv-SE" dirty="0" err="1" smtClean="0"/>
              <a:t>mutable</a:t>
            </a:r>
            <a:r>
              <a:rPr lang="sv-SE" dirty="0" smtClean="0"/>
              <a:t>, so </a:t>
            </a:r>
            <a:r>
              <a:rPr lang="sv-SE" dirty="0" err="1" smtClean="0"/>
              <a:t>we</a:t>
            </a:r>
            <a:r>
              <a:rPr lang="sv-SE" dirty="0" smtClean="0"/>
              <a:t> </a:t>
            </a:r>
            <a:r>
              <a:rPr lang="sv-SE" dirty="0" err="1" smtClean="0"/>
              <a:t>can</a:t>
            </a:r>
            <a:r>
              <a:rPr lang="sv-SE" dirty="0" smtClean="0"/>
              <a:t> </a:t>
            </a:r>
            <a:r>
              <a:rPr lang="sv-SE" dirty="0" err="1" smtClean="0"/>
              <a:t>change</a:t>
            </a:r>
            <a:r>
              <a:rPr lang="sv-SE" dirty="0" smtClean="0"/>
              <a:t> </a:t>
            </a:r>
            <a:r>
              <a:rPr lang="sv-SE" dirty="0" err="1" smtClean="0"/>
              <a:t>anything</a:t>
            </a:r>
            <a:r>
              <a:rPr lang="sv-SE" dirty="0" smtClean="0"/>
              <a:t> </a:t>
            </a:r>
            <a:r>
              <a:rPr lang="sv-SE" dirty="0" err="1" smtClean="0"/>
              <a:t>we</a:t>
            </a:r>
            <a:r>
              <a:rPr lang="sv-SE" dirty="0" smtClean="0"/>
              <a:t> </a:t>
            </a:r>
            <a:r>
              <a:rPr lang="sv-SE" dirty="0" err="1" smtClean="0"/>
              <a:t>want</a:t>
            </a:r>
            <a:endParaRPr lang="sv-SE" dirty="0"/>
          </a:p>
          <a:p>
            <a:endParaRPr lang="sv-SE" dirty="0" smtClean="0"/>
          </a:p>
          <a:p>
            <a:r>
              <a:rPr lang="sv-SE" dirty="0" smtClean="0"/>
              <a:t>Relevant </a:t>
            </a:r>
            <a:r>
              <a:rPr lang="sv-SE" dirty="0" err="1" smtClean="0"/>
              <a:t>helper</a:t>
            </a:r>
            <a:r>
              <a:rPr lang="sv-SE" dirty="0" smtClean="0"/>
              <a:t>: </a:t>
            </a:r>
            <a:r>
              <a:rPr lang="sv-SE" i="1" dirty="0" err="1" smtClean="0"/>
              <a:t>TreeMaker</a:t>
            </a:r>
            <a:endParaRPr lang="sv-SE" i="1" dirty="0"/>
          </a:p>
        </p:txBody>
      </p:sp>
    </p:spTree>
    <p:extLst>
      <p:ext uri="{BB962C8B-B14F-4D97-AF65-F5344CB8AC3E}">
        <p14:creationId xmlns:p14="http://schemas.microsoft.com/office/powerpoint/2010/main" val="34991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Toy</a:t>
            </a:r>
            <a:r>
              <a:rPr lang="sv-SE" dirty="0" smtClean="0"/>
              <a:t> feature</a:t>
            </a:r>
            <a:endParaRPr lang="sv-SE" dirty="0"/>
          </a:p>
        </p:txBody>
      </p:sp>
      <p:sp>
        <p:nvSpPr>
          <p:cNvPr id="3" name="Content Placeholder 2"/>
          <p:cNvSpPr>
            <a:spLocks noGrp="1"/>
          </p:cNvSpPr>
          <p:nvPr>
            <p:ph idx="1"/>
          </p:nvPr>
        </p:nvSpPr>
        <p:spPr/>
        <p:txBody>
          <a:bodyPr/>
          <a:lstStyle/>
          <a:p>
            <a:r>
              <a:rPr lang="sv-SE" dirty="0" smtClean="0"/>
              <a:t>@</a:t>
            </a:r>
            <a:r>
              <a:rPr lang="sv-SE" dirty="0" err="1" smtClean="0"/>
              <a:t>NotNull</a:t>
            </a:r>
            <a:endParaRPr lang="sv-SE" dirty="0" smtClean="0"/>
          </a:p>
          <a:p>
            <a:endParaRPr lang="sv-SE" dirty="0"/>
          </a:p>
          <a:p>
            <a:r>
              <a:rPr lang="sv-SE" dirty="0" err="1" smtClean="0"/>
              <a:t>When</a:t>
            </a:r>
            <a:r>
              <a:rPr lang="sv-SE" dirty="0" smtClean="0"/>
              <a:t> </a:t>
            </a:r>
            <a:r>
              <a:rPr lang="sv-SE" dirty="0" err="1" smtClean="0"/>
              <a:t>used</a:t>
            </a:r>
            <a:r>
              <a:rPr lang="sv-SE" dirty="0" smtClean="0"/>
              <a:t> to </a:t>
            </a:r>
            <a:r>
              <a:rPr lang="sv-SE" dirty="0" err="1" smtClean="0"/>
              <a:t>annotate</a:t>
            </a:r>
            <a:r>
              <a:rPr lang="sv-SE" dirty="0" smtClean="0"/>
              <a:t> a </a:t>
            </a:r>
            <a:r>
              <a:rPr lang="sv-SE" dirty="0" err="1" smtClean="0"/>
              <a:t>method</a:t>
            </a:r>
            <a:r>
              <a:rPr lang="sv-SE" dirty="0" smtClean="0"/>
              <a:t> parameter, </a:t>
            </a:r>
            <a:r>
              <a:rPr lang="sv-SE" dirty="0" err="1" smtClean="0"/>
              <a:t>we</a:t>
            </a:r>
            <a:r>
              <a:rPr lang="sv-SE" dirty="0" smtClean="0"/>
              <a:t> </a:t>
            </a:r>
            <a:r>
              <a:rPr lang="sv-SE" dirty="0" err="1" smtClean="0"/>
              <a:t>generate</a:t>
            </a:r>
            <a:r>
              <a:rPr lang="sv-SE" dirty="0" smtClean="0"/>
              <a:t> a </a:t>
            </a:r>
            <a:r>
              <a:rPr lang="sv-SE" dirty="0" err="1" smtClean="0"/>
              <a:t>null</a:t>
            </a:r>
            <a:r>
              <a:rPr lang="sv-SE" dirty="0" smtClean="0"/>
              <a:t> check</a:t>
            </a:r>
          </a:p>
          <a:p>
            <a:endParaRPr lang="sv-SE" dirty="0"/>
          </a:p>
          <a:p>
            <a:r>
              <a:rPr lang="sv-SE" dirty="0" err="1" smtClean="0"/>
              <a:t>Goal</a:t>
            </a:r>
            <a:r>
              <a:rPr lang="sv-SE" dirty="0" smtClean="0"/>
              <a:t>: to get </a:t>
            </a:r>
            <a:r>
              <a:rPr lang="sv-SE" dirty="0" err="1" smtClean="0"/>
              <a:t>IllegalArgumentException</a:t>
            </a:r>
            <a:r>
              <a:rPr lang="sv-SE" dirty="0" smtClean="0"/>
              <a:t> </a:t>
            </a:r>
            <a:r>
              <a:rPr lang="sv-SE" dirty="0" err="1" smtClean="0"/>
              <a:t>instead</a:t>
            </a:r>
            <a:r>
              <a:rPr lang="sv-SE" dirty="0" smtClean="0"/>
              <a:t> </a:t>
            </a:r>
            <a:r>
              <a:rPr lang="sv-SE" dirty="0" err="1" smtClean="0"/>
              <a:t>of</a:t>
            </a:r>
            <a:r>
              <a:rPr lang="sv-SE" dirty="0" smtClean="0"/>
              <a:t> (</a:t>
            </a:r>
            <a:r>
              <a:rPr lang="sv-SE" dirty="0" err="1" smtClean="0"/>
              <a:t>sometimes</a:t>
            </a:r>
            <a:r>
              <a:rPr lang="sv-SE" dirty="0" smtClean="0"/>
              <a:t>) </a:t>
            </a:r>
            <a:r>
              <a:rPr lang="sv-SE" dirty="0" err="1" smtClean="0"/>
              <a:t>NullPointerException</a:t>
            </a:r>
            <a:endParaRPr lang="sv-SE" dirty="0"/>
          </a:p>
        </p:txBody>
      </p:sp>
    </p:spTree>
    <p:extLst>
      <p:ext uri="{BB962C8B-B14F-4D97-AF65-F5344CB8AC3E}">
        <p14:creationId xmlns:p14="http://schemas.microsoft.com/office/powerpoint/2010/main" val="3247871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What</a:t>
            </a:r>
            <a:r>
              <a:rPr lang="sv-SE" dirty="0" smtClean="0"/>
              <a:t> </a:t>
            </a:r>
            <a:r>
              <a:rPr lang="sv-SE" dirty="0" err="1" smtClean="0"/>
              <a:t>we</a:t>
            </a:r>
            <a:r>
              <a:rPr lang="sv-SE" dirty="0" smtClean="0"/>
              <a:t> </a:t>
            </a:r>
            <a:r>
              <a:rPr lang="sv-SE" dirty="0" err="1" smtClean="0"/>
              <a:t>have</a:t>
            </a:r>
            <a:r>
              <a:rPr lang="sv-SE" dirty="0" smtClean="0"/>
              <a:t> to do</a:t>
            </a:r>
            <a:endParaRPr lang="sv-SE" dirty="0"/>
          </a:p>
        </p:txBody>
      </p:sp>
      <p:sp>
        <p:nvSpPr>
          <p:cNvPr id="3" name="Content Placeholder 2"/>
          <p:cNvSpPr>
            <a:spLocks noGrp="1"/>
          </p:cNvSpPr>
          <p:nvPr>
            <p:ph idx="1"/>
          </p:nvPr>
        </p:nvSpPr>
        <p:spPr>
          <a:xfrm>
            <a:off x="457200" y="1600201"/>
            <a:ext cx="8229600" cy="1756792"/>
          </a:xfrm>
        </p:spPr>
        <p:txBody>
          <a:bodyPr/>
          <a:lstStyle/>
          <a:p>
            <a:r>
              <a:rPr lang="sv-SE" dirty="0" smtClean="0"/>
              <a:t>For </a:t>
            </a:r>
            <a:r>
              <a:rPr lang="sv-SE" dirty="0" err="1" smtClean="0"/>
              <a:t>each</a:t>
            </a:r>
            <a:r>
              <a:rPr lang="sv-SE" dirty="0" smtClean="0"/>
              <a:t> @</a:t>
            </a:r>
            <a:r>
              <a:rPr lang="sv-SE" dirty="0" err="1" smtClean="0"/>
              <a:t>NotNull-annotated</a:t>
            </a:r>
            <a:r>
              <a:rPr lang="sv-SE" dirty="0" smtClean="0"/>
              <a:t> parameter </a:t>
            </a:r>
            <a:r>
              <a:rPr lang="sv-SE" dirty="0" err="1" smtClean="0"/>
              <a:t>of</a:t>
            </a:r>
            <a:r>
              <a:rPr lang="sv-SE" dirty="0" smtClean="0"/>
              <a:t> a </a:t>
            </a:r>
            <a:r>
              <a:rPr lang="sv-SE" dirty="0" err="1" smtClean="0"/>
              <a:t>method</a:t>
            </a:r>
            <a:r>
              <a:rPr lang="sv-SE" dirty="0" smtClean="0"/>
              <a:t>, </a:t>
            </a:r>
            <a:r>
              <a:rPr lang="sv-SE" dirty="0" err="1" smtClean="0"/>
              <a:t>prepend</a:t>
            </a:r>
            <a:r>
              <a:rPr lang="sv-SE" dirty="0" smtClean="0"/>
              <a:t> the </a:t>
            </a:r>
            <a:r>
              <a:rPr lang="sv-SE" dirty="0" err="1" smtClean="0"/>
              <a:t>following</a:t>
            </a:r>
            <a:r>
              <a:rPr lang="sv-SE" dirty="0" smtClean="0"/>
              <a:t> AST to the </a:t>
            </a:r>
            <a:r>
              <a:rPr lang="sv-SE" dirty="0" err="1" smtClean="0"/>
              <a:t>method</a:t>
            </a:r>
            <a:r>
              <a:rPr lang="sv-SE" dirty="0" smtClean="0"/>
              <a:t> </a:t>
            </a:r>
            <a:r>
              <a:rPr lang="sv-SE" dirty="0" err="1" smtClean="0"/>
              <a:t>body</a:t>
            </a:r>
            <a:r>
              <a:rPr lang="sv-SE" dirty="0" smtClean="0"/>
              <a:t>:</a:t>
            </a:r>
          </a:p>
          <a:p>
            <a:endParaRPr lang="sv-SE" dirty="0"/>
          </a:p>
          <a:p>
            <a:endParaRPr lang="sv-SE" dirty="0"/>
          </a:p>
        </p:txBody>
      </p:sp>
      <p:sp>
        <p:nvSpPr>
          <p:cNvPr id="4" name="Rectangle 3"/>
          <p:cNvSpPr/>
          <p:nvPr/>
        </p:nvSpPr>
        <p:spPr>
          <a:xfrm>
            <a:off x="440153" y="3539556"/>
            <a:ext cx="8424936" cy="2585323"/>
          </a:xfrm>
          <a:prstGeom prst="rect">
            <a:avLst/>
          </a:prstGeom>
        </p:spPr>
        <p:txBody>
          <a:bodyPr wrap="square">
            <a:spAutoFit/>
          </a:bodyPr>
          <a:lstStyle/>
          <a:p>
            <a:r>
              <a:rPr lang="sv-SE" dirty="0"/>
              <a:t>IF</a:t>
            </a:r>
          </a:p>
          <a:p>
            <a:r>
              <a:rPr lang="sv-SE" dirty="0"/>
              <a:t>  PARENS</a:t>
            </a:r>
          </a:p>
          <a:p>
            <a:r>
              <a:rPr lang="sv-SE" dirty="0"/>
              <a:t>    BINARY, tag = </a:t>
            </a:r>
            <a:r>
              <a:rPr lang="sv-SE" dirty="0" smtClean="0"/>
              <a:t>62</a:t>
            </a:r>
            <a:endParaRPr lang="sv-SE" dirty="0"/>
          </a:p>
          <a:p>
            <a:r>
              <a:rPr lang="sv-SE" dirty="0"/>
              <a:t>      IDENT, </a:t>
            </a:r>
            <a:r>
              <a:rPr lang="sv-SE" dirty="0" err="1"/>
              <a:t>name</a:t>
            </a:r>
            <a:r>
              <a:rPr lang="sv-SE" dirty="0"/>
              <a:t> = x</a:t>
            </a:r>
          </a:p>
          <a:p>
            <a:r>
              <a:rPr lang="sv-SE" dirty="0"/>
              <a:t>      LITERAL, kind = NULL_LITERAL, </a:t>
            </a:r>
            <a:r>
              <a:rPr lang="sv-SE" dirty="0" err="1"/>
              <a:t>value</a:t>
            </a:r>
            <a:r>
              <a:rPr lang="sv-SE" dirty="0"/>
              <a:t> = </a:t>
            </a:r>
            <a:r>
              <a:rPr lang="sv-SE" dirty="0" err="1"/>
              <a:t>null</a:t>
            </a:r>
            <a:endParaRPr lang="sv-SE" dirty="0"/>
          </a:p>
          <a:p>
            <a:r>
              <a:rPr lang="sv-SE" dirty="0"/>
              <a:t>  THROW</a:t>
            </a:r>
          </a:p>
          <a:p>
            <a:r>
              <a:rPr lang="sv-SE" dirty="0"/>
              <a:t>    </a:t>
            </a:r>
            <a:r>
              <a:rPr lang="sv-SE" dirty="0" smtClean="0"/>
              <a:t>NEWCLASS</a:t>
            </a:r>
            <a:endParaRPr lang="sv-SE" dirty="0"/>
          </a:p>
          <a:p>
            <a:r>
              <a:rPr lang="sv-SE" dirty="0"/>
              <a:t>      IDENT, </a:t>
            </a:r>
            <a:r>
              <a:rPr lang="sv-SE" dirty="0" err="1"/>
              <a:t>name</a:t>
            </a:r>
            <a:r>
              <a:rPr lang="sv-SE" dirty="0"/>
              <a:t> = </a:t>
            </a:r>
            <a:r>
              <a:rPr lang="sv-SE" dirty="0" err="1"/>
              <a:t>IllegalArgumentException</a:t>
            </a:r>
            <a:endParaRPr lang="sv-SE" dirty="0"/>
          </a:p>
          <a:p>
            <a:r>
              <a:rPr lang="sv-SE" dirty="0"/>
              <a:t>      LITERAL, kind = STRING_LITERAL, </a:t>
            </a:r>
            <a:r>
              <a:rPr lang="sv-SE" dirty="0" err="1"/>
              <a:t>value</a:t>
            </a:r>
            <a:r>
              <a:rPr lang="sv-SE" dirty="0"/>
              <a:t> = Parameter 'x' is </a:t>
            </a:r>
            <a:r>
              <a:rPr lang="sv-SE" dirty="0" err="1"/>
              <a:t>null</a:t>
            </a:r>
            <a:r>
              <a:rPr lang="sv-SE" dirty="0"/>
              <a:t>.</a:t>
            </a:r>
          </a:p>
        </p:txBody>
      </p:sp>
    </p:spTree>
    <p:extLst>
      <p:ext uri="{BB962C8B-B14F-4D97-AF65-F5344CB8AC3E}">
        <p14:creationId xmlns:p14="http://schemas.microsoft.com/office/powerpoint/2010/main" val="234959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Some</a:t>
            </a:r>
            <a:r>
              <a:rPr lang="sv-SE" dirty="0" smtClean="0"/>
              <a:t> </a:t>
            </a:r>
            <a:r>
              <a:rPr lang="sv-SE" dirty="0" err="1" smtClean="0"/>
              <a:t>details</a:t>
            </a:r>
            <a:endParaRPr lang="sv-SE" dirty="0"/>
          </a:p>
        </p:txBody>
      </p:sp>
      <p:sp>
        <p:nvSpPr>
          <p:cNvPr id="3" name="Content Placeholder 2"/>
          <p:cNvSpPr>
            <a:spLocks noGrp="1"/>
          </p:cNvSpPr>
          <p:nvPr>
            <p:ph idx="1"/>
          </p:nvPr>
        </p:nvSpPr>
        <p:spPr/>
        <p:txBody>
          <a:bodyPr/>
          <a:lstStyle/>
          <a:p>
            <a:r>
              <a:rPr lang="sv-SE" dirty="0" smtClean="0"/>
              <a:t>The </a:t>
            </a:r>
            <a:r>
              <a:rPr lang="sv-SE" dirty="0" err="1" smtClean="0"/>
              <a:t>tree</a:t>
            </a:r>
            <a:r>
              <a:rPr lang="sv-SE" dirty="0" smtClean="0"/>
              <a:t> </a:t>
            </a:r>
            <a:r>
              <a:rPr lang="sv-SE" dirty="0" err="1" smtClean="0"/>
              <a:t>nodes</a:t>
            </a:r>
            <a:r>
              <a:rPr lang="sv-SE" dirty="0" smtClean="0"/>
              <a:t> must be </a:t>
            </a:r>
            <a:r>
              <a:rPr lang="sv-SE" dirty="0" err="1" smtClean="0"/>
              <a:t>built</a:t>
            </a:r>
            <a:r>
              <a:rPr lang="sv-SE" dirty="0" smtClean="0"/>
              <a:t> and </a:t>
            </a:r>
            <a:r>
              <a:rPr lang="sv-SE" dirty="0" err="1" smtClean="0"/>
              <a:t>assembled</a:t>
            </a:r>
            <a:r>
              <a:rPr lang="sv-SE" dirty="0" smtClean="0"/>
              <a:t> </a:t>
            </a:r>
            <a:r>
              <a:rPr lang="sv-SE" dirty="0" err="1" smtClean="0"/>
              <a:t>bottom-up</a:t>
            </a:r>
            <a:endParaRPr lang="sv-SE" dirty="0" smtClean="0"/>
          </a:p>
          <a:p>
            <a:endParaRPr lang="sv-SE" dirty="0"/>
          </a:p>
          <a:p>
            <a:r>
              <a:rPr lang="sv-SE" dirty="0" smtClean="0"/>
              <a:t>Set </a:t>
            </a:r>
            <a:r>
              <a:rPr lang="sv-SE" dirty="0" err="1" smtClean="0"/>
              <a:t>TreeMaker.pos</a:t>
            </a:r>
            <a:r>
              <a:rPr lang="sv-SE" dirty="0" smtClean="0"/>
              <a:t> (</a:t>
            </a:r>
            <a:r>
              <a:rPr lang="sv-SE" dirty="0" err="1" smtClean="0"/>
              <a:t>instance</a:t>
            </a:r>
            <a:r>
              <a:rPr lang="sv-SE" dirty="0" smtClean="0"/>
              <a:t> </a:t>
            </a:r>
            <a:r>
              <a:rPr lang="sv-SE" dirty="0" err="1" smtClean="0"/>
              <a:t>field</a:t>
            </a:r>
            <a:r>
              <a:rPr lang="sv-SE" dirty="0" smtClean="0"/>
              <a:t>) to get a proper stack </a:t>
            </a:r>
            <a:r>
              <a:rPr lang="sv-SE" dirty="0" err="1" smtClean="0"/>
              <a:t>trace</a:t>
            </a:r>
            <a:endParaRPr lang="sv-SE" dirty="0" smtClean="0"/>
          </a:p>
          <a:p>
            <a:endParaRPr lang="sv-SE" dirty="0"/>
          </a:p>
          <a:p>
            <a:r>
              <a:rPr lang="sv-SE" dirty="0" err="1" smtClean="0"/>
              <a:t>We</a:t>
            </a:r>
            <a:r>
              <a:rPr lang="sv-SE" dirty="0" smtClean="0"/>
              <a:t> </a:t>
            </a:r>
            <a:r>
              <a:rPr lang="sv-SE" dirty="0" err="1" smtClean="0"/>
              <a:t>cannot</a:t>
            </a:r>
            <a:r>
              <a:rPr lang="sv-SE" dirty="0" smtClean="0"/>
              <a:t> do a </a:t>
            </a:r>
            <a:r>
              <a:rPr lang="sv-SE" dirty="0" err="1" smtClean="0"/>
              <a:t>null</a:t>
            </a:r>
            <a:r>
              <a:rPr lang="sv-SE" dirty="0" smtClean="0"/>
              <a:t> check </a:t>
            </a:r>
            <a:r>
              <a:rPr lang="sv-SE" dirty="0" err="1" smtClean="0"/>
              <a:t>if</a:t>
            </a:r>
            <a:r>
              <a:rPr lang="sv-SE" dirty="0" smtClean="0"/>
              <a:t> the parameter </a:t>
            </a:r>
            <a:r>
              <a:rPr lang="sv-SE" dirty="0" err="1" smtClean="0"/>
              <a:t>type</a:t>
            </a:r>
            <a:r>
              <a:rPr lang="sv-SE" dirty="0" smtClean="0"/>
              <a:t> is primitive, so </a:t>
            </a:r>
            <a:r>
              <a:rPr lang="sv-SE" dirty="0" err="1" smtClean="0"/>
              <a:t>let’s</a:t>
            </a:r>
            <a:r>
              <a:rPr lang="sv-SE" dirty="0" smtClean="0"/>
              <a:t> </a:t>
            </a:r>
            <a:r>
              <a:rPr lang="sv-SE" dirty="0" err="1" smtClean="0"/>
              <a:t>catch</a:t>
            </a:r>
            <a:r>
              <a:rPr lang="sv-SE" dirty="0" smtClean="0"/>
              <a:t> </a:t>
            </a:r>
            <a:r>
              <a:rPr lang="sv-SE" dirty="0" err="1" smtClean="0"/>
              <a:t>that</a:t>
            </a:r>
            <a:endParaRPr lang="sv-SE" dirty="0"/>
          </a:p>
        </p:txBody>
      </p:sp>
    </p:spTree>
    <p:extLst>
      <p:ext uri="{BB962C8B-B14F-4D97-AF65-F5344CB8AC3E}">
        <p14:creationId xmlns:p14="http://schemas.microsoft.com/office/powerpoint/2010/main" val="4212311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Printing </a:t>
            </a:r>
            <a:r>
              <a:rPr lang="sv-SE" dirty="0" err="1" smtClean="0"/>
              <a:t>messages</a:t>
            </a:r>
            <a:endParaRPr lang="sv-SE" dirty="0"/>
          </a:p>
        </p:txBody>
      </p:sp>
      <p:sp>
        <p:nvSpPr>
          <p:cNvPr id="3" name="Content Placeholder 2"/>
          <p:cNvSpPr>
            <a:spLocks noGrp="1"/>
          </p:cNvSpPr>
          <p:nvPr>
            <p:ph idx="1"/>
          </p:nvPr>
        </p:nvSpPr>
        <p:spPr/>
        <p:txBody>
          <a:bodyPr>
            <a:normAutofit lnSpcReduction="10000"/>
          </a:bodyPr>
          <a:lstStyle/>
          <a:p>
            <a:r>
              <a:rPr lang="sv-SE" dirty="0" err="1" smtClean="0"/>
              <a:t>Messages</a:t>
            </a:r>
            <a:r>
              <a:rPr lang="sv-SE" dirty="0" smtClean="0"/>
              <a:t> </a:t>
            </a:r>
            <a:r>
              <a:rPr lang="sv-SE" dirty="0" err="1" smtClean="0"/>
              <a:t>can</a:t>
            </a:r>
            <a:r>
              <a:rPr lang="sv-SE" dirty="0" smtClean="0"/>
              <a:t> be </a:t>
            </a:r>
            <a:r>
              <a:rPr lang="sv-SE" dirty="0" err="1" smtClean="0"/>
              <a:t>printed</a:t>
            </a:r>
            <a:r>
              <a:rPr lang="sv-SE" dirty="0" smtClean="0"/>
              <a:t> </a:t>
            </a:r>
            <a:r>
              <a:rPr lang="sv-SE" dirty="0" err="1" smtClean="0"/>
              <a:t>using</a:t>
            </a:r>
            <a:r>
              <a:rPr lang="sv-SE" dirty="0" smtClean="0"/>
              <a:t> the </a:t>
            </a:r>
            <a:r>
              <a:rPr lang="sv-SE" i="1" dirty="0" err="1" smtClean="0"/>
              <a:t>Messager</a:t>
            </a:r>
            <a:r>
              <a:rPr lang="sv-SE" dirty="0" smtClean="0"/>
              <a:t> </a:t>
            </a:r>
            <a:r>
              <a:rPr lang="sv-SE" dirty="0" err="1" smtClean="0"/>
              <a:t>instance</a:t>
            </a:r>
            <a:r>
              <a:rPr lang="sv-SE" dirty="0" smtClean="0"/>
              <a:t> from </a:t>
            </a:r>
            <a:r>
              <a:rPr lang="sv-SE" i="1" dirty="0" err="1" smtClean="0"/>
              <a:t>ProcessingEnvironment</a:t>
            </a:r>
            <a:endParaRPr lang="sv-SE" i="1" dirty="0" smtClean="0"/>
          </a:p>
          <a:p>
            <a:endParaRPr lang="sv-SE" dirty="0" smtClean="0"/>
          </a:p>
          <a:p>
            <a:r>
              <a:rPr lang="sv-SE" dirty="0" smtClean="0"/>
              <a:t>A </a:t>
            </a:r>
            <a:r>
              <a:rPr lang="sv-SE" dirty="0" err="1" smtClean="0"/>
              <a:t>message</a:t>
            </a:r>
            <a:r>
              <a:rPr lang="sv-SE" dirty="0" smtClean="0"/>
              <a:t> </a:t>
            </a:r>
            <a:r>
              <a:rPr lang="sv-SE" dirty="0" err="1" smtClean="0"/>
              <a:t>can</a:t>
            </a:r>
            <a:r>
              <a:rPr lang="sv-SE" dirty="0" smtClean="0"/>
              <a:t> be NOTE, WARNING or ERROR (sort </a:t>
            </a:r>
            <a:r>
              <a:rPr lang="sv-SE" dirty="0" err="1" smtClean="0"/>
              <a:t>of</a:t>
            </a:r>
            <a:r>
              <a:rPr lang="sv-SE" dirty="0" smtClean="0"/>
              <a:t>)</a:t>
            </a:r>
          </a:p>
          <a:p>
            <a:pPr lvl="1"/>
            <a:r>
              <a:rPr lang="sv-SE" dirty="0" smtClean="0"/>
              <a:t>ERROR </a:t>
            </a:r>
            <a:r>
              <a:rPr lang="sv-SE" dirty="0" err="1" smtClean="0"/>
              <a:t>will</a:t>
            </a:r>
            <a:r>
              <a:rPr lang="sv-SE" dirty="0" smtClean="0"/>
              <a:t> abort </a:t>
            </a:r>
            <a:r>
              <a:rPr lang="sv-SE" dirty="0" err="1" smtClean="0"/>
              <a:t>compilation</a:t>
            </a:r>
            <a:endParaRPr lang="sv-SE" dirty="0" smtClean="0"/>
          </a:p>
          <a:p>
            <a:endParaRPr lang="sv-SE" dirty="0" smtClean="0"/>
          </a:p>
          <a:p>
            <a:r>
              <a:rPr lang="sv-SE" dirty="0" smtClean="0"/>
              <a:t>A </a:t>
            </a:r>
            <a:r>
              <a:rPr lang="sv-SE" dirty="0" err="1" smtClean="0"/>
              <a:t>message</a:t>
            </a:r>
            <a:r>
              <a:rPr lang="sv-SE" dirty="0" smtClean="0"/>
              <a:t> </a:t>
            </a:r>
            <a:r>
              <a:rPr lang="sv-SE" dirty="0" err="1" smtClean="0"/>
              <a:t>can</a:t>
            </a:r>
            <a:r>
              <a:rPr lang="sv-SE" dirty="0" smtClean="0"/>
              <a:t> </a:t>
            </a:r>
            <a:r>
              <a:rPr lang="sv-SE" dirty="0" err="1" smtClean="0"/>
              <a:t>have</a:t>
            </a:r>
            <a:r>
              <a:rPr lang="sv-SE" dirty="0" smtClean="0"/>
              <a:t> an </a:t>
            </a:r>
            <a:r>
              <a:rPr lang="sv-SE" dirty="0" err="1" smtClean="0"/>
              <a:t>associated</a:t>
            </a:r>
            <a:r>
              <a:rPr lang="sv-SE" dirty="0" smtClean="0"/>
              <a:t> Element</a:t>
            </a:r>
          </a:p>
          <a:p>
            <a:pPr lvl="1"/>
            <a:r>
              <a:rPr lang="sv-SE" dirty="0" err="1" smtClean="0"/>
              <a:t>Remember</a:t>
            </a:r>
            <a:r>
              <a:rPr lang="sv-SE" dirty="0" smtClean="0"/>
              <a:t>, </a:t>
            </a:r>
            <a:r>
              <a:rPr lang="sv-SE" dirty="0" err="1" smtClean="0"/>
              <a:t>we</a:t>
            </a:r>
            <a:r>
              <a:rPr lang="sv-SE" dirty="0" smtClean="0"/>
              <a:t> </a:t>
            </a:r>
            <a:r>
              <a:rPr lang="sv-SE" dirty="0" err="1" smtClean="0"/>
              <a:t>can</a:t>
            </a:r>
            <a:r>
              <a:rPr lang="sv-SE" dirty="0" smtClean="0"/>
              <a:t> pass a Symbol </a:t>
            </a:r>
            <a:r>
              <a:rPr lang="sv-SE" dirty="0" err="1" smtClean="0"/>
              <a:t>here</a:t>
            </a:r>
            <a:endParaRPr lang="sv-SE" dirty="0"/>
          </a:p>
        </p:txBody>
      </p:sp>
    </p:spTree>
    <p:extLst>
      <p:ext uri="{BB962C8B-B14F-4D97-AF65-F5344CB8AC3E}">
        <p14:creationId xmlns:p14="http://schemas.microsoft.com/office/powerpoint/2010/main" val="138294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sv-SE" dirty="0" err="1" smtClean="0"/>
              <a:t>Code</a:t>
            </a:r>
            <a:r>
              <a:rPr lang="sv-SE" dirty="0" smtClean="0"/>
              <a:t> generation and @</a:t>
            </a:r>
            <a:r>
              <a:rPr lang="sv-SE" dirty="0" err="1" smtClean="0"/>
              <a:t>NotNull</a:t>
            </a:r>
            <a:r>
              <a:rPr lang="sv-SE" dirty="0" smtClean="0"/>
              <a:t> in action</a:t>
            </a:r>
            <a:endParaRPr lang="sv-SE" dirty="0"/>
          </a:p>
        </p:txBody>
      </p:sp>
      <p:sp>
        <p:nvSpPr>
          <p:cNvPr id="7" name="Subtitle 6"/>
          <p:cNvSpPr>
            <a:spLocks noGrp="1"/>
          </p:cNvSpPr>
          <p:nvPr>
            <p:ph type="subTitle" idx="1"/>
          </p:nvPr>
        </p:nvSpPr>
        <p:spPr/>
        <p:txBody>
          <a:bodyPr/>
          <a:lstStyle/>
          <a:p>
            <a:r>
              <a:rPr lang="sv-SE" dirty="0" err="1" smtClean="0"/>
              <a:t>notnull</a:t>
            </a:r>
            <a:r>
              <a:rPr lang="sv-SE" dirty="0" smtClean="0"/>
              <a:t>\NotUsingNotNull.java</a:t>
            </a:r>
          </a:p>
          <a:p>
            <a:r>
              <a:rPr lang="sv-SE" dirty="0" err="1" smtClean="0"/>
              <a:t>notnull</a:t>
            </a:r>
            <a:r>
              <a:rPr lang="sv-SE" dirty="0" smtClean="0"/>
              <a:t>\UsingNotNull.java</a:t>
            </a:r>
            <a:endParaRPr lang="sv-SE" dirty="0"/>
          </a:p>
        </p:txBody>
      </p:sp>
    </p:spTree>
    <p:extLst>
      <p:ext uri="{BB962C8B-B14F-4D97-AF65-F5344CB8AC3E}">
        <p14:creationId xmlns:p14="http://schemas.microsoft.com/office/powerpoint/2010/main" val="8351278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Desugaring</a:t>
            </a:r>
            <a:r>
              <a:rPr lang="sv-SE" dirty="0" smtClean="0"/>
              <a:t> </a:t>
            </a:r>
            <a:r>
              <a:rPr lang="sv-SE" dirty="0" err="1" smtClean="0"/>
              <a:t>issues</a:t>
            </a:r>
            <a:endParaRPr lang="sv-SE" dirty="0"/>
          </a:p>
        </p:txBody>
      </p:sp>
      <p:sp>
        <p:nvSpPr>
          <p:cNvPr id="3" name="Content Placeholder 2"/>
          <p:cNvSpPr>
            <a:spLocks noGrp="1"/>
          </p:cNvSpPr>
          <p:nvPr>
            <p:ph idx="1"/>
          </p:nvPr>
        </p:nvSpPr>
        <p:spPr/>
        <p:txBody>
          <a:bodyPr/>
          <a:lstStyle/>
          <a:p>
            <a:r>
              <a:rPr lang="sv-SE" dirty="0" smtClean="0"/>
              <a:t>As </a:t>
            </a:r>
            <a:r>
              <a:rPr lang="sv-SE" dirty="0" err="1" smtClean="0"/>
              <a:t>we</a:t>
            </a:r>
            <a:r>
              <a:rPr lang="sv-SE" dirty="0"/>
              <a:t> </a:t>
            </a:r>
            <a:r>
              <a:rPr lang="sv-SE" dirty="0" err="1" smtClean="0"/>
              <a:t>have</a:t>
            </a:r>
            <a:r>
              <a:rPr lang="sv-SE" dirty="0" smtClean="0"/>
              <a:t> </a:t>
            </a:r>
            <a:r>
              <a:rPr lang="sv-SE" dirty="0" err="1" smtClean="0"/>
              <a:t>seen</a:t>
            </a:r>
            <a:r>
              <a:rPr lang="sv-SE" dirty="0" smtClean="0"/>
              <a:t>, </a:t>
            </a:r>
            <a:r>
              <a:rPr lang="sv-SE" dirty="0" err="1" smtClean="0"/>
              <a:t>we</a:t>
            </a:r>
            <a:r>
              <a:rPr lang="sv-SE" dirty="0" smtClean="0"/>
              <a:t> </a:t>
            </a:r>
            <a:r>
              <a:rPr lang="sv-SE" dirty="0" err="1" smtClean="0"/>
              <a:t>might</a:t>
            </a:r>
            <a:r>
              <a:rPr lang="sv-SE" dirty="0" smtClean="0"/>
              <a:t> </a:t>
            </a:r>
            <a:r>
              <a:rPr lang="sv-SE" dirty="0" err="1" smtClean="0"/>
              <a:t>need</a:t>
            </a:r>
            <a:r>
              <a:rPr lang="sv-SE" dirty="0" smtClean="0"/>
              <a:t> to do </a:t>
            </a:r>
            <a:r>
              <a:rPr lang="sv-SE" dirty="0" err="1" smtClean="0"/>
              <a:t>early</a:t>
            </a:r>
            <a:r>
              <a:rPr lang="sv-SE" dirty="0" smtClean="0"/>
              <a:t> attribution</a:t>
            </a:r>
          </a:p>
          <a:p>
            <a:endParaRPr lang="sv-SE" dirty="0"/>
          </a:p>
          <a:p>
            <a:r>
              <a:rPr lang="sv-SE" dirty="0" err="1" smtClean="0"/>
              <a:t>When</a:t>
            </a:r>
            <a:r>
              <a:rPr lang="sv-SE" dirty="0" smtClean="0"/>
              <a:t> generating </a:t>
            </a:r>
            <a:r>
              <a:rPr lang="sv-SE" dirty="0" err="1" smtClean="0"/>
              <a:t>code</a:t>
            </a:r>
            <a:r>
              <a:rPr lang="sv-SE" dirty="0" smtClean="0"/>
              <a:t>, it </a:t>
            </a:r>
            <a:r>
              <a:rPr lang="sv-SE" dirty="0" err="1" smtClean="0"/>
              <a:t>may</a:t>
            </a:r>
            <a:r>
              <a:rPr lang="sv-SE" dirty="0" smtClean="0"/>
              <a:t> be </a:t>
            </a:r>
            <a:r>
              <a:rPr lang="sv-SE" dirty="0" err="1" smtClean="0"/>
              <a:t>necessary</a:t>
            </a:r>
            <a:r>
              <a:rPr lang="sv-SE" dirty="0" smtClean="0"/>
              <a:t> to do manual/</a:t>
            </a:r>
            <a:r>
              <a:rPr lang="sv-SE" dirty="0" err="1" smtClean="0"/>
              <a:t>early</a:t>
            </a:r>
            <a:r>
              <a:rPr lang="sv-SE" dirty="0" smtClean="0"/>
              <a:t> </a:t>
            </a:r>
            <a:r>
              <a:rPr lang="sv-SE" dirty="0" err="1" smtClean="0"/>
              <a:t>desugaring</a:t>
            </a:r>
            <a:r>
              <a:rPr lang="sv-SE" dirty="0" smtClean="0"/>
              <a:t> </a:t>
            </a:r>
            <a:r>
              <a:rPr lang="sv-SE" dirty="0" err="1" smtClean="0"/>
              <a:t>also</a:t>
            </a:r>
            <a:r>
              <a:rPr lang="sv-SE" dirty="0" smtClean="0"/>
              <a:t>!</a:t>
            </a:r>
            <a:endParaRPr lang="sv-SE" dirty="0"/>
          </a:p>
        </p:txBody>
      </p:sp>
    </p:spTree>
    <p:extLst>
      <p:ext uri="{BB962C8B-B14F-4D97-AF65-F5344CB8AC3E}">
        <p14:creationId xmlns:p14="http://schemas.microsoft.com/office/powerpoint/2010/main" val="18172263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Early</a:t>
            </a:r>
            <a:r>
              <a:rPr lang="sv-SE" dirty="0" smtClean="0"/>
              <a:t> </a:t>
            </a:r>
            <a:r>
              <a:rPr lang="sv-SE" dirty="0" err="1" smtClean="0"/>
              <a:t>desugaring</a:t>
            </a:r>
            <a:r>
              <a:rPr lang="sv-SE" dirty="0" smtClean="0"/>
              <a:t> </a:t>
            </a:r>
            <a:r>
              <a:rPr lang="sv-SE" dirty="0" err="1" smtClean="0"/>
              <a:t>example</a:t>
            </a:r>
            <a:endParaRPr lang="sv-SE" dirty="0"/>
          </a:p>
        </p:txBody>
      </p:sp>
      <p:sp>
        <p:nvSpPr>
          <p:cNvPr id="3" name="Content Placeholder 2"/>
          <p:cNvSpPr>
            <a:spLocks noGrp="1"/>
          </p:cNvSpPr>
          <p:nvPr>
            <p:ph idx="1"/>
          </p:nvPr>
        </p:nvSpPr>
        <p:spPr/>
        <p:txBody>
          <a:bodyPr/>
          <a:lstStyle/>
          <a:p>
            <a:r>
              <a:rPr lang="sv-SE" dirty="0" smtClean="0"/>
              <a:t>If </a:t>
            </a:r>
            <a:r>
              <a:rPr lang="sv-SE" dirty="0" err="1" smtClean="0"/>
              <a:t>iterator</a:t>
            </a:r>
            <a:r>
              <a:rPr lang="sv-SE" dirty="0" smtClean="0"/>
              <a:t> </a:t>
            </a:r>
            <a:r>
              <a:rPr lang="sv-SE" dirty="0" err="1" smtClean="0"/>
              <a:t>implements</a:t>
            </a:r>
            <a:r>
              <a:rPr lang="sv-SE" dirty="0" smtClean="0"/>
              <a:t> </a:t>
            </a:r>
            <a:r>
              <a:rPr lang="sv-SE" i="1" dirty="0" err="1" smtClean="0"/>
              <a:t>Closeable</a:t>
            </a:r>
            <a:r>
              <a:rPr lang="sv-SE" dirty="0" smtClean="0"/>
              <a:t>, call </a:t>
            </a:r>
            <a:r>
              <a:rPr lang="sv-SE" i="1" dirty="0" err="1" smtClean="0"/>
              <a:t>close</a:t>
            </a:r>
            <a:r>
              <a:rPr lang="sv-SE" i="1" dirty="0" smtClean="0"/>
              <a:t>()</a:t>
            </a:r>
            <a:r>
              <a:rPr lang="sv-SE" dirty="0" smtClean="0"/>
              <a:t> </a:t>
            </a:r>
            <a:r>
              <a:rPr lang="sv-SE" dirty="0" err="1" smtClean="0"/>
              <a:t>after</a:t>
            </a:r>
            <a:r>
              <a:rPr lang="sv-SE" dirty="0" smtClean="0"/>
              <a:t> for loop (like </a:t>
            </a:r>
            <a:r>
              <a:rPr lang="sv-SE" dirty="0" err="1" smtClean="0"/>
              <a:t>foreach</a:t>
            </a:r>
            <a:r>
              <a:rPr lang="sv-SE" dirty="0" smtClean="0"/>
              <a:t> and </a:t>
            </a:r>
            <a:r>
              <a:rPr lang="sv-SE" dirty="0" err="1" smtClean="0"/>
              <a:t>IDisposable</a:t>
            </a:r>
            <a:r>
              <a:rPr lang="sv-SE" dirty="0" smtClean="0"/>
              <a:t> in C#)</a:t>
            </a:r>
          </a:p>
          <a:p>
            <a:r>
              <a:rPr lang="sv-SE" dirty="0" smtClean="0"/>
              <a:t>From JLS 14.14.2, for </a:t>
            </a:r>
            <a:r>
              <a:rPr lang="sv-SE" dirty="0" err="1" smtClean="0"/>
              <a:t>Iterable</a:t>
            </a:r>
            <a:r>
              <a:rPr lang="sv-SE" dirty="0" smtClean="0"/>
              <a:t>:</a:t>
            </a:r>
          </a:p>
        </p:txBody>
      </p:sp>
      <p:pic>
        <p:nvPicPr>
          <p:cNvPr id="7" name="Picture 6"/>
          <p:cNvPicPr>
            <a:picLocks noChangeAspect="1"/>
          </p:cNvPicPr>
          <p:nvPr/>
        </p:nvPicPr>
        <p:blipFill>
          <a:blip r:embed="rId2"/>
          <a:stretch>
            <a:fillRect/>
          </a:stretch>
        </p:blipFill>
        <p:spPr>
          <a:xfrm>
            <a:off x="434326" y="3841903"/>
            <a:ext cx="8093141" cy="2690093"/>
          </a:xfrm>
          <a:prstGeom prst="rect">
            <a:avLst/>
          </a:prstGeom>
        </p:spPr>
      </p:pic>
    </p:spTree>
    <p:extLst>
      <p:ext uri="{BB962C8B-B14F-4D97-AF65-F5344CB8AC3E}">
        <p14:creationId xmlns:p14="http://schemas.microsoft.com/office/powerpoint/2010/main" val="4157837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What</a:t>
            </a:r>
            <a:r>
              <a:rPr lang="sv-SE" dirty="0" smtClean="0"/>
              <a:t> </a:t>
            </a:r>
            <a:r>
              <a:rPr lang="sv-SE" dirty="0" err="1" smtClean="0"/>
              <a:t>we</a:t>
            </a:r>
            <a:r>
              <a:rPr lang="sv-SE" dirty="0" smtClean="0"/>
              <a:t> </a:t>
            </a:r>
            <a:r>
              <a:rPr lang="sv-SE" dirty="0" err="1" smtClean="0"/>
              <a:t>would</a:t>
            </a:r>
            <a:r>
              <a:rPr lang="sv-SE" dirty="0" smtClean="0"/>
              <a:t> </a:t>
            </a:r>
            <a:r>
              <a:rPr lang="sv-SE" dirty="0" err="1" smtClean="0"/>
              <a:t>have</a:t>
            </a:r>
            <a:r>
              <a:rPr lang="sv-SE" dirty="0" smtClean="0"/>
              <a:t> to do</a:t>
            </a:r>
            <a:endParaRPr lang="sv-SE" dirty="0"/>
          </a:p>
        </p:txBody>
      </p:sp>
      <p:sp>
        <p:nvSpPr>
          <p:cNvPr id="3" name="Content Placeholder 2"/>
          <p:cNvSpPr>
            <a:spLocks noGrp="1"/>
          </p:cNvSpPr>
          <p:nvPr>
            <p:ph idx="1"/>
          </p:nvPr>
        </p:nvSpPr>
        <p:spPr/>
        <p:txBody>
          <a:bodyPr>
            <a:normAutofit/>
          </a:bodyPr>
          <a:lstStyle/>
          <a:p>
            <a:r>
              <a:rPr lang="sv-SE" dirty="0" smtClean="0"/>
              <a:t>If the </a:t>
            </a:r>
            <a:r>
              <a:rPr lang="sv-SE" dirty="0" err="1" smtClean="0"/>
              <a:t>type</a:t>
            </a:r>
            <a:r>
              <a:rPr lang="sv-SE" dirty="0" smtClean="0"/>
              <a:t> </a:t>
            </a:r>
            <a:r>
              <a:rPr lang="sv-SE" dirty="0" err="1" smtClean="0"/>
              <a:t>of</a:t>
            </a:r>
            <a:r>
              <a:rPr lang="sv-SE" dirty="0" smtClean="0"/>
              <a:t> the </a:t>
            </a:r>
            <a:r>
              <a:rPr lang="sv-SE" dirty="0" err="1" smtClean="0"/>
              <a:t>enhanced</a:t>
            </a:r>
            <a:r>
              <a:rPr lang="sv-SE" dirty="0" smtClean="0"/>
              <a:t> for loop expression is an </a:t>
            </a:r>
            <a:r>
              <a:rPr lang="sv-SE" dirty="0" err="1" smtClean="0"/>
              <a:t>array</a:t>
            </a:r>
            <a:r>
              <a:rPr lang="sv-SE" dirty="0" smtClean="0"/>
              <a:t> </a:t>
            </a:r>
            <a:r>
              <a:rPr lang="sv-SE" dirty="0" err="1" smtClean="0"/>
              <a:t>type</a:t>
            </a:r>
            <a:r>
              <a:rPr lang="sv-SE" dirty="0" smtClean="0"/>
              <a:t>, stop </a:t>
            </a:r>
            <a:r>
              <a:rPr lang="sv-SE" dirty="0" err="1" smtClean="0"/>
              <a:t>here</a:t>
            </a:r>
            <a:endParaRPr lang="sv-SE" dirty="0" smtClean="0"/>
          </a:p>
          <a:p>
            <a:endParaRPr lang="sv-SE" dirty="0" smtClean="0"/>
          </a:p>
          <a:p>
            <a:r>
              <a:rPr lang="sv-SE" dirty="0" err="1" smtClean="0"/>
              <a:t>Desugar</a:t>
            </a:r>
            <a:r>
              <a:rPr lang="sv-SE" dirty="0" smtClean="0"/>
              <a:t> the </a:t>
            </a:r>
            <a:r>
              <a:rPr lang="sv-SE" dirty="0" err="1" smtClean="0"/>
              <a:t>enhanced</a:t>
            </a:r>
            <a:r>
              <a:rPr lang="sv-SE" dirty="0" smtClean="0"/>
              <a:t> for loop</a:t>
            </a:r>
          </a:p>
          <a:p>
            <a:r>
              <a:rPr lang="sv-SE" dirty="0" smtClean="0"/>
              <a:t>Store a </a:t>
            </a:r>
            <a:r>
              <a:rPr lang="sv-SE" dirty="0" err="1" smtClean="0"/>
              <a:t>reference</a:t>
            </a:r>
            <a:r>
              <a:rPr lang="sv-SE" dirty="0" smtClean="0"/>
              <a:t> to the </a:t>
            </a:r>
            <a:r>
              <a:rPr lang="sv-SE" dirty="0" err="1" smtClean="0"/>
              <a:t>iterator</a:t>
            </a:r>
            <a:r>
              <a:rPr lang="sv-SE" dirty="0" smtClean="0"/>
              <a:t> </a:t>
            </a:r>
            <a:r>
              <a:rPr lang="sv-SE" dirty="0" err="1" smtClean="0"/>
              <a:t>outside</a:t>
            </a:r>
            <a:r>
              <a:rPr lang="sv-SE" dirty="0" smtClean="0"/>
              <a:t> the </a:t>
            </a:r>
            <a:r>
              <a:rPr lang="sv-SE" dirty="0" err="1" smtClean="0"/>
              <a:t>transformed</a:t>
            </a:r>
            <a:r>
              <a:rPr lang="sv-SE" dirty="0" smtClean="0"/>
              <a:t> for loop</a:t>
            </a:r>
          </a:p>
          <a:p>
            <a:r>
              <a:rPr lang="sv-SE" dirty="0" err="1" smtClean="0"/>
              <a:t>Generate</a:t>
            </a:r>
            <a:r>
              <a:rPr lang="sv-SE" dirty="0" smtClean="0"/>
              <a:t> </a:t>
            </a:r>
            <a:r>
              <a:rPr lang="sv-SE" i="1" dirty="0" err="1" smtClean="0"/>
              <a:t>instanceof</a:t>
            </a:r>
            <a:r>
              <a:rPr lang="sv-SE" dirty="0" smtClean="0"/>
              <a:t> check, </a:t>
            </a:r>
            <a:r>
              <a:rPr lang="sv-SE" i="1" dirty="0" err="1" smtClean="0"/>
              <a:t>typecast</a:t>
            </a:r>
            <a:r>
              <a:rPr lang="sv-SE" dirty="0" smtClean="0"/>
              <a:t> and a </a:t>
            </a:r>
            <a:r>
              <a:rPr lang="sv-SE" i="1" dirty="0" err="1" smtClean="0"/>
              <a:t>close</a:t>
            </a:r>
            <a:r>
              <a:rPr lang="sv-SE" i="1" dirty="0" smtClean="0"/>
              <a:t>()</a:t>
            </a:r>
            <a:r>
              <a:rPr lang="sv-SE" dirty="0" smtClean="0"/>
              <a:t> call</a:t>
            </a:r>
          </a:p>
          <a:p>
            <a:pPr lvl="1"/>
            <a:endParaRPr lang="sv-SE" dirty="0"/>
          </a:p>
          <a:p>
            <a:endParaRPr lang="sv-SE" dirty="0"/>
          </a:p>
        </p:txBody>
      </p:sp>
    </p:spTree>
    <p:extLst>
      <p:ext uri="{BB962C8B-B14F-4D97-AF65-F5344CB8AC3E}">
        <p14:creationId xmlns:p14="http://schemas.microsoft.com/office/powerpoint/2010/main" val="146048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Disclaimer</a:t>
            </a:r>
            <a:endParaRPr lang="sv-SE" dirty="0"/>
          </a:p>
        </p:txBody>
      </p:sp>
      <p:sp>
        <p:nvSpPr>
          <p:cNvPr id="3" name="Platshållare för innehåll 2"/>
          <p:cNvSpPr>
            <a:spLocks noGrp="1"/>
          </p:cNvSpPr>
          <p:nvPr>
            <p:ph idx="1"/>
          </p:nvPr>
        </p:nvSpPr>
        <p:spPr/>
        <p:txBody>
          <a:bodyPr/>
          <a:lstStyle/>
          <a:p>
            <a:r>
              <a:rPr lang="sv-SE" dirty="0" err="1" smtClean="0"/>
              <a:t>I’m</a:t>
            </a:r>
            <a:r>
              <a:rPr lang="sv-SE" dirty="0" smtClean="0"/>
              <a:t> not a </a:t>
            </a:r>
            <a:r>
              <a:rPr lang="sv-SE" dirty="0" err="1" smtClean="0"/>
              <a:t>javac</a:t>
            </a:r>
            <a:r>
              <a:rPr lang="sv-SE" dirty="0" smtClean="0"/>
              <a:t> </a:t>
            </a:r>
            <a:r>
              <a:rPr lang="sv-SE" dirty="0" err="1" smtClean="0"/>
              <a:t>compiler</a:t>
            </a:r>
            <a:r>
              <a:rPr lang="sv-SE" dirty="0" smtClean="0"/>
              <a:t> expert!</a:t>
            </a:r>
          </a:p>
          <a:p>
            <a:endParaRPr lang="sv-SE" dirty="0"/>
          </a:p>
          <a:p>
            <a:r>
              <a:rPr lang="sv-SE" dirty="0" smtClean="0"/>
              <a:t>Just a </a:t>
            </a:r>
            <a:r>
              <a:rPr lang="sv-SE" dirty="0" err="1" smtClean="0"/>
              <a:t>hobbyist</a:t>
            </a:r>
            <a:r>
              <a:rPr lang="sv-SE" dirty="0" smtClean="0"/>
              <a:t>... :-)</a:t>
            </a:r>
          </a:p>
          <a:p>
            <a:endParaRPr lang="sv-SE" dirty="0"/>
          </a:p>
          <a:p>
            <a:endParaRPr lang="sv-SE" dirty="0"/>
          </a:p>
        </p:txBody>
      </p:sp>
    </p:spTree>
    <p:extLst>
      <p:ext uri="{BB962C8B-B14F-4D97-AF65-F5344CB8AC3E}">
        <p14:creationId xmlns:p14="http://schemas.microsoft.com/office/powerpoint/2010/main" val="6595329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Testing</a:t>
            </a:r>
            <a:r>
              <a:rPr lang="sv-SE" dirty="0" smtClean="0"/>
              <a:t> </a:t>
            </a:r>
            <a:r>
              <a:rPr lang="sv-SE" dirty="0" err="1" smtClean="0"/>
              <a:t>your</a:t>
            </a:r>
            <a:r>
              <a:rPr lang="sv-SE" dirty="0" smtClean="0"/>
              <a:t> annotations</a:t>
            </a:r>
            <a:endParaRPr lang="sv-SE" dirty="0"/>
          </a:p>
        </p:txBody>
      </p:sp>
      <p:sp>
        <p:nvSpPr>
          <p:cNvPr id="3" name="Content Placeholder 2"/>
          <p:cNvSpPr>
            <a:spLocks noGrp="1"/>
          </p:cNvSpPr>
          <p:nvPr>
            <p:ph idx="1"/>
          </p:nvPr>
        </p:nvSpPr>
        <p:spPr/>
        <p:txBody>
          <a:bodyPr/>
          <a:lstStyle/>
          <a:p>
            <a:r>
              <a:rPr lang="sv-SE" dirty="0" err="1" smtClean="0"/>
              <a:t>Two</a:t>
            </a:r>
            <a:r>
              <a:rPr lang="sv-SE" dirty="0" smtClean="0"/>
              <a:t> options (not </a:t>
            </a:r>
            <a:r>
              <a:rPr lang="sv-SE" dirty="0" err="1" smtClean="0"/>
              <a:t>mutually</a:t>
            </a:r>
            <a:r>
              <a:rPr lang="sv-SE" dirty="0" smtClean="0"/>
              <a:t> </a:t>
            </a:r>
            <a:r>
              <a:rPr lang="sv-SE" dirty="0" err="1" smtClean="0"/>
              <a:t>exclusive</a:t>
            </a:r>
            <a:r>
              <a:rPr lang="sv-SE" smtClean="0"/>
              <a:t>):</a:t>
            </a:r>
            <a:endParaRPr lang="sv-SE" dirty="0" smtClean="0"/>
          </a:p>
          <a:p>
            <a:pPr lvl="1"/>
            <a:endParaRPr lang="sv-SE" dirty="0" smtClean="0"/>
          </a:p>
          <a:p>
            <a:pPr lvl="1"/>
            <a:r>
              <a:rPr lang="sv-SE" dirty="0" err="1" smtClean="0"/>
              <a:t>Compile</a:t>
            </a:r>
            <a:r>
              <a:rPr lang="sv-SE" dirty="0" smtClean="0"/>
              <a:t> test </a:t>
            </a:r>
            <a:r>
              <a:rPr lang="sv-SE" dirty="0" err="1" smtClean="0"/>
              <a:t>classes</a:t>
            </a:r>
            <a:r>
              <a:rPr lang="sv-SE" dirty="0" smtClean="0"/>
              <a:t> </a:t>
            </a:r>
            <a:r>
              <a:rPr lang="sv-SE" dirty="0" err="1" smtClean="0"/>
              <a:t>with</a:t>
            </a:r>
            <a:r>
              <a:rPr lang="sv-SE" dirty="0" smtClean="0"/>
              <a:t> annotation </a:t>
            </a:r>
            <a:r>
              <a:rPr lang="sv-SE" dirty="0" err="1" smtClean="0"/>
              <a:t>processing</a:t>
            </a:r>
            <a:r>
              <a:rPr lang="sv-SE" dirty="0" smtClean="0"/>
              <a:t> </a:t>
            </a:r>
            <a:r>
              <a:rPr lang="sv-SE" dirty="0" err="1" smtClean="0"/>
              <a:t>enabled</a:t>
            </a:r>
            <a:endParaRPr lang="sv-SE" dirty="0" smtClean="0"/>
          </a:p>
          <a:p>
            <a:pPr lvl="1"/>
            <a:endParaRPr lang="sv-SE" dirty="0"/>
          </a:p>
          <a:p>
            <a:pPr lvl="1"/>
            <a:r>
              <a:rPr lang="sv-SE" dirty="0" err="1" smtClean="0"/>
              <a:t>Compile</a:t>
            </a:r>
            <a:r>
              <a:rPr lang="sv-SE" dirty="0" smtClean="0"/>
              <a:t> test </a:t>
            </a:r>
            <a:r>
              <a:rPr lang="sv-SE" dirty="0" err="1" smtClean="0"/>
              <a:t>resources</a:t>
            </a:r>
            <a:r>
              <a:rPr lang="sv-SE" dirty="0" smtClean="0"/>
              <a:t> (</a:t>
            </a:r>
            <a:r>
              <a:rPr lang="sv-SE" dirty="0" err="1" smtClean="0"/>
              <a:t>classes</a:t>
            </a:r>
            <a:r>
              <a:rPr lang="sv-SE" dirty="0" smtClean="0"/>
              <a:t>) </a:t>
            </a:r>
            <a:r>
              <a:rPr lang="sv-SE" dirty="0" err="1" smtClean="0"/>
              <a:t>using</a:t>
            </a:r>
            <a:r>
              <a:rPr lang="sv-SE" dirty="0" smtClean="0"/>
              <a:t> </a:t>
            </a:r>
            <a:r>
              <a:rPr lang="sv-SE" i="1" dirty="0" err="1" smtClean="0"/>
              <a:t>javax.tools.JavaCompiler</a:t>
            </a:r>
            <a:endParaRPr lang="sv-SE" dirty="0" smtClean="0"/>
          </a:p>
          <a:p>
            <a:pPr lvl="2"/>
            <a:r>
              <a:rPr lang="sv-SE" dirty="0" err="1" smtClean="0"/>
              <a:t>Possibly</a:t>
            </a:r>
            <a:r>
              <a:rPr lang="sv-SE" dirty="0" smtClean="0"/>
              <a:t> </a:t>
            </a:r>
            <a:r>
              <a:rPr lang="sv-SE" dirty="0" err="1" smtClean="0"/>
              <a:t>also</a:t>
            </a:r>
            <a:r>
              <a:rPr lang="sv-SE" dirty="0" smtClean="0"/>
              <a:t> </a:t>
            </a:r>
            <a:r>
              <a:rPr lang="sv-SE" dirty="0" err="1" smtClean="0"/>
              <a:t>execute</a:t>
            </a:r>
            <a:endParaRPr lang="sv-SE" dirty="0" smtClean="0"/>
          </a:p>
        </p:txBody>
      </p:sp>
    </p:spTree>
    <p:extLst>
      <p:ext uri="{BB962C8B-B14F-4D97-AF65-F5344CB8AC3E}">
        <p14:creationId xmlns:p14="http://schemas.microsoft.com/office/powerpoint/2010/main" val="1691848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IDE support</a:t>
            </a:r>
            <a:endParaRPr lang="sv-SE" dirty="0"/>
          </a:p>
        </p:txBody>
      </p:sp>
      <p:sp>
        <p:nvSpPr>
          <p:cNvPr id="3" name="Content Placeholder 2"/>
          <p:cNvSpPr>
            <a:spLocks noGrp="1"/>
          </p:cNvSpPr>
          <p:nvPr>
            <p:ph idx="1"/>
          </p:nvPr>
        </p:nvSpPr>
        <p:spPr/>
        <p:txBody>
          <a:bodyPr/>
          <a:lstStyle/>
          <a:p>
            <a:r>
              <a:rPr lang="sv-SE" dirty="0" err="1" smtClean="0"/>
              <a:t>Eclipse</a:t>
            </a:r>
            <a:r>
              <a:rPr lang="sv-SE" dirty="0" smtClean="0"/>
              <a:t> has </a:t>
            </a:r>
            <a:r>
              <a:rPr lang="sv-SE" dirty="0" err="1" smtClean="0"/>
              <a:t>its</a:t>
            </a:r>
            <a:r>
              <a:rPr lang="sv-SE" dirty="0" smtClean="0"/>
              <a:t> </a:t>
            </a:r>
            <a:r>
              <a:rPr lang="sv-SE" dirty="0" err="1" smtClean="0"/>
              <a:t>own</a:t>
            </a:r>
            <a:r>
              <a:rPr lang="sv-SE" dirty="0" smtClean="0"/>
              <a:t> </a:t>
            </a:r>
            <a:r>
              <a:rPr lang="sv-SE" dirty="0" err="1" smtClean="0"/>
              <a:t>compiler</a:t>
            </a:r>
            <a:r>
              <a:rPr lang="sv-SE" dirty="0" smtClean="0"/>
              <a:t>, ECJ</a:t>
            </a:r>
          </a:p>
          <a:p>
            <a:pPr lvl="1"/>
            <a:r>
              <a:rPr lang="sv-SE" i="1" dirty="0" err="1" smtClean="0"/>
              <a:t>JavacProcessingEnvironment</a:t>
            </a:r>
            <a:r>
              <a:rPr lang="sv-SE" dirty="0" smtClean="0"/>
              <a:t> </a:t>
            </a:r>
            <a:r>
              <a:rPr lang="sv-SE" dirty="0" err="1" smtClean="0"/>
              <a:t>isn’t</a:t>
            </a:r>
            <a:r>
              <a:rPr lang="sv-SE" dirty="0" smtClean="0"/>
              <a:t> present at all</a:t>
            </a:r>
          </a:p>
          <a:p>
            <a:pPr lvl="1"/>
            <a:r>
              <a:rPr lang="sv-SE" dirty="0" smtClean="0"/>
              <a:t>Project </a:t>
            </a:r>
            <a:r>
              <a:rPr lang="sv-SE" dirty="0" err="1" smtClean="0"/>
              <a:t>Lombok</a:t>
            </a:r>
            <a:r>
              <a:rPr lang="sv-SE" dirty="0" smtClean="0"/>
              <a:t> </a:t>
            </a:r>
            <a:r>
              <a:rPr lang="sv-SE" dirty="0" err="1" smtClean="0"/>
              <a:t>does</a:t>
            </a:r>
            <a:r>
              <a:rPr lang="sv-SE" dirty="0" smtClean="0"/>
              <a:t> </a:t>
            </a:r>
            <a:r>
              <a:rPr lang="sv-SE" dirty="0" err="1" smtClean="0"/>
              <a:t>some</a:t>
            </a:r>
            <a:r>
              <a:rPr lang="sv-SE" dirty="0"/>
              <a:t> </a:t>
            </a:r>
            <a:r>
              <a:rPr lang="sv-SE" dirty="0" err="1" smtClean="0"/>
              <a:t>serious</a:t>
            </a:r>
            <a:r>
              <a:rPr lang="sv-SE" dirty="0" smtClean="0"/>
              <a:t> </a:t>
            </a:r>
            <a:r>
              <a:rPr lang="sv-SE" dirty="0" err="1" smtClean="0"/>
              <a:t>Eclipse</a:t>
            </a:r>
            <a:r>
              <a:rPr lang="sv-SE" dirty="0" smtClean="0"/>
              <a:t> </a:t>
            </a:r>
            <a:r>
              <a:rPr lang="sv-SE" dirty="0" err="1" smtClean="0"/>
              <a:t>patching</a:t>
            </a:r>
            <a:r>
              <a:rPr lang="sv-SE" dirty="0" smtClean="0"/>
              <a:t> to get </a:t>
            </a:r>
            <a:r>
              <a:rPr lang="sv-SE" dirty="0" err="1" smtClean="0"/>
              <a:t>things</a:t>
            </a:r>
            <a:r>
              <a:rPr lang="sv-SE" dirty="0" smtClean="0"/>
              <a:t> </a:t>
            </a:r>
            <a:r>
              <a:rPr lang="sv-SE" dirty="0" err="1" smtClean="0"/>
              <a:t>working</a:t>
            </a:r>
            <a:r>
              <a:rPr lang="sv-SE" dirty="0" smtClean="0"/>
              <a:t>...</a:t>
            </a:r>
          </a:p>
          <a:p>
            <a:pPr lvl="1"/>
            <a:endParaRPr lang="sv-SE" dirty="0"/>
          </a:p>
          <a:p>
            <a:r>
              <a:rPr lang="sv-SE" dirty="0" err="1" smtClean="0"/>
              <a:t>IntelliJ</a:t>
            </a:r>
            <a:r>
              <a:rPr lang="sv-SE" dirty="0" smtClean="0"/>
              <a:t> IDEA </a:t>
            </a:r>
            <a:r>
              <a:rPr lang="sv-SE" dirty="0" err="1" smtClean="0"/>
              <a:t>can</a:t>
            </a:r>
            <a:r>
              <a:rPr lang="sv-SE" dirty="0" smtClean="0"/>
              <a:t> </a:t>
            </a:r>
            <a:r>
              <a:rPr lang="sv-SE" dirty="0" err="1" smtClean="0"/>
              <a:t>use</a:t>
            </a:r>
            <a:r>
              <a:rPr lang="sv-SE" dirty="0" smtClean="0"/>
              <a:t> </a:t>
            </a:r>
            <a:r>
              <a:rPr lang="sv-SE" dirty="0" err="1" smtClean="0"/>
              <a:t>javac</a:t>
            </a:r>
            <a:endParaRPr lang="sv-SE" dirty="0" smtClean="0"/>
          </a:p>
          <a:p>
            <a:pPr lvl="1"/>
            <a:r>
              <a:rPr lang="sv-SE" dirty="0" smtClean="0"/>
              <a:t>Works </a:t>
            </a:r>
            <a:r>
              <a:rPr lang="sv-SE" dirty="0" err="1" smtClean="0"/>
              <a:t>pretty</a:t>
            </a:r>
            <a:r>
              <a:rPr lang="sv-SE" dirty="0" smtClean="0"/>
              <a:t> </a:t>
            </a:r>
            <a:r>
              <a:rPr lang="sv-SE" dirty="0" err="1" smtClean="0"/>
              <a:t>well</a:t>
            </a:r>
            <a:endParaRPr lang="sv-SE" dirty="0" smtClean="0"/>
          </a:p>
          <a:p>
            <a:pPr lvl="1"/>
            <a:r>
              <a:rPr lang="sv-SE" dirty="0" err="1" smtClean="0"/>
              <a:t>Won’t</a:t>
            </a:r>
            <a:r>
              <a:rPr lang="sv-SE" dirty="0" smtClean="0"/>
              <a:t> show </a:t>
            </a:r>
            <a:r>
              <a:rPr lang="sv-SE" dirty="0" err="1" smtClean="0"/>
              <a:t>generated</a:t>
            </a:r>
            <a:r>
              <a:rPr lang="sv-SE" dirty="0" smtClean="0"/>
              <a:t> </a:t>
            </a:r>
            <a:r>
              <a:rPr lang="sv-SE" dirty="0" err="1" smtClean="0"/>
              <a:t>code</a:t>
            </a:r>
            <a:r>
              <a:rPr lang="sv-SE" dirty="0" smtClean="0"/>
              <a:t> in the source editor</a:t>
            </a:r>
            <a:endParaRPr lang="sv-SE" dirty="0"/>
          </a:p>
        </p:txBody>
      </p:sp>
    </p:spTree>
    <p:extLst>
      <p:ext uri="{BB962C8B-B14F-4D97-AF65-F5344CB8AC3E}">
        <p14:creationId xmlns:p14="http://schemas.microsoft.com/office/powerpoint/2010/main" val="91035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Language</a:t>
            </a:r>
            <a:r>
              <a:rPr lang="sv-SE" dirty="0" smtClean="0"/>
              <a:t> features</a:t>
            </a:r>
            <a:endParaRPr lang="sv-SE" dirty="0"/>
          </a:p>
        </p:txBody>
      </p:sp>
      <p:sp>
        <p:nvSpPr>
          <p:cNvPr id="3" name="Content Placeholder 2"/>
          <p:cNvSpPr>
            <a:spLocks noGrp="1"/>
          </p:cNvSpPr>
          <p:nvPr>
            <p:ph idx="1"/>
          </p:nvPr>
        </p:nvSpPr>
        <p:spPr/>
        <p:txBody>
          <a:bodyPr>
            <a:normAutofit lnSpcReduction="10000"/>
          </a:bodyPr>
          <a:lstStyle/>
          <a:p>
            <a:r>
              <a:rPr lang="sv-SE" dirty="0" err="1" smtClean="0"/>
              <a:t>Since</a:t>
            </a:r>
            <a:r>
              <a:rPr lang="sv-SE" dirty="0" smtClean="0"/>
              <a:t> </a:t>
            </a:r>
            <a:r>
              <a:rPr lang="sv-SE" dirty="0" err="1" smtClean="0"/>
              <a:t>we</a:t>
            </a:r>
            <a:r>
              <a:rPr lang="sv-SE" dirty="0" smtClean="0"/>
              <a:t> </a:t>
            </a:r>
            <a:r>
              <a:rPr lang="sv-SE" dirty="0" err="1" smtClean="0"/>
              <a:t>cannot</a:t>
            </a:r>
            <a:r>
              <a:rPr lang="sv-SE" dirty="0" smtClean="0"/>
              <a:t> </a:t>
            </a:r>
            <a:r>
              <a:rPr lang="sv-SE" dirty="0" err="1" smtClean="0"/>
              <a:t>affect</a:t>
            </a:r>
            <a:r>
              <a:rPr lang="sv-SE" dirty="0" smtClean="0"/>
              <a:t> the </a:t>
            </a:r>
            <a:r>
              <a:rPr lang="sv-SE" dirty="0" err="1" smtClean="0"/>
              <a:t>grammar</a:t>
            </a:r>
            <a:r>
              <a:rPr lang="sv-SE" dirty="0" smtClean="0"/>
              <a:t>, </a:t>
            </a:r>
            <a:r>
              <a:rPr lang="sv-SE" dirty="0" err="1" smtClean="0"/>
              <a:t>what</a:t>
            </a:r>
            <a:r>
              <a:rPr lang="sv-SE" dirty="0" smtClean="0"/>
              <a:t> </a:t>
            </a:r>
            <a:r>
              <a:rPr lang="sv-SE" dirty="0" err="1" smtClean="0"/>
              <a:t>about</a:t>
            </a:r>
            <a:r>
              <a:rPr lang="sv-SE" dirty="0" smtClean="0"/>
              <a:t> </a:t>
            </a:r>
            <a:r>
              <a:rPr lang="sv-SE" dirty="0" err="1" smtClean="0"/>
              <a:t>language</a:t>
            </a:r>
            <a:r>
              <a:rPr lang="sv-SE" dirty="0" smtClean="0"/>
              <a:t> features?</a:t>
            </a:r>
          </a:p>
          <a:p>
            <a:endParaRPr lang="sv-SE" dirty="0" smtClean="0"/>
          </a:p>
          <a:p>
            <a:r>
              <a:rPr lang="sv-SE" dirty="0" err="1" smtClean="0"/>
              <a:t>Well</a:t>
            </a:r>
            <a:r>
              <a:rPr lang="sv-SE" dirty="0" smtClean="0"/>
              <a:t>...</a:t>
            </a:r>
          </a:p>
          <a:p>
            <a:pPr lvl="1"/>
            <a:r>
              <a:rPr lang="sv-SE" dirty="0" err="1" smtClean="0"/>
              <a:t>Types</a:t>
            </a:r>
            <a:r>
              <a:rPr lang="sv-SE" dirty="0" smtClean="0"/>
              <a:t> </a:t>
            </a:r>
            <a:r>
              <a:rPr lang="sv-SE" dirty="0" err="1" smtClean="0"/>
              <a:t>can</a:t>
            </a:r>
            <a:r>
              <a:rPr lang="sv-SE" dirty="0" smtClean="0"/>
              <a:t> be </a:t>
            </a:r>
            <a:r>
              <a:rPr lang="sv-SE" dirty="0" err="1" smtClean="0"/>
              <a:t>fake</a:t>
            </a:r>
            <a:r>
              <a:rPr lang="sv-SE" dirty="0" smtClean="0"/>
              <a:t> (var/val)</a:t>
            </a:r>
          </a:p>
          <a:p>
            <a:pPr lvl="1"/>
            <a:r>
              <a:rPr lang="sv-SE" dirty="0" err="1" smtClean="0"/>
              <a:t>Static</a:t>
            </a:r>
            <a:r>
              <a:rPr lang="sv-SE" dirty="0" smtClean="0"/>
              <a:t> </a:t>
            </a:r>
            <a:r>
              <a:rPr lang="sv-SE" dirty="0" err="1" smtClean="0"/>
              <a:t>method</a:t>
            </a:r>
            <a:r>
              <a:rPr lang="sv-SE" dirty="0" smtClean="0"/>
              <a:t> calls </a:t>
            </a:r>
            <a:r>
              <a:rPr lang="sv-SE" dirty="0" err="1" smtClean="0"/>
              <a:t>can</a:t>
            </a:r>
            <a:r>
              <a:rPr lang="sv-SE" dirty="0" smtClean="0"/>
              <a:t> be </a:t>
            </a:r>
            <a:r>
              <a:rPr lang="sv-SE" dirty="0" err="1" smtClean="0"/>
              <a:t>fake</a:t>
            </a:r>
            <a:r>
              <a:rPr lang="sv-SE" dirty="0" smtClean="0"/>
              <a:t> (</a:t>
            </a:r>
            <a:r>
              <a:rPr lang="sv-SE" dirty="0" err="1" smtClean="0"/>
              <a:t>yield</a:t>
            </a:r>
            <a:r>
              <a:rPr lang="sv-SE" dirty="0" smtClean="0"/>
              <a:t>, </a:t>
            </a:r>
            <a:r>
              <a:rPr lang="sv-SE" dirty="0" err="1" smtClean="0"/>
              <a:t>async</a:t>
            </a:r>
            <a:r>
              <a:rPr lang="sv-SE" dirty="0" smtClean="0"/>
              <a:t>/</a:t>
            </a:r>
            <a:r>
              <a:rPr lang="sv-SE" dirty="0" err="1" smtClean="0"/>
              <a:t>await</a:t>
            </a:r>
            <a:r>
              <a:rPr lang="sv-SE" dirty="0" smtClean="0"/>
              <a:t>)</a:t>
            </a:r>
          </a:p>
          <a:p>
            <a:pPr lvl="1"/>
            <a:r>
              <a:rPr lang="sv-SE" dirty="0" err="1" smtClean="0"/>
              <a:t>Instance</a:t>
            </a:r>
            <a:r>
              <a:rPr lang="sv-SE" dirty="0" smtClean="0"/>
              <a:t> </a:t>
            </a:r>
            <a:r>
              <a:rPr lang="sv-SE" dirty="0" err="1" smtClean="0"/>
              <a:t>method</a:t>
            </a:r>
            <a:r>
              <a:rPr lang="sv-SE" dirty="0" smtClean="0"/>
              <a:t> calls </a:t>
            </a:r>
            <a:r>
              <a:rPr lang="sv-SE" dirty="0" err="1" smtClean="0"/>
              <a:t>can</a:t>
            </a:r>
            <a:r>
              <a:rPr lang="sv-SE" dirty="0" smtClean="0"/>
              <a:t> be </a:t>
            </a:r>
            <a:r>
              <a:rPr lang="sv-SE" dirty="0" err="1" smtClean="0"/>
              <a:t>fake</a:t>
            </a:r>
            <a:r>
              <a:rPr lang="sv-SE" dirty="0" smtClean="0"/>
              <a:t> (</a:t>
            </a:r>
            <a:r>
              <a:rPr lang="sv-SE" dirty="0" err="1" smtClean="0"/>
              <a:t>dynamic</a:t>
            </a:r>
            <a:r>
              <a:rPr lang="sv-SE" dirty="0" smtClean="0"/>
              <a:t>)</a:t>
            </a:r>
          </a:p>
          <a:p>
            <a:pPr lvl="1"/>
            <a:r>
              <a:rPr lang="sv-SE" dirty="0" err="1" smtClean="0"/>
              <a:t>Dealing</a:t>
            </a:r>
            <a:r>
              <a:rPr lang="sv-SE" dirty="0" smtClean="0"/>
              <a:t> </a:t>
            </a:r>
            <a:r>
              <a:rPr lang="sv-SE" dirty="0" err="1" smtClean="0"/>
              <a:t>with</a:t>
            </a:r>
            <a:r>
              <a:rPr lang="sv-SE" dirty="0" smtClean="0"/>
              <a:t> an </a:t>
            </a:r>
            <a:r>
              <a:rPr lang="sv-SE" dirty="0" err="1" smtClean="0"/>
              <a:t>iterator</a:t>
            </a:r>
            <a:r>
              <a:rPr lang="sv-SE" dirty="0" smtClean="0"/>
              <a:t> </a:t>
            </a:r>
            <a:r>
              <a:rPr lang="sv-SE" dirty="0" err="1" smtClean="0"/>
              <a:t>that</a:t>
            </a:r>
            <a:r>
              <a:rPr lang="sv-SE" dirty="0" smtClean="0"/>
              <a:t> </a:t>
            </a:r>
            <a:r>
              <a:rPr lang="sv-SE" dirty="0" err="1" smtClean="0"/>
              <a:t>implements</a:t>
            </a:r>
            <a:r>
              <a:rPr lang="sv-SE" dirty="0" smtClean="0"/>
              <a:t> </a:t>
            </a:r>
            <a:r>
              <a:rPr lang="sv-SE" i="1" dirty="0" err="1" smtClean="0"/>
              <a:t>Closeable</a:t>
            </a:r>
            <a:r>
              <a:rPr lang="sv-SE" dirty="0" smtClean="0"/>
              <a:t> </a:t>
            </a:r>
            <a:r>
              <a:rPr lang="sv-SE" dirty="0" err="1" smtClean="0"/>
              <a:t>can</a:t>
            </a:r>
            <a:r>
              <a:rPr lang="sv-SE" dirty="0" smtClean="0"/>
              <a:t> be </a:t>
            </a:r>
            <a:r>
              <a:rPr lang="sv-SE" dirty="0" err="1" smtClean="0"/>
              <a:t>seen</a:t>
            </a:r>
            <a:r>
              <a:rPr lang="sv-SE" dirty="0" smtClean="0"/>
              <a:t> as a </a:t>
            </a:r>
            <a:r>
              <a:rPr lang="sv-SE" dirty="0" err="1" smtClean="0"/>
              <a:t>language</a:t>
            </a:r>
            <a:r>
              <a:rPr lang="sv-SE" dirty="0" smtClean="0"/>
              <a:t> feature</a:t>
            </a:r>
            <a:endParaRPr lang="sv-SE" dirty="0"/>
          </a:p>
        </p:txBody>
      </p:sp>
    </p:spTree>
    <p:extLst>
      <p:ext uri="{BB962C8B-B14F-4D97-AF65-F5344CB8AC3E}">
        <p14:creationId xmlns:p14="http://schemas.microsoft.com/office/powerpoint/2010/main" val="3331930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Conclusions</a:t>
            </a:r>
            <a:endParaRPr lang="sv-SE" dirty="0"/>
          </a:p>
        </p:txBody>
      </p:sp>
      <p:sp>
        <p:nvSpPr>
          <p:cNvPr id="3" name="Content Placeholder 2"/>
          <p:cNvSpPr>
            <a:spLocks noGrp="1"/>
          </p:cNvSpPr>
          <p:nvPr>
            <p:ph idx="1"/>
          </p:nvPr>
        </p:nvSpPr>
        <p:spPr/>
        <p:txBody>
          <a:bodyPr/>
          <a:lstStyle/>
          <a:p>
            <a:r>
              <a:rPr lang="sv-SE" dirty="0" err="1" smtClean="0"/>
              <a:t>Using</a:t>
            </a:r>
            <a:r>
              <a:rPr lang="sv-SE" dirty="0" smtClean="0"/>
              <a:t> </a:t>
            </a:r>
            <a:r>
              <a:rPr lang="sv-SE" dirty="0" err="1" smtClean="0"/>
              <a:t>unsupported</a:t>
            </a:r>
            <a:r>
              <a:rPr lang="sv-SE" dirty="0" smtClean="0"/>
              <a:t> APIs has </a:t>
            </a:r>
            <a:r>
              <a:rPr lang="sv-SE" dirty="0" err="1" smtClean="0"/>
              <a:t>its</a:t>
            </a:r>
            <a:r>
              <a:rPr lang="sv-SE" dirty="0" smtClean="0"/>
              <a:t> </a:t>
            </a:r>
            <a:r>
              <a:rPr lang="sv-SE" dirty="0" err="1" smtClean="0"/>
              <a:t>price</a:t>
            </a:r>
            <a:endParaRPr lang="sv-SE" dirty="0" smtClean="0"/>
          </a:p>
          <a:p>
            <a:r>
              <a:rPr lang="sv-SE" dirty="0" err="1" smtClean="0"/>
              <a:t>Supporting</a:t>
            </a:r>
            <a:r>
              <a:rPr lang="sv-SE" dirty="0" smtClean="0"/>
              <a:t> different Java versions is </a:t>
            </a:r>
            <a:r>
              <a:rPr lang="sv-SE" dirty="0" err="1" smtClean="0"/>
              <a:t>challenging</a:t>
            </a:r>
            <a:endParaRPr lang="sv-SE" dirty="0" smtClean="0"/>
          </a:p>
          <a:p>
            <a:r>
              <a:rPr lang="sv-SE" dirty="0" err="1" smtClean="0"/>
              <a:t>Compiler</a:t>
            </a:r>
            <a:r>
              <a:rPr lang="sv-SE" dirty="0" smtClean="0"/>
              <a:t> </a:t>
            </a:r>
            <a:r>
              <a:rPr lang="sv-SE" dirty="0" err="1" smtClean="0"/>
              <a:t>phases</a:t>
            </a:r>
            <a:r>
              <a:rPr lang="sv-SE" dirty="0" smtClean="0"/>
              <a:t> </a:t>
            </a:r>
            <a:r>
              <a:rPr lang="sv-SE" dirty="0" err="1" smtClean="0"/>
              <a:t>affect</a:t>
            </a:r>
            <a:r>
              <a:rPr lang="sv-SE" dirty="0" smtClean="0"/>
              <a:t> </a:t>
            </a:r>
            <a:r>
              <a:rPr lang="sv-SE" dirty="0" err="1" smtClean="0"/>
              <a:t>what</a:t>
            </a:r>
            <a:r>
              <a:rPr lang="sv-SE" dirty="0" smtClean="0"/>
              <a:t> </a:t>
            </a:r>
            <a:r>
              <a:rPr lang="sv-SE" dirty="0" err="1" smtClean="0"/>
              <a:t>you</a:t>
            </a:r>
            <a:r>
              <a:rPr lang="sv-SE" dirty="0" smtClean="0"/>
              <a:t> </a:t>
            </a:r>
            <a:r>
              <a:rPr lang="sv-SE" dirty="0" err="1" smtClean="0"/>
              <a:t>can</a:t>
            </a:r>
            <a:r>
              <a:rPr lang="sv-SE" dirty="0" smtClean="0"/>
              <a:t> do and </a:t>
            </a:r>
            <a:r>
              <a:rPr lang="sv-SE" dirty="0" err="1" smtClean="0"/>
              <a:t>how</a:t>
            </a:r>
            <a:r>
              <a:rPr lang="sv-SE" dirty="0" smtClean="0"/>
              <a:t> hard </a:t>
            </a:r>
            <a:r>
              <a:rPr lang="sv-SE" dirty="0" err="1" smtClean="0"/>
              <a:t>you</a:t>
            </a:r>
            <a:r>
              <a:rPr lang="sv-SE" dirty="0" smtClean="0"/>
              <a:t> </a:t>
            </a:r>
            <a:r>
              <a:rPr lang="sv-SE" dirty="0" err="1" smtClean="0"/>
              <a:t>have</a:t>
            </a:r>
            <a:r>
              <a:rPr lang="sv-SE" dirty="0" smtClean="0"/>
              <a:t> to </a:t>
            </a:r>
            <a:r>
              <a:rPr lang="sv-SE" dirty="0" err="1" smtClean="0"/>
              <a:t>work</a:t>
            </a:r>
            <a:endParaRPr lang="sv-SE" dirty="0"/>
          </a:p>
          <a:p>
            <a:endParaRPr lang="sv-SE" dirty="0" smtClean="0"/>
          </a:p>
          <a:p>
            <a:r>
              <a:rPr lang="sv-SE" dirty="0" err="1"/>
              <a:t>But</a:t>
            </a:r>
            <a:r>
              <a:rPr lang="sv-SE" dirty="0"/>
              <a:t>: </a:t>
            </a:r>
            <a:r>
              <a:rPr lang="sv-SE" b="1" dirty="0"/>
              <a:t>AST </a:t>
            </a:r>
            <a:r>
              <a:rPr lang="sv-SE" b="1" dirty="0" err="1"/>
              <a:t>hacking</a:t>
            </a:r>
            <a:r>
              <a:rPr lang="sv-SE" b="1" dirty="0"/>
              <a:t> is </a:t>
            </a:r>
            <a:r>
              <a:rPr lang="sv-SE" b="1" dirty="0" err="1"/>
              <a:t>fun</a:t>
            </a:r>
            <a:r>
              <a:rPr lang="sv-SE" b="1" dirty="0"/>
              <a:t> and a </a:t>
            </a:r>
            <a:r>
              <a:rPr lang="sv-SE" b="1" dirty="0" err="1"/>
              <a:t>great</a:t>
            </a:r>
            <a:r>
              <a:rPr lang="sv-SE" b="1" dirty="0"/>
              <a:t> </a:t>
            </a:r>
            <a:r>
              <a:rPr lang="sv-SE" b="1" dirty="0" err="1"/>
              <a:t>learning</a:t>
            </a:r>
            <a:r>
              <a:rPr lang="sv-SE" b="1" dirty="0"/>
              <a:t> </a:t>
            </a:r>
            <a:r>
              <a:rPr lang="sv-SE" b="1" dirty="0" err="1"/>
              <a:t>experience</a:t>
            </a:r>
            <a:endParaRPr lang="sv-SE" b="1" dirty="0"/>
          </a:p>
          <a:p>
            <a:endParaRPr lang="sv-SE" dirty="0"/>
          </a:p>
        </p:txBody>
      </p:sp>
    </p:spTree>
    <p:extLst>
      <p:ext uri="{BB962C8B-B14F-4D97-AF65-F5344CB8AC3E}">
        <p14:creationId xmlns:p14="http://schemas.microsoft.com/office/powerpoint/2010/main" val="919539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Questions</a:t>
            </a:r>
            <a:r>
              <a:rPr lang="sv-SE" dirty="0" smtClean="0"/>
              <a:t>?</a:t>
            </a:r>
            <a:endParaRPr lang="sv-SE" dirty="0"/>
          </a:p>
        </p:txBody>
      </p:sp>
      <p:sp>
        <p:nvSpPr>
          <p:cNvPr id="3" name="Content Placeholder 2"/>
          <p:cNvSpPr>
            <a:spLocks noGrp="1"/>
          </p:cNvSpPr>
          <p:nvPr>
            <p:ph idx="1"/>
          </p:nvPr>
        </p:nvSpPr>
        <p:spPr/>
        <p:txBody>
          <a:bodyPr/>
          <a:lstStyle/>
          <a:p>
            <a:r>
              <a:rPr lang="sv-SE" dirty="0" smtClean="0"/>
              <a:t>All </a:t>
            </a:r>
            <a:r>
              <a:rPr lang="sv-SE" dirty="0" err="1" smtClean="0"/>
              <a:t>code</a:t>
            </a:r>
            <a:r>
              <a:rPr lang="sv-SE" dirty="0" smtClean="0"/>
              <a:t> is on </a:t>
            </a:r>
            <a:r>
              <a:rPr lang="sv-SE" dirty="0" err="1" smtClean="0"/>
              <a:t>GitHub</a:t>
            </a:r>
            <a:endParaRPr lang="sv-SE" dirty="0" smtClean="0"/>
          </a:p>
          <a:p>
            <a:pPr lvl="1"/>
            <a:r>
              <a:rPr lang="sv-SE" dirty="0" smtClean="0">
                <a:hlinkClick r:id="rId2"/>
              </a:rPr>
              <a:t>https://github.com/provegard/jz2013</a:t>
            </a:r>
            <a:endParaRPr lang="sv-SE" dirty="0" smtClean="0"/>
          </a:p>
          <a:p>
            <a:endParaRPr lang="sv-SE" dirty="0" smtClean="0"/>
          </a:p>
          <a:p>
            <a:r>
              <a:rPr lang="sv-SE" dirty="0" err="1" smtClean="0"/>
              <a:t>Blog</a:t>
            </a:r>
            <a:r>
              <a:rPr lang="sv-SE" dirty="0" smtClean="0"/>
              <a:t>:</a:t>
            </a:r>
          </a:p>
          <a:p>
            <a:pPr lvl="1"/>
            <a:r>
              <a:rPr lang="sv-SE" dirty="0">
                <a:hlinkClick r:id="rId3"/>
              </a:rPr>
              <a:t>http://programmaticallyspeaking.com</a:t>
            </a:r>
            <a:r>
              <a:rPr lang="sv-SE" dirty="0" smtClean="0">
                <a:hlinkClick r:id="rId3"/>
              </a:rPr>
              <a:t>/</a:t>
            </a:r>
            <a:endParaRPr lang="sv-SE" dirty="0" smtClean="0"/>
          </a:p>
          <a:p>
            <a:pPr lvl="1"/>
            <a:endParaRPr lang="sv-SE" dirty="0"/>
          </a:p>
          <a:p>
            <a:r>
              <a:rPr lang="sv-SE" dirty="0" smtClean="0"/>
              <a:t>Twitter:</a:t>
            </a:r>
          </a:p>
          <a:p>
            <a:pPr lvl="1"/>
            <a:r>
              <a:rPr lang="sv-SE" dirty="0" smtClean="0"/>
              <a:t>@provegard</a:t>
            </a:r>
            <a:endParaRPr lang="sv-SE" dirty="0"/>
          </a:p>
          <a:p>
            <a:pPr lvl="2"/>
            <a:endParaRPr lang="sv-SE" dirty="0" smtClean="0"/>
          </a:p>
          <a:p>
            <a:pPr lvl="4"/>
            <a:endParaRPr lang="sv-SE" dirty="0"/>
          </a:p>
          <a:p>
            <a:pPr lvl="4"/>
            <a:endParaRPr lang="sv-SE" dirty="0" smtClean="0"/>
          </a:p>
          <a:p>
            <a:endParaRPr lang="sv-SE" dirty="0"/>
          </a:p>
        </p:txBody>
      </p:sp>
    </p:spTree>
    <p:extLst>
      <p:ext uri="{BB962C8B-B14F-4D97-AF65-F5344CB8AC3E}">
        <p14:creationId xmlns:p14="http://schemas.microsoft.com/office/powerpoint/2010/main" val="35421082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Background</a:t>
            </a:r>
            <a:endParaRPr lang="sv-SE" dirty="0"/>
          </a:p>
        </p:txBody>
      </p:sp>
      <p:sp>
        <p:nvSpPr>
          <p:cNvPr id="3" name="Content Placeholder 2"/>
          <p:cNvSpPr>
            <a:spLocks noGrp="1"/>
          </p:cNvSpPr>
          <p:nvPr>
            <p:ph idx="1"/>
          </p:nvPr>
        </p:nvSpPr>
        <p:spPr/>
        <p:txBody>
          <a:bodyPr/>
          <a:lstStyle/>
          <a:p>
            <a:r>
              <a:rPr lang="sv-SE" dirty="0" err="1" smtClean="0"/>
              <a:t>Runtime-processing</a:t>
            </a:r>
            <a:r>
              <a:rPr lang="sv-SE" dirty="0" smtClean="0"/>
              <a:t> </a:t>
            </a:r>
            <a:r>
              <a:rPr lang="sv-SE" dirty="0" err="1" smtClean="0"/>
              <a:t>of</a:t>
            </a:r>
            <a:r>
              <a:rPr lang="sv-SE" dirty="0" smtClean="0"/>
              <a:t> annotations</a:t>
            </a:r>
          </a:p>
          <a:p>
            <a:endParaRPr lang="sv-SE" dirty="0"/>
          </a:p>
          <a:p>
            <a:r>
              <a:rPr lang="sv-SE" dirty="0" smtClean="0"/>
              <a:t>Project </a:t>
            </a:r>
            <a:r>
              <a:rPr lang="sv-SE" dirty="0" err="1" smtClean="0"/>
              <a:t>Lombok</a:t>
            </a:r>
            <a:endParaRPr lang="sv-SE" dirty="0" smtClean="0"/>
          </a:p>
          <a:p>
            <a:endParaRPr lang="sv-SE" dirty="0"/>
          </a:p>
          <a:p>
            <a:r>
              <a:rPr lang="sv-SE" dirty="0" smtClean="0"/>
              <a:t>A hobby </a:t>
            </a:r>
            <a:r>
              <a:rPr lang="sv-SE" dirty="0" err="1" smtClean="0"/>
              <a:t>project</a:t>
            </a:r>
            <a:r>
              <a:rPr lang="sv-SE" dirty="0" smtClean="0"/>
              <a:t>: yield4j</a:t>
            </a:r>
            <a:endParaRPr lang="sv-SE" dirty="0"/>
          </a:p>
        </p:txBody>
      </p:sp>
    </p:spTree>
    <p:extLst>
      <p:ext uri="{BB962C8B-B14F-4D97-AF65-F5344CB8AC3E}">
        <p14:creationId xmlns:p14="http://schemas.microsoft.com/office/powerpoint/2010/main" val="2437622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Why</a:t>
            </a:r>
            <a:r>
              <a:rPr lang="sv-SE" dirty="0" smtClean="0"/>
              <a:t> AST </a:t>
            </a:r>
            <a:r>
              <a:rPr lang="sv-SE" dirty="0" err="1" smtClean="0"/>
              <a:t>hacking</a:t>
            </a:r>
            <a:r>
              <a:rPr lang="sv-SE" dirty="0" smtClean="0"/>
              <a:t>?</a:t>
            </a:r>
            <a:endParaRPr lang="sv-SE" dirty="0"/>
          </a:p>
        </p:txBody>
      </p:sp>
      <p:sp>
        <p:nvSpPr>
          <p:cNvPr id="3" name="Platshållare för innehåll 2"/>
          <p:cNvSpPr>
            <a:spLocks noGrp="1"/>
          </p:cNvSpPr>
          <p:nvPr>
            <p:ph idx="1"/>
          </p:nvPr>
        </p:nvSpPr>
        <p:spPr/>
        <p:txBody>
          <a:bodyPr/>
          <a:lstStyle/>
          <a:p>
            <a:pPr marL="514350" indent="-514350">
              <a:buFont typeface="+mj-lt"/>
              <a:buAutoNum type="arabicPeriod"/>
            </a:pPr>
            <a:r>
              <a:rPr lang="sv-SE" dirty="0" err="1" smtClean="0"/>
              <a:t>Learn</a:t>
            </a:r>
            <a:r>
              <a:rPr lang="sv-SE" dirty="0" smtClean="0"/>
              <a:t> </a:t>
            </a:r>
            <a:r>
              <a:rPr lang="sv-SE" dirty="0" err="1" smtClean="0"/>
              <a:t>more</a:t>
            </a:r>
            <a:r>
              <a:rPr lang="sv-SE" dirty="0" smtClean="0"/>
              <a:t> </a:t>
            </a:r>
            <a:r>
              <a:rPr lang="sv-SE" dirty="0" err="1" smtClean="0"/>
              <a:t>about</a:t>
            </a:r>
            <a:r>
              <a:rPr lang="sv-SE" dirty="0" smtClean="0"/>
              <a:t> Java and </a:t>
            </a:r>
            <a:r>
              <a:rPr lang="sv-SE" dirty="0" err="1" smtClean="0"/>
              <a:t>javac</a:t>
            </a:r>
            <a:endParaRPr lang="sv-SE" dirty="0" smtClean="0"/>
          </a:p>
          <a:p>
            <a:pPr marL="514350" indent="-514350">
              <a:buFont typeface="+mj-lt"/>
              <a:buAutoNum type="arabicPeriod"/>
            </a:pPr>
            <a:endParaRPr lang="sv-SE" dirty="0"/>
          </a:p>
          <a:p>
            <a:pPr marL="514350" indent="-514350">
              <a:buFont typeface="+mj-lt"/>
              <a:buAutoNum type="arabicPeriod"/>
            </a:pPr>
            <a:r>
              <a:rPr lang="sv-SE" dirty="0" err="1" smtClean="0"/>
              <a:t>Have</a:t>
            </a:r>
            <a:r>
              <a:rPr lang="sv-SE" dirty="0" smtClean="0"/>
              <a:t> </a:t>
            </a:r>
            <a:r>
              <a:rPr lang="sv-SE" dirty="0" err="1" smtClean="0"/>
              <a:t>fun</a:t>
            </a:r>
            <a:endParaRPr lang="sv-SE" dirty="0" smtClean="0"/>
          </a:p>
          <a:p>
            <a:pPr marL="514350" indent="-514350">
              <a:buFont typeface="+mj-lt"/>
              <a:buAutoNum type="arabicPeriod"/>
            </a:pPr>
            <a:endParaRPr lang="sv-SE" dirty="0"/>
          </a:p>
          <a:p>
            <a:pPr marL="514350" indent="-514350">
              <a:buFont typeface="+mj-lt"/>
              <a:buAutoNum type="arabicPeriod"/>
            </a:pPr>
            <a:r>
              <a:rPr lang="sv-SE" dirty="0" smtClean="0"/>
              <a:t>????</a:t>
            </a:r>
          </a:p>
          <a:p>
            <a:pPr marL="514350" indent="-514350">
              <a:buFont typeface="+mj-lt"/>
              <a:buAutoNum type="arabicPeriod"/>
            </a:pPr>
            <a:endParaRPr lang="sv-SE" dirty="0"/>
          </a:p>
          <a:p>
            <a:pPr marL="514350" indent="-514350">
              <a:buFont typeface="+mj-lt"/>
              <a:buAutoNum type="arabicPeriod"/>
            </a:pPr>
            <a:r>
              <a:rPr lang="sv-SE" dirty="0" smtClean="0"/>
              <a:t>PROFIT!!!</a:t>
            </a:r>
            <a:endParaRPr lang="sv-SE" dirty="0"/>
          </a:p>
        </p:txBody>
      </p:sp>
    </p:spTree>
    <p:extLst>
      <p:ext uri="{BB962C8B-B14F-4D97-AF65-F5344CB8AC3E}">
        <p14:creationId xmlns:p14="http://schemas.microsoft.com/office/powerpoint/2010/main" val="3746395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What</a:t>
            </a:r>
            <a:r>
              <a:rPr lang="sv-SE" dirty="0" smtClean="0"/>
              <a:t> is AST, </a:t>
            </a:r>
            <a:r>
              <a:rPr lang="sv-SE" dirty="0" err="1" smtClean="0"/>
              <a:t>then</a:t>
            </a:r>
            <a:r>
              <a:rPr lang="sv-SE" dirty="0" smtClean="0"/>
              <a:t>?</a:t>
            </a:r>
            <a:endParaRPr lang="sv-SE" dirty="0"/>
          </a:p>
        </p:txBody>
      </p:sp>
      <p:sp>
        <p:nvSpPr>
          <p:cNvPr id="3" name="Platshållare för innehåll 2"/>
          <p:cNvSpPr>
            <a:spLocks noGrp="1"/>
          </p:cNvSpPr>
          <p:nvPr>
            <p:ph idx="1"/>
          </p:nvPr>
        </p:nvSpPr>
        <p:spPr/>
        <p:txBody>
          <a:bodyPr/>
          <a:lstStyle/>
          <a:p>
            <a:r>
              <a:rPr lang="sv-SE" dirty="0" smtClean="0"/>
              <a:t>Source </a:t>
            </a:r>
            <a:r>
              <a:rPr lang="sv-SE" dirty="0" err="1" smtClean="0"/>
              <a:t>code</a:t>
            </a:r>
            <a:r>
              <a:rPr lang="sv-SE" dirty="0" smtClean="0"/>
              <a:t> is text</a:t>
            </a:r>
          </a:p>
          <a:p>
            <a:endParaRPr lang="sv-SE" dirty="0" smtClean="0"/>
          </a:p>
          <a:p>
            <a:r>
              <a:rPr lang="sv-SE" dirty="0" smtClean="0"/>
              <a:t>A </a:t>
            </a:r>
            <a:r>
              <a:rPr lang="sv-SE" dirty="0" err="1" smtClean="0"/>
              <a:t>lexer</a:t>
            </a:r>
            <a:r>
              <a:rPr lang="sv-SE" dirty="0" smtClean="0"/>
              <a:t> translates the text </a:t>
            </a:r>
            <a:r>
              <a:rPr lang="sv-SE" dirty="0" err="1" smtClean="0"/>
              <a:t>into</a:t>
            </a:r>
            <a:r>
              <a:rPr lang="sv-SE" dirty="0" smtClean="0"/>
              <a:t> </a:t>
            </a:r>
            <a:r>
              <a:rPr lang="sv-SE" i="1" dirty="0" smtClean="0"/>
              <a:t>tokens</a:t>
            </a:r>
          </a:p>
          <a:p>
            <a:endParaRPr lang="sv-SE" dirty="0" smtClean="0"/>
          </a:p>
          <a:p>
            <a:r>
              <a:rPr lang="sv-SE" dirty="0" smtClean="0"/>
              <a:t>A parser </a:t>
            </a:r>
            <a:r>
              <a:rPr lang="sv-SE" dirty="0" err="1" smtClean="0"/>
              <a:t>reads</a:t>
            </a:r>
            <a:r>
              <a:rPr lang="sv-SE" dirty="0" smtClean="0"/>
              <a:t> tokens and </a:t>
            </a:r>
            <a:r>
              <a:rPr lang="sv-SE" dirty="0" err="1" smtClean="0"/>
              <a:t>builds</a:t>
            </a:r>
            <a:r>
              <a:rPr lang="sv-SE" dirty="0" smtClean="0"/>
              <a:t> an </a:t>
            </a:r>
            <a:r>
              <a:rPr lang="sv-SE" b="1" dirty="0" smtClean="0">
                <a:solidFill>
                  <a:schemeClr val="tx2"/>
                </a:solidFill>
              </a:rPr>
              <a:t>Abstract Syntax </a:t>
            </a:r>
            <a:r>
              <a:rPr lang="sv-SE" b="1" dirty="0" err="1" smtClean="0">
                <a:solidFill>
                  <a:schemeClr val="tx2"/>
                </a:solidFill>
              </a:rPr>
              <a:t>Tree</a:t>
            </a:r>
            <a:r>
              <a:rPr lang="sv-SE" dirty="0" smtClean="0"/>
              <a:t>, or AST!</a:t>
            </a:r>
            <a:endParaRPr lang="sv-SE" dirty="0"/>
          </a:p>
        </p:txBody>
      </p:sp>
    </p:spTree>
    <p:extLst>
      <p:ext uri="{BB962C8B-B14F-4D97-AF65-F5344CB8AC3E}">
        <p14:creationId xmlns:p14="http://schemas.microsoft.com/office/powerpoint/2010/main" val="3353965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sv-SE" dirty="0" err="1" smtClean="0"/>
              <a:t>Let’s</a:t>
            </a:r>
            <a:r>
              <a:rPr lang="sv-SE" dirty="0" smtClean="0"/>
              <a:t> look at </a:t>
            </a:r>
            <a:r>
              <a:rPr lang="sv-SE" dirty="0" err="1" smtClean="0"/>
              <a:t>some</a:t>
            </a:r>
            <a:r>
              <a:rPr lang="sv-SE" dirty="0" smtClean="0"/>
              <a:t> </a:t>
            </a:r>
            <a:r>
              <a:rPr lang="sv-SE" dirty="0" err="1" smtClean="0"/>
              <a:t>examples</a:t>
            </a:r>
            <a:endParaRPr lang="sv-SE" dirty="0"/>
          </a:p>
        </p:txBody>
      </p:sp>
      <p:sp>
        <p:nvSpPr>
          <p:cNvPr id="6" name="Subtitle 5"/>
          <p:cNvSpPr>
            <a:spLocks noGrp="1"/>
          </p:cNvSpPr>
          <p:nvPr>
            <p:ph type="subTitle" idx="1"/>
          </p:nvPr>
        </p:nvSpPr>
        <p:spPr/>
        <p:txBody>
          <a:bodyPr/>
          <a:lstStyle/>
          <a:p>
            <a:r>
              <a:rPr lang="sv-SE" dirty="0" err="1" smtClean="0"/>
              <a:t>astex</a:t>
            </a:r>
            <a:r>
              <a:rPr lang="sv-SE" dirty="0"/>
              <a:t>\</a:t>
            </a:r>
            <a:r>
              <a:rPr lang="sv-SE" dirty="0" smtClean="0"/>
              <a:t>TypeInvestigation.java</a:t>
            </a:r>
          </a:p>
          <a:p>
            <a:r>
              <a:rPr lang="sv-SE" dirty="0" err="1" smtClean="0"/>
              <a:t>astex</a:t>
            </a:r>
            <a:r>
              <a:rPr lang="sv-SE" dirty="0"/>
              <a:t>\</a:t>
            </a:r>
            <a:r>
              <a:rPr lang="sv-SE" dirty="0" smtClean="0"/>
              <a:t>Conditional.java</a:t>
            </a:r>
            <a:endParaRPr lang="sv-SE" dirty="0"/>
          </a:p>
        </p:txBody>
      </p:sp>
    </p:spTree>
    <p:extLst>
      <p:ext uri="{BB962C8B-B14F-4D97-AF65-F5344CB8AC3E}">
        <p14:creationId xmlns:p14="http://schemas.microsoft.com/office/powerpoint/2010/main" val="30239976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Observations?</a:t>
            </a:r>
            <a:endParaRPr lang="sv-SE" dirty="0"/>
          </a:p>
        </p:txBody>
      </p:sp>
      <p:sp>
        <p:nvSpPr>
          <p:cNvPr id="3" name="Content Placeholder 2"/>
          <p:cNvSpPr>
            <a:spLocks noGrp="1"/>
          </p:cNvSpPr>
          <p:nvPr>
            <p:ph idx="1"/>
          </p:nvPr>
        </p:nvSpPr>
        <p:spPr/>
        <p:txBody>
          <a:bodyPr/>
          <a:lstStyle/>
          <a:p>
            <a:r>
              <a:rPr lang="sv-SE" dirty="0" smtClean="0"/>
              <a:t>No </a:t>
            </a:r>
            <a:r>
              <a:rPr lang="sv-SE" dirty="0" err="1" smtClean="0"/>
              <a:t>type</a:t>
            </a:r>
            <a:r>
              <a:rPr lang="sv-SE" dirty="0" smtClean="0"/>
              <a:t> information </a:t>
            </a:r>
            <a:r>
              <a:rPr lang="sv-SE" dirty="0" err="1" smtClean="0"/>
              <a:t>below</a:t>
            </a:r>
            <a:r>
              <a:rPr lang="sv-SE" dirty="0" smtClean="0"/>
              <a:t> </a:t>
            </a:r>
            <a:r>
              <a:rPr lang="sv-SE" dirty="0" err="1" smtClean="0"/>
              <a:t>method</a:t>
            </a:r>
            <a:r>
              <a:rPr lang="sv-SE" dirty="0" smtClean="0"/>
              <a:t> </a:t>
            </a:r>
            <a:r>
              <a:rPr lang="sv-SE" dirty="0" err="1" smtClean="0"/>
              <a:t>level</a:t>
            </a:r>
            <a:endParaRPr lang="sv-SE" dirty="0" smtClean="0"/>
          </a:p>
          <a:p>
            <a:endParaRPr lang="sv-SE" dirty="0"/>
          </a:p>
          <a:p>
            <a:r>
              <a:rPr lang="sv-SE" dirty="0" err="1" smtClean="0"/>
              <a:t>Numeric</a:t>
            </a:r>
            <a:r>
              <a:rPr lang="sv-SE" dirty="0" smtClean="0"/>
              <a:t> </a:t>
            </a:r>
            <a:r>
              <a:rPr lang="sv-SE" dirty="0" err="1" smtClean="0"/>
              <a:t>constants</a:t>
            </a:r>
            <a:endParaRPr lang="sv-SE" dirty="0" smtClean="0"/>
          </a:p>
          <a:p>
            <a:endParaRPr lang="sv-SE" dirty="0"/>
          </a:p>
          <a:p>
            <a:r>
              <a:rPr lang="sv-SE" dirty="0" err="1" smtClean="0"/>
              <a:t>Let’s</a:t>
            </a:r>
            <a:r>
              <a:rPr lang="sv-SE" dirty="0" smtClean="0"/>
              <a:t> come back to </a:t>
            </a:r>
            <a:r>
              <a:rPr lang="sv-SE" dirty="0" err="1" smtClean="0"/>
              <a:t>these</a:t>
            </a:r>
            <a:r>
              <a:rPr lang="sv-SE" dirty="0" smtClean="0"/>
              <a:t> later…</a:t>
            </a:r>
            <a:endParaRPr lang="sv-SE" dirty="0"/>
          </a:p>
        </p:txBody>
      </p:sp>
    </p:spTree>
    <p:extLst>
      <p:ext uri="{BB962C8B-B14F-4D97-AF65-F5344CB8AC3E}">
        <p14:creationId xmlns:p14="http://schemas.microsoft.com/office/powerpoint/2010/main" val="2250305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2744</TotalTime>
  <Words>1436</Words>
  <Application>Microsoft Office PowerPoint</Application>
  <PresentationFormat>On-screen Show (4:3)</PresentationFormat>
  <Paragraphs>315</Paragraphs>
  <Slides>44</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Consolas</vt:lpstr>
      <vt:lpstr>Office-tema</vt:lpstr>
      <vt:lpstr>Adding language features through AST hacking – possibilities and limitations</vt:lpstr>
      <vt:lpstr>whoami</vt:lpstr>
      <vt:lpstr>About this session</vt:lpstr>
      <vt:lpstr>Disclaimer</vt:lpstr>
      <vt:lpstr>Background</vt:lpstr>
      <vt:lpstr>Why AST hacking?</vt:lpstr>
      <vt:lpstr>What is AST, then?</vt:lpstr>
      <vt:lpstr>Let’s look at some examples</vt:lpstr>
      <vt:lpstr>Observations?</vt:lpstr>
      <vt:lpstr>Why annotation processing?</vt:lpstr>
      <vt:lpstr>javac compiler phases</vt:lpstr>
      <vt:lpstr>Lex &amp; parse limitations</vt:lpstr>
      <vt:lpstr>Annotation processor limitations</vt:lpstr>
      <vt:lpstr>API relationships</vt:lpstr>
      <vt:lpstr>Bypassing JSR 269, part 1</vt:lpstr>
      <vt:lpstr>Bypassing JSR 269, part 2</vt:lpstr>
      <vt:lpstr>More infrastructure</vt:lpstr>
      <vt:lpstr>More examples</vt:lpstr>
      <vt:lpstr>Forget annotations!</vt:lpstr>
      <vt:lpstr>An annotation-less example</vt:lpstr>
      <vt:lpstr>Type information</vt:lpstr>
      <vt:lpstr>Rush ahead</vt:lpstr>
      <vt:lpstr>Full type information examples</vt:lpstr>
      <vt:lpstr>Supporting different Java versions</vt:lpstr>
      <vt:lpstr>Unsupported API land</vt:lpstr>
      <vt:lpstr>Types of API changes</vt:lpstr>
      <vt:lpstr>How to deal with such changes</vt:lpstr>
      <vt:lpstr>Targeted compilation</vt:lpstr>
      <vt:lpstr>Using reflection</vt:lpstr>
      <vt:lpstr>Version examples</vt:lpstr>
      <vt:lpstr>Generating code</vt:lpstr>
      <vt:lpstr>Toy feature</vt:lpstr>
      <vt:lpstr>What we have to do</vt:lpstr>
      <vt:lpstr>Some details</vt:lpstr>
      <vt:lpstr>Printing messages</vt:lpstr>
      <vt:lpstr>Code generation and @NotNull in action</vt:lpstr>
      <vt:lpstr>Desugaring issues</vt:lpstr>
      <vt:lpstr>Early desugaring example</vt:lpstr>
      <vt:lpstr>What we would have to do</vt:lpstr>
      <vt:lpstr>Testing your annotations</vt:lpstr>
      <vt:lpstr>IDE support</vt:lpstr>
      <vt:lpstr>Language features</vt:lpstr>
      <vt:lpstr>Conclusions</vt:lpstr>
      <vt:lpstr>Questions?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Adding language features through AST hacking – possibilities and limitations</dc:title>
  <dc:creator>Per Rovegård</dc:creator>
  <cp:lastModifiedBy>Per Rovegård</cp:lastModifiedBy>
  <cp:revision>77</cp:revision>
  <dcterms:created xsi:type="dcterms:W3CDTF">2013-09-08T14:56:54Z</dcterms:created>
  <dcterms:modified xsi:type="dcterms:W3CDTF">2013-09-11T09:52:59Z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