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9AA0A6"/>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A picture containing logo&#10;&#10;Description automatically generated" id="84" name="Google Shape;84;p13"/>
          <p:cNvPicPr preferRelativeResize="0"/>
          <p:nvPr/>
        </p:nvPicPr>
        <p:blipFill rotWithShape="1">
          <a:blip r:embed="rId3">
            <a:alphaModFix/>
          </a:blip>
          <a:srcRect b="0" l="0" r="0" t="0"/>
          <a:stretch/>
        </p:blipFill>
        <p:spPr>
          <a:xfrm>
            <a:off x="153573" y="81285"/>
            <a:ext cx="2920931" cy="1354217"/>
          </a:xfrm>
          <a:prstGeom prst="rect">
            <a:avLst/>
          </a:prstGeom>
          <a:noFill/>
          <a:ln>
            <a:noFill/>
          </a:ln>
        </p:spPr>
      </p:pic>
      <p:sp>
        <p:nvSpPr>
          <p:cNvPr id="85" name="Google Shape;85;p13"/>
          <p:cNvSpPr txBox="1"/>
          <p:nvPr/>
        </p:nvSpPr>
        <p:spPr>
          <a:xfrm>
            <a:off x="3074503" y="829023"/>
            <a:ext cx="9030900" cy="1293300"/>
          </a:xfrm>
          <a:prstGeom prst="rect">
            <a:avLst/>
          </a:prstGeom>
          <a:solidFill>
            <a:srgbClr val="2F5496"/>
          </a:solidFill>
          <a:ln>
            <a:noFill/>
          </a:ln>
        </p:spPr>
        <p:txBody>
          <a:bodyPr anchorCtr="0" anchor="t" bIns="45700" lIns="91425" spcFirstLastPara="1" rIns="0"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a:ea typeface="Century"/>
                <a:cs typeface="Century"/>
                <a:sym typeface="Century"/>
              </a:rPr>
              <a:t>DEPARTMENT OF COMPUTER SCIENCE &amp; ENGINEERING</a:t>
            </a:r>
            <a:endParaRPr b="0" i="0" sz="1800" u="none" cap="none" strike="noStrike">
              <a:solidFill>
                <a:schemeClr val="lt1"/>
              </a:solidFill>
              <a:latin typeface="Century"/>
              <a:ea typeface="Century"/>
              <a:cs typeface="Century"/>
              <a:sym typeface="Century"/>
            </a:endParaRPr>
          </a:p>
          <a:p>
            <a:pPr indent="0" lvl="0" marL="0" marR="0" rtl="0" algn="ctr">
              <a:lnSpc>
                <a:spcPct val="100000"/>
              </a:lnSpc>
              <a:spcBef>
                <a:spcPts val="0"/>
              </a:spcBef>
              <a:spcAft>
                <a:spcPts val="0"/>
              </a:spcAft>
              <a:buNone/>
            </a:pPr>
            <a:r>
              <a:rPr b="0" i="1" lang="en-US" sz="2800" u="none" cap="none" strike="noStrike">
                <a:solidFill>
                  <a:schemeClr val="lt1"/>
                </a:solidFill>
                <a:latin typeface="Arial"/>
                <a:ea typeface="Arial"/>
                <a:cs typeface="Arial"/>
                <a:sym typeface="Arial"/>
              </a:rPr>
              <a:t>Real Time Car Trajectory</a:t>
            </a:r>
            <a:endParaRPr/>
          </a:p>
          <a:p>
            <a:pPr indent="0" lvl="0" marL="0" marR="0" rtl="0" algn="ctr">
              <a:lnSpc>
                <a:spcPct val="107916"/>
              </a:lnSpc>
              <a:spcBef>
                <a:spcPts val="0"/>
              </a:spcBef>
              <a:spcAft>
                <a:spcPts val="0"/>
              </a:spcAft>
              <a:buClr>
                <a:schemeClr val="dk1"/>
              </a:buClr>
              <a:buSzPts val="1100"/>
              <a:buFont typeface="Arial"/>
              <a:buNone/>
            </a:pPr>
            <a:r>
              <a:rPr b="1" i="0" lang="en-US" sz="1300" u="none" cap="none" strike="noStrike">
                <a:solidFill>
                  <a:schemeClr val="lt1"/>
                </a:solidFill>
                <a:latin typeface="Calibri"/>
                <a:ea typeface="Calibri"/>
                <a:cs typeface="Calibri"/>
                <a:sym typeface="Calibri"/>
              </a:rPr>
              <a:t>Real-Time Tracking and Behavior Recognition using yolor</a:t>
            </a:r>
            <a:endParaRPr b="1" i="0" sz="13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i="1" lang="en-US" sz="1800">
                <a:solidFill>
                  <a:schemeClr val="lt1"/>
                </a:solidFill>
                <a:latin typeface="Calibri"/>
                <a:ea typeface="Calibri"/>
                <a:cs typeface="Calibri"/>
                <a:sym typeface="Calibri"/>
              </a:rPr>
              <a:t>Raashi Lokhande, Atharv Jadhav, Anshita Nair, Vaibhav Kadam</a:t>
            </a:r>
            <a:endParaRPr b="0" i="0" sz="1400" u="none" cap="none" strike="noStrike">
              <a:solidFill>
                <a:srgbClr val="000000"/>
              </a:solidFill>
              <a:latin typeface="Arial"/>
              <a:ea typeface="Arial"/>
              <a:cs typeface="Arial"/>
              <a:sym typeface="Arial"/>
            </a:endParaRPr>
          </a:p>
        </p:txBody>
      </p:sp>
      <p:sp>
        <p:nvSpPr>
          <p:cNvPr id="86" name="Google Shape;86;p13"/>
          <p:cNvSpPr txBox="1"/>
          <p:nvPr/>
        </p:nvSpPr>
        <p:spPr>
          <a:xfrm>
            <a:off x="306879" y="1365793"/>
            <a:ext cx="2767500" cy="61560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Faculty Guide: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US" sz="1800" u="none" cap="none" strike="noStrike">
                <a:solidFill>
                  <a:srgbClr val="000000"/>
                </a:solidFill>
                <a:latin typeface="Times New Roman"/>
                <a:ea typeface="Times New Roman"/>
                <a:cs typeface="Times New Roman"/>
                <a:sym typeface="Times New Roman"/>
              </a:rPr>
              <a:t>Prof. </a:t>
            </a:r>
            <a:r>
              <a:rPr lang="en-US" sz="1800">
                <a:latin typeface="Times New Roman"/>
                <a:ea typeface="Times New Roman"/>
                <a:cs typeface="Times New Roman"/>
                <a:sym typeface="Times New Roman"/>
              </a:rPr>
              <a:t>Deepak Naik</a:t>
            </a:r>
            <a:endParaRPr b="1" i="0" sz="1700" u="none" cap="none" strike="noStrike">
              <a:solidFill>
                <a:srgbClr val="000000"/>
              </a:solidFill>
              <a:latin typeface="Arial"/>
              <a:ea typeface="Arial"/>
              <a:cs typeface="Arial"/>
              <a:sym typeface="Arial"/>
            </a:endParaRPr>
          </a:p>
        </p:txBody>
      </p:sp>
      <p:sp>
        <p:nvSpPr>
          <p:cNvPr id="87" name="Google Shape;87;p13"/>
          <p:cNvSpPr txBox="1"/>
          <p:nvPr/>
        </p:nvSpPr>
        <p:spPr>
          <a:xfrm>
            <a:off x="13013334" y="-393524"/>
            <a:ext cx="4927697" cy="6155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Proposed Architecture/ Diagram:</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13"/>
          <p:cNvSpPr txBox="1"/>
          <p:nvPr/>
        </p:nvSpPr>
        <p:spPr>
          <a:xfrm>
            <a:off x="3074504" y="170085"/>
            <a:ext cx="7420624" cy="584775"/>
          </a:xfrm>
          <a:prstGeom prst="rect">
            <a:avLst/>
          </a:prstGeom>
          <a:solidFill>
            <a:srgbClr val="B3C6E7"/>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323F4F"/>
                </a:solidFill>
                <a:latin typeface="Century"/>
                <a:ea typeface="Century"/>
                <a:cs typeface="Century"/>
                <a:sym typeface="Century"/>
              </a:rPr>
              <a:t>MIT SCHOOL OF COMPUTING </a:t>
            </a:r>
            <a:endParaRPr b="0" i="0" sz="3200" u="none" cap="none" strike="noStrike">
              <a:solidFill>
                <a:srgbClr val="323F4F"/>
              </a:solidFill>
              <a:latin typeface="Century"/>
              <a:ea typeface="Century"/>
              <a:cs typeface="Century"/>
              <a:sym typeface="Century"/>
            </a:endParaRPr>
          </a:p>
        </p:txBody>
      </p:sp>
      <p:sp>
        <p:nvSpPr>
          <p:cNvPr id="89" name="Google Shape;89;p13"/>
          <p:cNvSpPr txBox="1"/>
          <p:nvPr/>
        </p:nvSpPr>
        <p:spPr>
          <a:xfrm>
            <a:off x="-3345986" y="2629235"/>
            <a:ext cx="2869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txBox="1"/>
          <p:nvPr/>
        </p:nvSpPr>
        <p:spPr>
          <a:xfrm>
            <a:off x="288040" y="5212348"/>
            <a:ext cx="4225793" cy="160277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Arial"/>
                <a:ea typeface="Arial"/>
                <a:cs typeface="Arial"/>
                <a:sym typeface="Arial"/>
              </a:rPr>
              <a:t>Problem statement</a:t>
            </a:r>
            <a:endParaRPr b="1" i="0" sz="1500" u="none" cap="none" strike="noStrike">
              <a:solidFill>
                <a:srgbClr val="000000"/>
              </a:solidFill>
              <a:latin typeface="Arial"/>
              <a:ea typeface="Arial"/>
              <a:cs typeface="Arial"/>
              <a:sym typeface="Arial"/>
            </a:endParaRPr>
          </a:p>
          <a:p>
            <a:pPr indent="0" lvl="0" marL="0" marR="0" rtl="0" algn="l">
              <a:lnSpc>
                <a:spcPct val="107916"/>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The challenge is to effectively monitor the motion of objects over time and conduct behavior analysis. This is crucial for various applications such as surveillance, security, and research, where understanding the trajectories of objects is essential for pattern recognition and anomaly detection.</a:t>
            </a:r>
            <a:endParaRPr b="1" i="0" sz="1100" u="none" cap="none" strike="noStrike">
              <a:solidFill>
                <a:schemeClr val="dk1"/>
              </a:solidFill>
              <a:latin typeface="Arial"/>
              <a:ea typeface="Arial"/>
              <a:cs typeface="Arial"/>
              <a:sym typeface="Arial"/>
            </a:endParaRPr>
          </a:p>
          <a:p>
            <a:pPr indent="0" lvl="0" marL="0" marR="0" rtl="0" algn="l">
              <a:lnSpc>
                <a:spcPct val="107916"/>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7916"/>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91" name="Google Shape;91;p13"/>
          <p:cNvSpPr txBox="1"/>
          <p:nvPr/>
        </p:nvSpPr>
        <p:spPr>
          <a:xfrm>
            <a:off x="4579643" y="5256741"/>
            <a:ext cx="4006108" cy="1523454"/>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Proposed Solution</a:t>
            </a:r>
            <a:endParaRPr b="1"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Our proposed solution involves the development and implementation of a comprehensive object trajectory analysis system. This system will utilize advanced tracking algorithms and computer vision techniques to capture and interpret the motion of objects accurately. The solution will include real-time monitoring capabilities, behavior pattern recognition, and data visualization tools for enhanced analysis.</a:t>
            </a:r>
            <a:endParaRPr b="0" i="0" sz="1100" u="none" cap="none" strike="noStrike">
              <a:solidFill>
                <a:schemeClr val="dk1"/>
              </a:solidFill>
              <a:latin typeface="Arial"/>
              <a:ea typeface="Arial"/>
              <a:cs typeface="Arial"/>
              <a:sym typeface="Arial"/>
            </a:endParaRPr>
          </a:p>
        </p:txBody>
      </p:sp>
      <p:sp>
        <p:nvSpPr>
          <p:cNvPr id="92" name="Google Shape;92;p13"/>
          <p:cNvSpPr txBox="1"/>
          <p:nvPr/>
        </p:nvSpPr>
        <p:spPr>
          <a:xfrm>
            <a:off x="8674920" y="5256741"/>
            <a:ext cx="3517080" cy="1523454"/>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Scope and Feasibility</a:t>
            </a:r>
            <a:endParaRPr b="1"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The project focuses on developing a feasible object trajectory analysis system to enhance security. It includes trajectory tracking, behavior analysis, seamless integration, and scalability, leveraging available tracking algorithms for both technological and financial feasibility. The goal is to provide valuable insights for improved situational awareness.</a:t>
            </a:r>
            <a:endParaRPr b="0" i="0" sz="1100" u="none" cap="none" strike="noStrike">
              <a:solidFill>
                <a:schemeClr val="dk1"/>
              </a:solidFill>
              <a:latin typeface="Arial"/>
              <a:ea typeface="Arial"/>
              <a:cs typeface="Arial"/>
              <a:sym typeface="Arial"/>
            </a:endParaRPr>
          </a:p>
        </p:txBody>
      </p:sp>
      <p:sp>
        <p:nvSpPr>
          <p:cNvPr id="93" name="Google Shape;93;p13"/>
          <p:cNvSpPr txBox="1"/>
          <p:nvPr/>
        </p:nvSpPr>
        <p:spPr>
          <a:xfrm>
            <a:off x="10565338" y="180102"/>
            <a:ext cx="1556400" cy="58500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Class : TYAIA04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Group Id: </a:t>
            </a:r>
            <a:r>
              <a:rPr b="1" lang="en-US" sz="1600">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pic>
        <p:nvPicPr>
          <p:cNvPr id="94" name="Google Shape;94;p13"/>
          <p:cNvPicPr preferRelativeResize="0"/>
          <p:nvPr/>
        </p:nvPicPr>
        <p:blipFill rotWithShape="1">
          <a:blip r:embed="rId4">
            <a:alphaModFix/>
          </a:blip>
          <a:srcRect b="0" l="0" r="0" t="0"/>
          <a:stretch/>
        </p:blipFill>
        <p:spPr>
          <a:xfrm>
            <a:off x="8718689" y="2402516"/>
            <a:ext cx="3418383" cy="2574034"/>
          </a:xfrm>
          <a:prstGeom prst="rect">
            <a:avLst/>
          </a:prstGeom>
          <a:noFill/>
          <a:ln>
            <a:noFill/>
          </a:ln>
        </p:spPr>
      </p:pic>
      <p:pic>
        <p:nvPicPr>
          <p:cNvPr id="95" name="Google Shape;95;p13"/>
          <p:cNvPicPr preferRelativeResize="0"/>
          <p:nvPr/>
        </p:nvPicPr>
        <p:blipFill rotWithShape="1">
          <a:blip r:embed="rId5">
            <a:alphaModFix/>
          </a:blip>
          <a:srcRect b="0" l="0" r="0" t="0"/>
          <a:stretch/>
        </p:blipFill>
        <p:spPr>
          <a:xfrm>
            <a:off x="288040" y="2114219"/>
            <a:ext cx="4225793" cy="3092543"/>
          </a:xfrm>
          <a:prstGeom prst="rect">
            <a:avLst/>
          </a:prstGeom>
          <a:noFill/>
          <a:ln>
            <a:noFill/>
          </a:ln>
        </p:spPr>
      </p:pic>
      <p:pic>
        <p:nvPicPr>
          <p:cNvPr id="96" name="Google Shape;96;p13"/>
          <p:cNvPicPr preferRelativeResize="0"/>
          <p:nvPr/>
        </p:nvPicPr>
        <p:blipFill rotWithShape="1">
          <a:blip r:embed="rId6">
            <a:alphaModFix/>
          </a:blip>
          <a:srcRect b="0" l="0" r="0" t="0"/>
          <a:stretch/>
        </p:blipFill>
        <p:spPr>
          <a:xfrm>
            <a:off x="4807975" y="2156200"/>
            <a:ext cx="3549450" cy="3092524"/>
          </a:xfrm>
          <a:prstGeom prst="rect">
            <a:avLst/>
          </a:prstGeom>
          <a:noFill/>
          <a:ln>
            <a:noFill/>
          </a:ln>
        </p:spPr>
      </p:pic>
      <p:sp>
        <p:nvSpPr>
          <p:cNvPr id="97" name="Google Shape;97;p13"/>
          <p:cNvSpPr/>
          <p:nvPr/>
        </p:nvSpPr>
        <p:spPr>
          <a:xfrm>
            <a:off x="1796023" y="3152435"/>
            <a:ext cx="1209826" cy="754012"/>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800"/>
              </a:spcAft>
              <a:buNone/>
            </a:pPr>
            <a:r>
              <a:rPr b="0" i="0" lang="en-US" sz="2800" u="none" cap="none" strike="noStrike">
                <a:solidFill>
                  <a:srgbClr val="000000"/>
                </a:solidFill>
                <a:latin typeface="Calibri"/>
                <a:ea typeface="Calibri"/>
                <a:cs typeface="Calibri"/>
                <a:sym typeface="Calibri"/>
              </a:rPr>
              <a:t>User</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