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2A92A8-3395-4BA5-9CA2-F029A227F4A1}">
  <a:tblStyle styleId="{A62A92A8-3395-4BA5-9CA2-F029A227F4A1}"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avenPro-regular.fntdata"/><Relationship Id="rId25" Type="http://schemas.openxmlformats.org/officeDocument/2006/relationships/slide" Target="slides/slide19.xml"/><Relationship Id="rId27"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56518c1f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56518c1f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56518c1f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56518c1f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56518c1f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56518c1f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56518c1f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56518c1f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56518c1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56518c1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56afd4f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56afd4f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56afd4f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56afd4f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56afd4fb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56afd4fb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56afd4fb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56afd4fb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jpg"/><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jpg"/><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jpg"/><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jpg"/><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0" y="0"/>
            <a:ext cx="9144000" cy="5142156"/>
          </a:xfrm>
          <a:prstGeom prst="rect">
            <a:avLst/>
          </a:prstGeom>
          <a:noFill/>
          <a:ln>
            <a:noFill/>
          </a:ln>
        </p:spPr>
      </p:pic>
      <p:sp>
        <p:nvSpPr>
          <p:cNvPr id="55" name="Google Shape;55;p13"/>
          <p:cNvSpPr/>
          <p:nvPr/>
        </p:nvSpPr>
        <p:spPr>
          <a:xfrm>
            <a:off x="2374650" y="1905000"/>
            <a:ext cx="4394700" cy="869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txBox="1"/>
          <p:nvPr/>
        </p:nvSpPr>
        <p:spPr>
          <a:xfrm>
            <a:off x="1884525" y="1675950"/>
            <a:ext cx="5596200" cy="1974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400"/>
              <a:buFont typeface="Arial"/>
              <a:buNone/>
            </a:pPr>
            <a:r>
              <a:rPr b="1" i="1" lang="en-GB" sz="2400" u="none" cap="none" strike="noStrike">
                <a:solidFill>
                  <a:srgbClr val="2F2F2F"/>
                </a:solidFill>
                <a:highlight>
                  <a:srgbClr val="FFFFFF"/>
                </a:highlight>
                <a:latin typeface="Times New Roman"/>
                <a:ea typeface="Times New Roman"/>
                <a:cs typeface="Times New Roman"/>
                <a:sym typeface="Times New Roman"/>
              </a:rPr>
              <a:t>CHATBOT  BASED  SONG  RECOMMENDATION  SYSTEM  </a:t>
            </a:r>
            <a:endParaRPr b="0" i="0" sz="1700" u="none" cap="none" strike="noStrike">
              <a:solidFill>
                <a:srgbClr val="000000"/>
              </a:solidFill>
              <a:latin typeface="Arial"/>
              <a:ea typeface="Arial"/>
              <a:cs typeface="Arial"/>
              <a:sym typeface="Arial"/>
            </a:endParaRPr>
          </a:p>
        </p:txBody>
      </p:sp>
      <p:sp>
        <p:nvSpPr>
          <p:cNvPr id="57" name="Google Shape;57;p13"/>
          <p:cNvSpPr/>
          <p:nvPr/>
        </p:nvSpPr>
        <p:spPr>
          <a:xfrm>
            <a:off x="3567850" y="181100"/>
            <a:ext cx="1833000" cy="6882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p:cNvPicPr preferRelativeResize="0"/>
          <p:nvPr/>
        </p:nvPicPr>
        <p:blipFill rotWithShape="1">
          <a:blip r:embed="rId3">
            <a:alphaModFix/>
          </a:blip>
          <a:srcRect b="0" l="6984" r="0" t="0"/>
          <a:stretch/>
        </p:blipFill>
        <p:spPr>
          <a:xfrm>
            <a:off x="0" y="0"/>
            <a:ext cx="9144001" cy="5143500"/>
          </a:xfrm>
          <a:prstGeom prst="rect">
            <a:avLst/>
          </a:prstGeom>
          <a:noFill/>
          <a:ln>
            <a:noFill/>
          </a:ln>
        </p:spPr>
      </p:pic>
      <p:sp>
        <p:nvSpPr>
          <p:cNvPr id="118" name="Google Shape;118;p22"/>
          <p:cNvSpPr txBox="1"/>
          <p:nvPr/>
        </p:nvSpPr>
        <p:spPr>
          <a:xfrm>
            <a:off x="4432200" y="435725"/>
            <a:ext cx="47118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i="0" lang="en-GB" sz="1900" u="none" cap="none" strike="noStrike">
                <a:solidFill>
                  <a:srgbClr val="000000"/>
                </a:solidFill>
                <a:latin typeface="Times New Roman"/>
                <a:ea typeface="Times New Roman"/>
                <a:cs typeface="Times New Roman"/>
                <a:sym typeface="Times New Roman"/>
              </a:rPr>
              <a:t>Software Requirements</a:t>
            </a:r>
            <a:endParaRPr b="1" i="0" sz="1900" u="none" cap="none" strike="noStrike">
              <a:solidFill>
                <a:srgbClr val="000000"/>
              </a:solidFill>
              <a:latin typeface="Times New Roman"/>
              <a:ea typeface="Times New Roman"/>
              <a:cs typeface="Times New Roman"/>
              <a:sym typeface="Times New Roman"/>
            </a:endParaRPr>
          </a:p>
        </p:txBody>
      </p:sp>
      <p:sp>
        <p:nvSpPr>
          <p:cNvPr id="119" name="Google Shape;119;p22"/>
          <p:cNvSpPr txBox="1"/>
          <p:nvPr/>
        </p:nvSpPr>
        <p:spPr>
          <a:xfrm>
            <a:off x="4660200" y="1124750"/>
            <a:ext cx="4255800" cy="3632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Operating System</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 Windows</a:t>
            </a:r>
            <a:endParaRPr/>
          </a:p>
          <a:p>
            <a:pPr indent="0" lvl="0" marL="0" marR="0" rtl="0" algn="l">
              <a:lnSpc>
                <a:spcPct val="100000"/>
              </a:lnSpc>
              <a:spcBef>
                <a:spcPts val="0"/>
              </a:spcBef>
              <a:spcAft>
                <a:spcPts val="0"/>
              </a:spcAft>
              <a:buClr>
                <a:srgbClr val="000000"/>
              </a:buClr>
              <a:buSzPts val="1400"/>
              <a:buFont typeface="Arial"/>
              <a:buNone/>
            </a:pPr>
            <a:r>
              <a:t/>
            </a:r>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Coding Language</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a) Python</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b) HTML</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c) CSS</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IDE</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&gt;&gt;THONY</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lang="en-GB"/>
              <a:t>      &gt;&gt;Pythonanywhere</a:t>
            </a:r>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MODULES</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&gt;&gt;flask</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&gt;&gt;pytz</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rotWithShape="1">
          <a:blip r:embed="rId3">
            <a:alphaModFix/>
          </a:blip>
          <a:srcRect b="17654" l="0" r="0" t="0"/>
          <a:stretch/>
        </p:blipFill>
        <p:spPr>
          <a:xfrm>
            <a:off x="0" y="0"/>
            <a:ext cx="9144000" cy="5143500"/>
          </a:xfrm>
          <a:prstGeom prst="rect">
            <a:avLst/>
          </a:prstGeom>
          <a:noFill/>
          <a:ln>
            <a:noFill/>
          </a:ln>
        </p:spPr>
      </p:pic>
      <p:sp>
        <p:nvSpPr>
          <p:cNvPr id="125" name="Google Shape;125;p23"/>
          <p:cNvSpPr txBox="1"/>
          <p:nvPr/>
        </p:nvSpPr>
        <p:spPr>
          <a:xfrm>
            <a:off x="2119500" y="243175"/>
            <a:ext cx="4905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n-GB" sz="2200" u="none" cap="none" strike="noStrike">
                <a:solidFill>
                  <a:srgbClr val="000000"/>
                </a:solidFill>
                <a:latin typeface="Times New Roman"/>
                <a:ea typeface="Times New Roman"/>
                <a:cs typeface="Times New Roman"/>
                <a:sym typeface="Times New Roman"/>
              </a:rPr>
              <a:t>Advantages</a:t>
            </a:r>
            <a:endParaRPr b="1" i="0" sz="2200" u="none" cap="none" strike="noStrike">
              <a:solidFill>
                <a:srgbClr val="000000"/>
              </a:solidFill>
              <a:latin typeface="Times New Roman"/>
              <a:ea typeface="Times New Roman"/>
              <a:cs typeface="Times New Roman"/>
              <a:sym typeface="Times New Roman"/>
            </a:endParaRPr>
          </a:p>
        </p:txBody>
      </p:sp>
      <p:sp>
        <p:nvSpPr>
          <p:cNvPr id="126" name="Google Shape;126;p23"/>
          <p:cNvSpPr txBox="1"/>
          <p:nvPr/>
        </p:nvSpPr>
        <p:spPr>
          <a:xfrm>
            <a:off x="1722600" y="861300"/>
            <a:ext cx="6252600" cy="2986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Calibri"/>
              <a:buChar char="❏"/>
            </a:pPr>
            <a:r>
              <a:rPr b="0" i="0" lang="en-GB" sz="1400" u="none" cap="none" strike="noStrike">
                <a:solidFill>
                  <a:srgbClr val="000000"/>
                </a:solidFill>
                <a:latin typeface="Calibri"/>
                <a:ea typeface="Calibri"/>
                <a:cs typeface="Calibri"/>
                <a:sym typeface="Calibri"/>
              </a:rPr>
              <a:t>Convenience: Chatbots are always available, so users can get song recommendations whenever they need them.</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GB" sz="1400" u="none" cap="none" strike="noStrike">
                <a:solidFill>
                  <a:srgbClr val="000000"/>
                </a:solidFill>
                <a:latin typeface="Calibri"/>
                <a:ea typeface="Calibri"/>
                <a:cs typeface="Calibri"/>
                <a:sym typeface="Calibri"/>
              </a:rPr>
              <a:t>Personalization: Chatbots can generate personalized recommendations based on the user's individual music taste and preferences.</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GB" sz="1400" u="none" cap="none" strike="noStrike">
                <a:solidFill>
                  <a:srgbClr val="000000"/>
                </a:solidFill>
                <a:latin typeface="Calibri"/>
                <a:ea typeface="Calibri"/>
                <a:cs typeface="Calibri"/>
                <a:sym typeface="Calibri"/>
              </a:rPr>
              <a:t>Discovery: Chatbots can help users discover new music that they may not have found on their own.</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GB" sz="1400" u="none" cap="none" strike="noStrike">
                <a:solidFill>
                  <a:srgbClr val="000000"/>
                </a:solidFill>
                <a:latin typeface="Calibri"/>
                <a:ea typeface="Calibri"/>
                <a:cs typeface="Calibri"/>
                <a:sym typeface="Calibri"/>
              </a:rPr>
              <a:t>Variety: Chatbots can recommend songs from a wide variety of genres and eras.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4"/>
          <p:cNvPicPr preferRelativeResize="0"/>
          <p:nvPr/>
        </p:nvPicPr>
        <p:blipFill rotWithShape="1">
          <a:blip r:embed="rId3">
            <a:alphaModFix/>
          </a:blip>
          <a:srcRect b="17654" l="0" r="0" t="0"/>
          <a:stretch/>
        </p:blipFill>
        <p:spPr>
          <a:xfrm>
            <a:off x="0" y="0"/>
            <a:ext cx="9144000" cy="5143500"/>
          </a:xfrm>
          <a:prstGeom prst="rect">
            <a:avLst/>
          </a:prstGeom>
          <a:noFill/>
          <a:ln>
            <a:noFill/>
          </a:ln>
        </p:spPr>
      </p:pic>
      <p:sp>
        <p:nvSpPr>
          <p:cNvPr id="132" name="Google Shape;132;p24"/>
          <p:cNvSpPr txBox="1"/>
          <p:nvPr/>
        </p:nvSpPr>
        <p:spPr>
          <a:xfrm>
            <a:off x="2119500" y="243175"/>
            <a:ext cx="4905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n-GB" sz="2200" u="none" cap="none" strike="noStrike">
                <a:solidFill>
                  <a:srgbClr val="000000"/>
                </a:solidFill>
                <a:latin typeface="Times New Roman"/>
                <a:ea typeface="Times New Roman"/>
                <a:cs typeface="Times New Roman"/>
                <a:sym typeface="Times New Roman"/>
              </a:rPr>
              <a:t>Disadvantages</a:t>
            </a:r>
            <a:endParaRPr b="1" i="0" sz="2200" u="none" cap="none" strike="noStrike">
              <a:solidFill>
                <a:srgbClr val="000000"/>
              </a:solidFill>
              <a:latin typeface="Times New Roman"/>
              <a:ea typeface="Times New Roman"/>
              <a:cs typeface="Times New Roman"/>
              <a:sym typeface="Times New Roman"/>
            </a:endParaRPr>
          </a:p>
        </p:txBody>
      </p:sp>
      <p:sp>
        <p:nvSpPr>
          <p:cNvPr id="133" name="Google Shape;133;p24"/>
          <p:cNvSpPr txBox="1"/>
          <p:nvPr/>
        </p:nvSpPr>
        <p:spPr>
          <a:xfrm>
            <a:off x="1722600" y="861300"/>
            <a:ext cx="6252600" cy="2770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Calibri"/>
              <a:buChar char="❏"/>
            </a:pPr>
            <a:r>
              <a:rPr b="0" i="0" lang="en-GB" sz="1400" u="none" cap="none" strike="noStrike">
                <a:solidFill>
                  <a:srgbClr val="000000"/>
                </a:solidFill>
                <a:latin typeface="Calibri"/>
                <a:ea typeface="Calibri"/>
                <a:cs typeface="Calibri"/>
                <a:sym typeface="Calibri"/>
              </a:rPr>
              <a:t>Accuracy of recommendations: Chatbots need to be able to accurately recommend songs to users based on their music taste and preferences. This can be challenging, as users' music taste can be complex and multifaceted.</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GB" sz="1400" u="none" cap="none" strike="noStrike">
                <a:solidFill>
                  <a:srgbClr val="000000"/>
                </a:solidFill>
                <a:latin typeface="Calibri"/>
                <a:ea typeface="Calibri"/>
                <a:cs typeface="Calibri"/>
                <a:sym typeface="Calibri"/>
              </a:rPr>
              <a:t>User experience: Chatbots need to be easy to use and navigate. The conversational flow should be natural and engaging, and the chatbot should be able to understand and respond to a wide range of natural language queries.</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5"/>
          <p:cNvPicPr preferRelativeResize="0"/>
          <p:nvPr/>
        </p:nvPicPr>
        <p:blipFill rotWithShape="1">
          <a:blip r:embed="rId3">
            <a:alphaModFix/>
          </a:blip>
          <a:srcRect b="0" l="0" r="0" t="0"/>
          <a:stretch/>
        </p:blipFill>
        <p:spPr>
          <a:xfrm>
            <a:off x="0" y="0"/>
            <a:ext cx="9144001" cy="5143500"/>
          </a:xfrm>
          <a:prstGeom prst="rect">
            <a:avLst/>
          </a:prstGeom>
          <a:noFill/>
          <a:ln>
            <a:noFill/>
          </a:ln>
        </p:spPr>
      </p:pic>
      <p:sp>
        <p:nvSpPr>
          <p:cNvPr id="139" name="Google Shape;139;p25"/>
          <p:cNvSpPr txBox="1"/>
          <p:nvPr/>
        </p:nvSpPr>
        <p:spPr>
          <a:xfrm>
            <a:off x="4336900" y="81050"/>
            <a:ext cx="40026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Times New Roman"/>
                <a:ea typeface="Times New Roman"/>
                <a:cs typeface="Times New Roman"/>
                <a:sym typeface="Times New Roman"/>
              </a:rPr>
              <a:t>Future Scope</a:t>
            </a:r>
            <a:endParaRPr b="1" i="0" sz="1800" u="none" cap="none" strike="noStrike">
              <a:solidFill>
                <a:srgbClr val="000000"/>
              </a:solidFill>
              <a:latin typeface="Times New Roman"/>
              <a:ea typeface="Times New Roman"/>
              <a:cs typeface="Times New Roman"/>
              <a:sym typeface="Times New Roman"/>
            </a:endParaRPr>
          </a:p>
        </p:txBody>
      </p:sp>
      <p:sp>
        <p:nvSpPr>
          <p:cNvPr id="140" name="Google Shape;140;p25"/>
          <p:cNvSpPr txBox="1"/>
          <p:nvPr/>
        </p:nvSpPr>
        <p:spPr>
          <a:xfrm>
            <a:off x="3744250" y="593425"/>
            <a:ext cx="5187900" cy="4479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More accurate and personalized recommendations: Chatbots will be able to generate more accurate and personalized recommendations as they learn more about the user's music taste and preferences over time.</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Better music discovery: Chatbots will be able to help users discover new music that they are likely to enjoy, even if it is from a genre or era that they are not familiar with.</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More natural and engaging user experience: Chatbots will become more natural and engaging to interact with, making it easier and more enjoyable for users to discover new music.</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lang="en-GB"/>
              <a:t>If </a:t>
            </a:r>
            <a:r>
              <a:rPr b="0" i="0" lang="en-GB" sz="1400" u="none" cap="none" strike="noStrike">
                <a:solidFill>
                  <a:srgbClr val="000000"/>
                </a:solidFill>
                <a:latin typeface="Arial"/>
                <a:ea typeface="Arial"/>
                <a:cs typeface="Arial"/>
                <a:sym typeface="Arial"/>
              </a:rPr>
              <a:t>Integration with other AI technologies: Chatbots will be integrated with other AI technologies, such as mood detection and music generation, to create even more personalized and engaging music experiences.</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nvSpPr>
        <p:spPr>
          <a:xfrm>
            <a:off x="189825" y="155750"/>
            <a:ext cx="8509800" cy="45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C0791B"/>
              </a:buClr>
              <a:buSzPts val="3667"/>
              <a:buFont typeface="Calibri"/>
              <a:buNone/>
            </a:pPr>
            <a:r>
              <a:rPr b="1" lang="en-GB" sz="2700" u="sng">
                <a:solidFill>
                  <a:schemeClr val="dk1"/>
                </a:solidFill>
                <a:latin typeface="Maven Pro"/>
                <a:ea typeface="Maven Pro"/>
                <a:cs typeface="Maven Pro"/>
                <a:sym typeface="Maven Pro"/>
              </a:rPr>
              <a:t>Results</a:t>
            </a:r>
            <a:endParaRPr/>
          </a:p>
        </p:txBody>
      </p:sp>
      <p:pic>
        <p:nvPicPr>
          <p:cNvPr id="146" name="Google Shape;146;p26"/>
          <p:cNvPicPr preferRelativeResize="0"/>
          <p:nvPr/>
        </p:nvPicPr>
        <p:blipFill>
          <a:blip r:embed="rId3">
            <a:alphaModFix/>
          </a:blip>
          <a:stretch>
            <a:fillRect/>
          </a:stretch>
        </p:blipFill>
        <p:spPr>
          <a:xfrm>
            <a:off x="403075" y="1295875"/>
            <a:ext cx="3686324" cy="2805375"/>
          </a:xfrm>
          <a:prstGeom prst="rect">
            <a:avLst/>
          </a:prstGeom>
          <a:noFill/>
          <a:ln>
            <a:noFill/>
          </a:ln>
        </p:spPr>
      </p:pic>
      <p:pic>
        <p:nvPicPr>
          <p:cNvPr id="147" name="Google Shape;147;p26"/>
          <p:cNvPicPr preferRelativeResize="0"/>
          <p:nvPr/>
        </p:nvPicPr>
        <p:blipFill rotWithShape="1">
          <a:blip r:embed="rId4">
            <a:alphaModFix/>
          </a:blip>
          <a:srcRect b="0" l="0" r="0" t="0"/>
          <a:stretch/>
        </p:blipFill>
        <p:spPr>
          <a:xfrm>
            <a:off x="4572000" y="1295875"/>
            <a:ext cx="3724276" cy="2805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7"/>
          <p:cNvPicPr preferRelativeResize="0"/>
          <p:nvPr/>
        </p:nvPicPr>
        <p:blipFill>
          <a:blip r:embed="rId3">
            <a:alphaModFix/>
          </a:blip>
          <a:stretch>
            <a:fillRect/>
          </a:stretch>
        </p:blipFill>
        <p:spPr>
          <a:xfrm>
            <a:off x="370700" y="1206075"/>
            <a:ext cx="4098324" cy="2731350"/>
          </a:xfrm>
          <a:prstGeom prst="rect">
            <a:avLst/>
          </a:prstGeom>
          <a:noFill/>
          <a:ln>
            <a:noFill/>
          </a:ln>
        </p:spPr>
      </p:pic>
      <p:pic>
        <p:nvPicPr>
          <p:cNvPr id="153" name="Google Shape;153;p27"/>
          <p:cNvPicPr preferRelativeResize="0"/>
          <p:nvPr/>
        </p:nvPicPr>
        <p:blipFill>
          <a:blip r:embed="rId4">
            <a:alphaModFix/>
          </a:blip>
          <a:stretch>
            <a:fillRect/>
          </a:stretch>
        </p:blipFill>
        <p:spPr>
          <a:xfrm>
            <a:off x="4660049" y="1206075"/>
            <a:ext cx="4370176" cy="2731360"/>
          </a:xfrm>
          <a:prstGeom prst="rect">
            <a:avLst/>
          </a:prstGeom>
          <a:noFill/>
          <a:ln>
            <a:noFill/>
          </a:ln>
        </p:spPr>
      </p:pic>
      <p:sp>
        <p:nvSpPr>
          <p:cNvPr id="154" name="Google Shape;154;p27"/>
          <p:cNvSpPr txBox="1"/>
          <p:nvPr/>
        </p:nvSpPr>
        <p:spPr>
          <a:xfrm>
            <a:off x="3072000" y="360400"/>
            <a:ext cx="3000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700" u="sng">
                <a:solidFill>
                  <a:schemeClr val="dk1"/>
                </a:solidFill>
                <a:latin typeface="Maven Pro"/>
                <a:ea typeface="Maven Pro"/>
                <a:cs typeface="Maven Pro"/>
                <a:sym typeface="Maven Pro"/>
              </a:rPr>
              <a:t>Results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nvSpPr>
        <p:spPr>
          <a:xfrm>
            <a:off x="3072000" y="360400"/>
            <a:ext cx="3000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700" u="sng">
                <a:solidFill>
                  <a:schemeClr val="dk1"/>
                </a:solidFill>
                <a:latin typeface="Maven Pro"/>
                <a:ea typeface="Maven Pro"/>
                <a:cs typeface="Maven Pro"/>
                <a:sym typeface="Maven Pro"/>
              </a:rPr>
              <a:t>Results</a:t>
            </a:r>
            <a:endParaRPr/>
          </a:p>
        </p:txBody>
      </p:sp>
      <p:pic>
        <p:nvPicPr>
          <p:cNvPr id="160" name="Google Shape;160;p28"/>
          <p:cNvPicPr preferRelativeResize="0"/>
          <p:nvPr/>
        </p:nvPicPr>
        <p:blipFill>
          <a:blip r:embed="rId3">
            <a:alphaModFix/>
          </a:blip>
          <a:stretch>
            <a:fillRect/>
          </a:stretch>
        </p:blipFill>
        <p:spPr>
          <a:xfrm>
            <a:off x="152400" y="1113100"/>
            <a:ext cx="4419600" cy="3139675"/>
          </a:xfrm>
          <a:prstGeom prst="rect">
            <a:avLst/>
          </a:prstGeom>
          <a:noFill/>
          <a:ln>
            <a:noFill/>
          </a:ln>
        </p:spPr>
      </p:pic>
      <p:pic>
        <p:nvPicPr>
          <p:cNvPr id="161" name="Google Shape;161;p28"/>
          <p:cNvPicPr preferRelativeResize="0"/>
          <p:nvPr/>
        </p:nvPicPr>
        <p:blipFill>
          <a:blip r:embed="rId4">
            <a:alphaModFix/>
          </a:blip>
          <a:stretch>
            <a:fillRect/>
          </a:stretch>
        </p:blipFill>
        <p:spPr>
          <a:xfrm>
            <a:off x="4724400" y="1113100"/>
            <a:ext cx="4339800" cy="3139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nvSpPr>
        <p:spPr>
          <a:xfrm>
            <a:off x="3072000" y="360400"/>
            <a:ext cx="3000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700" u="sng">
                <a:solidFill>
                  <a:schemeClr val="dk1"/>
                </a:solidFill>
                <a:latin typeface="Maven Pro"/>
                <a:ea typeface="Maven Pro"/>
                <a:cs typeface="Maven Pro"/>
                <a:sym typeface="Maven Pro"/>
              </a:rPr>
              <a:t>Results</a:t>
            </a:r>
            <a:endParaRPr/>
          </a:p>
        </p:txBody>
      </p:sp>
      <p:pic>
        <p:nvPicPr>
          <p:cNvPr id="167" name="Google Shape;167;p29"/>
          <p:cNvPicPr preferRelativeResize="0"/>
          <p:nvPr/>
        </p:nvPicPr>
        <p:blipFill>
          <a:blip r:embed="rId3">
            <a:alphaModFix/>
          </a:blip>
          <a:stretch>
            <a:fillRect/>
          </a:stretch>
        </p:blipFill>
        <p:spPr>
          <a:xfrm>
            <a:off x="152400" y="1113075"/>
            <a:ext cx="4419600" cy="3628825"/>
          </a:xfrm>
          <a:prstGeom prst="rect">
            <a:avLst/>
          </a:prstGeom>
          <a:noFill/>
          <a:ln>
            <a:noFill/>
          </a:ln>
        </p:spPr>
      </p:pic>
      <p:pic>
        <p:nvPicPr>
          <p:cNvPr id="168" name="Google Shape;168;p29"/>
          <p:cNvPicPr preferRelativeResize="0"/>
          <p:nvPr/>
        </p:nvPicPr>
        <p:blipFill>
          <a:blip r:embed="rId4">
            <a:alphaModFix/>
          </a:blip>
          <a:stretch>
            <a:fillRect/>
          </a:stretch>
        </p:blipFill>
        <p:spPr>
          <a:xfrm>
            <a:off x="5029200" y="1113075"/>
            <a:ext cx="4114800" cy="3628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74" name="Google Shape;174;p30"/>
          <p:cNvSpPr txBox="1"/>
          <p:nvPr/>
        </p:nvSpPr>
        <p:spPr>
          <a:xfrm>
            <a:off x="204875" y="1018025"/>
            <a:ext cx="8547600" cy="30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500"/>
          </a:p>
          <a:p>
            <a:pPr indent="0" lvl="0" marL="0" rtl="0" algn="l">
              <a:lnSpc>
                <a:spcPct val="115000"/>
              </a:lnSpc>
              <a:spcBef>
                <a:spcPts val="0"/>
              </a:spcBef>
              <a:spcAft>
                <a:spcPts val="0"/>
              </a:spcAft>
              <a:buClr>
                <a:schemeClr val="dk1"/>
              </a:buClr>
              <a:buSzPts val="1100"/>
              <a:buFont typeface="Arial"/>
              <a:buNone/>
            </a:pPr>
            <a:r>
              <a:rPr lang="en-GB">
                <a:solidFill>
                  <a:srgbClr val="1F1F1F"/>
                </a:solidFill>
                <a:highlight>
                  <a:srgbClr val="FFFFFF"/>
                </a:highlight>
              </a:rPr>
              <a:t>Chatbot-based song recommendation systems have the potential to revolutionize the way that people listen to music. By providing users with personalized and interactive song recommendations, chatbot-based systems can help users to discover new music, save time, and have a more enjoyable listening experience.</a:t>
            </a:r>
            <a:endParaRPr>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GB">
                <a:solidFill>
                  <a:srgbClr val="1F1F1F"/>
                </a:solidFill>
                <a:highlight>
                  <a:srgbClr val="FFFFFF"/>
                </a:highlight>
              </a:rPr>
              <a:t>Chatbot-based song recommendation systems are still under development, but they have already shown great promise. In the future, we can expect to see these systems become more sophisticated and widely adopted.</a:t>
            </a:r>
            <a:endParaRPr>
              <a:solidFill>
                <a:srgbClr val="1F1F1F"/>
              </a:solidFill>
              <a:highlight>
                <a:srgbClr val="FFFFFF"/>
              </a:highlight>
            </a:endParaRPr>
          </a:p>
          <a:p>
            <a:pPr indent="0" lvl="0" marL="0" rtl="0" algn="l">
              <a:spcBef>
                <a:spcPts val="1800"/>
              </a:spcBef>
              <a:spcAft>
                <a:spcPts val="0"/>
              </a:spcAft>
              <a:buNone/>
            </a:pPr>
            <a:r>
              <a:t/>
            </a:r>
            <a:endParaRPr sz="1500"/>
          </a:p>
        </p:txBody>
      </p:sp>
      <p:sp>
        <p:nvSpPr>
          <p:cNvPr id="175" name="Google Shape;175;p30"/>
          <p:cNvSpPr txBox="1"/>
          <p:nvPr/>
        </p:nvSpPr>
        <p:spPr>
          <a:xfrm>
            <a:off x="428975" y="228375"/>
            <a:ext cx="80889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b="1" lang="en-GB" sz="3000" u="sng">
                <a:solidFill>
                  <a:schemeClr val="dk1"/>
                </a:solidFill>
                <a:latin typeface="Calibri"/>
                <a:ea typeface="Calibri"/>
                <a:cs typeface="Calibri"/>
                <a:sym typeface="Calibri"/>
              </a:rPr>
              <a:t>Conclusion</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1"/>
          <p:cNvPicPr preferRelativeResize="0"/>
          <p:nvPr/>
        </p:nvPicPr>
        <p:blipFill rotWithShape="1">
          <a:blip r:embed="rId3">
            <a:alphaModFix/>
          </a:blip>
          <a:srcRect b="0" l="0" r="0" t="0"/>
          <a:stretch/>
        </p:blipFill>
        <p:spPr>
          <a:xfrm>
            <a:off x="871450" y="0"/>
            <a:ext cx="7143750" cy="5086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b="0" l="0" r="0" t="7876"/>
          <a:stretch/>
        </p:blipFill>
        <p:spPr>
          <a:xfrm>
            <a:off x="0" y="0"/>
            <a:ext cx="9210875" cy="5143500"/>
          </a:xfrm>
          <a:prstGeom prst="rect">
            <a:avLst/>
          </a:prstGeom>
          <a:noFill/>
          <a:ln>
            <a:noFill/>
          </a:ln>
        </p:spPr>
      </p:pic>
      <p:graphicFrame>
        <p:nvGraphicFramePr>
          <p:cNvPr id="63" name="Google Shape;63;p14"/>
          <p:cNvGraphicFramePr/>
          <p:nvPr/>
        </p:nvGraphicFramePr>
        <p:xfrm>
          <a:off x="65825" y="2645125"/>
          <a:ext cx="3000000" cy="3000000"/>
        </p:xfrm>
        <a:graphic>
          <a:graphicData uri="http://schemas.openxmlformats.org/drawingml/2006/table">
            <a:tbl>
              <a:tblPr>
                <a:noFill/>
                <a:tableStyleId>{A62A92A8-3395-4BA5-9CA2-F029A227F4A1}</a:tableStyleId>
              </a:tblPr>
              <a:tblGrid>
                <a:gridCol w="2165575"/>
                <a:gridCol w="1419800"/>
                <a:gridCol w="1993475"/>
                <a:gridCol w="1764000"/>
                <a:gridCol w="1620575"/>
              </a:tblGrid>
              <a:tr h="493375">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Enrollment Number</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Roll No.</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Name of student</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Email Id</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Contact Number</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MITU22BTCS0615</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2223475</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Raashi Lokhande</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raashilokhande@gmail.com</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9284839431</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MITU22BTCS0545</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2223472</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Prachi Kunjir</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kunjirprachi234@gmail.com</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9028227369</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MITU22BTCS0755</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2223486</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Sayali Ingole</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imsayali2903@gmail.com</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9834851305</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MITU22BTCS0880</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2223491</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Sushaan Satyam</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sushaansatyam0307@gmail.com</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2F2F2F"/>
                          </a:solidFill>
                          <a:highlight>
                            <a:srgbClr val="FFFFFF"/>
                          </a:highlight>
                          <a:latin typeface="Calibri"/>
                          <a:ea typeface="Calibri"/>
                          <a:cs typeface="Calibri"/>
                          <a:sym typeface="Calibri"/>
                        </a:rPr>
                        <a:t>9955352992</a:t>
                      </a:r>
                      <a:endParaRPr b="1" sz="1200" u="none" cap="none" strike="noStrike">
                        <a:solidFill>
                          <a:srgbClr val="2F2F2F"/>
                        </a:solidFill>
                        <a:highlight>
                          <a:srgbClr val="FFFFFF"/>
                        </a:highlight>
                        <a:latin typeface="Calibri"/>
                        <a:ea typeface="Calibri"/>
                        <a:cs typeface="Calibri"/>
                        <a:sym typeface="Calibri"/>
                      </a:endParaRPr>
                    </a:p>
                  </a:txBody>
                  <a:tcPr marT="63500" marB="63500" marR="63500" marL="63500"/>
                </a:tc>
              </a:tr>
            </a:tbl>
          </a:graphicData>
        </a:graphic>
      </p:graphicFrame>
      <p:sp>
        <p:nvSpPr>
          <p:cNvPr id="64" name="Google Shape;64;p14"/>
          <p:cNvSpPr txBox="1"/>
          <p:nvPr/>
        </p:nvSpPr>
        <p:spPr>
          <a:xfrm>
            <a:off x="0" y="304800"/>
            <a:ext cx="90294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1" i="0" lang="en-GB" sz="1600" u="none" cap="none" strike="noStrike">
                <a:solidFill>
                  <a:srgbClr val="2F2F2F"/>
                </a:solidFill>
                <a:highlight>
                  <a:srgbClr val="FFFFFF"/>
                </a:highlight>
                <a:latin typeface="Times New Roman"/>
                <a:ea typeface="Times New Roman"/>
                <a:cs typeface="Times New Roman"/>
                <a:sym typeface="Times New Roman"/>
              </a:rPr>
              <a:t>Group ID: 3</a:t>
            </a:r>
            <a:endParaRPr b="1" i="0" sz="1600" u="none" cap="none" strike="noStrike">
              <a:solidFill>
                <a:srgbClr val="2F2F2F"/>
              </a:solidFill>
              <a:highlight>
                <a:srgbClr val="FFFFFF"/>
              </a:highlight>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600"/>
              <a:buFont typeface="Arial"/>
              <a:buNone/>
            </a:pPr>
            <a:r>
              <a:rPr b="1" i="0" lang="en-GB" sz="1600" u="none" cap="none" strike="noStrike">
                <a:solidFill>
                  <a:srgbClr val="2F2F2F"/>
                </a:solidFill>
                <a:highlight>
                  <a:srgbClr val="FFFFFF"/>
                </a:highlight>
                <a:latin typeface="Times New Roman"/>
                <a:ea typeface="Times New Roman"/>
                <a:cs typeface="Times New Roman"/>
                <a:sym typeface="Times New Roman"/>
              </a:rPr>
              <a:t>Project Title:  </a:t>
            </a:r>
            <a:r>
              <a:rPr b="1" i="1" lang="en-GB" sz="1600" u="sng" cap="none" strike="noStrike">
                <a:solidFill>
                  <a:srgbClr val="2F2F2F"/>
                </a:solidFill>
                <a:highlight>
                  <a:srgbClr val="FFFFFF"/>
                </a:highlight>
                <a:latin typeface="Times New Roman"/>
                <a:ea typeface="Times New Roman"/>
                <a:cs typeface="Times New Roman"/>
                <a:sym typeface="Times New Roman"/>
              </a:rPr>
              <a:t>CHATBOT BASED SONG RECOMMENDATION SYSTEM BASED ON MOOD</a:t>
            </a:r>
            <a:endParaRPr b="1" i="1" sz="1600" u="sng" cap="none" strike="noStrike">
              <a:solidFill>
                <a:srgbClr val="2F2F2F"/>
              </a:solidFill>
              <a:highlight>
                <a:srgbClr val="FFFFFF"/>
              </a:highlight>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600"/>
              <a:buFont typeface="Arial"/>
              <a:buNone/>
            </a:pPr>
            <a:r>
              <a:rPr b="1" i="1" lang="en-GB" sz="1600" u="sng" cap="none" strike="noStrike">
                <a:solidFill>
                  <a:srgbClr val="2F2F2F"/>
                </a:solidFill>
                <a:highlight>
                  <a:srgbClr val="FFFFFF"/>
                </a:highlight>
                <a:latin typeface="Times New Roman"/>
                <a:ea typeface="Times New Roman"/>
                <a:cs typeface="Times New Roman"/>
                <a:sym typeface="Times New Roman"/>
              </a:rPr>
              <a:t>Guide</a:t>
            </a:r>
            <a:r>
              <a:rPr b="1" i="1" lang="en-GB" sz="1600" u="none" cap="none" strike="noStrike">
                <a:solidFill>
                  <a:srgbClr val="2F2F2F"/>
                </a:solidFill>
                <a:highlight>
                  <a:srgbClr val="FFFFFF"/>
                </a:highlight>
                <a:latin typeface="Times New Roman"/>
                <a:ea typeface="Times New Roman"/>
                <a:cs typeface="Times New Roman"/>
                <a:sym typeface="Times New Roman"/>
              </a:rPr>
              <a:t> : Prof. Suresh Kapre</a:t>
            </a:r>
            <a:endParaRPr b="1" i="1" sz="1600" u="none" cap="none" strike="noStrike">
              <a:solidFill>
                <a:srgbClr val="2F2F2F"/>
              </a:solidFill>
              <a:highlight>
                <a:srgbClr val="FFFFFF"/>
              </a:highlight>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600"/>
              <a:buFont typeface="Arial"/>
              <a:buNone/>
            </a:pPr>
            <a:r>
              <a:rPr b="1" i="0" lang="en-GB" sz="1600" u="none" cap="none" strike="noStrike">
                <a:solidFill>
                  <a:srgbClr val="2F2F2F"/>
                </a:solidFill>
                <a:highlight>
                  <a:srgbClr val="FFFFFF"/>
                </a:highlight>
                <a:latin typeface="Times New Roman"/>
                <a:ea typeface="Times New Roman"/>
                <a:cs typeface="Times New Roman"/>
                <a:sym typeface="Times New Roman"/>
              </a:rPr>
              <a:t>Group Members:</a:t>
            </a:r>
            <a:endParaRPr b="1" i="0" sz="1600" u="none" cap="none" strike="noStrike">
              <a:solidFill>
                <a:srgbClr val="2F2F2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70" name="Google Shape;70;p15"/>
          <p:cNvSpPr txBox="1"/>
          <p:nvPr/>
        </p:nvSpPr>
        <p:spPr>
          <a:xfrm>
            <a:off x="194225" y="323900"/>
            <a:ext cx="86223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100">
                <a:latin typeface="Times New Roman"/>
                <a:ea typeface="Times New Roman"/>
                <a:cs typeface="Times New Roman"/>
                <a:sym typeface="Times New Roman"/>
              </a:rPr>
              <a:t>Table Of Contents:</a:t>
            </a:r>
            <a:endParaRPr b="1" sz="2100">
              <a:latin typeface="Times New Roman"/>
              <a:ea typeface="Times New Roman"/>
              <a:cs typeface="Times New Roman"/>
              <a:sym typeface="Times New Roman"/>
            </a:endParaRPr>
          </a:p>
        </p:txBody>
      </p:sp>
      <p:sp>
        <p:nvSpPr>
          <p:cNvPr id="71" name="Google Shape;71;p15"/>
          <p:cNvSpPr txBox="1"/>
          <p:nvPr/>
        </p:nvSpPr>
        <p:spPr>
          <a:xfrm>
            <a:off x="194225" y="1099625"/>
            <a:ext cx="6242700" cy="45033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GB">
                <a:solidFill>
                  <a:schemeClr val="dk1"/>
                </a:solidFill>
                <a:latin typeface="Calibri"/>
                <a:ea typeface="Calibri"/>
                <a:cs typeface="Calibri"/>
                <a:sym typeface="Calibri"/>
              </a:rPr>
              <a:t>Introduction to the Chatbot based song recommendation system.</a:t>
            </a:r>
            <a:endParaRPr>
              <a:solidFill>
                <a:schemeClr val="dk1"/>
              </a:solidFill>
            </a:endParaRPr>
          </a:p>
          <a:p>
            <a:pPr indent="-336550" lvl="0" marL="457200" rtl="0" algn="l">
              <a:spcBef>
                <a:spcPts val="0"/>
              </a:spcBef>
              <a:spcAft>
                <a:spcPts val="0"/>
              </a:spcAft>
              <a:buClr>
                <a:schemeClr val="dk1"/>
              </a:buClr>
              <a:buSzPts val="1700"/>
              <a:buChar char="●"/>
            </a:pPr>
            <a:r>
              <a:rPr lang="en-GB">
                <a:solidFill>
                  <a:schemeClr val="dk1"/>
                </a:solidFill>
                <a:latin typeface="Calibri"/>
                <a:ea typeface="Calibri"/>
                <a:cs typeface="Calibri"/>
                <a:sym typeface="Calibri"/>
              </a:rPr>
              <a:t>Working of the Chatbot  based song recommendation system.</a:t>
            </a:r>
            <a:endParaRPr b="1">
              <a:solidFill>
                <a:schemeClr val="dk1"/>
              </a:solidFill>
              <a:latin typeface="Calibri"/>
              <a:ea typeface="Calibri"/>
              <a:cs typeface="Calibri"/>
              <a:sym typeface="Calibri"/>
            </a:endParaRPr>
          </a:p>
          <a:p>
            <a:pPr indent="-336550" lvl="0" marL="457200" rtl="0" algn="l">
              <a:spcBef>
                <a:spcPts val="500"/>
              </a:spcBef>
              <a:spcAft>
                <a:spcPts val="0"/>
              </a:spcAft>
              <a:buClr>
                <a:schemeClr val="dk1"/>
              </a:buClr>
              <a:buSzPts val="1700"/>
              <a:buChar char="●"/>
            </a:pPr>
            <a:r>
              <a:rPr lang="en-GB">
                <a:solidFill>
                  <a:schemeClr val="dk1"/>
                </a:solidFill>
                <a:latin typeface="Calibri"/>
                <a:ea typeface="Calibri"/>
                <a:cs typeface="Calibri"/>
                <a:sym typeface="Calibri"/>
              </a:rPr>
              <a:t>Problem statement for chatbot based song recommendation system.</a:t>
            </a:r>
            <a:endParaRPr sz="1100">
              <a:solidFill>
                <a:schemeClr val="dk1"/>
              </a:solidFill>
            </a:endParaRPr>
          </a:p>
          <a:p>
            <a:pPr indent="-336550" lvl="0" marL="457200" rtl="0" algn="l">
              <a:spcBef>
                <a:spcPts val="500"/>
              </a:spcBef>
              <a:spcAft>
                <a:spcPts val="0"/>
              </a:spcAft>
              <a:buClr>
                <a:schemeClr val="dk1"/>
              </a:buClr>
              <a:buSzPts val="1700"/>
              <a:buChar char="●"/>
            </a:pPr>
            <a:r>
              <a:rPr lang="en-GB">
                <a:solidFill>
                  <a:schemeClr val="dk1"/>
                </a:solidFill>
                <a:latin typeface="Calibri"/>
                <a:ea typeface="Calibri"/>
                <a:cs typeface="Calibri"/>
                <a:sym typeface="Calibri"/>
              </a:rPr>
              <a:t>Objectives</a:t>
            </a:r>
            <a:endParaRPr sz="1100">
              <a:solidFill>
                <a:schemeClr val="dk1"/>
              </a:solidFill>
            </a:endParaRPr>
          </a:p>
          <a:p>
            <a:pPr indent="-336550" lvl="0" marL="457200" rtl="0" algn="l">
              <a:spcBef>
                <a:spcPts val="500"/>
              </a:spcBef>
              <a:spcAft>
                <a:spcPts val="0"/>
              </a:spcAft>
              <a:buClr>
                <a:schemeClr val="dk1"/>
              </a:buClr>
              <a:buSzPts val="1700"/>
              <a:buChar char="●"/>
            </a:pPr>
            <a:r>
              <a:rPr lang="en-GB">
                <a:solidFill>
                  <a:schemeClr val="dk1"/>
                </a:solidFill>
                <a:latin typeface="Calibri"/>
                <a:ea typeface="Calibri"/>
                <a:cs typeface="Calibri"/>
                <a:sym typeface="Calibri"/>
              </a:rPr>
              <a:t>Block  Diagram</a:t>
            </a:r>
            <a:endParaRPr>
              <a:solidFill>
                <a:schemeClr val="dk1"/>
              </a:solidFill>
              <a:latin typeface="Calibri"/>
              <a:ea typeface="Calibri"/>
              <a:cs typeface="Calibri"/>
              <a:sym typeface="Calibri"/>
            </a:endParaRPr>
          </a:p>
          <a:p>
            <a:pPr indent="-336550" lvl="0" marL="457200" rtl="0" algn="l">
              <a:spcBef>
                <a:spcPts val="500"/>
              </a:spcBef>
              <a:spcAft>
                <a:spcPts val="0"/>
              </a:spcAft>
              <a:buClr>
                <a:schemeClr val="dk1"/>
              </a:buClr>
              <a:buSzPts val="1700"/>
              <a:buChar char="●"/>
            </a:pPr>
            <a:r>
              <a:rPr lang="en-GB">
                <a:solidFill>
                  <a:schemeClr val="dk1"/>
                </a:solidFill>
                <a:latin typeface="Calibri"/>
                <a:ea typeface="Calibri"/>
                <a:cs typeface="Calibri"/>
                <a:sym typeface="Calibri"/>
              </a:rPr>
              <a:t>Proposed architecture</a:t>
            </a:r>
            <a:endParaRPr>
              <a:solidFill>
                <a:schemeClr val="dk1"/>
              </a:solidFill>
              <a:latin typeface="Calibri"/>
              <a:ea typeface="Calibri"/>
              <a:cs typeface="Calibri"/>
              <a:sym typeface="Calibri"/>
            </a:endParaRPr>
          </a:p>
          <a:p>
            <a:pPr indent="-336550" lvl="0" marL="457200" rtl="0" algn="l">
              <a:spcBef>
                <a:spcPts val="500"/>
              </a:spcBef>
              <a:spcAft>
                <a:spcPts val="0"/>
              </a:spcAft>
              <a:buClr>
                <a:schemeClr val="dk1"/>
              </a:buClr>
              <a:buSzPts val="1700"/>
              <a:buChar char="●"/>
            </a:pPr>
            <a:r>
              <a:rPr lang="en-GB">
                <a:solidFill>
                  <a:schemeClr val="dk1"/>
                </a:solidFill>
                <a:latin typeface="Calibri"/>
                <a:ea typeface="Calibri"/>
                <a:cs typeface="Calibri"/>
                <a:sym typeface="Calibri"/>
              </a:rPr>
              <a:t>Software and Hardware</a:t>
            </a:r>
            <a:endParaRPr>
              <a:solidFill>
                <a:schemeClr val="dk1"/>
              </a:solidFill>
              <a:latin typeface="Calibri"/>
              <a:ea typeface="Calibri"/>
              <a:cs typeface="Calibri"/>
              <a:sym typeface="Calibri"/>
            </a:endParaRPr>
          </a:p>
          <a:p>
            <a:pPr indent="-317500" lvl="0" marL="457200" rtl="0" algn="l">
              <a:spcBef>
                <a:spcPts val="500"/>
              </a:spcBef>
              <a:spcAft>
                <a:spcPts val="0"/>
              </a:spcAft>
              <a:buClr>
                <a:schemeClr val="dk1"/>
              </a:buClr>
              <a:buSzPts val="1400"/>
              <a:buFont typeface="Calibri"/>
              <a:buChar char="●"/>
            </a:pPr>
            <a:r>
              <a:rPr lang="en-GB">
                <a:solidFill>
                  <a:schemeClr val="dk1"/>
                </a:solidFill>
                <a:latin typeface="Calibri"/>
                <a:ea typeface="Calibri"/>
                <a:cs typeface="Calibri"/>
                <a:sym typeface="Calibri"/>
              </a:rPr>
              <a:t>Advantages and Disadvantages</a:t>
            </a:r>
            <a:endParaRPr>
              <a:solidFill>
                <a:schemeClr val="dk1"/>
              </a:solidFill>
              <a:latin typeface="Calibri"/>
              <a:ea typeface="Calibri"/>
              <a:cs typeface="Calibri"/>
              <a:sym typeface="Calibri"/>
            </a:endParaRPr>
          </a:p>
          <a:p>
            <a:pPr indent="-317500" lvl="0" marL="457200" rtl="0" algn="l">
              <a:spcBef>
                <a:spcPts val="500"/>
              </a:spcBef>
              <a:spcAft>
                <a:spcPts val="0"/>
              </a:spcAft>
              <a:buClr>
                <a:schemeClr val="dk1"/>
              </a:buClr>
              <a:buSzPts val="1400"/>
              <a:buFont typeface="Calibri"/>
              <a:buChar char="●"/>
            </a:pPr>
            <a:r>
              <a:rPr lang="en-GB">
                <a:solidFill>
                  <a:schemeClr val="dk1"/>
                </a:solidFill>
                <a:latin typeface="Calibri"/>
                <a:ea typeface="Calibri"/>
                <a:cs typeface="Calibri"/>
                <a:sym typeface="Calibri"/>
              </a:rPr>
              <a:t>Future Scope</a:t>
            </a:r>
            <a:endParaRPr>
              <a:solidFill>
                <a:schemeClr val="dk1"/>
              </a:solidFill>
              <a:latin typeface="Calibri"/>
              <a:ea typeface="Calibri"/>
              <a:cs typeface="Calibri"/>
              <a:sym typeface="Calibri"/>
            </a:endParaRPr>
          </a:p>
          <a:p>
            <a:pPr indent="-336550" lvl="0" marL="457200" rtl="0" algn="l">
              <a:spcBef>
                <a:spcPts val="500"/>
              </a:spcBef>
              <a:spcAft>
                <a:spcPts val="0"/>
              </a:spcAft>
              <a:buClr>
                <a:schemeClr val="dk1"/>
              </a:buClr>
              <a:buSzPts val="1700"/>
              <a:buChar char="●"/>
            </a:pPr>
            <a:r>
              <a:rPr lang="en-GB">
                <a:solidFill>
                  <a:schemeClr val="dk1"/>
                </a:solidFill>
                <a:latin typeface="Calibri"/>
                <a:ea typeface="Calibri"/>
                <a:cs typeface="Calibri"/>
                <a:sym typeface="Calibri"/>
              </a:rPr>
              <a:t>Results</a:t>
            </a:r>
            <a:endParaRPr sz="1100">
              <a:solidFill>
                <a:schemeClr val="dk1"/>
              </a:solidFill>
            </a:endParaRPr>
          </a:p>
          <a:p>
            <a:pPr indent="-336550" lvl="0" marL="457200" rtl="0" algn="l">
              <a:spcBef>
                <a:spcPts val="500"/>
              </a:spcBef>
              <a:spcAft>
                <a:spcPts val="0"/>
              </a:spcAft>
              <a:buClr>
                <a:schemeClr val="dk1"/>
              </a:buClr>
              <a:buSzPts val="1700"/>
              <a:buChar char="●"/>
            </a:pPr>
            <a:r>
              <a:rPr lang="en-GB">
                <a:solidFill>
                  <a:schemeClr val="dk1"/>
                </a:solidFill>
                <a:latin typeface="Calibri"/>
                <a:ea typeface="Calibri"/>
                <a:cs typeface="Calibri"/>
                <a:sym typeface="Calibri"/>
              </a:rPr>
              <a:t>Conclusion </a:t>
            </a:r>
            <a:endParaRPr sz="1100">
              <a:solidFill>
                <a:schemeClr val="dk1"/>
              </a:solidFill>
            </a:endParaRPr>
          </a:p>
          <a:p>
            <a:pPr indent="-152400" lvl="0" marL="254000" rtl="0" algn="l">
              <a:spcBef>
                <a:spcPts val="500"/>
              </a:spcBef>
              <a:spcAft>
                <a:spcPts val="0"/>
              </a:spcAft>
              <a:buNone/>
            </a:pPr>
            <a:r>
              <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77" name="Google Shape;77;p16"/>
          <p:cNvSpPr txBox="1"/>
          <p:nvPr/>
        </p:nvSpPr>
        <p:spPr>
          <a:xfrm>
            <a:off x="3810000" y="476275"/>
            <a:ext cx="4752300" cy="3879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Times New Roman"/>
                <a:ea typeface="Times New Roman"/>
                <a:cs typeface="Times New Roman"/>
                <a:sym typeface="Times New Roman"/>
              </a:rPr>
              <a:t>INTRODUCTION</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A chatbot based on song recommendation is a conversational AI that can recommend songs to users based on their mood</a:t>
            </a:r>
            <a:r>
              <a:rPr lang="en-GB"/>
              <a:t>.</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It works by asking the user a few questions to get to know their music taste, and then uses this</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information to generate a personalized list of recommendations.</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Chatbot song recommenders can be used in a variety of ways, such as:</a:t>
            </a:r>
            <a:endParaRPr b="0" i="0" sz="1400" u="none" cap="none" strike="noStrike">
              <a:solidFill>
                <a:srgbClr val="000000"/>
              </a:solidFill>
              <a:latin typeface="Arial"/>
              <a:ea typeface="Arial"/>
              <a:cs typeface="Arial"/>
              <a:sym typeface="Arial"/>
            </a:endParaRPr>
          </a:p>
          <a:p>
            <a:pPr indent="-317500" lvl="0" marL="719998"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Discover new music.</a:t>
            </a:r>
            <a:endParaRPr b="0" i="0" sz="1400" u="none" cap="none" strike="noStrike">
              <a:solidFill>
                <a:srgbClr val="000000"/>
              </a:solidFill>
              <a:latin typeface="Arial"/>
              <a:ea typeface="Arial"/>
              <a:cs typeface="Arial"/>
              <a:sym typeface="Arial"/>
            </a:endParaRPr>
          </a:p>
          <a:p>
            <a:pPr indent="-317500" lvl="0" marL="719999"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Mood-based recommendations.</a:t>
            </a:r>
            <a:endParaRPr b="0" i="0" sz="1400" u="none" cap="none" strike="noStrike">
              <a:solidFill>
                <a:srgbClr val="000000"/>
              </a:solidFill>
              <a:latin typeface="Arial"/>
              <a:ea typeface="Arial"/>
              <a:cs typeface="Arial"/>
              <a:sym typeface="Arial"/>
            </a:endParaRPr>
          </a:p>
          <a:p>
            <a:pPr indent="-317500" lvl="0" marL="719999"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Find music like your favorites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157500" y="142975"/>
            <a:ext cx="8808300" cy="5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en-GB" sz="2400" u="sng">
                <a:solidFill>
                  <a:schemeClr val="dk1"/>
                </a:solidFill>
                <a:latin typeface="Times New Roman"/>
                <a:ea typeface="Times New Roman"/>
                <a:cs typeface="Times New Roman"/>
                <a:sym typeface="Times New Roman"/>
              </a:rPr>
              <a:t>Working of Chatbot based song recommendation system</a:t>
            </a:r>
            <a:endParaRPr b="1" sz="2400" u="sng">
              <a:solidFill>
                <a:schemeClr val="dk1"/>
              </a:solidFill>
              <a:latin typeface="Times New Roman"/>
              <a:ea typeface="Times New Roman"/>
              <a:cs typeface="Times New Roman"/>
              <a:sym typeface="Times New Roman"/>
            </a:endParaRPr>
          </a:p>
        </p:txBody>
      </p:sp>
      <p:pic>
        <p:nvPicPr>
          <p:cNvPr id="83" name="Google Shape;83;p17"/>
          <p:cNvPicPr preferRelativeResize="0"/>
          <p:nvPr/>
        </p:nvPicPr>
        <p:blipFill rotWithShape="1">
          <a:blip r:embed="rId3">
            <a:alphaModFix/>
          </a:blip>
          <a:srcRect b="28592" l="0" r="0" t="28059"/>
          <a:stretch/>
        </p:blipFill>
        <p:spPr>
          <a:xfrm rot="10800000">
            <a:off x="0" y="3571450"/>
            <a:ext cx="9196425" cy="1633050"/>
          </a:xfrm>
          <a:prstGeom prst="rect">
            <a:avLst/>
          </a:prstGeom>
          <a:noFill/>
          <a:ln>
            <a:noFill/>
          </a:ln>
        </p:spPr>
      </p:pic>
      <p:sp>
        <p:nvSpPr>
          <p:cNvPr id="84" name="Google Shape;84;p17"/>
          <p:cNvSpPr txBox="1"/>
          <p:nvPr/>
        </p:nvSpPr>
        <p:spPr>
          <a:xfrm>
            <a:off x="157500" y="845025"/>
            <a:ext cx="9273300" cy="3782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300"/>
              </a:spcBef>
              <a:spcAft>
                <a:spcPts val="0"/>
              </a:spcAft>
              <a:buClr>
                <a:srgbClr val="1F1F1F"/>
              </a:buClr>
              <a:buSzPts val="1200"/>
              <a:buAutoNum type="arabicPeriod"/>
            </a:pPr>
            <a:r>
              <a:rPr lang="en-GB" sz="1200">
                <a:solidFill>
                  <a:srgbClr val="1F1F1F"/>
                </a:solidFill>
                <a:highlight>
                  <a:srgbClr val="FFFFFF"/>
                </a:highlight>
              </a:rPr>
              <a:t>User starts the conversation. The user can start the conversation with the chatbot by typing a message</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AutoNum type="arabicPeriod"/>
            </a:pPr>
            <a:r>
              <a:rPr lang="en-GB" sz="1200">
                <a:solidFill>
                  <a:srgbClr val="1F1F1F"/>
                </a:solidFill>
                <a:highlight>
                  <a:srgbClr val="FFFFFF"/>
                </a:highlight>
              </a:rPr>
              <a:t>Chatbot asks questions. The chatbot will ask the user questions about their current mood. </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AutoNum type="arabicPeriod"/>
            </a:pPr>
            <a:r>
              <a:rPr lang="en-GB" sz="1200">
                <a:solidFill>
                  <a:srgbClr val="1F1F1F"/>
                </a:solidFill>
                <a:highlight>
                  <a:srgbClr val="FFFFFF"/>
                </a:highlight>
              </a:rPr>
              <a:t>Chatbot analyzes the user's responses. The chatbot will analyze the user's responses and identify their and current mood.</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AutoNum type="arabicPeriod"/>
            </a:pPr>
            <a:r>
              <a:rPr lang="en-GB" sz="1200">
                <a:solidFill>
                  <a:srgbClr val="1F1F1F"/>
                </a:solidFill>
                <a:highlight>
                  <a:srgbClr val="FFFFFF"/>
                </a:highlight>
              </a:rPr>
              <a:t>Chatbot generates song recommendations. The chatbot will generate a list of song recommendations based on the user's preferences and current mood.</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AutoNum type="arabicPeriod"/>
            </a:pPr>
            <a:r>
              <a:rPr lang="en-GB" sz="1200">
                <a:solidFill>
                  <a:srgbClr val="1F1F1F"/>
                </a:solidFill>
                <a:highlight>
                  <a:srgbClr val="FFFFFF"/>
                </a:highlight>
              </a:rPr>
              <a:t>Chatbot presents the song recommendations to the user. The chatbot can present the song recommendations to the user in a variety of ways, such as:</a:t>
            </a:r>
            <a:endParaRPr sz="1200">
              <a:solidFill>
                <a:srgbClr val="1F1F1F"/>
              </a:solidFill>
              <a:highlight>
                <a:srgbClr val="FFFFFF"/>
              </a:highlight>
            </a:endParaRPr>
          </a:p>
          <a:p>
            <a:pPr indent="-304800" lvl="1" marL="914400" rtl="0" algn="l">
              <a:lnSpc>
                <a:spcPct val="115000"/>
              </a:lnSpc>
              <a:spcBef>
                <a:spcPts val="0"/>
              </a:spcBef>
              <a:spcAft>
                <a:spcPts val="0"/>
              </a:spcAft>
              <a:buClr>
                <a:srgbClr val="1F1F1F"/>
              </a:buClr>
              <a:buSzPts val="1200"/>
              <a:buAutoNum type="alphaLcPeriod"/>
            </a:pPr>
            <a:r>
              <a:rPr lang="en-GB" sz="1200">
                <a:solidFill>
                  <a:srgbClr val="1F1F1F"/>
                </a:solidFill>
                <a:highlight>
                  <a:srgbClr val="FFFFFF"/>
                </a:highlight>
              </a:rPr>
              <a:t>Sending a list of song links to the user's chat window.</a:t>
            </a:r>
            <a:endParaRPr sz="1200">
              <a:solidFill>
                <a:srgbClr val="1F1F1F"/>
              </a:solidFill>
              <a:highlight>
                <a:srgbClr val="FFFFFF"/>
              </a:highlight>
            </a:endParaRPr>
          </a:p>
          <a:p>
            <a:pPr indent="-304800" lvl="1" marL="914400" rtl="0" algn="l">
              <a:lnSpc>
                <a:spcPct val="115000"/>
              </a:lnSpc>
              <a:spcBef>
                <a:spcPts val="0"/>
              </a:spcBef>
              <a:spcAft>
                <a:spcPts val="0"/>
              </a:spcAft>
              <a:buClr>
                <a:srgbClr val="1F1F1F"/>
              </a:buClr>
              <a:buSzPts val="1200"/>
              <a:buAutoNum type="alphaLcPeriod"/>
            </a:pPr>
            <a:r>
              <a:rPr lang="en-GB" sz="1200">
                <a:solidFill>
                  <a:srgbClr val="1F1F1F"/>
                </a:solidFill>
                <a:highlight>
                  <a:srgbClr val="FFFFFF"/>
                </a:highlight>
              </a:rPr>
              <a:t>Playing the song recommendations for the user.</a:t>
            </a:r>
            <a:endParaRPr sz="1200">
              <a:solidFill>
                <a:srgbClr val="1F1F1F"/>
              </a:solidFill>
              <a:highlight>
                <a:srgbClr val="FFFFFF"/>
              </a:highlight>
            </a:endParaRPr>
          </a:p>
          <a:p>
            <a:pPr indent="-304800" lvl="1" marL="914400" rtl="0" algn="l">
              <a:lnSpc>
                <a:spcPct val="115000"/>
              </a:lnSpc>
              <a:spcBef>
                <a:spcPts val="0"/>
              </a:spcBef>
              <a:spcAft>
                <a:spcPts val="0"/>
              </a:spcAft>
              <a:buClr>
                <a:srgbClr val="1F1F1F"/>
              </a:buClr>
              <a:buSzPts val="1200"/>
              <a:buAutoNum type="alphaLcPeriod"/>
            </a:pPr>
            <a:r>
              <a:rPr lang="en-GB" sz="1200">
                <a:solidFill>
                  <a:srgbClr val="1F1F1F"/>
                </a:solidFill>
                <a:highlight>
                  <a:srgbClr val="FFFFFF"/>
                </a:highlight>
              </a:rPr>
              <a:t>Allowing the user to browse and select a song recommendation to play</a:t>
            </a:r>
            <a:endParaRPr sz="1200">
              <a:solidFill>
                <a:srgbClr val="1F1F1F"/>
              </a:solidFill>
              <a:highlight>
                <a:srgbClr val="FFFFFF"/>
              </a:highlight>
            </a:endParaRPr>
          </a:p>
          <a:p>
            <a:pPr indent="0" lvl="0" marL="457200" rtl="0" algn="l">
              <a:lnSpc>
                <a:spcPct val="115000"/>
              </a:lnSpc>
              <a:spcBef>
                <a:spcPts val="2200"/>
              </a:spcBef>
              <a:spcAft>
                <a:spcPts val="0"/>
              </a:spcAft>
              <a:buNone/>
            </a:pPr>
            <a:r>
              <a:t/>
            </a:r>
            <a:endParaRPr sz="1300">
              <a:solidFill>
                <a:srgbClr val="1F1F1F"/>
              </a:solidFill>
              <a:highlight>
                <a:srgbClr val="FFFFFF"/>
              </a:highlight>
            </a:endParaRPr>
          </a:p>
          <a:p>
            <a:pPr indent="0" lvl="0" marL="0" rtl="0" algn="l">
              <a:spcBef>
                <a:spcPts val="1100"/>
              </a:spcBef>
              <a:spcAft>
                <a:spcPts val="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90" name="Google Shape;90;p18"/>
          <p:cNvSpPr txBox="1"/>
          <p:nvPr/>
        </p:nvSpPr>
        <p:spPr>
          <a:xfrm>
            <a:off x="385050" y="334400"/>
            <a:ext cx="8116500" cy="33276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chemeClr val="dk1"/>
              </a:buClr>
              <a:buSzPts val="1100"/>
              <a:buFont typeface="Arial"/>
              <a:buNone/>
            </a:pPr>
            <a:r>
              <a:rPr b="1" i="0" lang="en-GB" sz="1500" u="none" cap="none" strike="noStrike">
                <a:solidFill>
                  <a:srgbClr val="2F2F2F"/>
                </a:solidFill>
                <a:highlight>
                  <a:srgbClr val="FFFFFF"/>
                </a:highlight>
                <a:latin typeface="Times New Roman"/>
                <a:ea typeface="Times New Roman"/>
                <a:cs typeface="Times New Roman"/>
                <a:sym typeface="Times New Roman"/>
              </a:rPr>
              <a:t>Problem Statement:</a:t>
            </a:r>
            <a:endParaRPr b="1" i="0" sz="1500" u="none" cap="none" strike="noStrike">
              <a:solidFill>
                <a:srgbClr val="2F2F2F"/>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t/>
            </a:r>
            <a:endParaRPr b="1" i="0" sz="1400" u="none" cap="none" strike="noStrike">
              <a:solidFill>
                <a:srgbClr val="2F2F2F"/>
              </a:solidFill>
              <a:highlight>
                <a:srgbClr val="FFFFFF"/>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b="0" i="0" lang="en-GB" sz="1400" u="none" cap="none" strike="noStrike">
                <a:solidFill>
                  <a:schemeClr val="dk1"/>
                </a:solidFill>
                <a:latin typeface="Calibri"/>
                <a:ea typeface="Calibri"/>
                <a:cs typeface="Calibri"/>
                <a:sym typeface="Calibri"/>
              </a:rPr>
              <a:t>Music listener is a person who listens to music as per his/her mood ,Who needs Logs into the personalized song recommendation system, who can receive a list of personalized song recommendations according to their mood and relevant factors because they have Limited Music Discovery, Inaccurate Mood Detection and Lack of Personalization .</a:t>
            </a:r>
            <a:endParaRPr b="0" i="0" sz="1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7916"/>
              </a:lnSpc>
              <a:spcBef>
                <a:spcPts val="0"/>
              </a:spcBef>
              <a:spcAft>
                <a:spcPts val="0"/>
              </a:spcAft>
              <a:buClr>
                <a:schemeClr val="dk1"/>
              </a:buClr>
              <a:buSzPts val="1100"/>
              <a:buFont typeface="Arial"/>
              <a:buNone/>
            </a:pPr>
            <a:r>
              <a:rPr b="1" i="0" lang="en-GB" sz="1500" u="none" cap="none" strike="noStrike">
                <a:solidFill>
                  <a:schemeClr val="dk1"/>
                </a:solidFill>
                <a:latin typeface="Times New Roman"/>
                <a:ea typeface="Times New Roman"/>
                <a:cs typeface="Times New Roman"/>
                <a:sym typeface="Times New Roman"/>
              </a:rPr>
              <a:t>Solution:</a:t>
            </a:r>
            <a:endParaRPr b="1" i="0" sz="1500" u="none" cap="none" strike="noStrike">
              <a:solidFill>
                <a:schemeClr val="dk1"/>
              </a:solidFill>
              <a:latin typeface="Times New Roman"/>
              <a:ea typeface="Times New Roman"/>
              <a:cs typeface="Times New Roman"/>
              <a:sym typeface="Times New Roman"/>
            </a:endParaRPr>
          </a:p>
          <a:p>
            <a:pPr indent="0" lvl="0" marL="0" marR="0" rtl="0" algn="ctr">
              <a:lnSpc>
                <a:spcPct val="107916"/>
              </a:lnSpc>
              <a:spcBef>
                <a:spcPts val="800"/>
              </a:spcBef>
              <a:spcAft>
                <a:spcPts val="0"/>
              </a:spcAft>
              <a:buClr>
                <a:schemeClr val="dk1"/>
              </a:buClr>
              <a:buSzPts val="1100"/>
              <a:buFont typeface="Arial"/>
              <a:buNone/>
            </a:pPr>
            <a:r>
              <a:rPr b="0" i="0" lang="en-GB" sz="1400" u="none" cap="none" strike="noStrike">
                <a:solidFill>
                  <a:schemeClr val="dk1"/>
                </a:solidFill>
                <a:latin typeface="Calibri"/>
                <a:ea typeface="Calibri"/>
                <a:cs typeface="Calibri"/>
                <a:sym typeface="Calibri"/>
              </a:rPr>
              <a:t>The chatbot may ask users questions about their music tastes and then provide recommendations based on their responses. This can assist users in learning more about their own musical likes and discovering new songs that they may not have discovered otherwise.</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rotWithShape="1">
          <a:blip r:embed="rId3">
            <a:alphaModFix/>
          </a:blip>
          <a:srcRect b="17654" l="0" r="0" t="0"/>
          <a:stretch/>
        </p:blipFill>
        <p:spPr>
          <a:xfrm>
            <a:off x="0" y="0"/>
            <a:ext cx="9144000" cy="5143500"/>
          </a:xfrm>
          <a:prstGeom prst="rect">
            <a:avLst/>
          </a:prstGeom>
          <a:noFill/>
          <a:ln>
            <a:noFill/>
          </a:ln>
        </p:spPr>
      </p:pic>
      <p:sp>
        <p:nvSpPr>
          <p:cNvPr id="96" name="Google Shape;96;p19"/>
          <p:cNvSpPr txBox="1"/>
          <p:nvPr/>
        </p:nvSpPr>
        <p:spPr>
          <a:xfrm>
            <a:off x="570200" y="504725"/>
            <a:ext cx="4536600" cy="7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300"/>
              <a:buFont typeface="Arial"/>
              <a:buNone/>
            </a:pPr>
            <a:r>
              <a:rPr b="1" lang="en-GB" sz="3000">
                <a:solidFill>
                  <a:schemeClr val="dk1"/>
                </a:solidFill>
                <a:latin typeface="Maven Pro"/>
                <a:ea typeface="Maven Pro"/>
                <a:cs typeface="Maven Pro"/>
                <a:sym typeface="Maven Pro"/>
              </a:rPr>
              <a:t>Objectives</a:t>
            </a:r>
            <a:endParaRPr sz="1600">
              <a:solidFill>
                <a:schemeClr val="dk1"/>
              </a:solidFill>
            </a:endParaRPr>
          </a:p>
        </p:txBody>
      </p:sp>
      <p:sp>
        <p:nvSpPr>
          <p:cNvPr id="97" name="Google Shape;97;p19"/>
          <p:cNvSpPr txBox="1"/>
          <p:nvPr/>
        </p:nvSpPr>
        <p:spPr>
          <a:xfrm>
            <a:off x="2140225" y="1670200"/>
            <a:ext cx="6424500" cy="2196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300"/>
              </a:spcBef>
              <a:spcAft>
                <a:spcPts val="0"/>
              </a:spcAft>
              <a:buClr>
                <a:srgbClr val="1F1F1F"/>
              </a:buClr>
              <a:buSzPts val="1200"/>
              <a:buChar char="●"/>
            </a:pPr>
            <a:r>
              <a:rPr lang="en-GB" sz="1200">
                <a:solidFill>
                  <a:srgbClr val="1F1F1F"/>
                </a:solidFill>
                <a:highlight>
                  <a:srgbClr val="FFFFFF"/>
                </a:highlight>
              </a:rPr>
              <a:t>T</a:t>
            </a:r>
            <a:r>
              <a:rPr lang="en-GB" sz="1300">
                <a:solidFill>
                  <a:srgbClr val="1F1F1F"/>
                </a:solidFill>
                <a:highlight>
                  <a:srgbClr val="FFFFFF"/>
                </a:highlight>
              </a:rPr>
              <a:t>o develop a system that can generate song recommendations that are more personalized than traditional music recommendation systems.</a:t>
            </a:r>
            <a:endParaRPr sz="1300">
              <a:solidFill>
                <a:srgbClr val="1F1F1F"/>
              </a:solidFill>
              <a:highlight>
                <a:srgbClr val="FFFFFF"/>
              </a:highlight>
            </a:endParaRPr>
          </a:p>
          <a:p>
            <a:pPr indent="-311150" lvl="0" marL="457200" rtl="0" algn="l">
              <a:lnSpc>
                <a:spcPct val="115000"/>
              </a:lnSpc>
              <a:spcBef>
                <a:spcPts val="0"/>
              </a:spcBef>
              <a:spcAft>
                <a:spcPts val="0"/>
              </a:spcAft>
              <a:buClr>
                <a:srgbClr val="1F1F1F"/>
              </a:buClr>
              <a:buSzPts val="1300"/>
              <a:buChar char="●"/>
            </a:pPr>
            <a:r>
              <a:rPr lang="en-GB" sz="1300">
                <a:solidFill>
                  <a:srgbClr val="1F1F1F"/>
                </a:solidFill>
                <a:highlight>
                  <a:srgbClr val="FFFFFF"/>
                </a:highlight>
              </a:rPr>
              <a:t>To develop a system that can provide users with an interactive and engaging song recommendation experience.</a:t>
            </a:r>
            <a:endParaRPr sz="1300">
              <a:solidFill>
                <a:srgbClr val="1F1F1F"/>
              </a:solidFill>
              <a:highlight>
                <a:srgbClr val="FFFFFF"/>
              </a:highlight>
            </a:endParaRPr>
          </a:p>
          <a:p>
            <a:pPr indent="-311150" lvl="0" marL="457200" rtl="0" algn="l">
              <a:lnSpc>
                <a:spcPct val="115000"/>
              </a:lnSpc>
              <a:spcBef>
                <a:spcPts val="0"/>
              </a:spcBef>
              <a:spcAft>
                <a:spcPts val="0"/>
              </a:spcAft>
              <a:buClr>
                <a:srgbClr val="1F1F1F"/>
              </a:buClr>
              <a:buSzPts val="1300"/>
              <a:buChar char="●"/>
            </a:pPr>
            <a:r>
              <a:rPr lang="en-GB" sz="1300">
                <a:solidFill>
                  <a:srgbClr val="1F1F1F"/>
                </a:solidFill>
                <a:highlight>
                  <a:srgbClr val="FFFFFF"/>
                </a:highlight>
              </a:rPr>
              <a:t>To develop a system that is easy to use by the user.</a:t>
            </a:r>
            <a:endParaRPr sz="1300">
              <a:solidFill>
                <a:srgbClr val="1F1F1F"/>
              </a:solidFill>
              <a:highlight>
                <a:srgbClr val="FFFFFF"/>
              </a:highlight>
            </a:endParaRPr>
          </a:p>
          <a:p>
            <a:pPr indent="-311150" lvl="0" marL="457200" rtl="0" algn="l">
              <a:lnSpc>
                <a:spcPct val="115000"/>
              </a:lnSpc>
              <a:spcBef>
                <a:spcPts val="0"/>
              </a:spcBef>
              <a:spcAft>
                <a:spcPts val="0"/>
              </a:spcAft>
              <a:buClr>
                <a:srgbClr val="1F1F1F"/>
              </a:buClr>
              <a:buSzPts val="1300"/>
              <a:buChar char="●"/>
            </a:pPr>
            <a:r>
              <a:rPr lang="en-GB" sz="1300">
                <a:solidFill>
                  <a:srgbClr val="1F1F1F"/>
                </a:solidFill>
                <a:highlight>
                  <a:srgbClr val="FFFFFF"/>
                </a:highlight>
              </a:rPr>
              <a:t>To evaluate the performance of the system and make improvements over time.</a:t>
            </a:r>
            <a:endParaRPr sz="1300">
              <a:solidFill>
                <a:srgbClr val="1F1F1F"/>
              </a:solidFill>
              <a:highlight>
                <a:srgbClr val="FFFFFF"/>
              </a:highlight>
            </a:endParaRPr>
          </a:p>
          <a:p>
            <a:pPr indent="0" lvl="0" marL="457200" rtl="0" algn="l">
              <a:spcBef>
                <a:spcPts val="1100"/>
              </a:spcBef>
              <a:spcAft>
                <a:spcPts val="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0"/>
          <p:cNvPicPr preferRelativeResize="0"/>
          <p:nvPr/>
        </p:nvPicPr>
        <p:blipFill rotWithShape="1">
          <a:blip r:embed="rId3">
            <a:alphaModFix/>
          </a:blip>
          <a:srcRect b="28592" l="0" r="0" t="28059"/>
          <a:stretch/>
        </p:blipFill>
        <p:spPr>
          <a:xfrm rot="-5400000">
            <a:off x="-1499688" y="1522988"/>
            <a:ext cx="5096900" cy="2097524"/>
          </a:xfrm>
          <a:prstGeom prst="rect">
            <a:avLst/>
          </a:prstGeom>
          <a:noFill/>
          <a:ln>
            <a:noFill/>
          </a:ln>
        </p:spPr>
      </p:pic>
      <p:pic>
        <p:nvPicPr>
          <p:cNvPr id="103" name="Google Shape;103;p20"/>
          <p:cNvPicPr preferRelativeResize="0"/>
          <p:nvPr/>
        </p:nvPicPr>
        <p:blipFill rotWithShape="1">
          <a:blip r:embed="rId4">
            <a:alphaModFix/>
          </a:blip>
          <a:srcRect b="0" l="0" r="0" t="0"/>
          <a:stretch/>
        </p:blipFill>
        <p:spPr>
          <a:xfrm>
            <a:off x="5033575" y="101325"/>
            <a:ext cx="3990525" cy="4856750"/>
          </a:xfrm>
          <a:prstGeom prst="rect">
            <a:avLst/>
          </a:prstGeom>
          <a:noFill/>
          <a:ln>
            <a:noFill/>
          </a:ln>
        </p:spPr>
      </p:pic>
      <p:sp>
        <p:nvSpPr>
          <p:cNvPr id="104" name="Google Shape;104;p20"/>
          <p:cNvSpPr txBox="1"/>
          <p:nvPr/>
        </p:nvSpPr>
        <p:spPr>
          <a:xfrm>
            <a:off x="2119500" y="1525050"/>
            <a:ext cx="2389800" cy="1200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r>
              <a:rPr b="1" i="0" lang="en-GB" sz="3300" u="none" cap="none" strike="noStrike">
                <a:solidFill>
                  <a:srgbClr val="000000"/>
                </a:solidFill>
                <a:latin typeface="Times New Roman"/>
                <a:ea typeface="Times New Roman"/>
                <a:cs typeface="Times New Roman"/>
                <a:sym typeface="Times New Roman"/>
              </a:rPr>
              <a:t>BLOCK </a:t>
            </a:r>
            <a:endParaRPr b="1" i="0" sz="33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rPr b="1" i="0" lang="en-GB" sz="3300" u="none" cap="none" strike="noStrike">
                <a:solidFill>
                  <a:srgbClr val="000000"/>
                </a:solidFill>
                <a:latin typeface="Times New Roman"/>
                <a:ea typeface="Times New Roman"/>
                <a:cs typeface="Times New Roman"/>
                <a:sym typeface="Times New Roman"/>
              </a:rPr>
              <a:t>DIAGRAM</a:t>
            </a:r>
            <a:endParaRPr b="1" i="0" sz="33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nvSpPr>
        <p:spPr>
          <a:xfrm>
            <a:off x="522050" y="2604500"/>
            <a:ext cx="554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0" name="Google Shape;110;p2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11" name="Google Shape;111;p21"/>
          <p:cNvSpPr txBox="1"/>
          <p:nvPr/>
        </p:nvSpPr>
        <p:spPr>
          <a:xfrm>
            <a:off x="425725" y="1410125"/>
            <a:ext cx="8081400" cy="373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GB" sz="1200">
                <a:solidFill>
                  <a:srgbClr val="1F1F1F"/>
                </a:solidFill>
                <a:highlight>
                  <a:srgbClr val="FFFFFF"/>
                </a:highlight>
              </a:rPr>
              <a:t>Chatbot interface</a:t>
            </a:r>
            <a:r>
              <a:rPr lang="en-GB" sz="1200">
                <a:solidFill>
                  <a:srgbClr val="1F1F1F"/>
                </a:solidFill>
                <a:highlight>
                  <a:srgbClr val="FFFFFF"/>
                </a:highlight>
              </a:rPr>
              <a:t>: The chatbot interface is the interface that users interact with to ask the chatbot questions about their musical preferences.</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b="1" lang="en-GB" sz="1200">
                <a:solidFill>
                  <a:srgbClr val="1F1F1F"/>
                </a:solidFill>
                <a:highlight>
                  <a:srgbClr val="FFFFFF"/>
                </a:highlight>
              </a:rPr>
              <a:t>Song recommendation algorithm</a:t>
            </a:r>
            <a:r>
              <a:rPr lang="en-GB" sz="1200">
                <a:solidFill>
                  <a:srgbClr val="1F1F1F"/>
                </a:solidFill>
                <a:highlight>
                  <a:srgbClr val="FFFFFF"/>
                </a:highlight>
              </a:rPr>
              <a:t>: The song recommendation algorithm is responsible for generating a list of song recommendations for the user based on their preferences</a:t>
            </a:r>
            <a:endParaRPr sz="1200">
              <a:solidFill>
                <a:srgbClr val="1F1F1F"/>
              </a:solidFill>
              <a:highlight>
                <a:srgbClr val="FFFFFF"/>
              </a:highlight>
            </a:endParaRPr>
          </a:p>
          <a:p>
            <a:pPr indent="0" lvl="0" marL="0" rtl="0" algn="l">
              <a:lnSpc>
                <a:spcPct val="115000"/>
              </a:lnSpc>
              <a:spcBef>
                <a:spcPts val="1800"/>
              </a:spcBef>
              <a:spcAft>
                <a:spcPts val="1800"/>
              </a:spcAft>
              <a:buClr>
                <a:schemeClr val="dk1"/>
              </a:buClr>
              <a:buSzPts val="1100"/>
              <a:buFont typeface="Arial"/>
              <a:buNone/>
            </a:pPr>
            <a:r>
              <a:rPr b="1" lang="en-GB" sz="1200">
                <a:solidFill>
                  <a:srgbClr val="1F1F1F"/>
                </a:solidFill>
                <a:highlight>
                  <a:srgbClr val="FFFFFF"/>
                </a:highlight>
              </a:rPr>
              <a:t>Recommendation engine</a:t>
            </a:r>
            <a:r>
              <a:rPr lang="en-GB" sz="1200">
                <a:solidFill>
                  <a:srgbClr val="1F1F1F"/>
                </a:solidFill>
                <a:highlight>
                  <a:srgbClr val="FFFFFF"/>
                </a:highlight>
              </a:rPr>
              <a:t>: The recommendation engine uses the song recommendation algorithm.</a:t>
            </a:r>
            <a:endParaRPr/>
          </a:p>
        </p:txBody>
      </p:sp>
      <p:sp>
        <p:nvSpPr>
          <p:cNvPr id="112" name="Google Shape;112;p21"/>
          <p:cNvSpPr txBox="1"/>
          <p:nvPr/>
        </p:nvSpPr>
        <p:spPr>
          <a:xfrm>
            <a:off x="473900" y="581775"/>
            <a:ext cx="8591700" cy="61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C0791B"/>
              </a:buClr>
              <a:buSzPts val="3667"/>
              <a:buFont typeface="Calibri"/>
              <a:buNone/>
            </a:pPr>
            <a:r>
              <a:rPr b="1" lang="en-GB" sz="2700" u="sng">
                <a:solidFill>
                  <a:schemeClr val="dk1"/>
                </a:solidFill>
                <a:latin typeface="Maven Pro"/>
                <a:ea typeface="Maven Pro"/>
                <a:cs typeface="Maven Pro"/>
                <a:sym typeface="Maven Pro"/>
              </a:rPr>
              <a:t>Proposed Architecture</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