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Lst>
  <p:sldSz cy="6858000" cx="12192000"/>
  <p:notesSz cx="6858000" cy="9144000"/>
  <p:embeddedFontLst>
    <p:embeddedFont>
      <p:font typeface="Proxima Nova"/>
      <p:regular r:id="rId15"/>
      <p:bold r:id="rId16"/>
      <p:italic r:id="rId17"/>
      <p:boldItalic r:id="rId18"/>
    </p:embeddedFont>
    <p:embeddedFont>
      <p:font typeface="Open Sans Light"/>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77">
          <p15:clr>
            <a:srgbClr val="A4A3A4"/>
          </p15:clr>
        </p15:guide>
        <p15:guide id="2" pos="370">
          <p15:clr>
            <a:srgbClr val="A4A3A4"/>
          </p15:clr>
        </p15:guide>
        <p15:guide id="3" pos="7310">
          <p15:clr>
            <a:srgbClr val="A4A3A4"/>
          </p15:clr>
        </p15:guide>
        <p15:guide id="4" orient="horz" pos="572">
          <p15:clr>
            <a:srgbClr val="A4A3A4"/>
          </p15:clr>
        </p15:guide>
        <p15:guide id="5" orient="horz" pos="3748">
          <p15:clr>
            <a:srgbClr val="A4A3A4"/>
          </p15:clr>
        </p15:guide>
      </p15:sldGuideLst>
    </p:ext>
    <p:ext uri="http://customooxmlschemas.google.com/">
      <go:slidesCustomData xmlns:go="http://customooxmlschemas.google.com/" r:id="rId27" roundtripDataSignature="AMtx7mjbQpbcQmDqk1bqob7di0ExVEfA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75B66C-85EF-4AEF-849D-38CA37A46ED0}">
  <a:tblStyle styleId="{C875B66C-85EF-4AEF-849D-38CA37A46ED0}"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FCC1661A-8034-41EF-B504-A0DA7B5C3FB7}" styleName="Table_1">
    <a:wholeTbl>
      <a:tcTxStyle b="off" i="off">
        <a:font>
          <a:latin typeface="Open Sans Light"/>
          <a:ea typeface="Open Sans Light"/>
          <a:cs typeface="Open Sans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E9"/>
          </a:solidFill>
        </a:fill>
      </a:tcStyle>
    </a:wholeTbl>
    <a:band1H>
      <a:tcTxStyle b="off" i="off"/>
      <a:tcStyle>
        <a:fill>
          <a:solidFill>
            <a:srgbClr val="CACCD0"/>
          </a:solidFill>
        </a:fill>
      </a:tcStyle>
    </a:band1H>
    <a:band2H>
      <a:tcTxStyle b="off" i="off"/>
    </a:band2H>
    <a:band1V>
      <a:tcTxStyle b="off" i="off"/>
      <a:tcStyle>
        <a:fill>
          <a:solidFill>
            <a:srgbClr val="CACCD0"/>
          </a:solidFill>
        </a:fill>
      </a:tcStyle>
    </a:band1V>
    <a:band2V>
      <a:tcTxStyle b="off" i="off"/>
    </a:band2V>
    <a:lastCol>
      <a:tcTxStyle b="on" i="off">
        <a:font>
          <a:latin typeface="Open Sans Light"/>
          <a:ea typeface="Open Sans Light"/>
          <a:cs typeface="Open Sans Light"/>
        </a:font>
        <a:schemeClr val="lt1"/>
      </a:tcTxStyle>
      <a:tcStyle>
        <a:fill>
          <a:solidFill>
            <a:schemeClr val="accent1"/>
          </a:solidFill>
        </a:fill>
      </a:tcStyle>
    </a:lastCol>
    <a:firstCol>
      <a:tcTxStyle b="on" i="off">
        <a:font>
          <a:latin typeface="Open Sans Light"/>
          <a:ea typeface="Open Sans Light"/>
          <a:cs typeface="Open Sans Light"/>
        </a:font>
        <a:schemeClr val="lt1"/>
      </a:tcTxStyle>
      <a:tcStyle>
        <a:fill>
          <a:solidFill>
            <a:schemeClr val="accent1"/>
          </a:solidFill>
        </a:fill>
      </a:tcStyle>
    </a:firstCol>
    <a:lastRow>
      <a:tcTxStyle b="on" i="off">
        <a:font>
          <a:latin typeface="Open Sans Light"/>
          <a:ea typeface="Open Sans Light"/>
          <a:cs typeface="Open Sans Ligh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Open Sans Light"/>
          <a:ea typeface="Open Sans Light"/>
          <a:cs typeface="Open Sans Ligh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77" orient="horz"/>
        <p:guide pos="370"/>
        <p:guide pos="7310"/>
        <p:guide pos="572" orient="horz"/>
        <p:guide pos="374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Light-bold.fntdata"/><Relationship Id="rId22" Type="http://schemas.openxmlformats.org/officeDocument/2006/relationships/font" Target="fonts/OpenSansLight-boldItalic.fntdata"/><Relationship Id="rId21" Type="http://schemas.openxmlformats.org/officeDocument/2006/relationships/font" Target="fonts/OpenSansLight-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OpenSans-boldItalic.fntdata"/><Relationship Id="rId25" Type="http://schemas.openxmlformats.org/officeDocument/2006/relationships/font" Target="fonts/OpenSans-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font" Target="fonts/ProximaNova-regular.fntdata"/><Relationship Id="rId14" Type="http://schemas.openxmlformats.org/officeDocument/2006/relationships/slide" Target="slides/slide7.xml"/><Relationship Id="rId17" Type="http://schemas.openxmlformats.org/officeDocument/2006/relationships/font" Target="fonts/ProximaNova-italic.fntdata"/><Relationship Id="rId16" Type="http://schemas.openxmlformats.org/officeDocument/2006/relationships/font" Target="fonts/ProximaNova-bold.fntdata"/><Relationship Id="rId19" Type="http://schemas.openxmlformats.org/officeDocument/2006/relationships/font" Target="fonts/OpenSansLight-regular.fntdata"/><Relationship Id="rId18" Type="http://schemas.openxmlformats.org/officeDocument/2006/relationships/font" Target="fonts/ProximaNov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19df92586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 name="Google Shape;96;gf19df92586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f19df92586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590edb97c_3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590edb97c_3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f590edb97c_3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19df92586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f19df92586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showMasterSp="0">
  <p:cSld name="Section Title">
    <p:bg>
      <p:bgPr>
        <a:solidFill>
          <a:schemeClr val="dk2"/>
        </a:solidFill>
      </p:bgPr>
    </p:bg>
    <p:spTree>
      <p:nvGrpSpPr>
        <p:cNvPr id="12" name="Shape 12"/>
        <p:cNvGrpSpPr/>
        <p:nvPr/>
      </p:nvGrpSpPr>
      <p:grpSpPr>
        <a:xfrm>
          <a:off x="0" y="0"/>
          <a:ext cx="0" cy="0"/>
          <a:chOff x="0" y="0"/>
          <a:chExt cx="0" cy="0"/>
        </a:xfrm>
      </p:grpSpPr>
      <p:sp>
        <p:nvSpPr>
          <p:cNvPr id="13" name="Google Shape;13;p33"/>
          <p:cNvSpPr txBox="1"/>
          <p:nvPr>
            <p:ph type="ctrTitle"/>
          </p:nvPr>
        </p:nvSpPr>
        <p:spPr>
          <a:xfrm>
            <a:off x="1524000" y="2817019"/>
            <a:ext cx="9144000" cy="1223963"/>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rgbClr val="FA621C"/>
              </a:buClr>
              <a:buSzPts val="4800"/>
              <a:buFont typeface="Open Sans Light"/>
              <a:buNone/>
              <a:defRPr b="0" i="0" sz="4800" u="none" cap="none" strike="noStrike">
                <a:solidFill>
                  <a:srgbClr val="FA621C"/>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13"/>
                                        </p:tgtEl>
                                        <p:attrNameLst>
                                          <p:attrName>style.visibility</p:attrName>
                                        </p:attrNameLst>
                                      </p:cBhvr>
                                      <p:to>
                                        <p:strVal val="visible"/>
                                      </p:to>
                                    </p:set>
                                    <p:animEffect filter="fade" transition="in">
                                      <p:cBhvr>
                                        <p:cTn dur="500"/>
                                        <p:tgtEl>
                                          <p:spTgt spid="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6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Open Sans Light"/>
              <a:buNone/>
              <a:defRPr b="0" i="0" sz="32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4" name="Google Shape;64;p60"/>
          <p:cNvSpPr/>
          <p:nvPr>
            <p:ph idx="2" type="pic"/>
          </p:nvPr>
        </p:nvSpPr>
        <p:spPr>
          <a:xfrm>
            <a:off x="5183188" y="987425"/>
            <a:ext cx="6172200" cy="4873625"/>
          </a:xfrm>
          <a:prstGeom prst="rect">
            <a:avLst/>
          </a:prstGeom>
          <a:noFill/>
          <a:ln>
            <a:noFill/>
          </a:ln>
        </p:spPr>
      </p:sp>
      <p:sp>
        <p:nvSpPr>
          <p:cNvPr id="65" name="Google Shape;65;p6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Open Sans Light"/>
                <a:ea typeface="Open Sans Light"/>
                <a:cs typeface="Open Sans Light"/>
                <a:sym typeface="Open Sans Light"/>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Open Sans Light"/>
                <a:ea typeface="Open Sans Light"/>
                <a:cs typeface="Open Sans Light"/>
                <a:sym typeface="Open Sans Light"/>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Open Sans Light"/>
                <a:ea typeface="Open Sans Light"/>
                <a:cs typeface="Open Sans Light"/>
                <a:sym typeface="Open Sans Light"/>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Open Sans Light"/>
                <a:ea typeface="Open Sans Light"/>
                <a:cs typeface="Open Sans Light"/>
                <a:sym typeface="Open Sans Light"/>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Open Sans Light"/>
                <a:ea typeface="Open Sans Light"/>
                <a:cs typeface="Open Sans Light"/>
                <a:sym typeface="Open Sans Light"/>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Open Sans Light"/>
                <a:ea typeface="Open Sans Light"/>
                <a:cs typeface="Open Sans Light"/>
                <a:sym typeface="Open Sans Light"/>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Open Sans Light"/>
                <a:ea typeface="Open Sans Light"/>
                <a:cs typeface="Open Sans Light"/>
                <a:sym typeface="Open Sans Light"/>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Open Sans Light"/>
                <a:ea typeface="Open Sans Light"/>
                <a:cs typeface="Open Sans Light"/>
                <a:sym typeface="Open Sans Light"/>
              </a:defRPr>
            </a:lvl9pPr>
          </a:lstStyle>
          <a:p/>
        </p:txBody>
      </p:sp>
      <p:sp>
        <p:nvSpPr>
          <p:cNvPr id="66" name="Google Shape;66;p6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67" name="Google Shape;67;p6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68" name="Google Shape;68;p6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61"/>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Open Sans Light"/>
              <a:buNone/>
              <a:defRPr b="0" i="0" sz="44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1" name="Google Shape;71;p6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Light"/>
                <a:ea typeface="Open Sans Light"/>
                <a:cs typeface="Open Sans Light"/>
                <a:sym typeface="Open Sans 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Light"/>
                <a:ea typeface="Open Sans Light"/>
                <a:cs typeface="Open Sans Light"/>
                <a:sym typeface="Open Sans Ligh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Light"/>
                <a:ea typeface="Open Sans Light"/>
                <a:cs typeface="Open Sans Light"/>
                <a:sym typeface="Open Sans Ligh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72" name="Google Shape;72;p6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73" name="Google Shape;73;p6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74" name="Google Shape;74;p6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62"/>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Open Sans Light"/>
              <a:buNone/>
              <a:defRPr b="0" i="0" sz="44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7" name="Google Shape;77;p6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Light"/>
                <a:ea typeface="Open Sans Light"/>
                <a:cs typeface="Open Sans Light"/>
                <a:sym typeface="Open Sans 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Light"/>
                <a:ea typeface="Open Sans Light"/>
                <a:cs typeface="Open Sans Light"/>
                <a:sym typeface="Open Sans Ligh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Light"/>
                <a:ea typeface="Open Sans Light"/>
                <a:cs typeface="Open Sans Light"/>
                <a:sym typeface="Open Sans Ligh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78" name="Google Shape;78;p6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79" name="Google Shape;79;p6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80" name="Google Shape;80;p6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81" name="Shape 81"/>
        <p:cNvGrpSpPr/>
        <p:nvPr/>
      </p:nvGrpSpPr>
      <p:grpSpPr>
        <a:xfrm>
          <a:off x="0" y="0"/>
          <a:ext cx="0" cy="0"/>
          <a:chOff x="0" y="0"/>
          <a:chExt cx="0" cy="0"/>
        </a:xfrm>
      </p:grpSpPr>
      <p:sp>
        <p:nvSpPr>
          <p:cNvPr id="82" name="Google Shape;82;p63"/>
          <p:cNvSpPr txBox="1"/>
          <p:nvPr>
            <p:ph idx="1" type="body"/>
          </p:nvPr>
        </p:nvSpPr>
        <p:spPr>
          <a:xfrm>
            <a:off x="395367" y="953725"/>
            <a:ext cx="11341260" cy="51746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Light"/>
                <a:ea typeface="Open Sans Light"/>
                <a:cs typeface="Open Sans Light"/>
                <a:sym typeface="Open Sans 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Light"/>
                <a:ea typeface="Open Sans Light"/>
                <a:cs typeface="Open Sans Light"/>
                <a:sym typeface="Open Sans Ligh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Light"/>
                <a:ea typeface="Open Sans Light"/>
                <a:cs typeface="Open Sans Light"/>
                <a:sym typeface="Open Sans Ligh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83" name="Google Shape;83;p63"/>
          <p:cNvSpPr txBox="1"/>
          <p:nvPr>
            <p:ph type="title"/>
          </p:nvPr>
        </p:nvSpPr>
        <p:spPr>
          <a:xfrm>
            <a:off x="296338" y="205740"/>
            <a:ext cx="11527367" cy="60388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Open Sans Light"/>
              <a:buNone/>
              <a:defRPr b="0" i="0" sz="44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4" name="Google Shape;84;p63"/>
          <p:cNvSpPr txBox="1"/>
          <p:nvPr>
            <p:ph idx="2"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Light"/>
                <a:ea typeface="Open Sans Light"/>
                <a:cs typeface="Open Sans Light"/>
                <a:sym typeface="Open Sans 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Light"/>
                <a:ea typeface="Open Sans Light"/>
                <a:cs typeface="Open Sans Light"/>
                <a:sym typeface="Open Sans Ligh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Light"/>
                <a:ea typeface="Open Sans Light"/>
                <a:cs typeface="Open Sans Light"/>
                <a:sym typeface="Open Sans Ligh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showMasterSp="0">
  <p:cSld name="Section Title">
    <p:bg>
      <p:bgPr>
        <a:solidFill>
          <a:schemeClr val="dk2"/>
        </a:solidFill>
      </p:bgPr>
    </p:bg>
    <p:spTree>
      <p:nvGrpSpPr>
        <p:cNvPr id="85" name="Shape 85"/>
        <p:cNvGrpSpPr/>
        <p:nvPr/>
      </p:nvGrpSpPr>
      <p:grpSpPr>
        <a:xfrm>
          <a:off x="0" y="0"/>
          <a:ext cx="0" cy="0"/>
          <a:chOff x="0" y="0"/>
          <a:chExt cx="0" cy="0"/>
        </a:xfrm>
      </p:grpSpPr>
      <p:sp>
        <p:nvSpPr>
          <p:cNvPr id="86" name="Google Shape;86;p38"/>
          <p:cNvSpPr txBox="1"/>
          <p:nvPr>
            <p:ph type="ctrTitle"/>
          </p:nvPr>
        </p:nvSpPr>
        <p:spPr>
          <a:xfrm>
            <a:off x="1524000" y="2817019"/>
            <a:ext cx="9144000" cy="1223963"/>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rgbClr val="FA621C"/>
              </a:buClr>
              <a:buSzPts val="4800"/>
              <a:buFont typeface="Open Sans Light"/>
              <a:buNone/>
              <a:defRPr b="0" i="0" sz="4800" u="none" cap="none" strike="noStrike">
                <a:solidFill>
                  <a:srgbClr val="FA621C"/>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86"/>
                                        </p:tgtEl>
                                        <p:attrNameLst>
                                          <p:attrName>style.visibility</p:attrName>
                                        </p:attrNameLst>
                                      </p:cBhvr>
                                      <p:to>
                                        <p:strVal val="visible"/>
                                      </p:to>
                                    </p:set>
                                    <p:animEffect filter="fade" transition="in">
                                      <p:cBhvr>
                                        <p:cTn dur="5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35"/>
          <p:cNvSpPr txBox="1"/>
          <p:nvPr>
            <p:ph type="title"/>
          </p:nvPr>
        </p:nvSpPr>
        <p:spPr>
          <a:xfrm>
            <a:off x="587375" y="372519"/>
            <a:ext cx="10515600" cy="535531"/>
          </a:xfrm>
          <a:prstGeom prst="rect">
            <a:avLst/>
          </a:prstGeom>
          <a:noFill/>
          <a:ln>
            <a:noFill/>
          </a:ln>
        </p:spPr>
        <p:txBody>
          <a:bodyPr anchorCtr="0" anchor="t" bIns="45700" lIns="91425" spcFirstLastPara="1" rIns="91425" wrap="square" tIns="45700">
            <a:spAutoFit/>
          </a:bodyPr>
          <a:lstStyle>
            <a:lvl1pPr lvl="0" marR="0" rtl="0" algn="l">
              <a:lnSpc>
                <a:spcPct val="90000"/>
              </a:lnSpc>
              <a:spcBef>
                <a:spcPts val="0"/>
              </a:spcBef>
              <a:spcAft>
                <a:spcPts val="0"/>
              </a:spcAft>
              <a:buClr>
                <a:schemeClr val="accent1"/>
              </a:buClr>
              <a:buSzPts val="3200"/>
              <a:buFont typeface="Open Sans Light"/>
              <a:buNone/>
              <a:defRPr b="0" i="0" sz="3200" u="none" cap="none" strike="noStrike">
                <a:solidFill>
                  <a:schemeClr val="accent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5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Open Sans Light"/>
              <a:buNone/>
              <a:defRPr b="0" i="0" sz="60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p5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Open Sans Light"/>
                <a:ea typeface="Open Sans Light"/>
                <a:cs typeface="Open Sans Light"/>
                <a:sym typeface="Open Sans Light"/>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Light"/>
                <a:ea typeface="Open Sans Light"/>
                <a:cs typeface="Open Sans Light"/>
                <a:sym typeface="Open Sans Light"/>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9pPr>
          </a:lstStyle>
          <a:p/>
        </p:txBody>
      </p:sp>
      <p:sp>
        <p:nvSpPr>
          <p:cNvPr id="24" name="Google Shape;24;p5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25" name="Google Shape;25;p5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26" name="Google Shape;26;p5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54"/>
          <p:cNvSpPr txBox="1"/>
          <p:nvPr>
            <p:ph type="title"/>
          </p:nvPr>
        </p:nvSpPr>
        <p:spPr>
          <a:xfrm>
            <a:off x="587375" y="372519"/>
            <a:ext cx="10515600" cy="535531"/>
          </a:xfrm>
          <a:prstGeom prst="rect">
            <a:avLst/>
          </a:prstGeom>
          <a:noFill/>
          <a:ln>
            <a:noFill/>
          </a:ln>
        </p:spPr>
        <p:txBody>
          <a:bodyPr anchorCtr="0" anchor="t" bIns="45700" lIns="91425" spcFirstLastPara="1" rIns="91425" wrap="square" tIns="45700">
            <a:spAutoFit/>
          </a:bodyPr>
          <a:lstStyle>
            <a:lvl1pPr lvl="0" marR="0" rtl="0" algn="l">
              <a:lnSpc>
                <a:spcPct val="90000"/>
              </a:lnSpc>
              <a:spcBef>
                <a:spcPts val="0"/>
              </a:spcBef>
              <a:spcAft>
                <a:spcPts val="0"/>
              </a:spcAft>
              <a:buClr>
                <a:schemeClr val="accent5"/>
              </a:buClr>
              <a:buSzPts val="3200"/>
              <a:buFont typeface="Open Sans Light"/>
              <a:buNone/>
              <a:defRPr b="0" i="0" sz="3200" u="none" cap="none" strike="noStrike">
                <a:solidFill>
                  <a:schemeClr val="accent5"/>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Light"/>
                <a:ea typeface="Open Sans Light"/>
                <a:cs typeface="Open Sans Light"/>
                <a:sym typeface="Open Sans 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Light"/>
                <a:ea typeface="Open Sans Light"/>
                <a:cs typeface="Open Sans Light"/>
                <a:sym typeface="Open Sans Ligh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Light"/>
                <a:ea typeface="Open Sans Light"/>
                <a:cs typeface="Open Sans Light"/>
                <a:sym typeface="Open Sans Ligh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30" name="Google Shape;30;p5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31" name="Google Shape;31;p5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32" name="Google Shape;32;p5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5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Open Sans Light"/>
              <a:buNone/>
              <a:defRPr b="0" i="0" sz="60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5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Open Sans Light"/>
                <a:ea typeface="Open Sans Light"/>
                <a:cs typeface="Open Sans Light"/>
                <a:sym typeface="Open Sans Light"/>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Open Sans Light"/>
                <a:ea typeface="Open Sans Light"/>
                <a:cs typeface="Open Sans Light"/>
                <a:sym typeface="Open Sans Light"/>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Open Sans Light"/>
                <a:ea typeface="Open Sans Light"/>
                <a:cs typeface="Open Sans Light"/>
                <a:sym typeface="Open Sans Light"/>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Open Sans Light"/>
                <a:ea typeface="Open Sans Light"/>
                <a:cs typeface="Open Sans Light"/>
                <a:sym typeface="Open Sans Light"/>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Open Sans Light"/>
                <a:ea typeface="Open Sans Light"/>
                <a:cs typeface="Open Sans Light"/>
                <a:sym typeface="Open Sans Light"/>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Open Sans Light"/>
                <a:ea typeface="Open Sans Light"/>
                <a:cs typeface="Open Sans Light"/>
                <a:sym typeface="Open Sans Light"/>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Open Sans Light"/>
                <a:ea typeface="Open Sans Light"/>
                <a:cs typeface="Open Sans Light"/>
                <a:sym typeface="Open Sans Light"/>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Open Sans Light"/>
                <a:ea typeface="Open Sans Light"/>
                <a:cs typeface="Open Sans Light"/>
                <a:sym typeface="Open Sans Light"/>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Open Sans Light"/>
                <a:ea typeface="Open Sans Light"/>
                <a:cs typeface="Open Sans Light"/>
                <a:sym typeface="Open Sans Light"/>
              </a:defRPr>
            </a:lvl9pPr>
          </a:lstStyle>
          <a:p/>
        </p:txBody>
      </p:sp>
      <p:sp>
        <p:nvSpPr>
          <p:cNvPr id="36" name="Google Shape;36;p5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37" name="Google Shape;37;p5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38" name="Google Shape;38;p5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56"/>
          <p:cNvSpPr txBox="1"/>
          <p:nvPr>
            <p:ph type="title"/>
          </p:nvPr>
        </p:nvSpPr>
        <p:spPr>
          <a:xfrm>
            <a:off x="587375" y="372519"/>
            <a:ext cx="10515600" cy="535531"/>
          </a:xfrm>
          <a:prstGeom prst="rect">
            <a:avLst/>
          </a:prstGeom>
          <a:noFill/>
          <a:ln>
            <a:noFill/>
          </a:ln>
        </p:spPr>
        <p:txBody>
          <a:bodyPr anchorCtr="0" anchor="t" bIns="45700" lIns="91425" spcFirstLastPara="1" rIns="91425" wrap="square" tIns="45700">
            <a:spAutoFit/>
          </a:bodyPr>
          <a:lstStyle>
            <a:lvl1pPr lvl="0" marR="0" rtl="0" algn="l">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1" name="Google Shape;41;p5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Light"/>
                <a:ea typeface="Open Sans Light"/>
                <a:cs typeface="Open Sans Light"/>
                <a:sym typeface="Open Sans 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Light"/>
                <a:ea typeface="Open Sans Light"/>
                <a:cs typeface="Open Sans Light"/>
                <a:sym typeface="Open Sans Ligh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Light"/>
                <a:ea typeface="Open Sans Light"/>
                <a:cs typeface="Open Sans Light"/>
                <a:sym typeface="Open Sans Ligh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42" name="Google Shape;42;p5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Light"/>
                <a:ea typeface="Open Sans Light"/>
                <a:cs typeface="Open Sans Light"/>
                <a:sym typeface="Open Sans 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Light"/>
                <a:ea typeface="Open Sans Light"/>
                <a:cs typeface="Open Sans Light"/>
                <a:sym typeface="Open Sans Ligh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Light"/>
                <a:ea typeface="Open Sans Light"/>
                <a:cs typeface="Open Sans Light"/>
                <a:sym typeface="Open Sans Ligh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43" name="Google Shape;43;p5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44" name="Google Shape;44;p5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45" name="Google Shape;45;p5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57"/>
          <p:cNvSpPr txBox="1"/>
          <p:nvPr>
            <p:ph type="title"/>
          </p:nvPr>
        </p:nvSpPr>
        <p:spPr>
          <a:xfrm>
            <a:off x="587375" y="372519"/>
            <a:ext cx="10515600" cy="535531"/>
          </a:xfrm>
          <a:prstGeom prst="rect">
            <a:avLst/>
          </a:prstGeom>
          <a:noFill/>
          <a:ln>
            <a:noFill/>
          </a:ln>
        </p:spPr>
        <p:txBody>
          <a:bodyPr anchorCtr="0" anchor="t" bIns="45700" lIns="91425" spcFirstLastPara="1" rIns="91425" wrap="square" tIns="45700">
            <a:spAutoFit/>
          </a:bodyPr>
          <a:lstStyle>
            <a:lvl1pPr lvl="0" marR="0" rtl="0" algn="l">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8" name="Google Shape;48;p5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Open Sans Light"/>
                <a:ea typeface="Open Sans Light"/>
                <a:cs typeface="Open Sans Light"/>
                <a:sym typeface="Open Sans Light"/>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Open Sans Light"/>
                <a:ea typeface="Open Sans Light"/>
                <a:cs typeface="Open Sans Light"/>
                <a:sym typeface="Open Sans Light"/>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Open Sans Light"/>
                <a:ea typeface="Open Sans Light"/>
                <a:cs typeface="Open Sans Light"/>
                <a:sym typeface="Open Sans Light"/>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Open Sans Light"/>
                <a:ea typeface="Open Sans Light"/>
                <a:cs typeface="Open Sans Light"/>
                <a:sym typeface="Open Sans Light"/>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Open Sans Light"/>
                <a:ea typeface="Open Sans Light"/>
                <a:cs typeface="Open Sans Light"/>
                <a:sym typeface="Open Sans Light"/>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Open Sans Light"/>
                <a:ea typeface="Open Sans Light"/>
                <a:cs typeface="Open Sans Light"/>
                <a:sym typeface="Open Sans Light"/>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Open Sans Light"/>
                <a:ea typeface="Open Sans Light"/>
                <a:cs typeface="Open Sans Light"/>
                <a:sym typeface="Open Sans Light"/>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Open Sans Light"/>
                <a:ea typeface="Open Sans Light"/>
                <a:cs typeface="Open Sans Light"/>
                <a:sym typeface="Open Sans Light"/>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Open Sans Light"/>
                <a:ea typeface="Open Sans Light"/>
                <a:cs typeface="Open Sans Light"/>
                <a:sym typeface="Open Sans Light"/>
              </a:defRPr>
            </a:lvl9pPr>
          </a:lstStyle>
          <a:p/>
        </p:txBody>
      </p:sp>
      <p:sp>
        <p:nvSpPr>
          <p:cNvPr id="49" name="Google Shape;49;p5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Light"/>
                <a:ea typeface="Open Sans Light"/>
                <a:cs typeface="Open Sans Light"/>
                <a:sym typeface="Open Sans 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Light"/>
                <a:ea typeface="Open Sans Light"/>
                <a:cs typeface="Open Sans Light"/>
                <a:sym typeface="Open Sans Ligh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Light"/>
                <a:ea typeface="Open Sans Light"/>
                <a:cs typeface="Open Sans Light"/>
                <a:sym typeface="Open Sans Ligh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50" name="Google Shape;50;p5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Open Sans Light"/>
                <a:ea typeface="Open Sans Light"/>
                <a:cs typeface="Open Sans Light"/>
                <a:sym typeface="Open Sans Light"/>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Open Sans Light"/>
                <a:ea typeface="Open Sans Light"/>
                <a:cs typeface="Open Sans Light"/>
                <a:sym typeface="Open Sans Light"/>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Open Sans Light"/>
                <a:ea typeface="Open Sans Light"/>
                <a:cs typeface="Open Sans Light"/>
                <a:sym typeface="Open Sans Light"/>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Open Sans Light"/>
                <a:ea typeface="Open Sans Light"/>
                <a:cs typeface="Open Sans Light"/>
                <a:sym typeface="Open Sans Light"/>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Open Sans Light"/>
                <a:ea typeface="Open Sans Light"/>
                <a:cs typeface="Open Sans Light"/>
                <a:sym typeface="Open Sans Light"/>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Open Sans Light"/>
                <a:ea typeface="Open Sans Light"/>
                <a:cs typeface="Open Sans Light"/>
                <a:sym typeface="Open Sans Light"/>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Open Sans Light"/>
                <a:ea typeface="Open Sans Light"/>
                <a:cs typeface="Open Sans Light"/>
                <a:sym typeface="Open Sans Light"/>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Open Sans Light"/>
                <a:ea typeface="Open Sans Light"/>
                <a:cs typeface="Open Sans Light"/>
                <a:sym typeface="Open Sans Light"/>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Open Sans Light"/>
                <a:ea typeface="Open Sans Light"/>
                <a:cs typeface="Open Sans Light"/>
                <a:sym typeface="Open Sans Light"/>
              </a:defRPr>
            </a:lvl9pPr>
          </a:lstStyle>
          <a:p/>
        </p:txBody>
      </p:sp>
      <p:sp>
        <p:nvSpPr>
          <p:cNvPr id="51" name="Google Shape;51;p5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Light"/>
                <a:ea typeface="Open Sans Light"/>
                <a:cs typeface="Open Sans Light"/>
                <a:sym typeface="Open Sans 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Light"/>
                <a:ea typeface="Open Sans Light"/>
                <a:cs typeface="Open Sans Light"/>
                <a:sym typeface="Open Sans Ligh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Light"/>
                <a:ea typeface="Open Sans Light"/>
                <a:cs typeface="Open Sans Light"/>
                <a:sym typeface="Open Sans Ligh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52" name="Google Shape;52;p5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53" name="Google Shape;53;p5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54" name="Google Shape;54;p5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5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Open Sans Light"/>
              <a:buNone/>
              <a:defRPr b="0" i="0" sz="32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7" name="Google Shape;57;p5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Open Sans Light"/>
                <a:ea typeface="Open Sans Light"/>
                <a:cs typeface="Open Sans Light"/>
                <a:sym typeface="Open Sans Light"/>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Open Sans Light"/>
                <a:ea typeface="Open Sans Light"/>
                <a:cs typeface="Open Sans Light"/>
                <a:sym typeface="Open Sans Light"/>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Light"/>
                <a:ea typeface="Open Sans Light"/>
                <a:cs typeface="Open Sans Light"/>
                <a:sym typeface="Open Sans Light"/>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Light"/>
                <a:ea typeface="Open Sans Light"/>
                <a:cs typeface="Open Sans Light"/>
                <a:sym typeface="Open Sans Light"/>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Light"/>
                <a:ea typeface="Open Sans Light"/>
                <a:cs typeface="Open Sans Light"/>
                <a:sym typeface="Open Sans Light"/>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Light"/>
                <a:ea typeface="Open Sans Light"/>
                <a:cs typeface="Open Sans Light"/>
                <a:sym typeface="Open Sans Light"/>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Light"/>
                <a:ea typeface="Open Sans Light"/>
                <a:cs typeface="Open Sans Light"/>
                <a:sym typeface="Open Sans Light"/>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Light"/>
                <a:ea typeface="Open Sans Light"/>
                <a:cs typeface="Open Sans Light"/>
                <a:sym typeface="Open Sans Light"/>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Light"/>
                <a:ea typeface="Open Sans Light"/>
                <a:cs typeface="Open Sans Light"/>
                <a:sym typeface="Open Sans Light"/>
              </a:defRPr>
            </a:lvl9pPr>
          </a:lstStyle>
          <a:p/>
        </p:txBody>
      </p:sp>
      <p:sp>
        <p:nvSpPr>
          <p:cNvPr id="58" name="Google Shape;58;p5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Open Sans Light"/>
                <a:ea typeface="Open Sans Light"/>
                <a:cs typeface="Open Sans Light"/>
                <a:sym typeface="Open Sans Light"/>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Open Sans Light"/>
                <a:ea typeface="Open Sans Light"/>
                <a:cs typeface="Open Sans Light"/>
                <a:sym typeface="Open Sans Light"/>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Open Sans Light"/>
                <a:ea typeface="Open Sans Light"/>
                <a:cs typeface="Open Sans Light"/>
                <a:sym typeface="Open Sans Light"/>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Open Sans Light"/>
                <a:ea typeface="Open Sans Light"/>
                <a:cs typeface="Open Sans Light"/>
                <a:sym typeface="Open Sans Light"/>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Open Sans Light"/>
                <a:ea typeface="Open Sans Light"/>
                <a:cs typeface="Open Sans Light"/>
                <a:sym typeface="Open Sans Light"/>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Open Sans Light"/>
                <a:ea typeface="Open Sans Light"/>
                <a:cs typeface="Open Sans Light"/>
                <a:sym typeface="Open Sans Light"/>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Open Sans Light"/>
                <a:ea typeface="Open Sans Light"/>
                <a:cs typeface="Open Sans Light"/>
                <a:sym typeface="Open Sans Light"/>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Open Sans Light"/>
                <a:ea typeface="Open Sans Light"/>
                <a:cs typeface="Open Sans Light"/>
                <a:sym typeface="Open Sans Light"/>
              </a:defRPr>
            </a:lvl9pPr>
          </a:lstStyle>
          <a:p/>
        </p:txBody>
      </p:sp>
      <p:sp>
        <p:nvSpPr>
          <p:cNvPr id="59" name="Google Shape;59;p5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60" name="Google Shape;60;p5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61" name="Google Shape;61;p5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Open Sans Light"/>
                <a:ea typeface="Open Sans Light"/>
                <a:cs typeface="Open Sans Light"/>
                <a:sym typeface="Open Sans 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www.corporatefinanceinstitute.com/" TargetMode="Externa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hyperlink" Target="http://www.corporatefinanceinstitute.com/" TargetMode="External"/><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31"/>
          <p:cNvSpPr txBox="1"/>
          <p:nvPr/>
        </p:nvSpPr>
        <p:spPr>
          <a:xfrm>
            <a:off x="0" y="6611779"/>
            <a:ext cx="289454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sng" cap="none" strike="noStrike">
                <a:solidFill>
                  <a:schemeClr val="accent5"/>
                </a:solidFill>
                <a:latin typeface="Open Sans Light"/>
                <a:ea typeface="Open Sans Light"/>
                <a:cs typeface="Open Sans Light"/>
                <a:sym typeface="Open Sans Light"/>
                <a:hlinkClick r:id="rId1">
                  <a:extLst>
                    <a:ext uri="{A12FA001-AC4F-418D-AE19-62706E023703}">
                      <ahyp:hlinkClr val="tx"/>
                    </a:ext>
                  </a:extLst>
                </a:hlinkClick>
              </a:rPr>
              <a:t>www.corporatefinanceinstitute.com</a:t>
            </a:r>
            <a:endParaRPr b="0" i="0" sz="1000" u="sng" cap="none" strike="noStrike">
              <a:solidFill>
                <a:schemeClr val="accent5"/>
              </a:solidFill>
              <a:latin typeface="Open Sans Light"/>
              <a:ea typeface="Open Sans Light"/>
              <a:cs typeface="Open Sans Light"/>
              <a:sym typeface="Open Sans Light"/>
            </a:endParaRPr>
          </a:p>
        </p:txBody>
      </p:sp>
      <p:pic>
        <p:nvPicPr>
          <p:cNvPr descr="A picture containing clipart&#10;&#10;Description generated with high confidence" id="11" name="Google Shape;11;p31"/>
          <p:cNvPicPr preferRelativeResize="0"/>
          <p:nvPr/>
        </p:nvPicPr>
        <p:blipFill rotWithShape="1">
          <a:blip r:embed="rId2">
            <a:alphaModFix/>
          </a:blip>
          <a:srcRect b="0" l="0" r="0" t="0"/>
          <a:stretch/>
        </p:blipFill>
        <p:spPr>
          <a:xfrm>
            <a:off x="11161986" y="6501919"/>
            <a:ext cx="979564" cy="31654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 name="Shape 14"/>
        <p:cNvGrpSpPr/>
        <p:nvPr/>
      </p:nvGrpSpPr>
      <p:grpSpPr>
        <a:xfrm>
          <a:off x="0" y="0"/>
          <a:ext cx="0" cy="0"/>
          <a:chOff x="0" y="0"/>
          <a:chExt cx="0" cy="0"/>
        </a:xfrm>
      </p:grpSpPr>
      <p:sp>
        <p:nvSpPr>
          <p:cNvPr id="15" name="Google Shape;15;p34"/>
          <p:cNvSpPr txBox="1"/>
          <p:nvPr/>
        </p:nvSpPr>
        <p:spPr>
          <a:xfrm>
            <a:off x="0" y="6611779"/>
            <a:ext cx="289454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sng" cap="none" strike="noStrike">
                <a:solidFill>
                  <a:schemeClr val="accent5"/>
                </a:solidFill>
                <a:latin typeface="Open Sans Light"/>
                <a:ea typeface="Open Sans Light"/>
                <a:cs typeface="Open Sans Light"/>
                <a:sym typeface="Open Sans Light"/>
                <a:hlinkClick r:id="rId1">
                  <a:extLst>
                    <a:ext uri="{A12FA001-AC4F-418D-AE19-62706E023703}">
                      <ahyp:hlinkClr val="tx"/>
                    </a:ext>
                  </a:extLst>
                </a:hlinkClick>
              </a:rPr>
              <a:t>www.corporatefinanceinstitute.com</a:t>
            </a:r>
            <a:endParaRPr b="0" i="0" sz="1000" u="sng" cap="none" strike="noStrike">
              <a:solidFill>
                <a:schemeClr val="accent5"/>
              </a:solidFill>
              <a:latin typeface="Open Sans Light"/>
              <a:ea typeface="Open Sans Light"/>
              <a:cs typeface="Open Sans Light"/>
              <a:sym typeface="Open Sans Light"/>
            </a:endParaRPr>
          </a:p>
        </p:txBody>
      </p:sp>
      <p:pic>
        <p:nvPicPr>
          <p:cNvPr descr="A picture containing clipart&#10;&#10;Description generated with high confidence" id="16" name="Google Shape;16;p34"/>
          <p:cNvPicPr preferRelativeResize="0"/>
          <p:nvPr/>
        </p:nvPicPr>
        <p:blipFill rotWithShape="1">
          <a:blip r:embed="rId2">
            <a:alphaModFix/>
          </a:blip>
          <a:srcRect b="0" l="0" r="0" t="0"/>
          <a:stretch/>
        </p:blipFill>
        <p:spPr>
          <a:xfrm>
            <a:off x="11161986" y="6501919"/>
            <a:ext cx="979564" cy="316540"/>
          </a:xfrm>
          <a:prstGeom prst="rect">
            <a:avLst/>
          </a:prstGeom>
          <a:noFill/>
          <a:ln>
            <a:noFill/>
          </a:ln>
        </p:spPr>
      </p:pic>
      <p:cxnSp>
        <p:nvCxnSpPr>
          <p:cNvPr id="17" name="Google Shape;17;p34"/>
          <p:cNvCxnSpPr/>
          <p:nvPr/>
        </p:nvCxnSpPr>
        <p:spPr>
          <a:xfrm>
            <a:off x="0" y="1010573"/>
            <a:ext cx="1702676" cy="0"/>
          </a:xfrm>
          <a:prstGeom prst="straightConnector1">
            <a:avLst/>
          </a:prstGeom>
          <a:noFill/>
          <a:ln cap="flat" cmpd="sng" w="19050">
            <a:solidFill>
              <a:schemeClr val="accent2"/>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572">
          <p15:clr>
            <a:srgbClr val="F26B43"/>
          </p15:clr>
        </p15:guide>
        <p15:guide id="2" pos="370">
          <p15:clr>
            <a:srgbClr val="F26B43"/>
          </p15:clr>
        </p15:guide>
        <p15:guide id="3" orient="horz" pos="6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jpg"/><Relationship Id="rId5" Type="http://schemas.openxmlformats.org/officeDocument/2006/relationships/image" Target="../media/image7.jpg"/><Relationship Id="rId6"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90" name="Shape 90"/>
        <p:cNvGrpSpPr/>
        <p:nvPr/>
      </p:nvGrpSpPr>
      <p:grpSpPr>
        <a:xfrm>
          <a:off x="0" y="0"/>
          <a:ext cx="0" cy="0"/>
          <a:chOff x="0" y="0"/>
          <a:chExt cx="0" cy="0"/>
        </a:xfrm>
      </p:grpSpPr>
      <p:sp>
        <p:nvSpPr>
          <p:cNvPr id="91" name="Google Shape;91;p1"/>
          <p:cNvSpPr txBox="1"/>
          <p:nvPr>
            <p:ph type="ctrTitle"/>
          </p:nvPr>
        </p:nvSpPr>
        <p:spPr>
          <a:xfrm>
            <a:off x="1701750" y="2816998"/>
            <a:ext cx="8788500" cy="1224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accent2"/>
              </a:buClr>
              <a:buSzPct val="100000"/>
              <a:buFont typeface="Open Sans Light"/>
              <a:buNone/>
            </a:pPr>
            <a:r>
              <a:rPr b="1" lang="en-US">
                <a:solidFill>
                  <a:schemeClr val="dk1"/>
                </a:solidFill>
                <a:latin typeface="Proxima Nova"/>
                <a:ea typeface="Proxima Nova"/>
                <a:cs typeface="Proxima Nova"/>
                <a:sym typeface="Proxima Nova"/>
              </a:rPr>
              <a:t>NASA Competition - COVID-19: CALCULATE THE RISK - UWR Legends - CoviSense</a:t>
            </a:r>
            <a:endParaRPr b="1">
              <a:solidFill>
                <a:schemeClr val="dk1"/>
              </a:solidFill>
              <a:latin typeface="Proxima Nova"/>
              <a:ea typeface="Proxima Nova"/>
              <a:cs typeface="Proxima Nova"/>
              <a:sym typeface="Proxima Nova"/>
            </a:endParaRPr>
          </a:p>
        </p:txBody>
      </p:sp>
      <p:pic>
        <p:nvPicPr>
          <p:cNvPr id="92" name="Google Shape;92;p1"/>
          <p:cNvPicPr preferRelativeResize="0"/>
          <p:nvPr/>
        </p:nvPicPr>
        <p:blipFill>
          <a:blip r:embed="rId3">
            <a:alphaModFix/>
          </a:blip>
          <a:stretch>
            <a:fillRect/>
          </a:stretch>
        </p:blipFill>
        <p:spPr>
          <a:xfrm>
            <a:off x="0" y="0"/>
            <a:ext cx="2782650" cy="1391325"/>
          </a:xfrm>
          <a:prstGeom prst="rect">
            <a:avLst/>
          </a:prstGeom>
          <a:noFill/>
          <a:ln>
            <a:noFill/>
          </a:ln>
        </p:spPr>
      </p:pic>
      <p:pic>
        <p:nvPicPr>
          <p:cNvPr id="93" name="Google Shape;93;p1"/>
          <p:cNvPicPr preferRelativeResize="0"/>
          <p:nvPr/>
        </p:nvPicPr>
        <p:blipFill>
          <a:blip r:embed="rId4">
            <a:alphaModFix/>
          </a:blip>
          <a:stretch>
            <a:fillRect/>
          </a:stretch>
        </p:blipFill>
        <p:spPr>
          <a:xfrm>
            <a:off x="9700550" y="4345798"/>
            <a:ext cx="2491440" cy="25122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f19df92586_0_22"/>
          <p:cNvSpPr txBox="1"/>
          <p:nvPr>
            <p:ph type="ctrTitle"/>
          </p:nvPr>
        </p:nvSpPr>
        <p:spPr>
          <a:xfrm>
            <a:off x="1023000" y="2177556"/>
            <a:ext cx="10146000" cy="25029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Business Statement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Ensuring, many people around the world are informed and aware of Covid 19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587375" y="372519"/>
            <a:ext cx="10515600" cy="535531"/>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Clr>
                <a:schemeClr val="accent1"/>
              </a:buClr>
              <a:buSzPts val="3200"/>
              <a:buFont typeface="Open Sans Light"/>
              <a:buNone/>
            </a:pPr>
            <a:r>
              <a:rPr b="1" lang="en-US">
                <a:solidFill>
                  <a:schemeClr val="dk1"/>
                </a:solidFill>
                <a:latin typeface="Proxima Nova"/>
                <a:ea typeface="Proxima Nova"/>
                <a:cs typeface="Proxima Nova"/>
                <a:sym typeface="Proxima Nova"/>
              </a:rPr>
              <a:t>Summary Of The Project</a:t>
            </a:r>
            <a:endParaRPr b="1">
              <a:solidFill>
                <a:schemeClr val="dk1"/>
              </a:solidFill>
              <a:latin typeface="Proxima Nova"/>
              <a:ea typeface="Proxima Nova"/>
              <a:cs typeface="Proxima Nova"/>
              <a:sym typeface="Proxima Nova"/>
            </a:endParaRPr>
          </a:p>
        </p:txBody>
      </p:sp>
      <p:graphicFrame>
        <p:nvGraphicFramePr>
          <p:cNvPr id="105" name="Google Shape;105;p2"/>
          <p:cNvGraphicFramePr/>
          <p:nvPr/>
        </p:nvGraphicFramePr>
        <p:xfrm>
          <a:off x="608400" y="1471200"/>
          <a:ext cx="3000000" cy="3000000"/>
        </p:xfrm>
        <a:graphic>
          <a:graphicData uri="http://schemas.openxmlformats.org/drawingml/2006/table">
            <a:tbl>
              <a:tblPr>
                <a:noFill/>
                <a:tableStyleId>{C875B66C-85EF-4AEF-849D-38CA37A46ED0}</a:tableStyleId>
              </a:tblPr>
              <a:tblGrid>
                <a:gridCol w="6705600"/>
              </a:tblGrid>
              <a:tr h="1837300">
                <a:tc>
                  <a:txBody>
                    <a:bodyPr/>
                    <a:lstStyle/>
                    <a:p>
                      <a:pPr indent="-288925" lvl="0" marL="457200" marR="0" rtl="0" algn="l">
                        <a:lnSpc>
                          <a:spcPct val="115000"/>
                        </a:lnSpc>
                        <a:spcBef>
                          <a:spcPts val="0"/>
                        </a:spcBef>
                        <a:spcAft>
                          <a:spcPts val="0"/>
                        </a:spcAft>
                        <a:buClr>
                          <a:schemeClr val="dk1"/>
                        </a:buClr>
                        <a:buSzPts val="950"/>
                        <a:buFont typeface="Arial"/>
                        <a:buChar char="•"/>
                      </a:pPr>
                      <a:r>
                        <a:rPr lang="en-US" sz="1150">
                          <a:solidFill>
                            <a:schemeClr val="dk1"/>
                          </a:solidFill>
                          <a:latin typeface="Proxima Nova"/>
                          <a:ea typeface="Proxima Nova"/>
                          <a:cs typeface="Proxima Nova"/>
                          <a:sym typeface="Proxima Nova"/>
                        </a:rPr>
                        <a:t>Covid-19 has and continues to be a global issue, even though several scientific breakthroughs such as vaccines are underway.</a:t>
                      </a:r>
                      <a:endParaRPr sz="1150">
                        <a:solidFill>
                          <a:schemeClr val="dk1"/>
                        </a:solidFill>
                        <a:latin typeface="Proxima Nova"/>
                        <a:ea typeface="Proxima Nova"/>
                        <a:cs typeface="Proxima Nova"/>
                        <a:sym typeface="Proxima Nova"/>
                      </a:endParaRPr>
                    </a:p>
                    <a:p>
                      <a:pPr indent="-301625" lvl="0" marL="457200" marR="0" rtl="0" algn="l">
                        <a:lnSpc>
                          <a:spcPct val="115000"/>
                        </a:lnSpc>
                        <a:spcBef>
                          <a:spcPts val="0"/>
                        </a:spcBef>
                        <a:spcAft>
                          <a:spcPts val="0"/>
                        </a:spcAft>
                        <a:buClr>
                          <a:schemeClr val="dk1"/>
                        </a:buClr>
                        <a:buSzPts val="1150"/>
                        <a:buFont typeface="Proxima Nova"/>
                        <a:buChar char="•"/>
                      </a:pPr>
                      <a:r>
                        <a:rPr lang="en-US" sz="1150">
                          <a:solidFill>
                            <a:schemeClr val="dk1"/>
                          </a:solidFill>
                          <a:latin typeface="Proxima Nova"/>
                          <a:ea typeface="Proxima Nova"/>
                          <a:cs typeface="Proxima Nova"/>
                          <a:sym typeface="Proxima Nova"/>
                        </a:rPr>
                        <a:t>As of August 2021, the World Health Organization had reported about 199 million COVID-19 cases and 4.24 million fatalities, with the virus causing multibillion-dollar costs.</a:t>
                      </a:r>
                      <a:endParaRPr sz="1150">
                        <a:solidFill>
                          <a:schemeClr val="dk1"/>
                        </a:solidFill>
                        <a:latin typeface="Proxima Nova"/>
                        <a:ea typeface="Proxima Nova"/>
                        <a:cs typeface="Proxima Nova"/>
                        <a:sym typeface="Proxima Nova"/>
                      </a:endParaRPr>
                    </a:p>
                    <a:p>
                      <a:pPr indent="-301625" lvl="0" marL="457200" marR="0" rtl="0" algn="l">
                        <a:lnSpc>
                          <a:spcPct val="115000"/>
                        </a:lnSpc>
                        <a:spcBef>
                          <a:spcPts val="0"/>
                        </a:spcBef>
                        <a:spcAft>
                          <a:spcPts val="0"/>
                        </a:spcAft>
                        <a:buClr>
                          <a:schemeClr val="dk1"/>
                        </a:buClr>
                        <a:buSzPts val="1150"/>
                        <a:buFont typeface="Proxima Nova"/>
                        <a:buChar char="•"/>
                      </a:pPr>
                      <a:r>
                        <a:rPr lang="en-US" sz="1150">
                          <a:solidFill>
                            <a:schemeClr val="dk1"/>
                          </a:solidFill>
                          <a:latin typeface="Proxima Nova"/>
                          <a:ea typeface="Proxima Nova"/>
                          <a:cs typeface="Proxima Nova"/>
                          <a:sym typeface="Proxima Nova"/>
                        </a:rPr>
                        <a:t>There is a wealth of open-source COVID-related research available online. However, many of these studies are equivocal, necessitating the collection and analysis of further data. Many useful open-source web portals and dashboards show COVID-19 case rates and death in real time, with some displaying potentially related environmental variables.</a:t>
                      </a:r>
                      <a:endParaRPr sz="1150">
                        <a:solidFill>
                          <a:schemeClr val="dk1"/>
                        </a:solidFill>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350"/>
                        <a:buFont typeface="Arial"/>
                        <a:buNone/>
                      </a:pPr>
                      <a:r>
                        <a:t/>
                      </a:r>
                      <a:endParaRPr sz="1350" u="none" cap="none" strike="noStrike">
                        <a:solidFill>
                          <a:schemeClr val="dk1"/>
                        </a:solidFill>
                        <a:latin typeface="Proxima Nova"/>
                        <a:ea typeface="Proxima Nova"/>
                        <a:cs typeface="Proxima Nova"/>
                        <a:sym typeface="Proxima Nova"/>
                      </a:endParaRPr>
                    </a:p>
                  </a:txBody>
                  <a:tcPr marT="36575" marB="36575" marR="0" marL="45725">
                    <a:lnL cap="flat" cmpd="sng" w="9525">
                      <a:solidFill>
                        <a:srgbClr val="000000">
                          <a:alpha val="0"/>
                        </a:srgbClr>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graphicFrame>
        <p:nvGraphicFramePr>
          <p:cNvPr id="106" name="Google Shape;106;p2"/>
          <p:cNvGraphicFramePr/>
          <p:nvPr/>
        </p:nvGraphicFramePr>
        <p:xfrm>
          <a:off x="7622762" y="1930630"/>
          <a:ext cx="3000000" cy="3000000"/>
        </p:xfrm>
        <a:graphic>
          <a:graphicData uri="http://schemas.openxmlformats.org/drawingml/2006/table">
            <a:tbl>
              <a:tblPr bandRow="1" firstRow="1">
                <a:noFill/>
                <a:tableStyleId>{FCC1661A-8034-41EF-B504-A0DA7B5C3FB7}</a:tableStyleId>
              </a:tblPr>
              <a:tblGrid>
                <a:gridCol w="1449475"/>
                <a:gridCol w="766900"/>
                <a:gridCol w="1566050"/>
                <a:gridCol w="786850"/>
              </a:tblGrid>
              <a:tr h="219475">
                <a:tc gridSpan="2">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latin typeface="Proxima Nova"/>
                          <a:ea typeface="Proxima Nova"/>
                          <a:cs typeface="Proxima Nova"/>
                          <a:sym typeface="Proxima Nova"/>
                        </a:rPr>
                        <a:t>Existing</a:t>
                      </a:r>
                      <a:r>
                        <a:rPr lang="en-US" sz="1200">
                          <a:solidFill>
                            <a:schemeClr val="dk1"/>
                          </a:solidFill>
                          <a:latin typeface="Proxima Nova"/>
                          <a:ea typeface="Proxima Nova"/>
                          <a:cs typeface="Proxima Nova"/>
                          <a:sym typeface="Proxima Nova"/>
                        </a:rPr>
                        <a:t> Situation </a:t>
                      </a:r>
                      <a:endParaRPr sz="1200" u="none" cap="none" strike="noStrike">
                        <a:solidFill>
                          <a:schemeClr val="dk1"/>
                        </a:solidFill>
                        <a:latin typeface="Proxima Nova"/>
                        <a:ea typeface="Proxima Nova"/>
                        <a:cs typeface="Proxima Nova"/>
                        <a:sym typeface="Proxima Nova"/>
                      </a:endParaRPr>
                    </a:p>
                  </a:txBody>
                  <a:tcPr marT="18300" marB="18300" marR="27425"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hMerge="1"/>
                <a:tc gridSpan="2">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chemeClr val="dk1"/>
                          </a:solidFill>
                          <a:latin typeface="Proxima Nova"/>
                          <a:ea typeface="Proxima Nova"/>
                          <a:cs typeface="Proxima Nova"/>
                          <a:sym typeface="Proxima Nova"/>
                        </a:rPr>
                        <a:t>Future Situation </a:t>
                      </a:r>
                      <a:endParaRPr sz="1200" u="none" cap="none" strike="noStrike">
                        <a:solidFill>
                          <a:schemeClr val="dk1"/>
                        </a:solidFill>
                        <a:latin typeface="Proxima Nova"/>
                        <a:ea typeface="Proxima Nova"/>
                        <a:cs typeface="Proxima Nova"/>
                        <a:sym typeface="Proxima Nova"/>
                      </a:endParaRPr>
                    </a:p>
                  </a:txBody>
                  <a:tcPr marT="18300" marB="18300" marR="0" marL="27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hMerge="1"/>
              </a:tr>
              <a:tr h="150400">
                <a:tc gridSpan="2" rowSpan="4">
                  <a:txBody>
                    <a:bodyPr/>
                    <a:lstStyle/>
                    <a:p>
                      <a:pPr indent="0" lvl="0" marL="0" marR="0" rtl="0" algn="l">
                        <a:lnSpc>
                          <a:spcPct val="100000"/>
                        </a:lnSpc>
                        <a:spcBef>
                          <a:spcPts val="0"/>
                        </a:spcBef>
                        <a:spcAft>
                          <a:spcPts val="0"/>
                        </a:spcAft>
                        <a:buClr>
                          <a:srgbClr val="000000"/>
                        </a:buClr>
                        <a:buSzPts val="1200"/>
                        <a:buFont typeface="Arial"/>
                        <a:buNone/>
                      </a:pPr>
                      <a:r>
                        <a:rPr lang="en-US" sz="1200">
                          <a:latin typeface="Proxima Nova"/>
                          <a:ea typeface="Proxima Nova"/>
                          <a:cs typeface="Proxima Nova"/>
                          <a:sym typeface="Proxima Nova"/>
                        </a:rPr>
                        <a:t>Limited Statistics</a:t>
                      </a:r>
                      <a:endParaRPr sz="1200">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200"/>
                        <a:buFont typeface="Arial"/>
                        <a:buNone/>
                      </a:pPr>
                      <a:r>
                        <a:rPr lang="en-US" sz="1200">
                          <a:latin typeface="Proxima Nova"/>
                          <a:ea typeface="Proxima Nova"/>
                          <a:cs typeface="Proxima Nova"/>
                          <a:sym typeface="Proxima Nova"/>
                        </a:rPr>
                        <a:t>Real time updates</a:t>
                      </a:r>
                      <a:endParaRPr sz="1200">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200"/>
                        <a:buFont typeface="Arial"/>
                        <a:buNone/>
                      </a:pPr>
                      <a:r>
                        <a:rPr lang="en-US" sz="1200">
                          <a:latin typeface="Proxima Nova"/>
                          <a:ea typeface="Proxima Nova"/>
                          <a:cs typeface="Proxima Nova"/>
                          <a:sym typeface="Proxima Nova"/>
                        </a:rPr>
                        <a:t>Limited Application Features</a:t>
                      </a:r>
                      <a:endParaRPr sz="1200">
                        <a:latin typeface="Proxima Nova"/>
                        <a:ea typeface="Proxima Nova"/>
                        <a:cs typeface="Proxima Nova"/>
                        <a:sym typeface="Proxima Nova"/>
                      </a:endParaRPr>
                    </a:p>
                  </a:txBody>
                  <a:tcPr marT="18300" marB="18300" marR="27425"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rowSpan="4" hMerge="1"/>
                <a:tc gridSpan="2" rowSpan="4">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Proxima Nova"/>
                          <a:ea typeface="Proxima Nova"/>
                          <a:cs typeface="Proxima Nova"/>
                          <a:sym typeface="Proxima Nova"/>
                        </a:rPr>
                        <a:t>Efficient </a:t>
                      </a:r>
                      <a:r>
                        <a:rPr lang="en-US" sz="1200">
                          <a:latin typeface="Proxima Nova"/>
                          <a:ea typeface="Proxima Nova"/>
                          <a:cs typeface="Proxima Nova"/>
                          <a:sym typeface="Proxima Nova"/>
                        </a:rPr>
                        <a:t>Statistics</a:t>
                      </a:r>
                      <a:endParaRPr sz="12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200"/>
                        <a:buFont typeface="Arial"/>
                        <a:buNone/>
                      </a:pPr>
                      <a:r>
                        <a:rPr lang="en-US" sz="1200">
                          <a:latin typeface="Proxima Nova"/>
                          <a:ea typeface="Proxima Nova"/>
                          <a:cs typeface="Proxima Nova"/>
                          <a:sym typeface="Proxima Nova"/>
                        </a:rPr>
                        <a:t>Seamless</a:t>
                      </a:r>
                      <a:r>
                        <a:rPr lang="en-US" sz="1200">
                          <a:latin typeface="Proxima Nova"/>
                          <a:ea typeface="Proxima Nova"/>
                          <a:cs typeface="Proxima Nova"/>
                          <a:sym typeface="Proxima Nova"/>
                        </a:rPr>
                        <a:t> Model</a:t>
                      </a:r>
                      <a:endParaRPr sz="12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200"/>
                        <a:buFont typeface="Arial"/>
                        <a:buNone/>
                      </a:pPr>
                      <a:r>
                        <a:rPr lang="en-US" sz="1200">
                          <a:latin typeface="Proxima Nova"/>
                          <a:ea typeface="Proxima Nova"/>
                          <a:cs typeface="Proxima Nova"/>
                          <a:sym typeface="Proxima Nova"/>
                        </a:rPr>
                        <a:t>Expanded application features</a:t>
                      </a:r>
                      <a:endParaRPr sz="12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FF0000"/>
                        </a:solidFill>
                        <a:latin typeface="Proxima Nova"/>
                        <a:ea typeface="Proxima Nova"/>
                        <a:cs typeface="Proxima Nova"/>
                        <a:sym typeface="Proxima Nova"/>
                      </a:endParaRPr>
                    </a:p>
                  </a:txBody>
                  <a:tcPr marT="18300" marB="18300" marR="0" marL="27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rowSpan="4" hMerge="1"/>
              </a:tr>
              <a:tr h="150400">
                <a:tc gridSpan="2" vMerge="1"/>
                <a:tc hMerge="1" vMerge="1"/>
                <a:tc gridSpan="2" vMerge="1"/>
                <a:tc hMerge="1" vMerge="1"/>
              </a:tr>
              <a:tr h="150400">
                <a:tc gridSpan="2" vMerge="1"/>
                <a:tc hMerge="1" vMerge="1"/>
                <a:tc gridSpan="2" vMerge="1"/>
                <a:tc hMerge="1" vMerge="1"/>
              </a:tr>
              <a:tr h="316925">
                <a:tc gridSpan="2" vMerge="1"/>
                <a:tc hMerge="1" vMerge="1"/>
                <a:tc gridSpan="2" vMerge="1"/>
                <a:tc hMerge="1" vMerge="1"/>
              </a:tr>
            </a:tbl>
          </a:graphicData>
        </a:graphic>
      </p:graphicFrame>
      <p:graphicFrame>
        <p:nvGraphicFramePr>
          <p:cNvPr id="107" name="Google Shape;107;p2"/>
          <p:cNvGraphicFramePr/>
          <p:nvPr/>
        </p:nvGraphicFramePr>
        <p:xfrm>
          <a:off x="4191001" y="4499858"/>
          <a:ext cx="3000000" cy="3000000"/>
        </p:xfrm>
        <a:graphic>
          <a:graphicData uri="http://schemas.openxmlformats.org/drawingml/2006/table">
            <a:tbl>
              <a:tblPr>
                <a:noFill/>
                <a:tableStyleId>{C875B66C-85EF-4AEF-849D-38CA37A46ED0}</a:tableStyleId>
              </a:tblPr>
              <a:tblGrid>
                <a:gridCol w="1970075"/>
                <a:gridCol w="1154125"/>
              </a:tblGrid>
              <a:tr h="252000">
                <a:tc gridSpan="2">
                  <a:txBody>
                    <a:bodyPr/>
                    <a:lstStyle/>
                    <a:p>
                      <a:pPr indent="0" lvl="0" marL="0" marR="0" rtl="0" algn="ctr">
                        <a:lnSpc>
                          <a:spcPct val="100000"/>
                        </a:lnSpc>
                        <a:spcBef>
                          <a:spcPts val="0"/>
                        </a:spcBef>
                        <a:spcAft>
                          <a:spcPts val="0"/>
                        </a:spcAft>
                        <a:buClr>
                          <a:srgbClr val="000000"/>
                        </a:buClr>
                        <a:buSzPts val="1000"/>
                        <a:buFont typeface="Arial"/>
                        <a:buNone/>
                      </a:pPr>
                      <a:r>
                        <a:rPr b="1" lang="en-US" sz="1000">
                          <a:solidFill>
                            <a:schemeClr val="lt1"/>
                          </a:solidFill>
                          <a:latin typeface="Open Sans"/>
                          <a:ea typeface="Open Sans"/>
                          <a:cs typeface="Open Sans"/>
                          <a:sym typeface="Open Sans"/>
                        </a:rPr>
                        <a:t>App Targets</a:t>
                      </a:r>
                      <a:endParaRPr b="1" sz="1000" u="none" cap="none" strike="noStrike">
                        <a:solidFill>
                          <a:schemeClr val="lt1"/>
                        </a:solidFill>
                        <a:latin typeface="Open Sans"/>
                        <a:ea typeface="Open Sans"/>
                        <a:cs typeface="Open Sans"/>
                        <a:sym typeface="Open Sans"/>
                      </a:endParaRPr>
                    </a:p>
                  </a:txBody>
                  <a:tcPr marT="36575" marB="3657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32E57"/>
                    </a:solidFill>
                  </a:tcPr>
                </a:tc>
                <a:tc hMerge="1"/>
              </a:tr>
              <a:tr h="198675">
                <a:tc gridSpan="2" rowSpan="6">
                  <a:txBody>
                    <a:bodyPr/>
                    <a:lstStyle/>
                    <a:p>
                      <a:pPr indent="0" lvl="0" marL="0" marR="0" rtl="0" algn="ctr">
                        <a:lnSpc>
                          <a:spcPct val="115000"/>
                        </a:lnSpc>
                        <a:spcBef>
                          <a:spcPts val="0"/>
                        </a:spcBef>
                        <a:spcAft>
                          <a:spcPts val="0"/>
                        </a:spcAft>
                        <a:buClr>
                          <a:schemeClr val="dk1"/>
                        </a:buClr>
                        <a:buSzPts val="1100"/>
                        <a:buFont typeface="Arial"/>
                        <a:buNone/>
                      </a:pPr>
                      <a:r>
                        <a:rPr lang="en-US" sz="1100">
                          <a:solidFill>
                            <a:schemeClr val="dk1"/>
                          </a:solidFill>
                          <a:latin typeface="Proxima Nova"/>
                          <a:ea typeface="Proxima Nova"/>
                          <a:cs typeface="Proxima Nova"/>
                          <a:sym typeface="Proxima Nova"/>
                        </a:rPr>
                        <a:t>1. Create awareness about covid in the community</a:t>
                      </a:r>
                      <a:endParaRPr sz="1100">
                        <a:solidFill>
                          <a:schemeClr val="dk1"/>
                        </a:solidFill>
                        <a:latin typeface="Proxima Nova"/>
                        <a:ea typeface="Proxima Nova"/>
                        <a:cs typeface="Proxima Nova"/>
                        <a:sym typeface="Proxima Nova"/>
                      </a:endParaRPr>
                    </a:p>
                    <a:p>
                      <a:pPr indent="0" lvl="0" marL="0" marR="0" rtl="0" algn="ctr">
                        <a:lnSpc>
                          <a:spcPct val="115000"/>
                        </a:lnSpc>
                        <a:spcBef>
                          <a:spcPts val="0"/>
                        </a:spcBef>
                        <a:spcAft>
                          <a:spcPts val="0"/>
                        </a:spcAft>
                        <a:buClr>
                          <a:schemeClr val="dk1"/>
                        </a:buClr>
                        <a:buSzPts val="1100"/>
                        <a:buFont typeface="Arial"/>
                        <a:buNone/>
                      </a:pPr>
                      <a:r>
                        <a:rPr lang="en-US" sz="1100">
                          <a:solidFill>
                            <a:schemeClr val="dk1"/>
                          </a:solidFill>
                          <a:latin typeface="Proxima Nova"/>
                          <a:ea typeface="Proxima Nova"/>
                          <a:cs typeface="Proxima Nova"/>
                          <a:sym typeface="Proxima Nova"/>
                        </a:rPr>
                        <a:t>2. Encourage social responsibility through guidelines and the raw data</a:t>
                      </a:r>
                      <a:endParaRPr sz="1100">
                        <a:solidFill>
                          <a:schemeClr val="dk1"/>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100"/>
                        <a:buFont typeface="Arial"/>
                        <a:buNone/>
                      </a:pPr>
                      <a:r>
                        <a:rPr lang="en-US" sz="1100">
                          <a:solidFill>
                            <a:schemeClr val="dk1"/>
                          </a:solidFill>
                          <a:latin typeface="Proxima Nova"/>
                          <a:ea typeface="Proxima Nova"/>
                          <a:cs typeface="Proxima Nova"/>
                          <a:sym typeface="Proxima Nova"/>
                        </a:rPr>
                        <a:t>3. Ensure the app grows and supports </a:t>
                      </a:r>
                      <a:r>
                        <a:rPr lang="en-US" sz="1100">
                          <a:solidFill>
                            <a:schemeClr val="dk1"/>
                          </a:solidFill>
                          <a:latin typeface="Proxima Nova"/>
                          <a:ea typeface="Proxima Nova"/>
                          <a:cs typeface="Proxima Nova"/>
                          <a:sym typeface="Proxima Nova"/>
                        </a:rPr>
                        <a:t>other regions as well </a:t>
                      </a:r>
                      <a:endParaRPr sz="1100" u="none" cap="none" strike="noStrike">
                        <a:solidFill>
                          <a:schemeClr val="dk1"/>
                        </a:solidFill>
                        <a:latin typeface="Proxima Nova"/>
                        <a:ea typeface="Proxima Nova"/>
                        <a:cs typeface="Proxima Nova"/>
                        <a:sym typeface="Proxima Nova"/>
                      </a:endParaRPr>
                    </a:p>
                  </a:txBody>
                  <a:tcPr marT="18300" marB="18300"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rowSpan="6" hMerge="1"/>
              </a:tr>
              <a:tr h="197675">
                <a:tc gridSpan="2" vMerge="1"/>
                <a:tc hMerge="1" vMerge="1"/>
              </a:tr>
              <a:tr h="197675">
                <a:tc gridSpan="2" vMerge="1"/>
                <a:tc hMerge="1" vMerge="1"/>
              </a:tr>
              <a:tr h="197675">
                <a:tc gridSpan="2" vMerge="1"/>
                <a:tc hMerge="1" vMerge="1"/>
              </a:tr>
              <a:tr h="197675">
                <a:tc gridSpan="2" vMerge="1"/>
                <a:tc hMerge="1" vMerge="1"/>
              </a:tr>
              <a:tr h="197675">
                <a:tc gridSpan="2" vMerge="1"/>
                <a:tc hMerge="1" vMerge="1"/>
              </a:tr>
            </a:tbl>
          </a:graphicData>
        </a:graphic>
      </p:graphicFrame>
      <p:graphicFrame>
        <p:nvGraphicFramePr>
          <p:cNvPr id="108" name="Google Shape;108;p2"/>
          <p:cNvGraphicFramePr/>
          <p:nvPr/>
        </p:nvGraphicFramePr>
        <p:xfrm>
          <a:off x="7615998" y="1576107"/>
          <a:ext cx="3000000" cy="3000000"/>
        </p:xfrm>
        <a:graphic>
          <a:graphicData uri="http://schemas.openxmlformats.org/drawingml/2006/table">
            <a:tbl>
              <a:tblPr>
                <a:noFill/>
                <a:tableStyleId>{C875B66C-85EF-4AEF-849D-38CA37A46ED0}</a:tableStyleId>
              </a:tblPr>
              <a:tblGrid>
                <a:gridCol w="4569275"/>
              </a:tblGrid>
              <a:tr h="231775">
                <a:tc>
                  <a:txBody>
                    <a:bodyPr/>
                    <a:lstStyle/>
                    <a:p>
                      <a:pPr indent="0" lvl="0" marL="0" marR="0" rtl="0" algn="l">
                        <a:lnSpc>
                          <a:spcPct val="100000"/>
                        </a:lnSpc>
                        <a:spcBef>
                          <a:spcPts val="0"/>
                        </a:spcBef>
                        <a:spcAft>
                          <a:spcPts val="0"/>
                        </a:spcAft>
                        <a:buClr>
                          <a:schemeClr val="dk1"/>
                        </a:buClr>
                        <a:buSzPts val="900"/>
                        <a:buFont typeface="Open Sans Light"/>
                        <a:buNone/>
                      </a:pPr>
                      <a:r>
                        <a:rPr b="1" lang="en-US" sz="1000" u="none" cap="none" strike="noStrike">
                          <a:solidFill>
                            <a:schemeClr val="lt1"/>
                          </a:solidFill>
                          <a:latin typeface="Proxima Nova"/>
                          <a:ea typeface="Proxima Nova"/>
                          <a:cs typeface="Proxima Nova"/>
                          <a:sym typeface="Proxima Nova"/>
                        </a:rPr>
                        <a:t>KEY </a:t>
                      </a:r>
                      <a:r>
                        <a:rPr b="1" lang="en-US" sz="1000">
                          <a:solidFill>
                            <a:schemeClr val="lt1"/>
                          </a:solidFill>
                          <a:latin typeface="Proxima Nova"/>
                          <a:ea typeface="Proxima Nova"/>
                          <a:cs typeface="Proxima Nova"/>
                          <a:sym typeface="Proxima Nova"/>
                        </a:rPr>
                        <a:t>PREDICTIONS</a:t>
                      </a:r>
                      <a:endParaRPr b="1" i="1" sz="1000" u="none" cap="none" strike="noStrike">
                        <a:solidFill>
                          <a:schemeClr val="lt1"/>
                        </a:solidFill>
                        <a:latin typeface="Proxima Nova"/>
                        <a:ea typeface="Proxima Nova"/>
                        <a:cs typeface="Proxima Nova"/>
                        <a:sym typeface="Proxima Nova"/>
                      </a:endParaRPr>
                    </a:p>
                  </a:txBody>
                  <a:tcPr marT="27425" marB="27425" marR="0" marL="73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solidFill>
                  </a:tcPr>
                </a:tc>
              </a:tr>
            </a:tbl>
          </a:graphicData>
        </a:graphic>
      </p:graphicFrame>
      <p:graphicFrame>
        <p:nvGraphicFramePr>
          <p:cNvPr id="109" name="Google Shape;109;p2"/>
          <p:cNvGraphicFramePr/>
          <p:nvPr/>
        </p:nvGraphicFramePr>
        <p:xfrm>
          <a:off x="4191000" y="3507549"/>
          <a:ext cx="3000000" cy="3000000"/>
        </p:xfrm>
        <a:graphic>
          <a:graphicData uri="http://schemas.openxmlformats.org/drawingml/2006/table">
            <a:tbl>
              <a:tblPr>
                <a:noFill/>
                <a:tableStyleId>{C875B66C-85EF-4AEF-849D-38CA37A46ED0}</a:tableStyleId>
              </a:tblPr>
              <a:tblGrid>
                <a:gridCol w="1642150"/>
                <a:gridCol w="440650"/>
                <a:gridCol w="1041400"/>
              </a:tblGrid>
              <a:tr h="252000">
                <a:tc gridSpan="3">
                  <a:txBody>
                    <a:bodyPr/>
                    <a:lstStyle/>
                    <a:p>
                      <a:pPr indent="0" lvl="0" marL="0" marR="0" rtl="0" algn="ctr">
                        <a:lnSpc>
                          <a:spcPct val="100000"/>
                        </a:lnSpc>
                        <a:spcBef>
                          <a:spcPts val="0"/>
                        </a:spcBef>
                        <a:spcAft>
                          <a:spcPts val="0"/>
                        </a:spcAft>
                        <a:buClr>
                          <a:srgbClr val="000000"/>
                        </a:buClr>
                        <a:buSzPts val="1000"/>
                        <a:buFont typeface="Arial"/>
                        <a:buNone/>
                      </a:pPr>
                      <a:r>
                        <a:rPr b="1" lang="en-US" sz="1000" u="none" cap="none" strike="noStrike">
                          <a:solidFill>
                            <a:schemeClr val="lt1"/>
                          </a:solidFill>
                          <a:latin typeface="Proxima Nova"/>
                          <a:ea typeface="Proxima Nova"/>
                          <a:cs typeface="Proxima Nova"/>
                          <a:sym typeface="Proxima Nova"/>
                        </a:rPr>
                        <a:t>KEY ISSUES WI</a:t>
                      </a:r>
                      <a:r>
                        <a:rPr b="1" lang="en-US" sz="1000">
                          <a:solidFill>
                            <a:schemeClr val="lt1"/>
                          </a:solidFill>
                          <a:latin typeface="Proxima Nova"/>
                          <a:ea typeface="Proxima Nova"/>
                          <a:cs typeface="Proxima Nova"/>
                          <a:sym typeface="Proxima Nova"/>
                        </a:rPr>
                        <a:t>TH EXISTING APPLICATIONS</a:t>
                      </a:r>
                      <a:endParaRPr b="1" i="1" sz="1000" u="none" cap="none" strike="noStrike">
                        <a:solidFill>
                          <a:schemeClr val="lt1"/>
                        </a:solidFill>
                        <a:latin typeface="Proxima Nova"/>
                        <a:ea typeface="Proxima Nova"/>
                        <a:cs typeface="Proxima Nova"/>
                        <a:sym typeface="Proxima Nova"/>
                      </a:endParaRPr>
                    </a:p>
                  </a:txBody>
                  <a:tcPr marT="36575" marB="3657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32E57"/>
                    </a:solidFill>
                  </a:tcPr>
                </a:tc>
                <a:tc hMerge="1"/>
                <a:tc hMerge="1"/>
              </a:tr>
              <a:tr h="220300">
                <a:tc gridSpan="3" rowSpan="3">
                  <a:txBody>
                    <a:bodyPr/>
                    <a:lstStyle/>
                    <a:p>
                      <a:pPr indent="0" lvl="0" marL="0" marR="0" rtl="0" algn="ctr">
                        <a:lnSpc>
                          <a:spcPct val="115000"/>
                        </a:lnSpc>
                        <a:spcBef>
                          <a:spcPts val="0"/>
                        </a:spcBef>
                        <a:spcAft>
                          <a:spcPts val="0"/>
                        </a:spcAft>
                        <a:buClr>
                          <a:srgbClr val="000000"/>
                        </a:buClr>
                        <a:buSzPts val="1000"/>
                        <a:buFont typeface="Arial"/>
                        <a:buNone/>
                      </a:pPr>
                      <a:r>
                        <a:rPr lang="en-US" sz="1000">
                          <a:solidFill>
                            <a:schemeClr val="dk1"/>
                          </a:solidFill>
                          <a:latin typeface="Proxima Nova"/>
                          <a:ea typeface="Proxima Nova"/>
                          <a:cs typeface="Proxima Nova"/>
                          <a:sym typeface="Proxima Nova"/>
                        </a:rPr>
                        <a:t>Only centered around the United States</a:t>
                      </a:r>
                      <a:endParaRPr sz="1000">
                        <a:solidFill>
                          <a:schemeClr val="dk1"/>
                        </a:solidFill>
                        <a:latin typeface="Proxima Nova"/>
                        <a:ea typeface="Proxima Nova"/>
                        <a:cs typeface="Proxima Nova"/>
                        <a:sym typeface="Proxima Nova"/>
                      </a:endParaRPr>
                    </a:p>
                    <a:p>
                      <a:pPr indent="0" lvl="0" marL="0" marR="0" rtl="0" algn="ctr">
                        <a:lnSpc>
                          <a:spcPct val="115000"/>
                        </a:lnSpc>
                        <a:spcBef>
                          <a:spcPts val="0"/>
                        </a:spcBef>
                        <a:spcAft>
                          <a:spcPts val="0"/>
                        </a:spcAft>
                        <a:buClr>
                          <a:srgbClr val="000000"/>
                        </a:buClr>
                        <a:buSzPts val="1000"/>
                        <a:buFont typeface="Arial"/>
                        <a:buNone/>
                      </a:pPr>
                      <a:r>
                        <a:rPr lang="en-US" sz="1000">
                          <a:solidFill>
                            <a:schemeClr val="dk1"/>
                          </a:solidFill>
                          <a:latin typeface="Proxima Nova"/>
                          <a:ea typeface="Proxima Nova"/>
                          <a:cs typeface="Proxima Nova"/>
                          <a:sym typeface="Proxima Nova"/>
                        </a:rPr>
                        <a:t>Insufficient valuable data</a:t>
                      </a:r>
                      <a:endParaRPr sz="1000">
                        <a:solidFill>
                          <a:schemeClr val="dk1"/>
                        </a:solidFill>
                        <a:latin typeface="Proxima Nova"/>
                        <a:ea typeface="Proxima Nova"/>
                        <a:cs typeface="Proxima Nova"/>
                        <a:sym typeface="Proxima Nova"/>
                      </a:endParaRPr>
                    </a:p>
                    <a:p>
                      <a:pPr indent="0" lvl="0" marL="0" marR="0" rtl="0" algn="ctr">
                        <a:lnSpc>
                          <a:spcPct val="115000"/>
                        </a:lnSpc>
                        <a:spcBef>
                          <a:spcPts val="0"/>
                        </a:spcBef>
                        <a:spcAft>
                          <a:spcPts val="0"/>
                        </a:spcAft>
                        <a:buClr>
                          <a:srgbClr val="000000"/>
                        </a:buClr>
                        <a:buSzPts val="1000"/>
                        <a:buFont typeface="Arial"/>
                        <a:buNone/>
                      </a:pPr>
                      <a:r>
                        <a:rPr lang="en-US" sz="1000">
                          <a:solidFill>
                            <a:schemeClr val="dk1"/>
                          </a:solidFill>
                          <a:latin typeface="Proxima Nova"/>
                          <a:ea typeface="Proxima Nova"/>
                          <a:cs typeface="Proxima Nova"/>
                          <a:sym typeface="Proxima Nova"/>
                        </a:rPr>
                        <a:t>Not centric/ useful for common day users </a:t>
                      </a:r>
                      <a:endParaRPr sz="1000">
                        <a:solidFill>
                          <a:schemeClr val="dk1"/>
                        </a:solidFill>
                        <a:latin typeface="Proxima Nova"/>
                        <a:ea typeface="Proxima Nova"/>
                        <a:cs typeface="Proxima Nova"/>
                        <a:sym typeface="Proxima Nova"/>
                      </a:endParaRPr>
                    </a:p>
                  </a:txBody>
                  <a:tcPr marT="18300" marB="18300" marR="45725" marL="45725" anchor="ctr">
                    <a:lnL cap="flat" cmpd="sng" w="9525">
                      <a:solidFill>
                        <a:srgbClr val="000000">
                          <a:alpha val="0"/>
                        </a:srgbClr>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rowSpan="3" hMerge="1"/>
                <a:tc rowSpan="3" hMerge="1"/>
              </a:tr>
              <a:tr h="220300">
                <a:tc gridSpan="3" vMerge="1"/>
                <a:tc hMerge="1" vMerge="1"/>
                <a:tc hMerge="1" vMerge="1"/>
              </a:tr>
              <a:tr h="220300">
                <a:tc gridSpan="3" vMerge="1"/>
                <a:tc hMerge="1" vMerge="1"/>
                <a:tc hMerge="1" vMerge="1"/>
              </a:tr>
            </a:tbl>
          </a:graphicData>
        </a:graphic>
      </p:graphicFrame>
      <p:graphicFrame>
        <p:nvGraphicFramePr>
          <p:cNvPr id="110" name="Google Shape;110;p2"/>
          <p:cNvGraphicFramePr/>
          <p:nvPr/>
        </p:nvGraphicFramePr>
        <p:xfrm>
          <a:off x="609600" y="3513034"/>
          <a:ext cx="3000000" cy="3000000"/>
        </p:xfrm>
        <a:graphic>
          <a:graphicData uri="http://schemas.openxmlformats.org/drawingml/2006/table">
            <a:tbl>
              <a:tblPr>
                <a:noFill/>
                <a:tableStyleId>{C875B66C-85EF-4AEF-849D-38CA37A46ED0}</a:tableStyleId>
              </a:tblPr>
              <a:tblGrid>
                <a:gridCol w="1973475"/>
                <a:gridCol w="1289600"/>
              </a:tblGrid>
              <a:tr h="257125">
                <a:tc gridSpan="2">
                  <a:txBody>
                    <a:bodyPr/>
                    <a:lstStyle/>
                    <a:p>
                      <a:pPr indent="0" lvl="0" marL="0" marR="0" rtl="0" algn="ctr">
                        <a:lnSpc>
                          <a:spcPct val="100000"/>
                        </a:lnSpc>
                        <a:spcBef>
                          <a:spcPts val="0"/>
                        </a:spcBef>
                        <a:spcAft>
                          <a:spcPts val="0"/>
                        </a:spcAft>
                        <a:buClr>
                          <a:srgbClr val="000000"/>
                        </a:buClr>
                        <a:buSzPts val="1100"/>
                        <a:buFont typeface="Arial"/>
                        <a:buNone/>
                      </a:pPr>
                      <a:r>
                        <a:rPr b="1" lang="en-US" sz="1100">
                          <a:solidFill>
                            <a:schemeClr val="lt1"/>
                          </a:solidFill>
                          <a:latin typeface="Proxima Nova"/>
                          <a:ea typeface="Proxima Nova"/>
                          <a:cs typeface="Proxima Nova"/>
                          <a:sym typeface="Proxima Nova"/>
                        </a:rPr>
                        <a:t>App Overview </a:t>
                      </a:r>
                      <a:endParaRPr b="1" sz="1100" u="none" cap="none" strike="noStrike">
                        <a:latin typeface="Proxima Nova"/>
                        <a:ea typeface="Proxima Nova"/>
                        <a:cs typeface="Proxima Nova"/>
                        <a:sym typeface="Proxima Nova"/>
                      </a:endParaRPr>
                    </a:p>
                  </a:txBody>
                  <a:tcPr marT="36575" marB="18300"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lt1"/>
                      </a:solidFill>
                      <a:prstDash val="solid"/>
                      <a:round/>
                      <a:headEnd len="sm" w="sm" type="none"/>
                      <a:tailEnd len="sm" w="sm" type="none"/>
                    </a:lnB>
                    <a:solidFill>
                      <a:srgbClr val="132E57"/>
                    </a:solidFill>
                  </a:tcPr>
                </a:tc>
                <a:tc hMerge="1"/>
              </a:tr>
              <a:tr h="257125">
                <a:tc gridSpan="2">
                  <a:txBody>
                    <a:bodyPr/>
                    <a:lstStyle/>
                    <a:p>
                      <a:pPr indent="0" lvl="0" marL="0" marR="0" rtl="0" algn="ctr">
                        <a:lnSpc>
                          <a:spcPct val="100000"/>
                        </a:lnSpc>
                        <a:spcBef>
                          <a:spcPts val="0"/>
                        </a:spcBef>
                        <a:spcAft>
                          <a:spcPts val="0"/>
                        </a:spcAft>
                        <a:buClr>
                          <a:srgbClr val="000000"/>
                        </a:buClr>
                        <a:buSzPts val="1100"/>
                        <a:buFont typeface="Arial"/>
                        <a:buNone/>
                      </a:pPr>
                      <a:r>
                        <a:rPr b="1" lang="en-US" sz="1100">
                          <a:solidFill>
                            <a:schemeClr val="lt1"/>
                          </a:solidFill>
                          <a:latin typeface="Proxima Nova"/>
                          <a:ea typeface="Proxima Nova"/>
                          <a:cs typeface="Proxima Nova"/>
                          <a:sym typeface="Proxima Nova"/>
                        </a:rPr>
                        <a:t>Predicted Outcomes</a:t>
                      </a:r>
                      <a:endParaRPr b="1" sz="1100" u="none" cap="none" strike="noStrike">
                        <a:solidFill>
                          <a:schemeClr val="lt1"/>
                        </a:solidFill>
                        <a:latin typeface="Proxima Nova"/>
                        <a:ea typeface="Proxima Nova"/>
                        <a:cs typeface="Proxima Nova"/>
                        <a:sym typeface="Proxima Nova"/>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6"/>
                    </a:solidFill>
                  </a:tcPr>
                </a:tc>
                <a:tc hMerge="1"/>
              </a:tr>
              <a:tr h="280050">
                <a:tc gridSpan="2" rowSpan="3">
                  <a:txBody>
                    <a:bodyPr/>
                    <a:lstStyle/>
                    <a:p>
                      <a:pPr indent="0" lvl="0" marL="0" marR="0" rtl="0" algn="l">
                        <a:lnSpc>
                          <a:spcPct val="100000"/>
                        </a:lnSpc>
                        <a:spcBef>
                          <a:spcPts val="0"/>
                        </a:spcBef>
                        <a:spcAft>
                          <a:spcPts val="0"/>
                        </a:spcAft>
                        <a:buClr>
                          <a:srgbClr val="000000"/>
                        </a:buClr>
                        <a:buSzPts val="1100"/>
                        <a:buFont typeface="Arial"/>
                        <a:buNone/>
                      </a:pPr>
                      <a:r>
                        <a:rPr lang="en-US" sz="1100">
                          <a:latin typeface="Proxima Nova"/>
                          <a:ea typeface="Proxima Nova"/>
                          <a:cs typeface="Proxima Nova"/>
                          <a:sym typeface="Proxima Nova"/>
                        </a:rPr>
                        <a:t>Predict rising cases so users will be able to plan their activities</a:t>
                      </a:r>
                      <a:endParaRPr sz="1100">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100"/>
                        <a:buFont typeface="Arial"/>
                        <a:buNone/>
                      </a:pPr>
                      <a:r>
                        <a:t/>
                      </a:r>
                      <a:endParaRPr sz="1100">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100"/>
                        <a:buFont typeface="Arial"/>
                        <a:buNone/>
                      </a:pPr>
                      <a:r>
                        <a:rPr lang="en-US" sz="1100">
                          <a:latin typeface="Proxima Nova"/>
                          <a:ea typeface="Proxima Nova"/>
                          <a:cs typeface="Proxima Nova"/>
                          <a:sym typeface="Proxima Nova"/>
                        </a:rPr>
                        <a:t>Ensure users understand the scale of the situation</a:t>
                      </a:r>
                      <a:endParaRPr sz="1100">
                        <a:latin typeface="Proxima Nova"/>
                        <a:ea typeface="Proxima Nova"/>
                        <a:cs typeface="Proxima Nova"/>
                        <a:sym typeface="Proxima Nova"/>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rowSpan="3" hMerge="1"/>
              </a:tr>
              <a:tr h="280050">
                <a:tc gridSpan="2" vMerge="1"/>
                <a:tc hMerge="1" vMerge="1"/>
              </a:tr>
              <a:tr h="280050">
                <a:tc gridSpan="2" vMerge="1"/>
                <a:tc hMerge="1" vMerge="1"/>
              </a:tr>
              <a:tr h="257125">
                <a:tc gridSpan="2">
                  <a:txBody>
                    <a:bodyPr/>
                    <a:lstStyle/>
                    <a:p>
                      <a:pPr indent="0" lvl="0" marL="0" marR="0" rtl="0" algn="ctr">
                        <a:lnSpc>
                          <a:spcPct val="100000"/>
                        </a:lnSpc>
                        <a:spcBef>
                          <a:spcPts val="0"/>
                        </a:spcBef>
                        <a:spcAft>
                          <a:spcPts val="0"/>
                        </a:spcAft>
                        <a:buClr>
                          <a:srgbClr val="000000"/>
                        </a:buClr>
                        <a:buSzPts val="1100"/>
                        <a:buFont typeface="Arial"/>
                        <a:buNone/>
                      </a:pPr>
                      <a:r>
                        <a:rPr b="1" lang="en-US" sz="1100">
                          <a:solidFill>
                            <a:schemeClr val="lt1"/>
                          </a:solidFill>
                          <a:latin typeface="Proxima Nova"/>
                          <a:ea typeface="Proxima Nova"/>
                          <a:cs typeface="Proxima Nova"/>
                          <a:sym typeface="Proxima Nova"/>
                        </a:rPr>
                        <a:t>Comprehensible data</a:t>
                      </a:r>
                      <a:endParaRPr b="1" sz="1100" u="none" cap="none" strike="noStrike">
                        <a:solidFill>
                          <a:schemeClr val="lt1"/>
                        </a:solidFill>
                        <a:latin typeface="Proxima Nova"/>
                        <a:ea typeface="Proxima Nova"/>
                        <a:cs typeface="Proxima Nova"/>
                        <a:sym typeface="Proxima Nova"/>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6"/>
                    </a:solidFill>
                  </a:tcPr>
                </a:tc>
                <a:tc hMerge="1"/>
              </a:tr>
              <a:tr h="258975">
                <a:tc gridSpan="2" rowSpan="3">
                  <a:txBody>
                    <a:bodyPr/>
                    <a:lstStyle/>
                    <a:p>
                      <a:pPr indent="0" lvl="0" marL="0" marR="0" rtl="0" algn="l">
                        <a:lnSpc>
                          <a:spcPct val="100000"/>
                        </a:lnSpc>
                        <a:spcBef>
                          <a:spcPts val="0"/>
                        </a:spcBef>
                        <a:spcAft>
                          <a:spcPts val="0"/>
                        </a:spcAft>
                        <a:buClr>
                          <a:srgbClr val="000000"/>
                        </a:buClr>
                        <a:buSzPts val="1100"/>
                        <a:buFont typeface="Arial"/>
                        <a:buNone/>
                      </a:pPr>
                      <a:r>
                        <a:rPr lang="en-US" sz="1100">
                          <a:latin typeface="Proxima Nova"/>
                          <a:ea typeface="Proxima Nova"/>
                          <a:cs typeface="Proxima Nova"/>
                          <a:sym typeface="Proxima Nova"/>
                        </a:rPr>
                        <a:t>Showcase data in a comprehensible manner for users to understand </a:t>
                      </a:r>
                      <a:endParaRPr sz="1100">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100"/>
                        <a:buFont typeface="Arial"/>
                        <a:buNone/>
                      </a:pPr>
                      <a:r>
                        <a:t/>
                      </a:r>
                      <a:endParaRPr sz="1100">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100"/>
                        <a:buFont typeface="Arial"/>
                        <a:buNone/>
                      </a:pPr>
                      <a:r>
                        <a:rPr lang="en-US" sz="1100">
                          <a:latin typeface="Proxima Nova"/>
                          <a:ea typeface="Proxima Nova"/>
                          <a:cs typeface="Proxima Nova"/>
                          <a:sym typeface="Proxima Nova"/>
                        </a:rPr>
                        <a:t>Ensure that raw data is provided </a:t>
                      </a:r>
                      <a:r>
                        <a:rPr lang="en-US" sz="1100">
                          <a:latin typeface="Proxima Nova"/>
                          <a:ea typeface="Proxima Nova"/>
                          <a:cs typeface="Proxima Nova"/>
                          <a:sym typeface="Proxima Nova"/>
                        </a:rPr>
                        <a:t>feasibility</a:t>
                      </a:r>
                      <a:endParaRPr sz="1100">
                        <a:latin typeface="Proxima Nova"/>
                        <a:ea typeface="Proxima Nova"/>
                        <a:cs typeface="Proxima Nova"/>
                        <a:sym typeface="Proxima Nova"/>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rowSpan="3" hMerge="1"/>
              </a:tr>
              <a:tr h="280050">
                <a:tc gridSpan="2" vMerge="1"/>
                <a:tc hMerge="1" vMerge="1"/>
              </a:tr>
              <a:tr h="280050">
                <a:tc gridSpan="2" vMerge="1"/>
                <a:tc hMerge="1" vMerge="1"/>
              </a:tr>
            </a:tbl>
          </a:graphicData>
        </a:graphic>
      </p:graphicFrame>
      <p:sp>
        <p:nvSpPr>
          <p:cNvPr id="111" name="Google Shape;111;p2"/>
          <p:cNvSpPr txBox="1"/>
          <p:nvPr/>
        </p:nvSpPr>
        <p:spPr>
          <a:xfrm>
            <a:off x="608400" y="1214930"/>
            <a:ext cx="6705600" cy="261610"/>
          </a:xfrm>
          <a:prstGeom prst="rect">
            <a:avLst/>
          </a:prstGeom>
          <a:solidFill>
            <a:srgbClr val="132E57"/>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Proxima Nova"/>
                <a:ea typeface="Proxima Nova"/>
                <a:cs typeface="Proxima Nova"/>
                <a:sym typeface="Proxima Nova"/>
              </a:rPr>
              <a:t>SITUATION SUMMARY</a:t>
            </a:r>
            <a:endParaRPr b="1" i="0" sz="1400" u="none" cap="none" strike="noStrike">
              <a:solidFill>
                <a:srgbClr val="000000"/>
              </a:solidFill>
              <a:latin typeface="Proxima Nova"/>
              <a:ea typeface="Proxima Nova"/>
              <a:cs typeface="Proxima Nova"/>
              <a:sym typeface="Proxima Nova"/>
            </a:endParaRPr>
          </a:p>
        </p:txBody>
      </p:sp>
      <p:sp>
        <p:nvSpPr>
          <p:cNvPr id="112" name="Google Shape;112;p2"/>
          <p:cNvSpPr txBox="1"/>
          <p:nvPr/>
        </p:nvSpPr>
        <p:spPr>
          <a:xfrm>
            <a:off x="7614823" y="1212250"/>
            <a:ext cx="4569300" cy="261600"/>
          </a:xfrm>
          <a:prstGeom prst="rect">
            <a:avLst/>
          </a:prstGeom>
          <a:solidFill>
            <a:srgbClr val="132E57"/>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Proxima Nova"/>
                <a:ea typeface="Proxima Nova"/>
                <a:cs typeface="Proxima Nova"/>
                <a:sym typeface="Proxima Nova"/>
              </a:rPr>
              <a:t>GROWTH </a:t>
            </a:r>
            <a:r>
              <a:rPr b="1" lang="en-US" sz="1100">
                <a:solidFill>
                  <a:schemeClr val="lt1"/>
                </a:solidFill>
                <a:latin typeface="Proxima Nova"/>
                <a:ea typeface="Proxima Nova"/>
                <a:cs typeface="Proxima Nova"/>
                <a:sym typeface="Proxima Nova"/>
              </a:rPr>
              <a:t>PREDICTIONS</a:t>
            </a:r>
            <a:endParaRPr b="1" i="0" sz="1400" u="none" cap="none" strike="noStrike">
              <a:solidFill>
                <a:srgbClr val="000000"/>
              </a:solidFill>
              <a:latin typeface="Proxima Nova"/>
              <a:ea typeface="Proxima Nova"/>
              <a:cs typeface="Proxima Nova"/>
              <a:sym typeface="Proxima Nova"/>
            </a:endParaRPr>
          </a:p>
        </p:txBody>
      </p:sp>
      <p:graphicFrame>
        <p:nvGraphicFramePr>
          <p:cNvPr id="113" name="Google Shape;113;p2"/>
          <p:cNvGraphicFramePr/>
          <p:nvPr/>
        </p:nvGraphicFramePr>
        <p:xfrm>
          <a:off x="7315198" y="5304457"/>
          <a:ext cx="3000000" cy="3000000"/>
        </p:xfrm>
        <a:graphic>
          <a:graphicData uri="http://schemas.openxmlformats.org/drawingml/2006/table">
            <a:tbl>
              <a:tblPr>
                <a:noFill/>
                <a:tableStyleId>{C875B66C-85EF-4AEF-849D-38CA37A46ED0}</a:tableStyleId>
              </a:tblPr>
              <a:tblGrid>
                <a:gridCol w="4876825"/>
              </a:tblGrid>
              <a:tr h="1553450">
                <a:tc>
                  <a:txBody>
                    <a:bodyPr/>
                    <a:lstStyle/>
                    <a:p>
                      <a:pPr indent="0" lvl="0" marL="0" marR="0" rtl="0" algn="just">
                        <a:lnSpc>
                          <a:spcPct val="100000"/>
                        </a:lnSpc>
                        <a:spcBef>
                          <a:spcPts val="0"/>
                        </a:spcBef>
                        <a:spcAft>
                          <a:spcPts val="0"/>
                        </a:spcAft>
                        <a:buClr>
                          <a:schemeClr val="dk1"/>
                        </a:buClr>
                        <a:buSzPts val="900"/>
                        <a:buFont typeface="Open Sans Light"/>
                        <a:buNone/>
                      </a:pPr>
                      <a:r>
                        <a:rPr b="1" lang="en-US" sz="1300" u="none" cap="none" strike="noStrike">
                          <a:solidFill>
                            <a:schemeClr val="lt1"/>
                          </a:solidFill>
                          <a:latin typeface="Proxima Nova"/>
                          <a:ea typeface="Proxima Nova"/>
                          <a:cs typeface="Proxima Nova"/>
                          <a:sym typeface="Proxima Nova"/>
                        </a:rPr>
                        <a:t>FINAL RECOMMENDATION: </a:t>
                      </a:r>
                      <a:r>
                        <a:rPr lang="en-US" sz="1300">
                          <a:solidFill>
                            <a:schemeClr val="lt1"/>
                          </a:solidFill>
                          <a:latin typeface="Proxima Nova"/>
                          <a:ea typeface="Proxima Nova"/>
                          <a:cs typeface="Proxima Nova"/>
                          <a:sym typeface="Proxima Nova"/>
                        </a:rPr>
                        <a:t>A new designed app that provides users with real time data and predicts rising cases. </a:t>
                      </a:r>
                      <a:endParaRPr b="1" i="1" sz="1300" u="none" cap="none" strike="noStrike">
                        <a:solidFill>
                          <a:schemeClr val="lt1"/>
                        </a:solidFill>
                        <a:latin typeface="Proxima Nova"/>
                        <a:ea typeface="Proxima Nova"/>
                        <a:cs typeface="Proxima Nova"/>
                        <a:sym typeface="Proxima Nova"/>
                      </a:endParaRPr>
                    </a:p>
                  </a:txBody>
                  <a:tcPr marT="27425" marB="27425" marR="0" marL="73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solidFill>
                  </a:tcPr>
                </a:tc>
              </a:tr>
            </a:tbl>
          </a:graphicData>
        </a:graphic>
      </p:graphicFrame>
      <p:sp>
        <p:nvSpPr>
          <p:cNvPr id="114" name="Google Shape;114;p2"/>
          <p:cNvSpPr/>
          <p:nvPr/>
        </p:nvSpPr>
        <p:spPr>
          <a:xfrm>
            <a:off x="0" y="908050"/>
            <a:ext cx="1842900" cy="157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p:nvPr/>
        </p:nvSpPr>
        <p:spPr>
          <a:xfrm>
            <a:off x="0" y="6611600"/>
            <a:ext cx="2482500" cy="246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
          <p:cNvSpPr/>
          <p:nvPr/>
        </p:nvSpPr>
        <p:spPr>
          <a:xfrm>
            <a:off x="9212425" y="2369400"/>
            <a:ext cx="626700" cy="2319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2"/>
          <p:cNvPicPr preferRelativeResize="0"/>
          <p:nvPr/>
        </p:nvPicPr>
        <p:blipFill>
          <a:blip r:embed="rId3">
            <a:alphaModFix/>
          </a:blip>
          <a:stretch>
            <a:fillRect/>
          </a:stretch>
        </p:blipFill>
        <p:spPr>
          <a:xfrm>
            <a:off x="8725051" y="3070635"/>
            <a:ext cx="1909261" cy="19251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96875" y="338069"/>
            <a:ext cx="10515600" cy="535500"/>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Clr>
                <a:schemeClr val="accent1"/>
              </a:buClr>
              <a:buSzPts val="3200"/>
              <a:buFont typeface="Open Sans Light"/>
              <a:buNone/>
            </a:pPr>
            <a:r>
              <a:rPr b="1" lang="en-US">
                <a:solidFill>
                  <a:schemeClr val="dk1"/>
                </a:solidFill>
                <a:latin typeface="Proxima Nova"/>
                <a:ea typeface="Proxima Nova"/>
                <a:cs typeface="Proxima Nova"/>
                <a:sym typeface="Proxima Nova"/>
              </a:rPr>
              <a:t>CoviSense - User Interface</a:t>
            </a:r>
            <a:endParaRPr b="1">
              <a:solidFill>
                <a:schemeClr val="dk1"/>
              </a:solidFill>
              <a:latin typeface="Proxima Nova"/>
              <a:ea typeface="Proxima Nova"/>
              <a:cs typeface="Proxima Nova"/>
              <a:sym typeface="Proxima Nova"/>
            </a:endParaRPr>
          </a:p>
        </p:txBody>
      </p:sp>
      <p:sp>
        <p:nvSpPr>
          <p:cNvPr id="123" name="Google Shape;123;p5"/>
          <p:cNvSpPr/>
          <p:nvPr/>
        </p:nvSpPr>
        <p:spPr>
          <a:xfrm>
            <a:off x="0" y="908050"/>
            <a:ext cx="1842900" cy="157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
          <p:cNvSpPr/>
          <p:nvPr/>
        </p:nvSpPr>
        <p:spPr>
          <a:xfrm>
            <a:off x="0" y="6611600"/>
            <a:ext cx="2482500" cy="246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5" name="Google Shape;125;p5"/>
          <p:cNvPicPr preferRelativeResize="0"/>
          <p:nvPr/>
        </p:nvPicPr>
        <p:blipFill>
          <a:blip r:embed="rId3">
            <a:alphaModFix/>
          </a:blip>
          <a:stretch>
            <a:fillRect/>
          </a:stretch>
        </p:blipFill>
        <p:spPr>
          <a:xfrm>
            <a:off x="11013782" y="24204"/>
            <a:ext cx="1178222" cy="1188051"/>
          </a:xfrm>
          <a:prstGeom prst="rect">
            <a:avLst/>
          </a:prstGeom>
          <a:noFill/>
          <a:ln>
            <a:noFill/>
          </a:ln>
        </p:spPr>
      </p:pic>
      <p:sp>
        <p:nvSpPr>
          <p:cNvPr id="126" name="Google Shape;126;p5"/>
          <p:cNvSpPr/>
          <p:nvPr/>
        </p:nvSpPr>
        <p:spPr>
          <a:xfrm>
            <a:off x="11133375" y="6355025"/>
            <a:ext cx="1058700" cy="502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txBox="1"/>
          <p:nvPr/>
        </p:nvSpPr>
        <p:spPr>
          <a:xfrm>
            <a:off x="942575" y="1065550"/>
            <a:ext cx="10190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We designed the user interface to be the colour mint green and white because that colour combination makes the app look simple, yet sophisticated. We chose white because it symbolises purity and truthfulness, which emphasizes that our data is the official and confirmed recorded cases. We chose the green because it symbolises prosperity and new beginnings, and we provide the user with a belief that there will be a </a:t>
            </a:r>
            <a:r>
              <a:rPr lang="en-US"/>
              <a:t>prosperous</a:t>
            </a:r>
            <a:r>
              <a:rPr lang="en-US"/>
              <a:t> new beginning to </a:t>
            </a:r>
            <a:r>
              <a:rPr lang="en-US"/>
              <a:t>their</a:t>
            </a:r>
            <a:r>
              <a:rPr lang="en-US"/>
              <a:t> lives, for the better</a:t>
            </a:r>
            <a:endParaRPr/>
          </a:p>
        </p:txBody>
      </p:sp>
      <p:pic>
        <p:nvPicPr>
          <p:cNvPr id="128" name="Google Shape;128;p5"/>
          <p:cNvPicPr preferRelativeResize="0"/>
          <p:nvPr/>
        </p:nvPicPr>
        <p:blipFill rotWithShape="1">
          <a:blip r:embed="rId4">
            <a:alphaModFix/>
          </a:blip>
          <a:srcRect b="0" l="0" r="0" t="3175"/>
          <a:stretch/>
        </p:blipFill>
        <p:spPr>
          <a:xfrm>
            <a:off x="4466825" y="2304225"/>
            <a:ext cx="2194950" cy="4299849"/>
          </a:xfrm>
          <a:prstGeom prst="rect">
            <a:avLst/>
          </a:prstGeom>
          <a:noFill/>
          <a:ln>
            <a:noFill/>
          </a:ln>
        </p:spPr>
      </p:pic>
      <p:pic>
        <p:nvPicPr>
          <p:cNvPr id="129" name="Google Shape;129;p5"/>
          <p:cNvPicPr preferRelativeResize="0"/>
          <p:nvPr/>
        </p:nvPicPr>
        <p:blipFill>
          <a:blip r:embed="rId5">
            <a:alphaModFix/>
          </a:blip>
          <a:stretch>
            <a:fillRect/>
          </a:stretch>
        </p:blipFill>
        <p:spPr>
          <a:xfrm>
            <a:off x="1452950" y="2141450"/>
            <a:ext cx="2049669" cy="4440949"/>
          </a:xfrm>
          <a:prstGeom prst="rect">
            <a:avLst/>
          </a:prstGeom>
          <a:noFill/>
          <a:ln>
            <a:noFill/>
          </a:ln>
        </p:spPr>
      </p:pic>
      <p:pic>
        <p:nvPicPr>
          <p:cNvPr id="130" name="Google Shape;130;p5"/>
          <p:cNvPicPr preferRelativeResize="0"/>
          <p:nvPr/>
        </p:nvPicPr>
        <p:blipFill>
          <a:blip r:embed="rId6">
            <a:alphaModFix/>
          </a:blip>
          <a:stretch>
            <a:fillRect/>
          </a:stretch>
        </p:blipFill>
        <p:spPr>
          <a:xfrm>
            <a:off x="7712250" y="2141450"/>
            <a:ext cx="2049669" cy="44409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6"/>
          <p:cNvSpPr txBox="1"/>
          <p:nvPr/>
        </p:nvSpPr>
        <p:spPr>
          <a:xfrm>
            <a:off x="1199700" y="1095043"/>
            <a:ext cx="5257800" cy="276900"/>
          </a:xfrm>
          <a:prstGeom prst="rect">
            <a:avLst/>
          </a:prstGeom>
          <a:solidFill>
            <a:srgbClr val="132E57"/>
          </a:solid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1100"/>
              <a:buFont typeface="Arial"/>
              <a:buNone/>
            </a:pPr>
            <a:r>
              <a:rPr b="1" lang="en-US" sz="1200">
                <a:solidFill>
                  <a:schemeClr val="lt1"/>
                </a:solidFill>
                <a:latin typeface="Proxima Nova"/>
                <a:ea typeface="Proxima Nova"/>
                <a:cs typeface="Proxima Nova"/>
                <a:sym typeface="Proxima Nova"/>
              </a:rPr>
              <a:t>Graph</a:t>
            </a:r>
            <a:endParaRPr b="1" i="0" sz="1300" u="none" cap="none" strike="noStrike">
              <a:solidFill>
                <a:schemeClr val="lt1"/>
              </a:solidFill>
              <a:latin typeface="Proxima Nova"/>
              <a:ea typeface="Proxima Nova"/>
              <a:cs typeface="Proxima Nova"/>
              <a:sym typeface="Proxima Nova"/>
            </a:endParaRPr>
          </a:p>
        </p:txBody>
      </p:sp>
      <p:sp>
        <p:nvSpPr>
          <p:cNvPr id="137" name="Google Shape;137;p6"/>
          <p:cNvSpPr/>
          <p:nvPr/>
        </p:nvSpPr>
        <p:spPr>
          <a:xfrm>
            <a:off x="1199700" y="1371950"/>
            <a:ext cx="5257800" cy="35676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38" name="Google Shape;138;p6"/>
          <p:cNvSpPr/>
          <p:nvPr/>
        </p:nvSpPr>
        <p:spPr>
          <a:xfrm>
            <a:off x="1428750" y="1646475"/>
            <a:ext cx="4667400" cy="502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We have </a:t>
            </a:r>
            <a:r>
              <a:rPr lang="en-US"/>
              <a:t>implemented</a:t>
            </a:r>
            <a:r>
              <a:rPr lang="en-US"/>
              <a:t> graphs using an extension called ChartMaker.</a:t>
            </a:r>
            <a:endParaRPr b="1" i="0" sz="1400" u="none" cap="none" strike="noStrike">
              <a:solidFill>
                <a:schemeClr val="dk1"/>
              </a:solidFill>
            </a:endParaRPr>
          </a:p>
        </p:txBody>
      </p:sp>
      <p:sp>
        <p:nvSpPr>
          <p:cNvPr id="139" name="Google Shape;139;p6"/>
          <p:cNvSpPr txBox="1"/>
          <p:nvPr>
            <p:ph type="title"/>
          </p:nvPr>
        </p:nvSpPr>
        <p:spPr>
          <a:xfrm>
            <a:off x="838200" y="94944"/>
            <a:ext cx="10515600" cy="535500"/>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Clr>
                <a:schemeClr val="accent1"/>
              </a:buClr>
              <a:buSzPts val="3200"/>
              <a:buFont typeface="Open Sans Light"/>
              <a:buNone/>
            </a:pPr>
            <a:r>
              <a:rPr b="1" lang="en-US">
                <a:solidFill>
                  <a:schemeClr val="dk1"/>
                </a:solidFill>
                <a:latin typeface="Proxima Nova"/>
                <a:ea typeface="Proxima Nova"/>
                <a:cs typeface="Proxima Nova"/>
                <a:sym typeface="Proxima Nova"/>
              </a:rPr>
              <a:t>Raw Data - Graphs </a:t>
            </a:r>
            <a:endParaRPr b="1">
              <a:solidFill>
                <a:schemeClr val="dk1"/>
              </a:solidFill>
              <a:latin typeface="Proxima Nova"/>
              <a:ea typeface="Proxima Nova"/>
              <a:cs typeface="Proxima Nova"/>
              <a:sym typeface="Proxima Nova"/>
            </a:endParaRPr>
          </a:p>
        </p:txBody>
      </p:sp>
      <p:pic>
        <p:nvPicPr>
          <p:cNvPr id="140" name="Google Shape;140;p6"/>
          <p:cNvPicPr preferRelativeResize="0"/>
          <p:nvPr/>
        </p:nvPicPr>
        <p:blipFill>
          <a:blip r:embed="rId3">
            <a:alphaModFix/>
          </a:blip>
          <a:stretch>
            <a:fillRect/>
          </a:stretch>
        </p:blipFill>
        <p:spPr>
          <a:xfrm>
            <a:off x="6940525" y="630438"/>
            <a:ext cx="3814575" cy="5840013"/>
          </a:xfrm>
          <a:prstGeom prst="rect">
            <a:avLst/>
          </a:prstGeom>
          <a:noFill/>
          <a:ln>
            <a:noFill/>
          </a:ln>
        </p:spPr>
      </p:pic>
      <p:sp>
        <p:nvSpPr>
          <p:cNvPr id="141" name="Google Shape;141;p6"/>
          <p:cNvSpPr txBox="1"/>
          <p:nvPr/>
        </p:nvSpPr>
        <p:spPr>
          <a:xfrm>
            <a:off x="1428750" y="2271175"/>
            <a:ext cx="4667400" cy="615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rPr>
              <a:t>Using NASA’s csv file, we thought line graph would be the best as it is ideal for Covid 19.</a:t>
            </a:r>
            <a:endParaRPr>
              <a:solidFill>
                <a:schemeClr val="dk1"/>
              </a:solidFill>
            </a:endParaRPr>
          </a:p>
        </p:txBody>
      </p:sp>
      <p:sp>
        <p:nvSpPr>
          <p:cNvPr id="142" name="Google Shape;142;p6"/>
          <p:cNvSpPr txBox="1"/>
          <p:nvPr/>
        </p:nvSpPr>
        <p:spPr>
          <a:xfrm>
            <a:off x="1428750" y="3008675"/>
            <a:ext cx="4667400" cy="615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It was kind of easy but as we were new to app </a:t>
            </a:r>
            <a:r>
              <a:rPr lang="en-US"/>
              <a:t>development</a:t>
            </a:r>
            <a:r>
              <a:rPr lang="en-US"/>
              <a:t>, we struggled at the first phase.</a:t>
            </a:r>
            <a:endParaRPr/>
          </a:p>
        </p:txBody>
      </p:sp>
      <p:sp>
        <p:nvSpPr>
          <p:cNvPr id="143" name="Google Shape;143;p6"/>
          <p:cNvSpPr txBox="1"/>
          <p:nvPr/>
        </p:nvSpPr>
        <p:spPr>
          <a:xfrm>
            <a:off x="1428750" y="3746175"/>
            <a:ext cx="46674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Overall, our experience was fascinating. It was a mixture of learning, failing, and the main lesson we learnt was: Always be </a:t>
            </a:r>
            <a:r>
              <a:rPr lang="en-US"/>
              <a:t>persistent</a:t>
            </a:r>
            <a:r>
              <a:rPr lang="en-US"/>
              <a:t>.</a:t>
            </a:r>
            <a:endParaRPr/>
          </a:p>
        </p:txBody>
      </p:sp>
      <p:sp>
        <p:nvSpPr>
          <p:cNvPr id="144" name="Google Shape;144;p6"/>
          <p:cNvSpPr txBox="1"/>
          <p:nvPr/>
        </p:nvSpPr>
        <p:spPr>
          <a:xfrm>
            <a:off x="11114725" y="6457800"/>
            <a:ext cx="9798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f590edb97c_3_1"/>
          <p:cNvSpPr txBox="1"/>
          <p:nvPr>
            <p:ph type="title"/>
          </p:nvPr>
        </p:nvSpPr>
        <p:spPr>
          <a:xfrm>
            <a:off x="587375" y="372519"/>
            <a:ext cx="10515600" cy="535500"/>
          </a:xfrm>
          <a:prstGeom prst="rect">
            <a:avLst/>
          </a:prstGeom>
        </p:spPr>
        <p:txBody>
          <a:bodyPr anchorCtr="0" anchor="t" bIns="45700" lIns="91425" spcFirstLastPara="1" rIns="91425" wrap="square" tIns="45700">
            <a:spAutoFit/>
          </a:bodyPr>
          <a:lstStyle/>
          <a:p>
            <a:pPr indent="0" lvl="0" marL="0" rtl="0" algn="l">
              <a:spcBef>
                <a:spcPts val="0"/>
              </a:spcBef>
              <a:spcAft>
                <a:spcPts val="0"/>
              </a:spcAft>
              <a:buNone/>
            </a:pPr>
            <a:r>
              <a:rPr lang="en-US"/>
              <a:t>CoviSense notification system</a:t>
            </a:r>
            <a:endParaRPr/>
          </a:p>
        </p:txBody>
      </p:sp>
      <p:sp>
        <p:nvSpPr>
          <p:cNvPr id="151" name="Google Shape;151;gf590edb97c_3_1"/>
          <p:cNvSpPr txBox="1"/>
          <p:nvPr/>
        </p:nvSpPr>
        <p:spPr>
          <a:xfrm>
            <a:off x="658600" y="1689450"/>
            <a:ext cx="105156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CoviSense uses the following notification system to warn users about the cases in their area:</a:t>
            </a:r>
            <a:endParaRPr sz="1800"/>
          </a:p>
          <a:p>
            <a:pPr indent="-342900" lvl="0" marL="457200" rtl="0" algn="l">
              <a:spcBef>
                <a:spcPts val="0"/>
              </a:spcBef>
              <a:spcAft>
                <a:spcPts val="0"/>
              </a:spcAft>
              <a:buSzPts val="1800"/>
              <a:buChar char="-"/>
            </a:pPr>
            <a:r>
              <a:rPr lang="en-US" sz="1800"/>
              <a:t>High growth of cases in the country(5000+ new cases) - The message is: </a:t>
            </a:r>
            <a:r>
              <a:rPr lang="en-US" sz="1800">
                <a:solidFill>
                  <a:srgbClr val="CC0000"/>
                </a:solidFill>
              </a:rPr>
              <a:t>‘</a:t>
            </a:r>
            <a:r>
              <a:rPr lang="en-US" sz="1800">
                <a:solidFill>
                  <a:srgbClr val="CC0000"/>
                </a:solidFill>
              </a:rPr>
              <a:t>Be careful! The cases in your community are skyrocketing! Please be socially responsible at all times in order to slow the spread!’</a:t>
            </a:r>
            <a:endParaRPr sz="1800">
              <a:solidFill>
                <a:srgbClr val="CC0000"/>
              </a:solidFill>
            </a:endParaRPr>
          </a:p>
          <a:p>
            <a:pPr indent="-342900" lvl="0" marL="457200" rtl="0" algn="l">
              <a:spcBef>
                <a:spcPts val="0"/>
              </a:spcBef>
              <a:spcAft>
                <a:spcPts val="0"/>
              </a:spcAft>
              <a:buSzPts val="1800"/>
              <a:buChar char="-"/>
            </a:pPr>
            <a:r>
              <a:rPr lang="en-US" sz="1800"/>
              <a:t>Medium-low growth of cases in the country(0-5000 new cases) - The message is: </a:t>
            </a:r>
            <a:r>
              <a:rPr lang="en-US" sz="1800">
                <a:solidFill>
                  <a:srgbClr val="CC0000"/>
                </a:solidFill>
              </a:rPr>
              <a:t>‘Doing good! the cases in your community arent growing much. </a:t>
            </a:r>
            <a:r>
              <a:rPr lang="en-US" sz="1800">
                <a:solidFill>
                  <a:srgbClr val="CC0000"/>
                </a:solidFill>
              </a:rPr>
              <a:t>Try</a:t>
            </a:r>
            <a:r>
              <a:rPr lang="en-US" sz="1800">
                <a:solidFill>
                  <a:srgbClr val="CC0000"/>
                </a:solidFill>
              </a:rPr>
              <a:t> to follow guidelines to save people around you from catching COVID-19!’</a:t>
            </a:r>
            <a:endParaRPr sz="1800">
              <a:solidFill>
                <a:srgbClr val="CC0000"/>
              </a:solidFill>
            </a:endParaRPr>
          </a:p>
          <a:p>
            <a:pPr indent="-342900" lvl="0" marL="457200" rtl="0" algn="l">
              <a:spcBef>
                <a:spcPts val="0"/>
              </a:spcBef>
              <a:spcAft>
                <a:spcPts val="0"/>
              </a:spcAft>
              <a:buSzPts val="1800"/>
              <a:buChar char="-"/>
            </a:pPr>
            <a:r>
              <a:rPr lang="en-US" sz="1800"/>
              <a:t>Decline</a:t>
            </a:r>
            <a:r>
              <a:rPr lang="en-US" sz="1800"/>
              <a:t> in cases(any negative change in cases) - The message is: </a:t>
            </a:r>
            <a:r>
              <a:rPr lang="en-US" sz="1800">
                <a:solidFill>
                  <a:srgbClr val="CC0000"/>
                </a:solidFill>
              </a:rPr>
              <a:t>‘Good job! The cases in your community are decreasing thanks to your efforts! Continue being socially responsible to help eradicate COVID-19 completely!’</a:t>
            </a:r>
            <a:endParaRPr sz="1800">
              <a:solidFill>
                <a:srgbClr val="CC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155" name="Shape 155"/>
        <p:cNvGrpSpPr/>
        <p:nvPr/>
      </p:nvGrpSpPr>
      <p:grpSpPr>
        <a:xfrm>
          <a:off x="0" y="0"/>
          <a:ext cx="0" cy="0"/>
          <a:chOff x="0" y="0"/>
          <a:chExt cx="0" cy="0"/>
        </a:xfrm>
      </p:grpSpPr>
      <p:sp>
        <p:nvSpPr>
          <p:cNvPr id="156" name="Google Shape;156;gf19df92586_0_15"/>
          <p:cNvSpPr txBox="1"/>
          <p:nvPr>
            <p:ph type="ctrTitle"/>
          </p:nvPr>
        </p:nvSpPr>
        <p:spPr>
          <a:xfrm>
            <a:off x="1701750" y="2816998"/>
            <a:ext cx="8788500" cy="1224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2"/>
              </a:buClr>
              <a:buSzPts val="4800"/>
              <a:buFont typeface="Open Sans Light"/>
              <a:buNone/>
            </a:pPr>
            <a:r>
              <a:rPr b="1" lang="en-US" sz="5900">
                <a:solidFill>
                  <a:schemeClr val="dk1"/>
                </a:solidFill>
                <a:latin typeface="Proxima Nova"/>
                <a:ea typeface="Proxima Nova"/>
                <a:cs typeface="Proxima Nova"/>
                <a:sym typeface="Proxima Nova"/>
              </a:rPr>
              <a:t>Thank You </a:t>
            </a:r>
            <a:endParaRPr b="1" sz="5900">
              <a:solidFill>
                <a:schemeClr val="dk1"/>
              </a:solidFill>
              <a:latin typeface="Proxima Nova"/>
              <a:ea typeface="Proxima Nova"/>
              <a:cs typeface="Proxima Nova"/>
              <a:sym typeface="Proxima Nova"/>
            </a:endParaRPr>
          </a:p>
        </p:txBody>
      </p:sp>
      <p:pic>
        <p:nvPicPr>
          <p:cNvPr id="157" name="Google Shape;157;gf19df92586_0_15"/>
          <p:cNvPicPr preferRelativeResize="0"/>
          <p:nvPr/>
        </p:nvPicPr>
        <p:blipFill>
          <a:blip r:embed="rId3">
            <a:alphaModFix/>
          </a:blip>
          <a:stretch>
            <a:fillRect/>
          </a:stretch>
        </p:blipFill>
        <p:spPr>
          <a:xfrm>
            <a:off x="0" y="0"/>
            <a:ext cx="2782650" cy="1391325"/>
          </a:xfrm>
          <a:prstGeom prst="rect">
            <a:avLst/>
          </a:prstGeom>
          <a:noFill/>
          <a:ln>
            <a:noFill/>
          </a:ln>
        </p:spPr>
      </p:pic>
      <p:pic>
        <p:nvPicPr>
          <p:cNvPr id="158" name="Google Shape;158;gf19df92586_0_15"/>
          <p:cNvPicPr preferRelativeResize="0"/>
          <p:nvPr/>
        </p:nvPicPr>
        <p:blipFill>
          <a:blip r:embed="rId4">
            <a:alphaModFix/>
          </a:blip>
          <a:stretch>
            <a:fillRect/>
          </a:stretch>
        </p:blipFill>
        <p:spPr>
          <a:xfrm>
            <a:off x="9700550" y="4345798"/>
            <a:ext cx="2491440" cy="25122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Custom 2">
      <a:dk1>
        <a:srgbClr val="000000"/>
      </a:dk1>
      <a:lt1>
        <a:srgbClr val="FFFFFF"/>
      </a:lt1>
      <a:dk2>
        <a:srgbClr val="1E2A39"/>
      </a:dk2>
      <a:lt2>
        <a:srgbClr val="E6E7E8"/>
      </a:lt2>
      <a:accent1>
        <a:srgbClr val="132E57"/>
      </a:accent1>
      <a:accent2>
        <a:srgbClr val="FA621C"/>
      </a:accent2>
      <a:accent3>
        <a:srgbClr val="1E8496"/>
      </a:accent3>
      <a:accent4>
        <a:srgbClr val="F57A16"/>
      </a:accent4>
      <a:accent5>
        <a:srgbClr val="A5A5A5"/>
      </a:accent5>
      <a:accent6>
        <a:srgbClr val="ED942D"/>
      </a:accent6>
      <a:hlink>
        <a:srgbClr val="FA621C"/>
      </a:hlink>
      <a:folHlink>
        <a:srgbClr val="FA621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1E2A39"/>
      </a:dk2>
      <a:lt2>
        <a:srgbClr val="E6E7E8"/>
      </a:lt2>
      <a:accent1>
        <a:srgbClr val="132E57"/>
      </a:accent1>
      <a:accent2>
        <a:srgbClr val="FA621C"/>
      </a:accent2>
      <a:accent3>
        <a:srgbClr val="1E8496"/>
      </a:accent3>
      <a:accent4>
        <a:srgbClr val="F57A16"/>
      </a:accent4>
      <a:accent5>
        <a:srgbClr val="A5A5A5"/>
      </a:accent5>
      <a:accent6>
        <a:srgbClr val="ED942D"/>
      </a:accent6>
      <a:hlink>
        <a:srgbClr val="FA621C"/>
      </a:hlink>
      <a:folHlink>
        <a:srgbClr val="FA621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2017-12-07T17:40:14Z</dcterms:created>
  <dc:creator>CFI</dc:creator>
</cp:coreProperties>
</file>