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C398B33-EF7E-43C7-8E6C-53A49DD69A72}">
  <a:tblStyle styleId="{5C398B33-EF7E-43C7-8E6C-53A49DD69A7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7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❏"/>
              <a:defRPr/>
            </a:lvl1pPr>
            <a:lvl2pPr lvl="1">
              <a:spcBef>
                <a:spcPts val="0"/>
              </a:spcBef>
              <a:buChar char="❏"/>
              <a:defRPr/>
            </a:lvl2pPr>
            <a:lvl3pPr lvl="2">
              <a:spcBef>
                <a:spcPts val="0"/>
              </a:spcBef>
              <a:buChar char="❏"/>
              <a:defRPr/>
            </a:lvl3pPr>
            <a:lvl4pPr lvl="3">
              <a:spcBef>
                <a:spcPts val="0"/>
              </a:spcBef>
              <a:buChar char="❏"/>
              <a:defRPr/>
            </a:lvl4pPr>
            <a:lvl5pPr lvl="4">
              <a:spcBef>
                <a:spcPts val="0"/>
              </a:spcBef>
              <a:buChar char="❏"/>
              <a:defRPr/>
            </a:lvl5pPr>
            <a:lvl6pPr lvl="5">
              <a:spcBef>
                <a:spcPts val="0"/>
              </a:spcBef>
              <a:buChar char="❏"/>
              <a:defRPr/>
            </a:lvl6pPr>
            <a:lvl7pPr lvl="6">
              <a:spcBef>
                <a:spcPts val="0"/>
              </a:spcBef>
              <a:buChar char="❏"/>
              <a:defRPr/>
            </a:lvl7pPr>
            <a:lvl8pPr lvl="7">
              <a:spcBef>
                <a:spcPts val="0"/>
              </a:spcBef>
              <a:buChar char="❏"/>
              <a:defRPr/>
            </a:lvl8pPr>
            <a:lvl9pPr lvl="8">
              <a:spcBef>
                <a:spcPts val="0"/>
              </a:spcBef>
              <a:buChar char="❏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25" y="1161089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Adaptive  provisioning  of in-memory second chance cache with nested containers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391725"/>
            <a:ext cx="5328000" cy="156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Kanika Pant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Master’s Thesis Phase-I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400"/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The Department of Computer Science and Engineering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400"/>
              <a:t>IIT Bombay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0" y="0"/>
            <a:ext cx="8520600" cy="51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0125" y="644150"/>
            <a:ext cx="8606700" cy="438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Transcedent Memory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2734525" y="1205800"/>
            <a:ext cx="2908200" cy="288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3335250" y="1863025"/>
            <a:ext cx="1850100" cy="2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Linux page cache</a:t>
            </a:r>
          </a:p>
        </p:txBody>
      </p:sp>
      <p:sp>
        <p:nvSpPr>
          <p:cNvPr id="229" name="Shape 229"/>
          <p:cNvSpPr/>
          <p:nvPr/>
        </p:nvSpPr>
        <p:spPr>
          <a:xfrm>
            <a:off x="3335250" y="2520237"/>
            <a:ext cx="1850100" cy="2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Cleancache</a:t>
            </a:r>
          </a:p>
        </p:txBody>
      </p:sp>
      <p:sp>
        <p:nvSpPr>
          <p:cNvPr id="230" name="Shape 230"/>
          <p:cNvSpPr/>
          <p:nvPr/>
        </p:nvSpPr>
        <p:spPr>
          <a:xfrm>
            <a:off x="3335250" y="3472662"/>
            <a:ext cx="1850100" cy="2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Tmem layer</a:t>
            </a:r>
          </a:p>
        </p:txBody>
      </p:sp>
      <p:sp>
        <p:nvSpPr>
          <p:cNvPr id="231" name="Shape 231"/>
          <p:cNvSpPr/>
          <p:nvPr/>
        </p:nvSpPr>
        <p:spPr>
          <a:xfrm>
            <a:off x="6210975" y="3733025"/>
            <a:ext cx="2063400" cy="129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6485425" y="4088800"/>
            <a:ext cx="1596000" cy="25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tmem host interface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528450" y="1205800"/>
            <a:ext cx="1463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Linux guest OS</a:t>
            </a:r>
          </a:p>
        </p:txBody>
      </p:sp>
      <p:cxnSp>
        <p:nvCxnSpPr>
          <p:cNvPr id="234" name="Shape 234"/>
          <p:cNvCxnSpPr/>
          <p:nvPr/>
        </p:nvCxnSpPr>
        <p:spPr>
          <a:xfrm>
            <a:off x="3639225" y="1557725"/>
            <a:ext cx="102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>
            <a:off x="4757375" y="1557725"/>
            <a:ext cx="102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4757375" y="1534412"/>
            <a:ext cx="904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Evict page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2887175" y="1388525"/>
            <a:ext cx="833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File read operation</a:t>
            </a:r>
          </a:p>
        </p:txBody>
      </p:sp>
      <p:cxnSp>
        <p:nvCxnSpPr>
          <p:cNvPr id="238" name="Shape 238"/>
          <p:cNvCxnSpPr/>
          <p:nvPr/>
        </p:nvCxnSpPr>
        <p:spPr>
          <a:xfrm flipH="1">
            <a:off x="3639175" y="2106625"/>
            <a:ext cx="10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9" name="Shape 239"/>
          <p:cNvCxnSpPr/>
          <p:nvPr/>
        </p:nvCxnSpPr>
        <p:spPr>
          <a:xfrm flipH="1">
            <a:off x="4757375" y="2106550"/>
            <a:ext cx="10200" cy="4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0" name="Shape 240"/>
          <p:cNvSpPr txBox="1"/>
          <p:nvPr/>
        </p:nvSpPr>
        <p:spPr>
          <a:xfrm>
            <a:off x="2734525" y="2058025"/>
            <a:ext cx="10062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Page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cache miss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757375" y="2038975"/>
            <a:ext cx="83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Page clean</a:t>
            </a:r>
          </a:p>
        </p:txBody>
      </p:sp>
      <p:cxnSp>
        <p:nvCxnSpPr>
          <p:cNvPr id="242" name="Shape 242"/>
          <p:cNvCxnSpPr/>
          <p:nvPr/>
        </p:nvCxnSpPr>
        <p:spPr>
          <a:xfrm>
            <a:off x="4947950" y="2804325"/>
            <a:ext cx="114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3" name="Shape 243"/>
          <p:cNvCxnSpPr/>
          <p:nvPr/>
        </p:nvCxnSpPr>
        <p:spPr>
          <a:xfrm flipH="1">
            <a:off x="3528450" y="2754487"/>
            <a:ext cx="20400" cy="7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4099771" y="3733025"/>
            <a:ext cx="2395825" cy="696200"/>
          </a:xfrm>
          <a:custGeom>
            <a:pathLst>
              <a:path extrusionOk="0" h="27848" w="95833">
                <a:moveTo>
                  <a:pt x="6380" y="0"/>
                </a:moveTo>
                <a:cubicBezTo>
                  <a:pt x="6447" y="4472"/>
                  <a:pt x="-8121" y="23176"/>
                  <a:pt x="6787" y="26836"/>
                </a:cubicBezTo>
                <a:cubicBezTo>
                  <a:pt x="21695" y="30495"/>
                  <a:pt x="80992" y="22770"/>
                  <a:pt x="95833" y="2195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45" name="Shape 245"/>
          <p:cNvSpPr txBox="1"/>
          <p:nvPr/>
        </p:nvSpPr>
        <p:spPr>
          <a:xfrm>
            <a:off x="3335250" y="4116050"/>
            <a:ext cx="1290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hypercall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841200" y="3631375"/>
            <a:ext cx="548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host</a:t>
            </a:r>
          </a:p>
        </p:txBody>
      </p:sp>
      <p:cxnSp>
        <p:nvCxnSpPr>
          <p:cNvPr id="247" name="Shape 247"/>
          <p:cNvCxnSpPr>
            <a:stCxn id="232" idx="2"/>
          </p:cNvCxnSpPr>
          <p:nvPr/>
        </p:nvCxnSpPr>
        <p:spPr>
          <a:xfrm>
            <a:off x="7283425" y="4342900"/>
            <a:ext cx="153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8" name="Shape 248"/>
          <p:cNvSpPr/>
          <p:nvPr/>
        </p:nvSpPr>
        <p:spPr>
          <a:xfrm>
            <a:off x="6658225" y="4627550"/>
            <a:ext cx="1199400" cy="2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cache</a:t>
            </a: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0" name="Shape 250"/>
          <p:cNvSpPr txBox="1"/>
          <p:nvPr/>
        </p:nvSpPr>
        <p:spPr>
          <a:xfrm>
            <a:off x="3171875" y="2923600"/>
            <a:ext cx="5487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put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4626150" y="3026300"/>
            <a:ext cx="5487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ge</a:t>
            </a:r>
            <a:r>
              <a:rPr lang="en" sz="1200"/>
              <a:t>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Design Goals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Isolated hypervisor cache space per container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Making the host container aware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Handling basic cache operations for hypervisor cache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Dynamically resizing the cache pools following some policy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0" y="-23675"/>
            <a:ext cx="9144000" cy="6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for partition creation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330900" y="723775"/>
            <a:ext cx="8813100" cy="42606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156475" y="1928825"/>
            <a:ext cx="32082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Cleancache API</a:t>
            </a:r>
          </a:p>
        </p:txBody>
      </p:sp>
      <p:sp>
        <p:nvSpPr>
          <p:cNvPr id="266" name="Shape 266"/>
          <p:cNvSpPr/>
          <p:nvPr/>
        </p:nvSpPr>
        <p:spPr>
          <a:xfrm>
            <a:off x="3138625" y="2707925"/>
            <a:ext cx="32439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Tmem Frontend</a:t>
            </a:r>
          </a:p>
        </p:txBody>
      </p:sp>
      <p:sp>
        <p:nvSpPr>
          <p:cNvPr id="267" name="Shape 267"/>
          <p:cNvSpPr/>
          <p:nvPr/>
        </p:nvSpPr>
        <p:spPr>
          <a:xfrm>
            <a:off x="3138625" y="3487025"/>
            <a:ext cx="32439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Tmem Backend</a:t>
            </a:r>
          </a:p>
        </p:txBody>
      </p:sp>
      <p:cxnSp>
        <p:nvCxnSpPr>
          <p:cNvPr id="268" name="Shape 268"/>
          <p:cNvCxnSpPr>
            <a:endCxn id="266" idx="0"/>
          </p:cNvCxnSpPr>
          <p:nvPr/>
        </p:nvCxnSpPr>
        <p:spPr>
          <a:xfrm>
            <a:off x="4760575" y="2297825"/>
            <a:ext cx="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9" name="Shape 269"/>
          <p:cNvCxnSpPr/>
          <p:nvPr/>
        </p:nvCxnSpPr>
        <p:spPr>
          <a:xfrm>
            <a:off x="4760575" y="3853625"/>
            <a:ext cx="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3721675" y="4266125"/>
            <a:ext cx="24135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pool1</a:t>
            </a:r>
          </a:p>
        </p:txBody>
      </p:sp>
      <p:sp>
        <p:nvSpPr>
          <p:cNvPr id="271" name="Shape 271"/>
          <p:cNvSpPr/>
          <p:nvPr/>
        </p:nvSpPr>
        <p:spPr>
          <a:xfrm>
            <a:off x="3954325" y="774375"/>
            <a:ext cx="1331700" cy="74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088250" y="860450"/>
            <a:ext cx="1038900" cy="50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Container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286027" y="939950"/>
            <a:ext cx="110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Virtual Machine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831550" y="2348975"/>
            <a:ext cx="117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notification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760575" y="3070700"/>
            <a:ext cx="185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Create new pool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831550" y="3853625"/>
            <a:ext cx="1038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Pool created</a:t>
            </a:r>
          </a:p>
        </p:txBody>
      </p:sp>
      <p:cxnSp>
        <p:nvCxnSpPr>
          <p:cNvPr id="277" name="Shape 277"/>
          <p:cNvCxnSpPr/>
          <p:nvPr/>
        </p:nvCxnSpPr>
        <p:spPr>
          <a:xfrm>
            <a:off x="4601100" y="1516275"/>
            <a:ext cx="132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8" name="Shape 278"/>
          <p:cNvSpPr txBox="1"/>
          <p:nvPr/>
        </p:nvSpPr>
        <p:spPr>
          <a:xfrm>
            <a:off x="4601100" y="1535500"/>
            <a:ext cx="1534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Container start event</a:t>
            </a:r>
          </a:p>
        </p:txBody>
      </p:sp>
      <p:cxnSp>
        <p:nvCxnSpPr>
          <p:cNvPr id="279" name="Shape 279"/>
          <p:cNvCxnSpPr/>
          <p:nvPr/>
        </p:nvCxnSpPr>
        <p:spPr>
          <a:xfrm>
            <a:off x="4249125" y="4272950"/>
            <a:ext cx="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/>
          <p:nvPr/>
        </p:nvCxnSpPr>
        <p:spPr>
          <a:xfrm>
            <a:off x="4673850" y="3075712"/>
            <a:ext cx="0" cy="4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0" y="0"/>
            <a:ext cx="8832300" cy="5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for page cache eviction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8475" y="571800"/>
            <a:ext cx="8883300" cy="432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288" name="Shape 288"/>
          <p:cNvSpPr/>
          <p:nvPr/>
        </p:nvSpPr>
        <p:spPr>
          <a:xfrm>
            <a:off x="3087675" y="702800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Page cache</a:t>
            </a:r>
          </a:p>
        </p:txBody>
      </p:sp>
      <p:cxnSp>
        <p:nvCxnSpPr>
          <p:cNvPr id="289" name="Shape 289"/>
          <p:cNvCxnSpPr>
            <a:stCxn id="288" idx="2"/>
          </p:cNvCxnSpPr>
          <p:nvPr/>
        </p:nvCxnSpPr>
        <p:spPr>
          <a:xfrm>
            <a:off x="4032225" y="1110200"/>
            <a:ext cx="51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4139175" y="1171387"/>
            <a:ext cx="784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Eviction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090225" y="1568600"/>
            <a:ext cx="1889100" cy="4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cleancache</a:t>
            </a:r>
          </a:p>
        </p:txBody>
      </p:sp>
      <p:sp>
        <p:nvSpPr>
          <p:cNvPr id="292" name="Shape 292"/>
          <p:cNvSpPr/>
          <p:nvPr/>
        </p:nvSpPr>
        <p:spPr>
          <a:xfrm>
            <a:off x="3090225" y="2434400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tmem frontend</a:t>
            </a:r>
          </a:p>
        </p:txBody>
      </p:sp>
      <p:cxnSp>
        <p:nvCxnSpPr>
          <p:cNvPr id="293" name="Shape 293"/>
          <p:cNvCxnSpPr/>
          <p:nvPr/>
        </p:nvCxnSpPr>
        <p:spPr>
          <a:xfrm>
            <a:off x="3961125" y="1976000"/>
            <a:ext cx="99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4" name="Shape 294"/>
          <p:cNvSpPr/>
          <p:nvPr/>
        </p:nvSpPr>
        <p:spPr>
          <a:xfrm>
            <a:off x="3087675" y="3300200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tmem backend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037325" y="2075750"/>
            <a:ext cx="1257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Cleancache put</a:t>
            </a:r>
          </a:p>
        </p:txBody>
      </p:sp>
      <p:cxnSp>
        <p:nvCxnSpPr>
          <p:cNvPr id="296" name="Shape 296"/>
          <p:cNvCxnSpPr>
            <a:stCxn id="292" idx="2"/>
            <a:endCxn id="294" idx="0"/>
          </p:cNvCxnSpPr>
          <p:nvPr/>
        </p:nvCxnSpPr>
        <p:spPr>
          <a:xfrm flipH="1">
            <a:off x="4032375" y="2841800"/>
            <a:ext cx="24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7" name="Shape 297"/>
          <p:cNvSpPr txBox="1"/>
          <p:nvPr/>
        </p:nvSpPr>
        <p:spPr>
          <a:xfrm>
            <a:off x="4037325" y="2918900"/>
            <a:ext cx="987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tmem put</a:t>
            </a:r>
          </a:p>
        </p:txBody>
      </p:sp>
      <p:sp>
        <p:nvSpPr>
          <p:cNvPr id="298" name="Shape 298"/>
          <p:cNvSpPr/>
          <p:nvPr/>
        </p:nvSpPr>
        <p:spPr>
          <a:xfrm>
            <a:off x="3003475" y="4119225"/>
            <a:ext cx="23526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9" name="Shape 299"/>
          <p:cNvCxnSpPr/>
          <p:nvPr/>
        </p:nvCxnSpPr>
        <p:spPr>
          <a:xfrm>
            <a:off x="3578268" y="4119225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/>
          <p:nvPr/>
        </p:nvCxnSpPr>
        <p:spPr>
          <a:xfrm>
            <a:off x="4170963" y="4119225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1" name="Shape 301"/>
          <p:cNvCxnSpPr/>
          <p:nvPr/>
        </p:nvCxnSpPr>
        <p:spPr>
          <a:xfrm>
            <a:off x="4763658" y="4119225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2" name="Shape 302"/>
          <p:cNvSpPr txBox="1"/>
          <p:nvPr/>
        </p:nvSpPr>
        <p:spPr>
          <a:xfrm>
            <a:off x="3090225" y="4196325"/>
            <a:ext cx="582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583325" y="4196325"/>
            <a:ext cx="5826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pool2</a:t>
            </a:r>
          </a:p>
        </p:txBody>
      </p:sp>
      <p:sp>
        <p:nvSpPr>
          <p:cNvPr id="304" name="Shape 304"/>
          <p:cNvSpPr txBox="1"/>
          <p:nvPr/>
        </p:nvSpPr>
        <p:spPr>
          <a:xfrm>
            <a:off x="4170963" y="4196325"/>
            <a:ext cx="582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pool3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838201" y="4196325"/>
            <a:ext cx="660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pool4</a:t>
            </a:r>
          </a:p>
        </p:txBody>
      </p:sp>
      <p:cxnSp>
        <p:nvCxnSpPr>
          <p:cNvPr id="306" name="Shape 306"/>
          <p:cNvCxnSpPr>
            <a:stCxn id="294" idx="2"/>
          </p:cNvCxnSpPr>
          <p:nvPr/>
        </p:nvCxnSpPr>
        <p:spPr>
          <a:xfrm>
            <a:off x="4032225" y="3707600"/>
            <a:ext cx="9066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7" name="Shape 307"/>
          <p:cNvCxnSpPr>
            <a:stCxn id="294" idx="2"/>
          </p:cNvCxnSpPr>
          <p:nvPr/>
        </p:nvCxnSpPr>
        <p:spPr>
          <a:xfrm>
            <a:off x="4032225" y="3707600"/>
            <a:ext cx="532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>
            <a:stCxn id="294" idx="2"/>
          </p:cNvCxnSpPr>
          <p:nvPr/>
        </p:nvCxnSpPr>
        <p:spPr>
          <a:xfrm flipH="1">
            <a:off x="3217425" y="3707600"/>
            <a:ext cx="814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9" name="Shape 309"/>
          <p:cNvCxnSpPr/>
          <p:nvPr/>
        </p:nvCxnSpPr>
        <p:spPr>
          <a:xfrm flipH="1">
            <a:off x="3665575" y="3707625"/>
            <a:ext cx="3987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11" name="Shape 311"/>
          <p:cNvSpPr txBox="1"/>
          <p:nvPr/>
        </p:nvSpPr>
        <p:spPr>
          <a:xfrm>
            <a:off x="5162375" y="2052650"/>
            <a:ext cx="271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client_id,  con_id,  object_id,  index</a:t>
            </a:r>
            <a:r>
              <a:rPr lang="en"/>
              <a:t>)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683825" y="2887850"/>
            <a:ext cx="271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client_id,  con_id,  object_id,  index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0" y="0"/>
            <a:ext cx="9085500" cy="54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for page cache miss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513125" y="4549575"/>
            <a:ext cx="22098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19" name="Shape 319"/>
          <p:cNvCxnSpPr/>
          <p:nvPr/>
        </p:nvCxnSpPr>
        <p:spPr>
          <a:xfrm>
            <a:off x="5121775" y="4549575"/>
            <a:ext cx="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0" name="Shape 320"/>
          <p:cNvSpPr txBox="1"/>
          <p:nvPr/>
        </p:nvSpPr>
        <p:spPr>
          <a:xfrm>
            <a:off x="3513125" y="4626675"/>
            <a:ext cx="560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pool1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4073225" y="4621575"/>
            <a:ext cx="5601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pool2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552025" y="4626675"/>
            <a:ext cx="611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pool3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163125" y="4626675"/>
            <a:ext cx="611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pool4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073225" y="4536975"/>
            <a:ext cx="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5" name="Shape 325"/>
          <p:cNvCxnSpPr/>
          <p:nvPr/>
        </p:nvCxnSpPr>
        <p:spPr>
          <a:xfrm rot="10800000">
            <a:off x="4597350" y="4542075"/>
            <a:ext cx="30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6" name="Shape 326"/>
          <p:cNvSpPr/>
          <p:nvPr/>
        </p:nvSpPr>
        <p:spPr>
          <a:xfrm>
            <a:off x="3616100" y="1143075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Page cache</a:t>
            </a:r>
          </a:p>
        </p:txBody>
      </p:sp>
      <p:cxnSp>
        <p:nvCxnSpPr>
          <p:cNvPr id="327" name="Shape 327"/>
          <p:cNvCxnSpPr>
            <a:stCxn id="326" idx="2"/>
          </p:cNvCxnSpPr>
          <p:nvPr/>
        </p:nvCxnSpPr>
        <p:spPr>
          <a:xfrm>
            <a:off x="4560650" y="1550475"/>
            <a:ext cx="51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8" name="Shape 328"/>
          <p:cNvSpPr txBox="1"/>
          <p:nvPr/>
        </p:nvSpPr>
        <p:spPr>
          <a:xfrm>
            <a:off x="3618650" y="2008875"/>
            <a:ext cx="1889100" cy="40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cleancache</a:t>
            </a:r>
          </a:p>
        </p:txBody>
      </p:sp>
      <p:sp>
        <p:nvSpPr>
          <p:cNvPr id="329" name="Shape 329"/>
          <p:cNvSpPr/>
          <p:nvPr/>
        </p:nvSpPr>
        <p:spPr>
          <a:xfrm>
            <a:off x="3618650" y="2874675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tmem frontend</a:t>
            </a:r>
          </a:p>
        </p:txBody>
      </p:sp>
      <p:cxnSp>
        <p:nvCxnSpPr>
          <p:cNvPr id="330" name="Shape 330"/>
          <p:cNvCxnSpPr/>
          <p:nvPr/>
        </p:nvCxnSpPr>
        <p:spPr>
          <a:xfrm>
            <a:off x="4489550" y="2416275"/>
            <a:ext cx="99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1" name="Shape 331"/>
          <p:cNvSpPr/>
          <p:nvPr/>
        </p:nvSpPr>
        <p:spPr>
          <a:xfrm>
            <a:off x="3616100" y="3740475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tmem backend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65750" y="2477475"/>
            <a:ext cx="1257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Cleancache get</a:t>
            </a:r>
          </a:p>
        </p:txBody>
      </p:sp>
      <p:cxnSp>
        <p:nvCxnSpPr>
          <p:cNvPr id="333" name="Shape 333"/>
          <p:cNvCxnSpPr>
            <a:stCxn id="329" idx="2"/>
            <a:endCxn id="331" idx="0"/>
          </p:cNvCxnSpPr>
          <p:nvPr/>
        </p:nvCxnSpPr>
        <p:spPr>
          <a:xfrm flipH="1">
            <a:off x="4560800" y="3282075"/>
            <a:ext cx="24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4" name="Shape 334"/>
          <p:cNvSpPr txBox="1"/>
          <p:nvPr/>
        </p:nvSpPr>
        <p:spPr>
          <a:xfrm>
            <a:off x="4565750" y="3359175"/>
            <a:ext cx="987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tmem get</a:t>
            </a:r>
          </a:p>
        </p:txBody>
      </p:sp>
      <p:cxnSp>
        <p:nvCxnSpPr>
          <p:cNvPr id="335" name="Shape 335"/>
          <p:cNvCxnSpPr>
            <a:stCxn id="331" idx="2"/>
          </p:cNvCxnSpPr>
          <p:nvPr/>
        </p:nvCxnSpPr>
        <p:spPr>
          <a:xfrm>
            <a:off x="4560650" y="4147875"/>
            <a:ext cx="906600" cy="3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1" idx="2"/>
          </p:cNvCxnSpPr>
          <p:nvPr/>
        </p:nvCxnSpPr>
        <p:spPr>
          <a:xfrm>
            <a:off x="4560650" y="4147875"/>
            <a:ext cx="5322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7" name="Shape 337"/>
          <p:cNvCxnSpPr>
            <a:stCxn id="331" idx="2"/>
          </p:cNvCxnSpPr>
          <p:nvPr/>
        </p:nvCxnSpPr>
        <p:spPr>
          <a:xfrm flipH="1">
            <a:off x="3745850" y="4147875"/>
            <a:ext cx="814800" cy="37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/>
          <p:nvPr/>
        </p:nvCxnSpPr>
        <p:spPr>
          <a:xfrm flipH="1">
            <a:off x="4194000" y="4147900"/>
            <a:ext cx="3987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 txBox="1"/>
          <p:nvPr/>
        </p:nvSpPr>
        <p:spPr>
          <a:xfrm>
            <a:off x="4560650" y="1627575"/>
            <a:ext cx="532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miss</a:t>
            </a:r>
          </a:p>
        </p:txBody>
      </p:sp>
      <p:cxnSp>
        <p:nvCxnSpPr>
          <p:cNvPr id="340" name="Shape 340"/>
          <p:cNvCxnSpPr/>
          <p:nvPr/>
        </p:nvCxnSpPr>
        <p:spPr>
          <a:xfrm>
            <a:off x="4148150" y="796925"/>
            <a:ext cx="10200" cy="38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1" name="Shape 341"/>
          <p:cNvSpPr txBox="1"/>
          <p:nvPr/>
        </p:nvSpPr>
        <p:spPr>
          <a:xfrm>
            <a:off x="4256525" y="659325"/>
            <a:ext cx="906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file read operation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43" name="Shape 343"/>
          <p:cNvSpPr txBox="1"/>
          <p:nvPr/>
        </p:nvSpPr>
        <p:spPr>
          <a:xfrm>
            <a:off x="5637375" y="2463875"/>
            <a:ext cx="271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client_id,  con_id,  object_id,  index</a:t>
            </a:r>
            <a:r>
              <a:rPr lang="en"/>
              <a:t>)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227475" y="3369375"/>
            <a:ext cx="2801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client_id,  con_id,   object_id,  index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for partition resize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02475"/>
            <a:ext cx="8520600" cy="34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51" name="Shape 351"/>
          <p:cNvSpPr/>
          <p:nvPr/>
        </p:nvSpPr>
        <p:spPr>
          <a:xfrm>
            <a:off x="2861625" y="3386825"/>
            <a:ext cx="18891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tmem backend</a:t>
            </a:r>
          </a:p>
        </p:txBody>
      </p:sp>
      <p:cxnSp>
        <p:nvCxnSpPr>
          <p:cNvPr id="352" name="Shape 352"/>
          <p:cNvCxnSpPr/>
          <p:nvPr/>
        </p:nvCxnSpPr>
        <p:spPr>
          <a:xfrm>
            <a:off x="3713925" y="3794225"/>
            <a:ext cx="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2800825" y="1964675"/>
            <a:ext cx="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4" name="Shape 354"/>
          <p:cNvSpPr txBox="1"/>
          <p:nvPr/>
        </p:nvSpPr>
        <p:spPr>
          <a:xfrm>
            <a:off x="1257300" y="2078975"/>
            <a:ext cx="1362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Resize parameters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3713925" y="3919000"/>
            <a:ext cx="1036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eviction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3148875" y="2035325"/>
            <a:ext cx="1314600" cy="4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User interface</a:t>
            </a:r>
          </a:p>
        </p:txBody>
      </p:sp>
      <p:cxnSp>
        <p:nvCxnSpPr>
          <p:cNvPr id="358" name="Shape 358"/>
          <p:cNvCxnSpPr>
            <a:stCxn id="357" idx="2"/>
            <a:endCxn id="351" idx="0"/>
          </p:cNvCxnSpPr>
          <p:nvPr/>
        </p:nvCxnSpPr>
        <p:spPr>
          <a:xfrm>
            <a:off x="3806175" y="2503925"/>
            <a:ext cx="0" cy="8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9" name="Shape 359"/>
          <p:cNvSpPr txBox="1"/>
          <p:nvPr/>
        </p:nvSpPr>
        <p:spPr>
          <a:xfrm>
            <a:off x="3862100" y="2823425"/>
            <a:ext cx="12687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notification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925800" y="2675675"/>
            <a:ext cx="27108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sz="1200"/>
              <a:t>client_id,  con_id,  size</a:t>
            </a:r>
            <a:r>
              <a:rPr lang="en"/>
              <a:t>)</a:t>
            </a:r>
          </a:p>
        </p:txBody>
      </p:sp>
      <p:cxnSp>
        <p:nvCxnSpPr>
          <p:cNvPr id="361" name="Shape 361"/>
          <p:cNvCxnSpPr>
            <a:stCxn id="354" idx="2"/>
          </p:cNvCxnSpPr>
          <p:nvPr/>
        </p:nvCxnSpPr>
        <p:spPr>
          <a:xfrm>
            <a:off x="1938300" y="2353475"/>
            <a:ext cx="150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62" name="Shape 362"/>
          <p:cNvSpPr txBox="1"/>
          <p:nvPr/>
        </p:nvSpPr>
        <p:spPr>
          <a:xfrm>
            <a:off x="1938300" y="2392625"/>
            <a:ext cx="9372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include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311700" y="1266325"/>
            <a:ext cx="8520600" cy="377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Hypercall channel for message passing between guest and host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Backend with functions for storage, lookup and eviction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Data structures for storing the content from the page cache are: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 RB-Tree for storing the file objects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 Radix tree per file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Storing and look up with data structures</a:t>
            </a:r>
          </a:p>
        </p:txBody>
      </p:sp>
      <p:sp>
        <p:nvSpPr>
          <p:cNvPr id="375" name="Shape 375"/>
          <p:cNvSpPr/>
          <p:nvPr/>
        </p:nvSpPr>
        <p:spPr>
          <a:xfrm>
            <a:off x="1596000" y="2068300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obj1</a:t>
            </a:r>
          </a:p>
        </p:txBody>
      </p:sp>
      <p:sp>
        <p:nvSpPr>
          <p:cNvPr id="376" name="Shape 376"/>
          <p:cNvSpPr/>
          <p:nvPr/>
        </p:nvSpPr>
        <p:spPr>
          <a:xfrm>
            <a:off x="1224275" y="396772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obj5</a:t>
            </a:r>
          </a:p>
        </p:txBody>
      </p:sp>
      <p:sp>
        <p:nvSpPr>
          <p:cNvPr id="377" name="Shape 377"/>
          <p:cNvSpPr/>
          <p:nvPr/>
        </p:nvSpPr>
        <p:spPr>
          <a:xfrm>
            <a:off x="1988175" y="396772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obj6</a:t>
            </a:r>
          </a:p>
        </p:txBody>
      </p:sp>
      <p:sp>
        <p:nvSpPr>
          <p:cNvPr id="378" name="Shape 378"/>
          <p:cNvSpPr/>
          <p:nvPr/>
        </p:nvSpPr>
        <p:spPr>
          <a:xfrm>
            <a:off x="311625" y="400767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obj4</a:t>
            </a:r>
          </a:p>
        </p:txBody>
      </p:sp>
      <p:sp>
        <p:nvSpPr>
          <p:cNvPr id="379" name="Shape 379"/>
          <p:cNvSpPr/>
          <p:nvPr/>
        </p:nvSpPr>
        <p:spPr>
          <a:xfrm>
            <a:off x="793175" y="293232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obj2</a:t>
            </a:r>
          </a:p>
        </p:txBody>
      </p:sp>
      <p:sp>
        <p:nvSpPr>
          <p:cNvPr id="380" name="Shape 380"/>
          <p:cNvSpPr/>
          <p:nvPr/>
        </p:nvSpPr>
        <p:spPr>
          <a:xfrm>
            <a:off x="2358175" y="293232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obj3</a:t>
            </a:r>
          </a:p>
        </p:txBody>
      </p:sp>
      <p:sp>
        <p:nvSpPr>
          <p:cNvPr id="381" name="Shape 381"/>
          <p:cNvSpPr/>
          <p:nvPr/>
        </p:nvSpPr>
        <p:spPr>
          <a:xfrm>
            <a:off x="2906875" y="3967725"/>
            <a:ext cx="666300" cy="508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obj7</a:t>
            </a:r>
          </a:p>
        </p:txBody>
      </p:sp>
      <p:cxnSp>
        <p:nvCxnSpPr>
          <p:cNvPr id="382" name="Shape 382"/>
          <p:cNvCxnSpPr>
            <a:stCxn id="375" idx="3"/>
            <a:endCxn id="379" idx="7"/>
          </p:cNvCxnSpPr>
          <p:nvPr/>
        </p:nvCxnSpPr>
        <p:spPr>
          <a:xfrm flipH="1">
            <a:off x="1361777" y="2502075"/>
            <a:ext cx="3318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3" name="Shape 383"/>
          <p:cNvCxnSpPr>
            <a:stCxn id="375" idx="5"/>
          </p:cNvCxnSpPr>
          <p:nvPr/>
        </p:nvCxnSpPr>
        <p:spPr>
          <a:xfrm>
            <a:off x="2164722" y="2502075"/>
            <a:ext cx="305400" cy="5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4" name="Shape 384"/>
          <p:cNvCxnSpPr>
            <a:stCxn id="379" idx="3"/>
            <a:endCxn id="378" idx="0"/>
          </p:cNvCxnSpPr>
          <p:nvPr/>
        </p:nvCxnSpPr>
        <p:spPr>
          <a:xfrm flipH="1">
            <a:off x="644752" y="3366100"/>
            <a:ext cx="246000" cy="6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5" name="Shape 385"/>
          <p:cNvCxnSpPr>
            <a:stCxn id="379" idx="5"/>
            <a:endCxn id="376" idx="0"/>
          </p:cNvCxnSpPr>
          <p:nvPr/>
        </p:nvCxnSpPr>
        <p:spPr>
          <a:xfrm>
            <a:off x="1361897" y="3366100"/>
            <a:ext cx="1956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>
            <a:stCxn id="380" idx="3"/>
            <a:endCxn id="377" idx="0"/>
          </p:cNvCxnSpPr>
          <p:nvPr/>
        </p:nvCxnSpPr>
        <p:spPr>
          <a:xfrm flipH="1">
            <a:off x="2321352" y="3366100"/>
            <a:ext cx="1344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7" name="Shape 387"/>
          <p:cNvCxnSpPr>
            <a:stCxn id="380" idx="5"/>
            <a:endCxn id="381" idx="0"/>
          </p:cNvCxnSpPr>
          <p:nvPr/>
        </p:nvCxnSpPr>
        <p:spPr>
          <a:xfrm>
            <a:off x="2926897" y="3366100"/>
            <a:ext cx="3132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8" name="Shape 388"/>
          <p:cNvCxnSpPr>
            <a:stCxn id="375" idx="6"/>
          </p:cNvCxnSpPr>
          <p:nvPr/>
        </p:nvCxnSpPr>
        <p:spPr>
          <a:xfrm>
            <a:off x="2262300" y="2322400"/>
            <a:ext cx="300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9" name="Shape 389"/>
          <p:cNvSpPr/>
          <p:nvPr/>
        </p:nvSpPr>
        <p:spPr>
          <a:xfrm>
            <a:off x="5265600" y="1900600"/>
            <a:ext cx="935100" cy="84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Object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node</a:t>
            </a:r>
          </a:p>
        </p:txBody>
      </p:sp>
      <p:cxnSp>
        <p:nvCxnSpPr>
          <p:cNvPr id="390" name="Shape 390"/>
          <p:cNvCxnSpPr>
            <a:stCxn id="389" idx="6"/>
            <a:endCxn id="391" idx="0"/>
          </p:cNvCxnSpPr>
          <p:nvPr/>
        </p:nvCxnSpPr>
        <p:spPr>
          <a:xfrm>
            <a:off x="6200700" y="2322400"/>
            <a:ext cx="597900" cy="80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1" name="Shape 391"/>
          <p:cNvSpPr/>
          <p:nvPr/>
        </p:nvSpPr>
        <p:spPr>
          <a:xfrm>
            <a:off x="4764675" y="3123725"/>
            <a:ext cx="4067700" cy="31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2" name="Shape 392"/>
          <p:cNvCxnSpPr/>
          <p:nvPr/>
        </p:nvCxnSpPr>
        <p:spPr>
          <a:xfrm>
            <a:off x="5092750" y="3125450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3" name="Shape 393"/>
          <p:cNvCxnSpPr/>
          <p:nvPr/>
        </p:nvCxnSpPr>
        <p:spPr>
          <a:xfrm>
            <a:off x="5499375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4" name="Shape 394"/>
          <p:cNvCxnSpPr/>
          <p:nvPr/>
        </p:nvCxnSpPr>
        <p:spPr>
          <a:xfrm>
            <a:off x="5905950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5" name="Shape 395"/>
          <p:cNvCxnSpPr/>
          <p:nvPr/>
        </p:nvCxnSpPr>
        <p:spPr>
          <a:xfrm>
            <a:off x="6312525" y="3125450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6678450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7" name="Shape 397"/>
          <p:cNvCxnSpPr/>
          <p:nvPr/>
        </p:nvCxnSpPr>
        <p:spPr>
          <a:xfrm>
            <a:off x="7003725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8" name="Shape 398"/>
          <p:cNvCxnSpPr/>
          <p:nvPr/>
        </p:nvCxnSpPr>
        <p:spPr>
          <a:xfrm>
            <a:off x="7369650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9" name="Shape 399"/>
          <p:cNvCxnSpPr/>
          <p:nvPr/>
        </p:nvCxnSpPr>
        <p:spPr>
          <a:xfrm>
            <a:off x="7725425" y="3130475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0" name="Shape 400"/>
          <p:cNvCxnSpPr/>
          <p:nvPr/>
        </p:nvCxnSpPr>
        <p:spPr>
          <a:xfrm>
            <a:off x="8091375" y="3125450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1" name="Shape 401"/>
          <p:cNvCxnSpPr/>
          <p:nvPr/>
        </p:nvCxnSpPr>
        <p:spPr>
          <a:xfrm>
            <a:off x="8464725" y="3123637"/>
            <a:ext cx="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02" name="Shape 402"/>
          <p:cNvCxnSpPr/>
          <p:nvPr/>
        </p:nvCxnSpPr>
        <p:spPr>
          <a:xfrm>
            <a:off x="4950425" y="3450750"/>
            <a:ext cx="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3" name="Shape 403"/>
          <p:cNvCxnSpPr/>
          <p:nvPr/>
        </p:nvCxnSpPr>
        <p:spPr>
          <a:xfrm>
            <a:off x="6485350" y="3440575"/>
            <a:ext cx="0" cy="3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4" name="Shape 404"/>
          <p:cNvSpPr/>
          <p:nvPr/>
        </p:nvSpPr>
        <p:spPr>
          <a:xfrm>
            <a:off x="4764675" y="3847050"/>
            <a:ext cx="548700" cy="6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page</a:t>
            </a:r>
          </a:p>
        </p:txBody>
      </p:sp>
      <p:sp>
        <p:nvSpPr>
          <p:cNvPr id="405" name="Shape 405"/>
          <p:cNvSpPr/>
          <p:nvPr/>
        </p:nvSpPr>
        <p:spPr>
          <a:xfrm>
            <a:off x="6306450" y="3808425"/>
            <a:ext cx="492300" cy="6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page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4335337" y="3149025"/>
            <a:ext cx="666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slots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797712" y="2858650"/>
            <a:ext cx="305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0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8091378" y="2858650"/>
            <a:ext cx="386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62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5189075" y="2858650"/>
            <a:ext cx="305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8441378" y="2858650"/>
            <a:ext cx="386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63</a:t>
            </a:r>
          </a:p>
        </p:txBody>
      </p:sp>
      <p:sp>
        <p:nvSpPr>
          <p:cNvPr id="411" name="Shape 411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12" name="Shape 412"/>
          <p:cNvSpPr txBox="1"/>
          <p:nvPr/>
        </p:nvSpPr>
        <p:spPr>
          <a:xfrm>
            <a:off x="1459475" y="4682925"/>
            <a:ext cx="8007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Rb tree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135925" y="655475"/>
            <a:ext cx="9008100" cy="11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Storing happens by accessing rb tree with object_id.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For that object_id, traversing the radix tree for an empty slot to point to that page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Look also happens by searching the radix tree for requested page.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508275" y="3741575"/>
            <a:ext cx="9351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Radix 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Experiments</a:t>
            </a:r>
          </a:p>
        </p:txBody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Correctness verification questions: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Whether different pools are created for containers?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a page index is not available in the hypervisor cache then request for that should fail?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If a page index is available then that page should be successfully retrieved?</a:t>
            </a:r>
          </a:p>
        </p:txBody>
      </p:sp>
      <p:sp>
        <p:nvSpPr>
          <p:cNvPr id="421" name="Shape 421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28" name="Shape 428"/>
          <p:cNvSpPr txBox="1"/>
          <p:nvPr/>
        </p:nvSpPr>
        <p:spPr>
          <a:xfrm>
            <a:off x="455975" y="1409850"/>
            <a:ext cx="188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Pool Creation</a:t>
            </a:r>
          </a:p>
        </p:txBody>
      </p:sp>
      <p:pic>
        <p:nvPicPr>
          <p:cNvPr descr="new_pool_creation_log.jpeg" id="429" name="Shape 4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49" y="1947875"/>
            <a:ext cx="6880850" cy="150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context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Problem can be described in the context of these two things: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Derivative clouds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Second chance cache</a:t>
            </a: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Put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436" name="Shape 436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put_log.jpeg" id="437" name="Shape 4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5650"/>
            <a:ext cx="9143998" cy="226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55850" y="1235225"/>
            <a:ext cx="8676600" cy="333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Get results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get_log.jpeg"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673850"/>
            <a:ext cx="8832299" cy="30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Phase-I progress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Studied tmem basics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Containers mounted on different partition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Implemented basic tmem backend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Verified for correct functioning</a:t>
            </a:r>
          </a:p>
        </p:txBody>
      </p:sp>
      <p:sp>
        <p:nvSpPr>
          <p:cNvPr id="452" name="Shape 452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Dynamically resizing the cache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Work plan: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More specific container awareness to the host</a:t>
            </a:r>
          </a:p>
          <a:p>
            <a:pPr indent="-228600" lvl="1" marL="914400" rtl="0">
              <a:spcBef>
                <a:spcPts val="0"/>
              </a:spcBef>
              <a:buChar char="❏"/>
            </a:pPr>
            <a:r>
              <a:rPr lang="en">
                <a:solidFill>
                  <a:srgbClr val="000000"/>
                </a:solidFill>
              </a:rPr>
              <a:t>Implementing resize with intelligent eviction policies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9" name="Shape 459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880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65" name="Shape 465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466" name="Shape 466"/>
          <p:cNvSpPr txBox="1"/>
          <p:nvPr/>
        </p:nvSpPr>
        <p:spPr>
          <a:xfrm>
            <a:off x="135925" y="744350"/>
            <a:ext cx="88353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Dulcardo Arteaga, Jorge Cabrera, Jing Xu, Swaminathan Sundararaman, and Ming Zhao. 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CloudCache: On-demand Flash Cache Management for Cloud Computing.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Proceedings of the 14th USENIX Conference on File and Storage Technologies(FAST’16).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Jinho Hwang, Wei Zhang, Ron C. Chiang, Timothy Wood, and H. Howie Huang. 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UniCache:Hypervisor Managed Data Storage in RAM and Flash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 In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Proceedings of the 7th International Conference on Cloud Computing ,2014.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Meng Fei, Zhou Li, Ma Xiaosong, Uttamchandani Sandeep, and Liu Deng. </a:t>
            </a:r>
            <a:r>
              <a:rPr lang="en" sz="1800" u="sng">
                <a:latin typeface="Open Sans"/>
                <a:ea typeface="Open Sans"/>
                <a:cs typeface="Open Sans"/>
                <a:sym typeface="Open Sans"/>
              </a:rPr>
              <a:t>vCacheShare : Automated Server Flash Cache Space Management in a Virtualization Environment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. In </a:t>
            </a:r>
            <a:r>
              <a:rPr i="1" lang="en" sz="1800">
                <a:latin typeface="Open Sans"/>
                <a:ea typeface="Open Sans"/>
                <a:cs typeface="Open Sans"/>
                <a:sym typeface="Open Sans"/>
              </a:rPr>
              <a:t>Proceedings of the 2014 USENIX conference on USENIX Annual Technical Conference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2014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type="title"/>
          </p:nvPr>
        </p:nvSpPr>
        <p:spPr>
          <a:xfrm>
            <a:off x="48825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124500" y="707400"/>
            <a:ext cx="8707800" cy="386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 startAt="4"/>
            </a:pPr>
            <a:r>
              <a:rPr lang="en">
                <a:solidFill>
                  <a:srgbClr val="000000"/>
                </a:solidFill>
              </a:rPr>
              <a:t>R. Koller, A. J. Mashtizadeh, R. Rangaswami. </a:t>
            </a:r>
            <a:r>
              <a:rPr lang="en" u="sng">
                <a:solidFill>
                  <a:srgbClr val="000000"/>
                </a:solidFill>
              </a:rPr>
              <a:t>Centaur:HostSide SSD Caching for Storage Performance Control.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i="1" lang="en">
                <a:solidFill>
                  <a:srgbClr val="000000"/>
                </a:solidFill>
              </a:rPr>
              <a:t>Proceedings of Autonomic Computing, 2015 IEEE International Conference on cloud computing</a:t>
            </a:r>
            <a:r>
              <a:rPr lang="en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 startAt="4"/>
            </a:pPr>
            <a:r>
              <a:rPr lang="en">
                <a:solidFill>
                  <a:srgbClr val="000000"/>
                </a:solidFill>
              </a:rPr>
              <a:t>Vimalraj Venkatesan, Wei Qingsong, Y. C. Tay, and Yi Irvette Zhang. </a:t>
            </a:r>
            <a:r>
              <a:rPr lang="en" u="sng">
                <a:solidFill>
                  <a:srgbClr val="000000"/>
                </a:solidFill>
              </a:rPr>
              <a:t>A       3level Cache Miss Model for a Nonvolatile Extension to Transcendent Memory. I</a:t>
            </a:r>
            <a:r>
              <a:rPr i="1" lang="en">
                <a:solidFill>
                  <a:srgbClr val="000000"/>
                </a:solidFill>
              </a:rPr>
              <a:t>n Proceedings of the 6th International Conference on Cloud Computing Technology and Science, 2014.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 startAt="4"/>
            </a:pPr>
            <a:r>
              <a:rPr lang="en">
                <a:solidFill>
                  <a:srgbClr val="000000"/>
                </a:solidFill>
              </a:rPr>
              <a:t>Williams, Dan and Jamjoom, Hani and Weatherspoon, Hakim. </a:t>
            </a:r>
            <a:r>
              <a:rPr lang="en" u="sng">
                <a:solidFill>
                  <a:srgbClr val="000000"/>
                </a:solidFill>
              </a:rPr>
              <a:t>The Xen-Blanket: Virtualize Once, Run Everywhere.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000000"/>
                </a:solidFill>
              </a:rPr>
              <a:t>In Proceedings of the 7th ACM European Conference on Computer Systems, 2012.</a:t>
            </a: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AutoNum type="arabicPeriod" startAt="7"/>
            </a:pPr>
            <a:r>
              <a:rPr lang="en">
                <a:solidFill>
                  <a:srgbClr val="000000"/>
                </a:solidFill>
              </a:rPr>
              <a:t>Prateek Sharma ,Stephen Lee, Tian Guo, David Irwin, Prashant Shenoy. </a:t>
            </a:r>
            <a:r>
              <a:rPr lang="en" u="sng">
                <a:solidFill>
                  <a:srgbClr val="000000"/>
                </a:solidFill>
              </a:rPr>
              <a:t>SpotCheck: Designing a Derivative IaaS Cloud on the Spot Market.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i="1" lang="en">
                <a:solidFill>
                  <a:srgbClr val="000000"/>
                </a:solidFill>
              </a:rPr>
              <a:t>Proceedings of the Tenth European Conference on Computer Systems, 2015.</a:t>
            </a: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/>
          <p:nvPr>
            <p:ph type="title"/>
          </p:nvPr>
        </p:nvSpPr>
        <p:spPr>
          <a:xfrm>
            <a:off x="413550" y="175890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 And Feedback</a:t>
            </a: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Derivative Clouds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2392525" y="1602600"/>
            <a:ext cx="4787100" cy="43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Customers</a:t>
            </a:r>
          </a:p>
        </p:txBody>
      </p:sp>
      <p:sp>
        <p:nvSpPr>
          <p:cNvPr id="83" name="Shape 83"/>
          <p:cNvSpPr/>
          <p:nvPr/>
        </p:nvSpPr>
        <p:spPr>
          <a:xfrm>
            <a:off x="2392525" y="2554950"/>
            <a:ext cx="4787100" cy="9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545275" y="2733150"/>
            <a:ext cx="855600" cy="6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Container</a:t>
            </a:r>
          </a:p>
        </p:txBody>
      </p:sp>
      <p:sp>
        <p:nvSpPr>
          <p:cNvPr id="85" name="Shape 85"/>
          <p:cNvSpPr/>
          <p:nvPr/>
        </p:nvSpPr>
        <p:spPr>
          <a:xfrm>
            <a:off x="3782400" y="2733150"/>
            <a:ext cx="855600" cy="6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Container</a:t>
            </a:r>
          </a:p>
        </p:txBody>
      </p:sp>
      <p:sp>
        <p:nvSpPr>
          <p:cNvPr id="86" name="Shape 86"/>
          <p:cNvSpPr/>
          <p:nvPr/>
        </p:nvSpPr>
        <p:spPr>
          <a:xfrm>
            <a:off x="4945675" y="2733150"/>
            <a:ext cx="855600" cy="6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Container</a:t>
            </a:r>
          </a:p>
        </p:txBody>
      </p:sp>
      <p:sp>
        <p:nvSpPr>
          <p:cNvPr id="87" name="Shape 87"/>
          <p:cNvSpPr/>
          <p:nvPr/>
        </p:nvSpPr>
        <p:spPr>
          <a:xfrm>
            <a:off x="6108950" y="2733150"/>
            <a:ext cx="855600" cy="60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Container</a:t>
            </a:r>
          </a:p>
        </p:txBody>
      </p:sp>
      <p:sp>
        <p:nvSpPr>
          <p:cNvPr id="88" name="Shape 88"/>
          <p:cNvSpPr/>
          <p:nvPr/>
        </p:nvSpPr>
        <p:spPr>
          <a:xfrm>
            <a:off x="2392525" y="4026600"/>
            <a:ext cx="4787100" cy="43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Native IaaS Cloud Provider</a:t>
            </a:r>
          </a:p>
        </p:txBody>
      </p:sp>
      <p:cxnSp>
        <p:nvCxnSpPr>
          <p:cNvPr id="89" name="Shape 89"/>
          <p:cNvCxnSpPr/>
          <p:nvPr/>
        </p:nvCxnSpPr>
        <p:spPr>
          <a:xfrm flipH="1">
            <a:off x="2988675" y="2040450"/>
            <a:ext cx="48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0" name="Shape 90"/>
          <p:cNvCxnSpPr/>
          <p:nvPr/>
        </p:nvCxnSpPr>
        <p:spPr>
          <a:xfrm flipH="1">
            <a:off x="3100450" y="2053275"/>
            <a:ext cx="12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/>
          <p:nvPr/>
        </p:nvCxnSpPr>
        <p:spPr>
          <a:xfrm>
            <a:off x="3228725" y="2053275"/>
            <a:ext cx="3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>
            <a:off x="3334850" y="2052600"/>
            <a:ext cx="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7272225" y="2860500"/>
            <a:ext cx="1242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Derivative Cloud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2051475" y="2124675"/>
            <a:ext cx="1002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</a:t>
            </a:r>
            <a:r>
              <a:rPr lang="en" sz="1200"/>
              <a:t>equesting</a:t>
            </a:r>
          </a:p>
        </p:txBody>
      </p:sp>
      <p:cxnSp>
        <p:nvCxnSpPr>
          <p:cNvPr id="95" name="Shape 95"/>
          <p:cNvCxnSpPr/>
          <p:nvPr/>
        </p:nvCxnSpPr>
        <p:spPr>
          <a:xfrm rot="10800000">
            <a:off x="4521225" y="3517300"/>
            <a:ext cx="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x="3879550" y="3537625"/>
            <a:ext cx="855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Lease Servers</a:t>
            </a:r>
          </a:p>
        </p:txBody>
      </p:sp>
      <p:cxnSp>
        <p:nvCxnSpPr>
          <p:cNvPr id="97" name="Shape 97"/>
          <p:cNvCxnSpPr/>
          <p:nvPr/>
        </p:nvCxnSpPr>
        <p:spPr>
          <a:xfrm rot="10800000">
            <a:off x="6454875" y="2040562"/>
            <a:ext cx="4800" cy="5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 rot="10800000">
            <a:off x="6566650" y="2050537"/>
            <a:ext cx="12000" cy="4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 flipH="1" rot="10800000">
            <a:off x="6694925" y="2040337"/>
            <a:ext cx="39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 rot="10800000">
            <a:off x="6801050" y="2052712"/>
            <a:ext cx="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6903275" y="2163075"/>
            <a:ext cx="7728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reselling</a:t>
            </a: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Use-Cases of derivative clouds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❏"/>
            </a:pPr>
            <a:r>
              <a:rPr lang="en">
                <a:solidFill>
                  <a:srgbClr val="000000"/>
                </a:solidFill>
              </a:rPr>
              <a:t>Makes sense for business	: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X = cost of 1 VM(16gb,8cores)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Y = cost of 1 VM(64gb,32cores)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4X &gt; 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Use-Cases of derivative clouds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40625" y="675375"/>
            <a:ext cx="8520600" cy="432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Char char="❏"/>
            </a:pPr>
            <a:r>
              <a:rPr lang="en" sz="1400">
                <a:solidFill>
                  <a:srgbClr val="000000"/>
                </a:solidFill>
              </a:rPr>
              <a:t>Creating different abstractions from the native cloud provider.e.g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</a:rPr>
              <a:t>	The abstraction could be a SLA that says: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</a:t>
            </a:r>
          </a:p>
        </p:txBody>
      </p:sp>
      <p:sp>
        <p:nvSpPr>
          <p:cNvPr id="116" name="Shape 116"/>
          <p:cNvSpPr/>
          <p:nvPr/>
        </p:nvSpPr>
        <p:spPr>
          <a:xfrm>
            <a:off x="1619500" y="4530375"/>
            <a:ext cx="5896200" cy="4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Native IaaS</a:t>
            </a:r>
          </a:p>
        </p:txBody>
      </p:sp>
      <p:sp>
        <p:nvSpPr>
          <p:cNvPr id="117" name="Shape 117"/>
          <p:cNvSpPr/>
          <p:nvPr/>
        </p:nvSpPr>
        <p:spPr>
          <a:xfrm>
            <a:off x="3265125" y="2632025"/>
            <a:ext cx="1268700" cy="45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Non-revocable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server</a:t>
            </a:r>
          </a:p>
        </p:txBody>
      </p:sp>
      <p:sp>
        <p:nvSpPr>
          <p:cNvPr id="118" name="Shape 118"/>
          <p:cNvSpPr/>
          <p:nvPr/>
        </p:nvSpPr>
        <p:spPr>
          <a:xfrm>
            <a:off x="3202125" y="1856725"/>
            <a:ext cx="13947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Customer</a:t>
            </a:r>
          </a:p>
        </p:txBody>
      </p:sp>
      <p:cxnSp>
        <p:nvCxnSpPr>
          <p:cNvPr id="119" name="Shape 119"/>
          <p:cNvCxnSpPr>
            <a:stCxn id="117" idx="0"/>
            <a:endCxn id="118" idx="2"/>
          </p:cNvCxnSpPr>
          <p:nvPr/>
        </p:nvCxnSpPr>
        <p:spPr>
          <a:xfrm rot="10800000">
            <a:off x="3899475" y="2250425"/>
            <a:ext cx="0" cy="38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0" name="Shape 120"/>
          <p:cNvCxnSpPr>
            <a:stCxn id="116" idx="0"/>
            <a:endCxn id="121" idx="2"/>
          </p:cNvCxnSpPr>
          <p:nvPr/>
        </p:nvCxnSpPr>
        <p:spPr>
          <a:xfrm flipH="1" rot="10800000">
            <a:off x="4567600" y="4199175"/>
            <a:ext cx="4500" cy="3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7585500" y="3602875"/>
            <a:ext cx="935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Derivative</a:t>
            </a:r>
            <a:r>
              <a:rPr lang="en" sz="1200"/>
              <a:t>cloud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/>
          <p:nvPr/>
        </p:nvSpPr>
        <p:spPr>
          <a:xfrm>
            <a:off x="1656900" y="3218875"/>
            <a:ext cx="5830200" cy="98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732675" y="3542450"/>
            <a:ext cx="2141400" cy="5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158850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660650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3162450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5263875" y="3542450"/>
            <a:ext cx="2141400" cy="5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5708625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6210425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6712225" y="3668000"/>
            <a:ext cx="339600" cy="30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2" name="Shape 132"/>
          <p:cNvCxnSpPr>
            <a:stCxn id="124" idx="6"/>
            <a:endCxn id="128" idx="2"/>
          </p:cNvCxnSpPr>
          <p:nvPr/>
        </p:nvCxnSpPr>
        <p:spPr>
          <a:xfrm>
            <a:off x="3874075" y="3822950"/>
            <a:ext cx="138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6" idx="0"/>
            <a:endCxn id="117" idx="1"/>
          </p:cNvCxnSpPr>
          <p:nvPr/>
        </p:nvCxnSpPr>
        <p:spPr>
          <a:xfrm flipH="1" rot="10800000">
            <a:off x="2830450" y="2857100"/>
            <a:ext cx="434700" cy="8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 txBox="1"/>
          <p:nvPr/>
        </p:nvSpPr>
        <p:spPr>
          <a:xfrm>
            <a:off x="4596825" y="2681775"/>
            <a:ext cx="1014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abstraction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34625" y="3399637"/>
            <a:ext cx="12687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when revoked, migrate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656900" y="3136700"/>
            <a:ext cx="1083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Revocable servers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273625" y="3136700"/>
            <a:ext cx="12168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non-r</a:t>
            </a:r>
            <a:r>
              <a:rPr lang="en" sz="1200"/>
              <a:t>evocable servers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0" y="28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Importance of second chance cache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2531046" y="3913425"/>
            <a:ext cx="516300" cy="438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1401541" y="2954350"/>
            <a:ext cx="2085000" cy="61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401550" y="917325"/>
            <a:ext cx="1889700" cy="168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46" name="Shape 146"/>
          <p:cNvSpPr/>
          <p:nvPr/>
        </p:nvSpPr>
        <p:spPr>
          <a:xfrm>
            <a:off x="1645448" y="1989575"/>
            <a:ext cx="1401900" cy="4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Page Cache</a:t>
            </a:r>
          </a:p>
        </p:txBody>
      </p:sp>
      <p:sp>
        <p:nvSpPr>
          <p:cNvPr id="147" name="Shape 147"/>
          <p:cNvSpPr/>
          <p:nvPr/>
        </p:nvSpPr>
        <p:spPr>
          <a:xfrm>
            <a:off x="2125537" y="3097425"/>
            <a:ext cx="1263900" cy="34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/>
              <a:t>cache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528730" y="1193175"/>
            <a:ext cx="87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Guest VM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504325" y="2954350"/>
            <a:ext cx="9216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Hypervisor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2088245" y="4110525"/>
            <a:ext cx="5163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Disk</a:t>
            </a:r>
          </a:p>
        </p:txBody>
      </p:sp>
      <p:cxnSp>
        <p:nvCxnSpPr>
          <p:cNvPr id="151" name="Shape 151"/>
          <p:cNvCxnSpPr/>
          <p:nvPr/>
        </p:nvCxnSpPr>
        <p:spPr>
          <a:xfrm flipH="1">
            <a:off x="2023867" y="1563575"/>
            <a:ext cx="9900" cy="415800"/>
          </a:xfrm>
          <a:prstGeom prst="straightConnector1">
            <a:avLst/>
          </a:prstGeom>
          <a:noFill/>
          <a:ln cap="flat" cmpd="sng" w="9525">
            <a:solidFill>
              <a:srgbClr val="0E69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>
            <a:off x="2979719" y="3571750"/>
            <a:ext cx="5700" cy="40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2375173" y="2650337"/>
            <a:ext cx="411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hit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2928903" y="3504126"/>
            <a:ext cx="516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miss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514196" y="1093375"/>
            <a:ext cx="921599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I/O request</a:t>
            </a:r>
          </a:p>
        </p:txBody>
      </p:sp>
      <p:cxnSp>
        <p:nvCxnSpPr>
          <p:cNvPr id="156" name="Shape 156"/>
          <p:cNvCxnSpPr/>
          <p:nvPr/>
        </p:nvCxnSpPr>
        <p:spPr>
          <a:xfrm flipH="1" rot="10800000">
            <a:off x="2754645" y="3571750"/>
            <a:ext cx="5700" cy="370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7" name="Shape 157"/>
          <p:cNvCxnSpPr/>
          <p:nvPr/>
        </p:nvCxnSpPr>
        <p:spPr>
          <a:xfrm flipH="1" rot="10800000">
            <a:off x="1807403" y="1563575"/>
            <a:ext cx="10200" cy="411300"/>
          </a:xfrm>
          <a:prstGeom prst="straightConnector1">
            <a:avLst/>
          </a:prstGeom>
          <a:noFill/>
          <a:ln cap="flat" cmpd="sng" w="9525">
            <a:solidFill>
              <a:srgbClr val="0E69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8" name="Shape 158"/>
          <p:cNvSpPr txBox="1"/>
          <p:nvPr/>
        </p:nvSpPr>
        <p:spPr>
          <a:xfrm>
            <a:off x="2832278" y="2317475"/>
            <a:ext cx="516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miss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1963267" y="1642912"/>
            <a:ext cx="411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hit</a:t>
            </a:r>
          </a:p>
        </p:txBody>
      </p:sp>
      <p:cxnSp>
        <p:nvCxnSpPr>
          <p:cNvPr id="160" name="Shape 160"/>
          <p:cNvCxnSpPr/>
          <p:nvPr/>
        </p:nvCxnSpPr>
        <p:spPr>
          <a:xfrm flipH="1" rot="10800000">
            <a:off x="2692922" y="1518062"/>
            <a:ext cx="300" cy="49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1" name="Shape 161"/>
          <p:cNvCxnSpPr/>
          <p:nvPr/>
        </p:nvCxnSpPr>
        <p:spPr>
          <a:xfrm rot="10800000">
            <a:off x="2878046" y="1524375"/>
            <a:ext cx="900" cy="47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2" name="Shape 162"/>
          <p:cNvCxnSpPr/>
          <p:nvPr/>
        </p:nvCxnSpPr>
        <p:spPr>
          <a:xfrm flipH="1" rot="10800000">
            <a:off x="2692175" y="2452050"/>
            <a:ext cx="1800" cy="64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3" name="Shape 163"/>
          <p:cNvCxnSpPr/>
          <p:nvPr/>
        </p:nvCxnSpPr>
        <p:spPr>
          <a:xfrm>
            <a:off x="2863187" y="2414550"/>
            <a:ext cx="14400" cy="72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>
            <a:off x="2256775" y="2388150"/>
            <a:ext cx="0" cy="71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1282650" y="2511862"/>
            <a:ext cx="1016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Page cache eviction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355575" y="862575"/>
            <a:ext cx="4383300" cy="35616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This second chance cache can be of 2 types: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In-memory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SSD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In-memory second chance cache is important because: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is a collection of waste and un-utilized memory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is under hypervisor control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Provides efficient utilization of RAM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0" y="0"/>
            <a:ext cx="8832300" cy="59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Motivating example for problem establishment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84150" y="556050"/>
            <a:ext cx="8975700" cy="403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183025" y="866500"/>
            <a:ext cx="3903300" cy="12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311350" y="1069800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con2</a:t>
            </a:r>
          </a:p>
        </p:txBody>
      </p:sp>
      <p:sp>
        <p:nvSpPr>
          <p:cNvPr id="176" name="Shape 176"/>
          <p:cNvSpPr/>
          <p:nvPr/>
        </p:nvSpPr>
        <p:spPr>
          <a:xfrm>
            <a:off x="396475" y="1069800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con1</a:t>
            </a:r>
          </a:p>
        </p:txBody>
      </p:sp>
      <p:sp>
        <p:nvSpPr>
          <p:cNvPr id="177" name="Shape 177"/>
          <p:cNvSpPr/>
          <p:nvPr/>
        </p:nvSpPr>
        <p:spPr>
          <a:xfrm>
            <a:off x="2226225" y="1069800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con3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1100" y="1069800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con4</a:t>
            </a:r>
          </a:p>
        </p:txBody>
      </p:sp>
      <p:sp>
        <p:nvSpPr>
          <p:cNvPr id="179" name="Shape 179"/>
          <p:cNvSpPr/>
          <p:nvPr/>
        </p:nvSpPr>
        <p:spPr>
          <a:xfrm>
            <a:off x="183025" y="2391250"/>
            <a:ext cx="39033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hypervisor</a:t>
            </a:r>
          </a:p>
        </p:txBody>
      </p:sp>
      <p:sp>
        <p:nvSpPr>
          <p:cNvPr id="180" name="Shape 180"/>
          <p:cNvSpPr/>
          <p:nvPr/>
        </p:nvSpPr>
        <p:spPr>
          <a:xfrm>
            <a:off x="2236375" y="2614875"/>
            <a:ext cx="1677300" cy="3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cache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4716650" y="876650"/>
            <a:ext cx="4025400" cy="3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Virtual machine partitioned to 4 containers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The cache is partitioned across multiple virtual machine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But cache is unified for conatiners within VMs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All the containers will access the same cache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2" name="Shape 182"/>
          <p:cNvCxnSpPr>
            <a:stCxn id="180" idx="3"/>
          </p:cNvCxnSpPr>
          <p:nvPr/>
        </p:nvCxnSpPr>
        <p:spPr>
          <a:xfrm flipH="1" rot="10800000">
            <a:off x="3913675" y="2777475"/>
            <a:ext cx="7827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cxnSp>
        <p:nvCxnSpPr>
          <p:cNvPr id="184" name="Shape 184"/>
          <p:cNvCxnSpPr>
            <a:stCxn id="176" idx="2"/>
          </p:cNvCxnSpPr>
          <p:nvPr/>
        </p:nvCxnSpPr>
        <p:spPr>
          <a:xfrm>
            <a:off x="742075" y="1821900"/>
            <a:ext cx="178980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75" idx="2"/>
          </p:cNvCxnSpPr>
          <p:nvPr/>
        </p:nvCxnSpPr>
        <p:spPr>
          <a:xfrm>
            <a:off x="1656950" y="1821900"/>
            <a:ext cx="8406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6" name="Shape 186"/>
          <p:cNvCxnSpPr>
            <a:stCxn id="177" idx="2"/>
          </p:cNvCxnSpPr>
          <p:nvPr/>
        </p:nvCxnSpPr>
        <p:spPr>
          <a:xfrm flipH="1">
            <a:off x="2509125" y="1821900"/>
            <a:ext cx="62700" cy="7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>
            <a:stCxn id="178" idx="2"/>
          </p:cNvCxnSpPr>
          <p:nvPr/>
        </p:nvCxnSpPr>
        <p:spPr>
          <a:xfrm flipH="1">
            <a:off x="2509000" y="1821900"/>
            <a:ext cx="977700" cy="7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for partitioning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4" name="Shape 194"/>
          <p:cNvSpPr/>
          <p:nvPr/>
        </p:nvSpPr>
        <p:spPr>
          <a:xfrm>
            <a:off x="583075" y="1312275"/>
            <a:ext cx="3903300" cy="12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711400" y="1515575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con2</a:t>
            </a:r>
          </a:p>
        </p:txBody>
      </p:sp>
      <p:sp>
        <p:nvSpPr>
          <p:cNvPr id="196" name="Shape 196"/>
          <p:cNvSpPr/>
          <p:nvPr/>
        </p:nvSpPr>
        <p:spPr>
          <a:xfrm>
            <a:off x="796525" y="1515575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con1</a:t>
            </a:r>
          </a:p>
        </p:txBody>
      </p:sp>
      <p:sp>
        <p:nvSpPr>
          <p:cNvPr id="197" name="Shape 197"/>
          <p:cNvSpPr/>
          <p:nvPr/>
        </p:nvSpPr>
        <p:spPr>
          <a:xfrm>
            <a:off x="2626275" y="1515575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con3</a:t>
            </a:r>
          </a:p>
        </p:txBody>
      </p:sp>
      <p:sp>
        <p:nvSpPr>
          <p:cNvPr id="198" name="Shape 198"/>
          <p:cNvSpPr/>
          <p:nvPr/>
        </p:nvSpPr>
        <p:spPr>
          <a:xfrm>
            <a:off x="3541150" y="1515575"/>
            <a:ext cx="6912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con4</a:t>
            </a:r>
          </a:p>
        </p:txBody>
      </p:sp>
      <p:sp>
        <p:nvSpPr>
          <p:cNvPr id="199" name="Shape 199"/>
          <p:cNvSpPr/>
          <p:nvPr/>
        </p:nvSpPr>
        <p:spPr>
          <a:xfrm>
            <a:off x="583075" y="2837025"/>
            <a:ext cx="3903300" cy="75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hypervisor</a:t>
            </a:r>
          </a:p>
        </p:txBody>
      </p:sp>
      <p:sp>
        <p:nvSpPr>
          <p:cNvPr id="200" name="Shape 200"/>
          <p:cNvSpPr/>
          <p:nvPr/>
        </p:nvSpPr>
        <p:spPr>
          <a:xfrm>
            <a:off x="2636425" y="3060650"/>
            <a:ext cx="1677300" cy="34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cache</a:t>
            </a:r>
          </a:p>
        </p:txBody>
      </p:sp>
      <p:cxnSp>
        <p:nvCxnSpPr>
          <p:cNvPr id="201" name="Shape 201"/>
          <p:cNvCxnSpPr>
            <a:stCxn id="196" idx="2"/>
          </p:cNvCxnSpPr>
          <p:nvPr/>
        </p:nvCxnSpPr>
        <p:spPr>
          <a:xfrm>
            <a:off x="1142125" y="2267675"/>
            <a:ext cx="1789800" cy="769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5" idx="2"/>
          </p:cNvCxnSpPr>
          <p:nvPr/>
        </p:nvCxnSpPr>
        <p:spPr>
          <a:xfrm>
            <a:off x="2057000" y="2267675"/>
            <a:ext cx="840600" cy="74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197" idx="2"/>
          </p:cNvCxnSpPr>
          <p:nvPr/>
        </p:nvCxnSpPr>
        <p:spPr>
          <a:xfrm flipH="1">
            <a:off x="2909175" y="2267675"/>
            <a:ext cx="62700" cy="75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stCxn id="198" idx="2"/>
          </p:cNvCxnSpPr>
          <p:nvPr/>
        </p:nvCxnSpPr>
        <p:spPr>
          <a:xfrm flipH="1">
            <a:off x="2909050" y="2267675"/>
            <a:ext cx="977700" cy="74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3418150" y="2549862"/>
            <a:ext cx="46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fail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40737" y="2438037"/>
            <a:ext cx="46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fail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402587" y="2438037"/>
            <a:ext cx="46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fail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089750" y="2526875"/>
            <a:ext cx="765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success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959400" y="575475"/>
            <a:ext cx="373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Suppose container 1 floods the cache with its content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Other containers will not be able to use the cache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❏"/>
            </a:pPr>
            <a:r>
              <a:rPr lang="en"/>
              <a:t>The current setup does not account for pool isolation for containers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-37775" y="1771625"/>
            <a:ext cx="8343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Virtual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Related Work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108575" y="1248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{5C398B33-EF7E-43C7-8E6C-53A49DD69A72}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Paper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Output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Xen-Blanket[6]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Nested virtualization for multicloud interoperability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Spot-Check[7]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Nested virtualization for minimizing the cost and availability tradeoff between spot servers and on-demand servers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Shape 217"/>
          <p:cNvSpPr txBox="1"/>
          <p:nvPr>
            <p:ph idx="12" type="sldNum"/>
          </p:nvPr>
        </p:nvSpPr>
        <p:spPr>
          <a:xfrm>
            <a:off x="8494575" y="46829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 txBox="1"/>
          <p:nvPr/>
        </p:nvSpPr>
        <p:spPr>
          <a:xfrm>
            <a:off x="0" y="707400"/>
            <a:ext cx="3227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Nested Virtualization</a:t>
            </a:r>
          </a:p>
        </p:txBody>
      </p:sp>
      <p:graphicFrame>
        <p:nvGraphicFramePr>
          <p:cNvPr id="219" name="Shape 219"/>
          <p:cNvGraphicFramePr/>
          <p:nvPr/>
        </p:nvGraphicFramePr>
        <p:xfrm>
          <a:off x="108575" y="40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{5C398B33-EF7E-43C7-8E6C-53A49DD69A72}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Paper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Outcome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SSD partitioning[1],[2],[3],[4],[5]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Partitioning SSD based on different metrics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Shape 220"/>
          <p:cNvSpPr txBox="1"/>
          <p:nvPr/>
        </p:nvSpPr>
        <p:spPr>
          <a:xfrm>
            <a:off x="108575" y="3360225"/>
            <a:ext cx="48012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Cache Partitioning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