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67" r:id="rId5"/>
    <p:sldId id="268" r:id="rId6"/>
    <p:sldId id="261" r:id="rId7"/>
    <p:sldId id="259" r:id="rId8"/>
    <p:sldId id="262" r:id="rId9"/>
    <p:sldId id="260" r:id="rId10"/>
    <p:sldId id="263" r:id="rId11"/>
    <p:sldId id="264" r:id="rId12"/>
    <p:sldId id="265" r:id="rId13"/>
    <p:sldId id="271" r:id="rId14"/>
    <p:sldId id="266" r:id="rId15"/>
    <p:sldId id="272" r:id="rId16"/>
    <p:sldId id="273" r:id="rId17"/>
    <p:sldId id="280" r:id="rId18"/>
    <p:sldId id="274" r:id="rId19"/>
    <p:sldId id="275" r:id="rId20"/>
    <p:sldId id="276" r:id="rId21"/>
    <p:sldId id="277" r:id="rId22"/>
    <p:sldId id="278" r:id="rId23"/>
    <p:sldId id="279" r:id="rId24"/>
    <p:sldId id="269" r:id="rId25"/>
  </p:sldIdLst>
  <p:sldSz cx="9144000" cy="6858000" type="screen4x3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E5EAFF"/>
    <a:srgbClr val="FFC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0"/>
    <p:restoredTop sz="96405" autoAdjust="0"/>
  </p:normalViewPr>
  <p:slideViewPr>
    <p:cSldViewPr snapToObjects="1">
      <p:cViewPr varScale="1">
        <p:scale>
          <a:sx n="68" d="100"/>
          <a:sy n="68" d="100"/>
        </p:scale>
        <p:origin x="816" y="48"/>
      </p:cViewPr>
      <p:guideLst>
        <p:guide orient="horz" pos="27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2184" y="31"/>
      </p:cViewPr>
      <p:guideLst>
        <p:guide orient="horz" pos="2932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B7F3FA-7CF8-499D-B92F-F1BAF39ABB81}" type="doc">
      <dgm:prSet loTypeId="urn:microsoft.com/office/officeart/2005/8/layout/default" loCatId="Inbox" qsTypeId="urn:microsoft.com/office/officeart/2005/8/quickstyle/simple4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FE3B2CAC-2D36-4C92-A327-6BB848D9334D}">
      <dgm:prSet/>
      <dgm:spPr/>
      <dgm:t>
        <a:bodyPr/>
        <a:lstStyle/>
        <a:p>
          <a:r>
            <a:rPr lang="en-US"/>
            <a:t>Search (find)</a:t>
          </a:r>
        </a:p>
      </dgm:t>
    </dgm:pt>
    <dgm:pt modelId="{8A27948E-5947-4EBD-9BAD-71F79C85C2D4}" type="parTrans" cxnId="{18237656-C8E6-46D2-8AA1-436A48012DEE}">
      <dgm:prSet/>
      <dgm:spPr/>
      <dgm:t>
        <a:bodyPr/>
        <a:lstStyle/>
        <a:p>
          <a:endParaRPr lang="en-US"/>
        </a:p>
      </dgm:t>
    </dgm:pt>
    <dgm:pt modelId="{F8F51AB7-2B6B-470D-99A5-61C826BAC03F}" type="sibTrans" cxnId="{18237656-C8E6-46D2-8AA1-436A48012DEE}">
      <dgm:prSet/>
      <dgm:spPr/>
      <dgm:t>
        <a:bodyPr/>
        <a:lstStyle/>
        <a:p>
          <a:endParaRPr lang="en-US"/>
        </a:p>
      </dgm:t>
    </dgm:pt>
    <dgm:pt modelId="{26DE1993-B20B-4EEA-8669-F5A02AE4925F}">
      <dgm:prSet/>
      <dgm:spPr/>
      <dgm:t>
        <a:bodyPr/>
        <a:lstStyle/>
        <a:p>
          <a:r>
            <a:rPr lang="en-US"/>
            <a:t>Insert (insert)</a:t>
          </a:r>
        </a:p>
      </dgm:t>
    </dgm:pt>
    <dgm:pt modelId="{5CD89DFD-E207-4638-8685-A486DC794737}" type="parTrans" cxnId="{20843AA1-1487-4DB3-8EC8-3BDB4CAC4211}">
      <dgm:prSet/>
      <dgm:spPr/>
      <dgm:t>
        <a:bodyPr/>
        <a:lstStyle/>
        <a:p>
          <a:endParaRPr lang="en-US"/>
        </a:p>
      </dgm:t>
    </dgm:pt>
    <dgm:pt modelId="{B41B4E23-4922-4776-9487-95B2B88C2206}" type="sibTrans" cxnId="{20843AA1-1487-4DB3-8EC8-3BDB4CAC4211}">
      <dgm:prSet/>
      <dgm:spPr/>
      <dgm:t>
        <a:bodyPr/>
        <a:lstStyle/>
        <a:p>
          <a:endParaRPr lang="en-US"/>
        </a:p>
      </dgm:t>
    </dgm:pt>
    <dgm:pt modelId="{99D7674F-BA23-41AD-BCBA-6EFE2BBF95C1}">
      <dgm:prSet/>
      <dgm:spPr/>
      <dgm:t>
        <a:bodyPr/>
        <a:lstStyle/>
        <a:p>
          <a:r>
            <a:rPr lang="en-US"/>
            <a:t>Update (update)</a:t>
          </a:r>
        </a:p>
      </dgm:t>
    </dgm:pt>
    <dgm:pt modelId="{D650198E-2BA3-44AC-8D36-BE914FDF63AE}" type="parTrans" cxnId="{91AE244B-82AB-4BB8-9167-1FADD58C13EB}">
      <dgm:prSet/>
      <dgm:spPr/>
      <dgm:t>
        <a:bodyPr/>
        <a:lstStyle/>
        <a:p>
          <a:endParaRPr lang="en-US"/>
        </a:p>
      </dgm:t>
    </dgm:pt>
    <dgm:pt modelId="{7D0DBDE7-7430-48BA-8A3D-B7164813721F}" type="sibTrans" cxnId="{91AE244B-82AB-4BB8-9167-1FADD58C13EB}">
      <dgm:prSet/>
      <dgm:spPr/>
      <dgm:t>
        <a:bodyPr/>
        <a:lstStyle/>
        <a:p>
          <a:endParaRPr lang="en-US"/>
        </a:p>
      </dgm:t>
    </dgm:pt>
    <dgm:pt modelId="{00BBE18B-9E3F-44C5-9E73-1D5F63115083}">
      <dgm:prSet/>
      <dgm:spPr/>
      <dgm:t>
        <a:bodyPr/>
        <a:lstStyle/>
        <a:p>
          <a:r>
            <a:rPr lang="en-US"/>
            <a:t>Delete (delete)</a:t>
          </a:r>
        </a:p>
      </dgm:t>
    </dgm:pt>
    <dgm:pt modelId="{27C42651-1D0D-4ED4-8E26-B674674DF937}" type="parTrans" cxnId="{7C58452A-2F5B-4F93-B7CE-5C1A30E7CC6A}">
      <dgm:prSet/>
      <dgm:spPr/>
      <dgm:t>
        <a:bodyPr/>
        <a:lstStyle/>
        <a:p>
          <a:endParaRPr lang="en-US"/>
        </a:p>
      </dgm:t>
    </dgm:pt>
    <dgm:pt modelId="{6528A146-BCDA-4B79-BF63-2039BE1ADA56}" type="sibTrans" cxnId="{7C58452A-2F5B-4F93-B7CE-5C1A30E7CC6A}">
      <dgm:prSet/>
      <dgm:spPr/>
      <dgm:t>
        <a:bodyPr/>
        <a:lstStyle/>
        <a:p>
          <a:endParaRPr lang="en-US"/>
        </a:p>
      </dgm:t>
    </dgm:pt>
    <dgm:pt modelId="{ECB233F0-2A05-46D1-A787-C18F5BC5A51E}" type="pres">
      <dgm:prSet presAssocID="{13B7F3FA-7CF8-499D-B92F-F1BAF39ABB81}" presName="diagram" presStyleCnt="0">
        <dgm:presLayoutVars>
          <dgm:dir/>
          <dgm:resizeHandles val="exact"/>
        </dgm:presLayoutVars>
      </dgm:prSet>
      <dgm:spPr/>
    </dgm:pt>
    <dgm:pt modelId="{B73E81B0-D99F-4E58-8D42-8937169898CE}" type="pres">
      <dgm:prSet presAssocID="{FE3B2CAC-2D36-4C92-A327-6BB848D9334D}" presName="node" presStyleLbl="node1" presStyleIdx="0" presStyleCnt="4">
        <dgm:presLayoutVars>
          <dgm:bulletEnabled val="1"/>
        </dgm:presLayoutVars>
      </dgm:prSet>
      <dgm:spPr/>
    </dgm:pt>
    <dgm:pt modelId="{59C5773D-B93A-4274-832E-1698CA75ADFC}" type="pres">
      <dgm:prSet presAssocID="{F8F51AB7-2B6B-470D-99A5-61C826BAC03F}" presName="sibTrans" presStyleCnt="0"/>
      <dgm:spPr/>
    </dgm:pt>
    <dgm:pt modelId="{CF9733FA-5C1C-45B9-B2C5-C91EFBFF4330}" type="pres">
      <dgm:prSet presAssocID="{26DE1993-B20B-4EEA-8669-F5A02AE4925F}" presName="node" presStyleLbl="node1" presStyleIdx="1" presStyleCnt="4">
        <dgm:presLayoutVars>
          <dgm:bulletEnabled val="1"/>
        </dgm:presLayoutVars>
      </dgm:prSet>
      <dgm:spPr/>
    </dgm:pt>
    <dgm:pt modelId="{533F9A15-2C47-4B01-94EB-11DBBC09022D}" type="pres">
      <dgm:prSet presAssocID="{B41B4E23-4922-4776-9487-95B2B88C2206}" presName="sibTrans" presStyleCnt="0"/>
      <dgm:spPr/>
    </dgm:pt>
    <dgm:pt modelId="{8BB1A2B8-D00F-4C34-B5F8-A0DD9930DC56}" type="pres">
      <dgm:prSet presAssocID="{99D7674F-BA23-41AD-BCBA-6EFE2BBF95C1}" presName="node" presStyleLbl="node1" presStyleIdx="2" presStyleCnt="4">
        <dgm:presLayoutVars>
          <dgm:bulletEnabled val="1"/>
        </dgm:presLayoutVars>
      </dgm:prSet>
      <dgm:spPr/>
    </dgm:pt>
    <dgm:pt modelId="{F8DFEC0C-B03B-4536-862C-9B0C7D0BC5C4}" type="pres">
      <dgm:prSet presAssocID="{7D0DBDE7-7430-48BA-8A3D-B7164813721F}" presName="sibTrans" presStyleCnt="0"/>
      <dgm:spPr/>
    </dgm:pt>
    <dgm:pt modelId="{2D5625C4-C0C9-4368-AEF8-1ACCA6C52B49}" type="pres">
      <dgm:prSet presAssocID="{00BBE18B-9E3F-44C5-9E73-1D5F63115083}" presName="node" presStyleLbl="node1" presStyleIdx="3" presStyleCnt="4">
        <dgm:presLayoutVars>
          <dgm:bulletEnabled val="1"/>
        </dgm:presLayoutVars>
      </dgm:prSet>
      <dgm:spPr/>
    </dgm:pt>
  </dgm:ptLst>
  <dgm:cxnLst>
    <dgm:cxn modelId="{CBDD8800-1A83-4365-B7DC-41955645551E}" type="presOf" srcId="{FE3B2CAC-2D36-4C92-A327-6BB848D9334D}" destId="{B73E81B0-D99F-4E58-8D42-8937169898CE}" srcOrd="0" destOrd="0" presId="urn:microsoft.com/office/officeart/2005/8/layout/default"/>
    <dgm:cxn modelId="{7C58452A-2F5B-4F93-B7CE-5C1A30E7CC6A}" srcId="{13B7F3FA-7CF8-499D-B92F-F1BAF39ABB81}" destId="{00BBE18B-9E3F-44C5-9E73-1D5F63115083}" srcOrd="3" destOrd="0" parTransId="{27C42651-1D0D-4ED4-8E26-B674674DF937}" sibTransId="{6528A146-BCDA-4B79-BF63-2039BE1ADA56}"/>
    <dgm:cxn modelId="{0EC2713B-6BD1-4D3D-8AEA-55CC69A72BD8}" type="presOf" srcId="{00BBE18B-9E3F-44C5-9E73-1D5F63115083}" destId="{2D5625C4-C0C9-4368-AEF8-1ACCA6C52B49}" srcOrd="0" destOrd="0" presId="urn:microsoft.com/office/officeart/2005/8/layout/default"/>
    <dgm:cxn modelId="{CB1ECD65-0EE5-4F8B-A56E-AB031B0607D8}" type="presOf" srcId="{99D7674F-BA23-41AD-BCBA-6EFE2BBF95C1}" destId="{8BB1A2B8-D00F-4C34-B5F8-A0DD9930DC56}" srcOrd="0" destOrd="0" presId="urn:microsoft.com/office/officeart/2005/8/layout/default"/>
    <dgm:cxn modelId="{91AE244B-82AB-4BB8-9167-1FADD58C13EB}" srcId="{13B7F3FA-7CF8-499D-B92F-F1BAF39ABB81}" destId="{99D7674F-BA23-41AD-BCBA-6EFE2BBF95C1}" srcOrd="2" destOrd="0" parTransId="{D650198E-2BA3-44AC-8D36-BE914FDF63AE}" sibTransId="{7D0DBDE7-7430-48BA-8A3D-B7164813721F}"/>
    <dgm:cxn modelId="{18237656-C8E6-46D2-8AA1-436A48012DEE}" srcId="{13B7F3FA-7CF8-499D-B92F-F1BAF39ABB81}" destId="{FE3B2CAC-2D36-4C92-A327-6BB848D9334D}" srcOrd="0" destOrd="0" parTransId="{8A27948E-5947-4EBD-9BAD-71F79C85C2D4}" sibTransId="{F8F51AB7-2B6B-470D-99A5-61C826BAC03F}"/>
    <dgm:cxn modelId="{20843AA1-1487-4DB3-8EC8-3BDB4CAC4211}" srcId="{13B7F3FA-7CF8-499D-B92F-F1BAF39ABB81}" destId="{26DE1993-B20B-4EEA-8669-F5A02AE4925F}" srcOrd="1" destOrd="0" parTransId="{5CD89DFD-E207-4638-8685-A486DC794737}" sibTransId="{B41B4E23-4922-4776-9487-95B2B88C2206}"/>
    <dgm:cxn modelId="{149BBCBF-EE36-47FB-B75C-216F11771B53}" type="presOf" srcId="{13B7F3FA-7CF8-499D-B92F-F1BAF39ABB81}" destId="{ECB233F0-2A05-46D1-A787-C18F5BC5A51E}" srcOrd="0" destOrd="0" presId="urn:microsoft.com/office/officeart/2005/8/layout/default"/>
    <dgm:cxn modelId="{9FD11DE0-8F99-45FB-A5DF-ADDE9849FDCA}" type="presOf" srcId="{26DE1993-B20B-4EEA-8669-F5A02AE4925F}" destId="{CF9733FA-5C1C-45B9-B2C5-C91EFBFF4330}" srcOrd="0" destOrd="0" presId="urn:microsoft.com/office/officeart/2005/8/layout/default"/>
    <dgm:cxn modelId="{311949B9-869D-4D6B-ACF8-1D6D49DCED28}" type="presParOf" srcId="{ECB233F0-2A05-46D1-A787-C18F5BC5A51E}" destId="{B73E81B0-D99F-4E58-8D42-8937169898CE}" srcOrd="0" destOrd="0" presId="urn:microsoft.com/office/officeart/2005/8/layout/default"/>
    <dgm:cxn modelId="{475BE828-FF4A-48B2-8116-F041E67FC2DC}" type="presParOf" srcId="{ECB233F0-2A05-46D1-A787-C18F5BC5A51E}" destId="{59C5773D-B93A-4274-832E-1698CA75ADFC}" srcOrd="1" destOrd="0" presId="urn:microsoft.com/office/officeart/2005/8/layout/default"/>
    <dgm:cxn modelId="{6A5D4832-32C6-49BD-95B0-4698FAB6D94A}" type="presParOf" srcId="{ECB233F0-2A05-46D1-A787-C18F5BC5A51E}" destId="{CF9733FA-5C1C-45B9-B2C5-C91EFBFF4330}" srcOrd="2" destOrd="0" presId="urn:microsoft.com/office/officeart/2005/8/layout/default"/>
    <dgm:cxn modelId="{D388DF5A-A911-4511-B89B-217C3A4514F8}" type="presParOf" srcId="{ECB233F0-2A05-46D1-A787-C18F5BC5A51E}" destId="{533F9A15-2C47-4B01-94EB-11DBBC09022D}" srcOrd="3" destOrd="0" presId="urn:microsoft.com/office/officeart/2005/8/layout/default"/>
    <dgm:cxn modelId="{116A12C1-13B2-48DC-B192-3E7AF3FCD481}" type="presParOf" srcId="{ECB233F0-2A05-46D1-A787-C18F5BC5A51E}" destId="{8BB1A2B8-D00F-4C34-B5F8-A0DD9930DC56}" srcOrd="4" destOrd="0" presId="urn:microsoft.com/office/officeart/2005/8/layout/default"/>
    <dgm:cxn modelId="{9329AED3-2FEC-47DB-81B6-3C246983EC49}" type="presParOf" srcId="{ECB233F0-2A05-46D1-A787-C18F5BC5A51E}" destId="{F8DFEC0C-B03B-4536-862C-9B0C7D0BC5C4}" srcOrd="5" destOrd="0" presId="urn:microsoft.com/office/officeart/2005/8/layout/default"/>
    <dgm:cxn modelId="{0FDFFF5C-9757-4F53-BC93-FCF240FC6C94}" type="presParOf" srcId="{ECB233F0-2A05-46D1-A787-C18F5BC5A51E}" destId="{2D5625C4-C0C9-4368-AEF8-1ACCA6C52B4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E81B0-D99F-4E58-8D42-8937169898CE}">
      <dsp:nvSpPr>
        <dsp:cNvPr id="0" name=""/>
        <dsp:cNvSpPr/>
      </dsp:nvSpPr>
      <dsp:spPr>
        <a:xfrm>
          <a:off x="916765" y="181"/>
          <a:ext cx="2557024" cy="15342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Search (find)</a:t>
          </a:r>
        </a:p>
      </dsp:txBody>
      <dsp:txXfrm>
        <a:off x="916765" y="181"/>
        <a:ext cx="2557024" cy="1534214"/>
      </dsp:txXfrm>
    </dsp:sp>
    <dsp:sp modelId="{CF9733FA-5C1C-45B9-B2C5-C91EFBFF4330}">
      <dsp:nvSpPr>
        <dsp:cNvPr id="0" name=""/>
        <dsp:cNvSpPr/>
      </dsp:nvSpPr>
      <dsp:spPr>
        <a:xfrm>
          <a:off x="3729491" y="181"/>
          <a:ext cx="2557024" cy="15342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Insert (insert)</a:t>
          </a:r>
        </a:p>
      </dsp:txBody>
      <dsp:txXfrm>
        <a:off x="3729491" y="181"/>
        <a:ext cx="2557024" cy="1534214"/>
      </dsp:txXfrm>
    </dsp:sp>
    <dsp:sp modelId="{8BB1A2B8-D00F-4C34-B5F8-A0DD9930DC56}">
      <dsp:nvSpPr>
        <dsp:cNvPr id="0" name=""/>
        <dsp:cNvSpPr/>
      </dsp:nvSpPr>
      <dsp:spPr>
        <a:xfrm>
          <a:off x="916765" y="1790098"/>
          <a:ext cx="2557024" cy="15342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Update (update)</a:t>
          </a:r>
        </a:p>
      </dsp:txBody>
      <dsp:txXfrm>
        <a:off x="916765" y="1790098"/>
        <a:ext cx="2557024" cy="1534214"/>
      </dsp:txXfrm>
    </dsp:sp>
    <dsp:sp modelId="{2D5625C4-C0C9-4368-AEF8-1ACCA6C52B49}">
      <dsp:nvSpPr>
        <dsp:cNvPr id="0" name=""/>
        <dsp:cNvSpPr/>
      </dsp:nvSpPr>
      <dsp:spPr>
        <a:xfrm>
          <a:off x="3729491" y="1790098"/>
          <a:ext cx="2557024" cy="15342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Delete (delete)</a:t>
          </a:r>
        </a:p>
      </dsp:txBody>
      <dsp:txXfrm>
        <a:off x="3729491" y="1790098"/>
        <a:ext cx="2557024" cy="1534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2031"/>
            <a:ext cx="3043343" cy="465455"/>
          </a:xfrm>
          <a:prstGeom prst="rect">
            <a:avLst/>
          </a:prstGeom>
        </p:spPr>
        <p:txBody>
          <a:bodyPr vert="horz" lIns="92918" tIns="46459" rIns="92918" bIns="46459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Big Data/2155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2918" tIns="46459" rIns="92918" bIns="46459" rtlCol="0" anchor="b"/>
          <a:lstStyle>
            <a:lvl1pPr algn="r">
              <a:defRPr sz="1200"/>
            </a:lvl1pPr>
          </a:lstStyle>
          <a:p>
            <a:fld id="{6CAA93B2-CF85-9E42-BB50-C187831000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595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43343" cy="465455"/>
          </a:xfrm>
          <a:prstGeom prst="rect">
            <a:avLst/>
          </a:prstGeom>
        </p:spPr>
        <p:txBody>
          <a:bodyPr vert="horz" lIns="92918" tIns="46459" rIns="92918" bIns="4645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2"/>
            <a:ext cx="3043343" cy="465455"/>
          </a:xfrm>
          <a:prstGeom prst="rect">
            <a:avLst/>
          </a:prstGeom>
        </p:spPr>
        <p:txBody>
          <a:bodyPr vert="horz" lIns="92918" tIns="46459" rIns="92918" bIns="46459" rtlCol="0"/>
          <a:lstStyle>
            <a:lvl1pPr algn="r">
              <a:defRPr sz="1200"/>
            </a:lvl1pPr>
          </a:lstStyle>
          <a:p>
            <a:fld id="{B34F9090-CD2C-FD45-BD8A-2FDF4997A42C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18" tIns="46459" rIns="92918" bIns="4645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2918" tIns="46459" rIns="92918" bIns="4645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31"/>
            <a:ext cx="3043343" cy="465455"/>
          </a:xfrm>
          <a:prstGeom prst="rect">
            <a:avLst/>
          </a:prstGeom>
        </p:spPr>
        <p:txBody>
          <a:bodyPr vert="horz" lIns="92918" tIns="46459" rIns="92918" bIns="4645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2918" tIns="46459" rIns="92918" bIns="46459" rtlCol="0" anchor="b"/>
          <a:lstStyle>
            <a:lvl1pPr algn="r">
              <a:defRPr sz="1200"/>
            </a:lvl1pPr>
          </a:lstStyle>
          <a:p>
            <a:fld id="{7B099918-6F05-2A42-BF8F-25D4C0EFDD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66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  <a:p>
            <a:r>
              <a:rPr lang="en-US" altLang="zh-CN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99918-6F05-2A42-BF8F-25D4C0EFDDB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3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db.suppliers.aggregate</a:t>
            </a:r>
            <a:r>
              <a:rPr lang="en-US" dirty="0"/>
              <a:t>([</a:t>
            </a:r>
          </a:p>
          <a:p>
            <a:r>
              <a:rPr lang="en-US" dirty="0"/>
              <a:t>    {"$match": {"name": "</a:t>
            </a:r>
            <a:r>
              <a:rPr lang="en-US" dirty="0" err="1"/>
              <a:t>Deliwines</a:t>
            </a:r>
            <a:r>
              <a:rPr lang="en-US" dirty="0"/>
              <a:t>"}},</a:t>
            </a:r>
          </a:p>
          <a:p>
            <a:r>
              <a:rPr lang="en-US" dirty="0"/>
              <a:t>    {"$lookup":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"from": "supplies",</a:t>
            </a:r>
          </a:p>
          <a:p>
            <a:r>
              <a:rPr lang="en-US" dirty="0"/>
              <a:t>            "</a:t>
            </a:r>
            <a:r>
              <a:rPr lang="en-US" dirty="0" err="1"/>
              <a:t>localField</a:t>
            </a:r>
            <a:r>
              <a:rPr lang="en-US" dirty="0"/>
              <a:t>": "_id",</a:t>
            </a:r>
          </a:p>
          <a:p>
            <a:r>
              <a:rPr lang="en-US" dirty="0"/>
              <a:t>            "</a:t>
            </a:r>
            <a:r>
              <a:rPr lang="en-US" dirty="0" err="1"/>
              <a:t>foreignField</a:t>
            </a:r>
            <a:r>
              <a:rPr lang="en-US" dirty="0"/>
              <a:t>": "supplier",</a:t>
            </a:r>
          </a:p>
          <a:p>
            <a:r>
              <a:rPr lang="en-US" dirty="0"/>
              <a:t>            "as": "supplies"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{"$unwind":</a:t>
            </a:r>
          </a:p>
          <a:p>
            <a:r>
              <a:rPr lang="en-US" dirty="0"/>
              <a:t>       {</a:t>
            </a:r>
          </a:p>
          <a:p>
            <a:r>
              <a:rPr lang="en-US" dirty="0"/>
              <a:t>           "path": "$supplies"</a:t>
            </a:r>
          </a:p>
          <a:p>
            <a:r>
              <a:rPr lang="en-US" dirty="0"/>
              <a:t>       }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"$match": {"</a:t>
            </a:r>
            <a:r>
              <a:rPr lang="en-US" dirty="0" err="1"/>
              <a:t>supplies.purchase_price</a:t>
            </a:r>
            <a:r>
              <a:rPr lang="en-US" dirty="0"/>
              <a:t>": {"$</a:t>
            </a:r>
            <a:r>
              <a:rPr lang="en-US" dirty="0" err="1"/>
              <a:t>gt</a:t>
            </a:r>
            <a:r>
              <a:rPr lang="en-US" dirty="0"/>
              <a:t>": 50}}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{"$lookup":</a:t>
            </a:r>
          </a:p>
          <a:p>
            <a:r>
              <a:rPr lang="en-US" dirty="0"/>
              <a:t>       {</a:t>
            </a:r>
          </a:p>
          <a:p>
            <a:r>
              <a:rPr lang="en-US" dirty="0"/>
              <a:t>           "from": "products",</a:t>
            </a:r>
          </a:p>
          <a:p>
            <a:r>
              <a:rPr lang="en-US" dirty="0"/>
              <a:t>           "</a:t>
            </a:r>
            <a:r>
              <a:rPr lang="en-US" dirty="0" err="1"/>
              <a:t>localField</a:t>
            </a:r>
            <a:r>
              <a:rPr lang="en-US" dirty="0"/>
              <a:t>": "</a:t>
            </a:r>
            <a:r>
              <a:rPr lang="en-US" dirty="0" err="1"/>
              <a:t>supplies.product</a:t>
            </a:r>
            <a:r>
              <a:rPr lang="en-US" dirty="0"/>
              <a:t>",</a:t>
            </a:r>
          </a:p>
          <a:p>
            <a:r>
              <a:rPr lang="en-US" dirty="0"/>
              <a:t>           "</a:t>
            </a:r>
            <a:r>
              <a:rPr lang="en-US" dirty="0" err="1"/>
              <a:t>foreignField</a:t>
            </a:r>
            <a:r>
              <a:rPr lang="en-US" dirty="0"/>
              <a:t>": "_id",</a:t>
            </a:r>
          </a:p>
          <a:p>
            <a:r>
              <a:rPr lang="en-US" dirty="0"/>
              <a:t>           "as": "product"</a:t>
            </a:r>
          </a:p>
          <a:p>
            <a:r>
              <a:rPr lang="en-US" dirty="0"/>
              <a:t>       }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{"$unwind": 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"path": "$product"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}, {"$project": 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"_id": 0,</a:t>
            </a:r>
          </a:p>
          <a:p>
            <a:r>
              <a:rPr lang="en-US" dirty="0"/>
              <a:t>            "supplier": "$name",</a:t>
            </a:r>
          </a:p>
          <a:p>
            <a:r>
              <a:rPr lang="en-US" dirty="0"/>
              <a:t>            "name": "$</a:t>
            </a:r>
            <a:r>
              <a:rPr lang="en-US" dirty="0" err="1"/>
              <a:t>product.name</a:t>
            </a:r>
            <a:r>
              <a:rPr lang="en-US" dirty="0"/>
              <a:t>",</a:t>
            </a:r>
          </a:p>
          <a:p>
            <a:r>
              <a:rPr lang="en-US" dirty="0"/>
              <a:t>            "type": "$</a:t>
            </a:r>
            <a:r>
              <a:rPr lang="en-US" dirty="0" err="1"/>
              <a:t>product.type</a:t>
            </a:r>
            <a:r>
              <a:rPr lang="en-US" dirty="0"/>
              <a:t>",</a:t>
            </a:r>
          </a:p>
          <a:p>
            <a:r>
              <a:rPr lang="en-US" dirty="0"/>
              <a:t>            "</a:t>
            </a:r>
            <a:r>
              <a:rPr lang="en-US" dirty="0" err="1"/>
              <a:t>purchase_price</a:t>
            </a:r>
            <a:r>
              <a:rPr lang="en-US" dirty="0"/>
              <a:t>": "$</a:t>
            </a:r>
            <a:r>
              <a:rPr lang="en-US" dirty="0" err="1"/>
              <a:t>supplies.purchase_price</a:t>
            </a:r>
            <a:r>
              <a:rPr lang="en-US" dirty="0"/>
              <a:t>",</a:t>
            </a:r>
          </a:p>
          <a:p>
            <a:r>
              <a:rPr lang="en-US" dirty="0"/>
              <a:t>            "</a:t>
            </a:r>
            <a:r>
              <a:rPr lang="en-US" dirty="0" err="1"/>
              <a:t>available_quanitity</a:t>
            </a:r>
            <a:r>
              <a:rPr lang="en-US" dirty="0"/>
              <a:t>": "$</a:t>
            </a:r>
            <a:r>
              <a:rPr lang="en-US" dirty="0" err="1"/>
              <a:t>available_quantity</a:t>
            </a:r>
            <a:r>
              <a:rPr lang="en-US" dirty="0"/>
              <a:t>",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99918-6F05-2A42-BF8F-25D4C0EFDDB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4FC7-4354-B64D-9A0D-6CD4616DEE53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64008" y="6412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3F7BF7A-7F7E-6743-ADED-AF64BD47DE18}" type="slidenum">
              <a:rPr lang="en-US" smtClean="0">
                <a:solidFill>
                  <a:srgbClr val="FF0000"/>
                </a:solidFill>
              </a:rPr>
              <a:pPr algn="ctr"/>
              <a:t>‹#›</a:t>
            </a:fld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4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F3D6-0779-DD41-8FD9-AA17E1D14721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9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2E59-007A-F345-9EF0-9AD960EC8223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92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FDC0-0646-EB4B-8A70-2CE46EEB7D55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40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98AB-B8F3-9F43-8948-1840292A8400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64008" y="639383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3F7BF7A-7F7E-6743-ADED-AF64BD47DE18}" type="slidenum">
              <a:rPr lang="en-US" smtClean="0">
                <a:solidFill>
                  <a:srgbClr val="FF0000"/>
                </a:solidFill>
              </a:rPr>
              <a:pPr algn="ctr"/>
              <a:t>‹#›</a:t>
            </a:fld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46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27C2-513C-8A41-B511-AD89E0184BBD}" type="datetime1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88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3AD8-C176-5941-8195-4924A9765957}" type="datetime1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0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051C-4764-5247-B0F1-3A177DDB3D62}" type="datetime1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4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DFCF-497B-F84F-A178-17764B45FD83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0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E0A3-428C-E146-ACDC-EC20E6110BE1}" type="datetime1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64008" y="639383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3F7BF7A-7F7E-6743-ADED-AF64BD47DE18}" type="slidenum">
              <a:rPr lang="en-US" smtClean="0">
                <a:solidFill>
                  <a:srgbClr val="FF0000"/>
                </a:solidFill>
              </a:rPr>
              <a:pPr algn="ctr"/>
              <a:t>‹#›</a:t>
            </a:fld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85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09CF0A18-0716-A747-95B3-A061674E6517}" type="datetime1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2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89A06838-FC78-9D4A-BD0E-119537593A6B}" type="datetime1">
              <a:rPr lang="en-US" smtClean="0"/>
              <a:t>10/7/2020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4008" y="639383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3F7BF7A-7F7E-6743-ADED-AF64BD47DE18}" type="slidenum">
              <a:rPr lang="en-US" smtClean="0">
                <a:solidFill>
                  <a:srgbClr val="FF0000"/>
                </a:solidFill>
              </a:rPr>
              <a:pPr algn="ctr"/>
              <a:t>‹#›</a:t>
            </a:fld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67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1574195"/>
          </a:xfrm>
        </p:spPr>
        <p:txBody>
          <a:bodyPr>
            <a:normAutofit/>
          </a:bodyPr>
          <a:lstStyle/>
          <a:p>
            <a:r>
              <a:rPr lang="en-US" dirty="0"/>
              <a:t>An overview</a:t>
            </a:r>
          </a:p>
          <a:p>
            <a:r>
              <a:rPr lang="en-US" dirty="0"/>
              <a:t>Rochester Institute of Technology</a:t>
            </a:r>
          </a:p>
          <a:p>
            <a:r>
              <a:rPr lang="en-US" dirty="0"/>
              <a:t>Computer science department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084B-1EA4-425E-B395-27A2421A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13DFB-160F-45B9-99E3-1F82AC71E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Projections can be inclusive or exclusive</a:t>
            </a:r>
          </a:p>
          <a:p>
            <a:r>
              <a:rPr lang="en-US" dirty="0"/>
              <a:t>Previous example was inclusive</a:t>
            </a:r>
          </a:p>
          <a:p>
            <a:r>
              <a:rPr lang="en-US" dirty="0"/>
              <a:t>For exclusive, we set {attribute: 0}</a:t>
            </a:r>
          </a:p>
          <a:p>
            <a:r>
              <a:rPr lang="en-US" dirty="0"/>
              <a:t>Ex: </a:t>
            </a:r>
            <a:r>
              <a:rPr lang="en-US" dirty="0" err="1"/>
              <a:t>db.products.find</a:t>
            </a:r>
            <a:r>
              <a:rPr lang="en-US" dirty="0"/>
              <a:t>({</a:t>
            </a:r>
            <a:r>
              <a:rPr lang="en-US" dirty="0" err="1"/>
              <a:t>available_quantity</a:t>
            </a:r>
            <a:r>
              <a:rPr lang="en-US" dirty="0"/>
              <a:t>: {$</a:t>
            </a:r>
            <a:r>
              <a:rPr lang="en-US" dirty="0" err="1"/>
              <a:t>lt</a:t>
            </a:r>
            <a:r>
              <a:rPr lang="en-US" dirty="0"/>
              <a:t>: 100}}, {name: 0})</a:t>
            </a:r>
          </a:p>
          <a:p>
            <a:r>
              <a:rPr lang="en-US" dirty="0"/>
              <a:t>_id is always included unless it’s excluded – needed to ensure that documents remain unique</a:t>
            </a:r>
          </a:p>
          <a:p>
            <a:r>
              <a:rPr lang="en-US" dirty="0"/>
              <a:t>Ex: </a:t>
            </a:r>
            <a:r>
              <a:rPr lang="en-US" dirty="0" err="1"/>
              <a:t>db.products.find</a:t>
            </a:r>
            <a:r>
              <a:rPr lang="en-US" dirty="0"/>
              <a:t>({</a:t>
            </a:r>
            <a:r>
              <a:rPr lang="en-US" dirty="0" err="1"/>
              <a:t>available_quantity</a:t>
            </a:r>
            <a:r>
              <a:rPr lang="en-US" dirty="0"/>
              <a:t>: {$</a:t>
            </a:r>
            <a:r>
              <a:rPr lang="en-US" dirty="0" err="1"/>
              <a:t>lt</a:t>
            </a:r>
            <a:r>
              <a:rPr lang="en-US" dirty="0"/>
              <a:t>: 100}}, {name: 1, _id: 0})</a:t>
            </a:r>
          </a:p>
          <a:p>
            <a:r>
              <a:rPr lang="en-US" dirty="0"/>
              <a:t>Sorting always happens before projections.  Make sure you sort on indexed attributes</a:t>
            </a:r>
          </a:p>
          <a:p>
            <a:r>
              <a:rPr lang="en-US" dirty="0"/>
              <a:t>Can also rename attributes here (will see later)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3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2150-F1D2-444E-97D6-22553A42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Updates/Replace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3B6D-24EB-4F87-A5E4-509519E52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db.&lt;</a:t>
            </a:r>
            <a:r>
              <a:rPr lang="en-US" dirty="0" err="1"/>
              <a:t>collectionName</a:t>
            </a:r>
            <a:r>
              <a:rPr lang="en-US" dirty="0"/>
              <a:t>&gt;.</a:t>
            </a:r>
            <a:r>
              <a:rPr lang="en-US" dirty="0" err="1"/>
              <a:t>updateOne</a:t>
            </a:r>
            <a:r>
              <a:rPr lang="en-US" dirty="0"/>
              <a:t>()</a:t>
            </a:r>
          </a:p>
          <a:p>
            <a:r>
              <a:rPr lang="en-US" dirty="0"/>
              <a:t>db.&lt;</a:t>
            </a:r>
            <a:r>
              <a:rPr lang="en-US" dirty="0" err="1"/>
              <a:t>collectionName</a:t>
            </a:r>
            <a:r>
              <a:rPr lang="en-US" dirty="0"/>
              <a:t>&gt;.</a:t>
            </a:r>
            <a:r>
              <a:rPr lang="en-US" dirty="0" err="1"/>
              <a:t>updateMany</a:t>
            </a:r>
            <a:r>
              <a:rPr lang="en-US" dirty="0"/>
              <a:t>()</a:t>
            </a:r>
          </a:p>
          <a:p>
            <a:r>
              <a:rPr lang="en-US" dirty="0"/>
              <a:t>Ex: </a:t>
            </a:r>
            <a:r>
              <a:rPr lang="en-US" dirty="0" err="1"/>
              <a:t>db.products.updateOne</a:t>
            </a:r>
            <a:r>
              <a:rPr lang="en-US" dirty="0"/>
              <a:t>({Name: “Smith”}, {$set: {age: 34}})</a:t>
            </a:r>
          </a:p>
          <a:p>
            <a:pPr lvl="1"/>
            <a:r>
              <a:rPr lang="en-US" dirty="0"/>
              <a:t>First document is the find piece of the update</a:t>
            </a:r>
          </a:p>
          <a:p>
            <a:pPr lvl="1"/>
            <a:r>
              <a:rPr lang="en-US" dirty="0"/>
              <a:t>Second document is what you want to update</a:t>
            </a:r>
          </a:p>
          <a:p>
            <a:pPr lvl="1"/>
            <a:r>
              <a:rPr lang="en-US" dirty="0"/>
              <a:t>Be sure to include $set, otherwise, it will set the entire document that matched to the criteria in the 2</a:t>
            </a:r>
            <a:r>
              <a:rPr lang="en-US" baseline="30000" dirty="0"/>
              <a:t>nd</a:t>
            </a:r>
            <a:r>
              <a:rPr lang="en-US" dirty="0"/>
              <a:t> document</a:t>
            </a:r>
          </a:p>
          <a:p>
            <a:r>
              <a:rPr lang="en-US" dirty="0"/>
              <a:t>Use db.&lt;</a:t>
            </a:r>
            <a:r>
              <a:rPr lang="en-US" dirty="0" err="1"/>
              <a:t>collectionName</a:t>
            </a:r>
            <a:r>
              <a:rPr lang="en-US" dirty="0"/>
              <a:t>&gt;.</a:t>
            </a:r>
            <a:r>
              <a:rPr lang="en-US" dirty="0" err="1"/>
              <a:t>replaceOne</a:t>
            </a:r>
            <a:r>
              <a:rPr lang="en-US" dirty="0"/>
              <a:t>() to replace docs</a:t>
            </a:r>
          </a:p>
        </p:txBody>
      </p:sp>
    </p:spTree>
    <p:extLst>
      <p:ext uri="{BB962C8B-B14F-4D97-AF65-F5344CB8AC3E}">
        <p14:creationId xmlns:p14="http://schemas.microsoft.com/office/powerpoint/2010/main" val="142468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6547-E914-4D80-9E2D-B3915EAB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0D118-0F02-42C5-B448-4BBABAD7D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db.&lt;</a:t>
            </a:r>
            <a:r>
              <a:rPr lang="en-US" dirty="0" err="1"/>
              <a:t>collectionName</a:t>
            </a:r>
            <a:r>
              <a:rPr lang="en-US" dirty="0"/>
              <a:t>&gt;.</a:t>
            </a:r>
            <a:r>
              <a:rPr lang="en-US" dirty="0" err="1"/>
              <a:t>deleteMany</a:t>
            </a:r>
            <a:r>
              <a:rPr lang="en-US" dirty="0"/>
              <a:t>()</a:t>
            </a:r>
          </a:p>
          <a:p>
            <a:r>
              <a:rPr lang="en-US" dirty="0"/>
              <a:t>db.&lt;</a:t>
            </a:r>
            <a:r>
              <a:rPr lang="en-US" dirty="0" err="1"/>
              <a:t>collectionName</a:t>
            </a:r>
            <a:r>
              <a:rPr lang="en-US" dirty="0"/>
              <a:t>&gt;.</a:t>
            </a:r>
            <a:r>
              <a:rPr lang="en-US" dirty="0" err="1"/>
              <a:t>deleteOne</a:t>
            </a:r>
            <a:r>
              <a:rPr lang="en-US" dirty="0"/>
              <a:t>()</a:t>
            </a:r>
          </a:p>
          <a:p>
            <a:r>
              <a:rPr lang="en-US" dirty="0"/>
              <a:t>Ex </a:t>
            </a:r>
            <a:r>
              <a:rPr lang="en-US" dirty="0" err="1"/>
              <a:t>db.foobar.deleteMany</a:t>
            </a:r>
            <a:r>
              <a:rPr lang="en-US" dirty="0"/>
              <a:t>()</a:t>
            </a:r>
          </a:p>
          <a:p>
            <a:r>
              <a:rPr lang="en-US" dirty="0"/>
              <a:t>Ex: </a:t>
            </a:r>
            <a:r>
              <a:rPr lang="en-US" dirty="0" err="1"/>
              <a:t>db.foobar.deleteOne</a:t>
            </a:r>
            <a:r>
              <a:rPr lang="en-US" dirty="0"/>
              <a:t>({name: “Smith”})</a:t>
            </a:r>
          </a:p>
        </p:txBody>
      </p:sp>
    </p:spTree>
    <p:extLst>
      <p:ext uri="{BB962C8B-B14F-4D97-AF65-F5344CB8AC3E}">
        <p14:creationId xmlns:p14="http://schemas.microsoft.com/office/powerpoint/2010/main" val="162608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24FE-EFD3-49A9-968C-08752F076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0461E-755F-4726-BBAC-2D75E6A8F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4537467"/>
          </a:xfrm>
        </p:spPr>
        <p:txBody>
          <a:bodyPr>
            <a:normAutofit fontScale="92500"/>
          </a:bodyPr>
          <a:lstStyle/>
          <a:p>
            <a:r>
              <a:rPr lang="en-US" dirty="0"/>
              <a:t>Aggregation is the fundamental query structure of mongo</a:t>
            </a:r>
          </a:p>
          <a:p>
            <a:r>
              <a:rPr lang="en-US" dirty="0"/>
              <a:t>Takes items in a list and performs them in order, with the output of the first operation going to the second, ad nauseum.</a:t>
            </a:r>
          </a:p>
          <a:p>
            <a:r>
              <a:rPr lang="en-US" dirty="0"/>
              <a:t>Common aggregation operations</a:t>
            </a:r>
          </a:p>
          <a:p>
            <a:pPr lvl="1"/>
            <a:r>
              <a:rPr lang="en-US" dirty="0"/>
              <a:t>$project – projections</a:t>
            </a:r>
          </a:p>
          <a:p>
            <a:pPr lvl="1"/>
            <a:r>
              <a:rPr lang="en-US" dirty="0"/>
              <a:t>$skip – skips n documents</a:t>
            </a:r>
          </a:p>
          <a:p>
            <a:pPr lvl="1"/>
            <a:r>
              <a:rPr lang="en-US" dirty="0"/>
              <a:t>$sort – sorts documents</a:t>
            </a:r>
          </a:p>
          <a:p>
            <a:pPr lvl="1"/>
            <a:r>
              <a:rPr lang="en-US" dirty="0"/>
              <a:t>$match – finds documents</a:t>
            </a:r>
          </a:p>
          <a:p>
            <a:pPr lvl="1"/>
            <a:r>
              <a:rPr lang="en-US" dirty="0"/>
              <a:t>$group – using to group documents together</a:t>
            </a:r>
          </a:p>
          <a:p>
            <a:pPr lvl="1"/>
            <a:r>
              <a:rPr lang="en-US" dirty="0"/>
              <a:t>$count – counts documents</a:t>
            </a:r>
          </a:p>
          <a:p>
            <a:pPr lvl="1"/>
            <a:r>
              <a:rPr lang="en-US" dirty="0"/>
              <a:t>$limit – limits the result set</a:t>
            </a:r>
          </a:p>
          <a:p>
            <a:pPr lvl="1"/>
            <a:r>
              <a:rPr lang="en-US" dirty="0"/>
              <a:t>$lookup – left join like operation</a:t>
            </a:r>
          </a:p>
        </p:txBody>
      </p:sp>
    </p:spTree>
    <p:extLst>
      <p:ext uri="{BB962C8B-B14F-4D97-AF65-F5344CB8AC3E}">
        <p14:creationId xmlns:p14="http://schemas.microsoft.com/office/powerpoint/2010/main" val="1757782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1095-53A0-4751-8899-8A6205F5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760F-FFCD-4FC2-B42E-1AE519ED5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db.&lt;</a:t>
            </a:r>
            <a:r>
              <a:rPr lang="en-US" dirty="0" err="1"/>
              <a:t>collectionName</a:t>
            </a:r>
            <a:r>
              <a:rPr lang="en-US" dirty="0"/>
              <a:t>&gt;.aggregate([{$match: }, {$group}])</a:t>
            </a:r>
          </a:p>
          <a:p>
            <a:r>
              <a:rPr lang="en-US" dirty="0"/>
              <a:t>Ex: </a:t>
            </a:r>
            <a:r>
              <a:rPr lang="en-US" dirty="0" err="1"/>
              <a:t>db.suppliers.aggregate</a:t>
            </a:r>
            <a:r>
              <a:rPr lang="en-US" dirty="0"/>
              <a:t>([{$group: {_id: "$city", </a:t>
            </a:r>
            <a:r>
              <a:rPr lang="en-US" dirty="0" err="1"/>
              <a:t>totalStatus</a:t>
            </a:r>
            <a:r>
              <a:rPr lang="en-US" dirty="0"/>
              <a:t>: {$sum: "$status"}}}]) </a:t>
            </a:r>
          </a:p>
          <a:p>
            <a:r>
              <a:rPr lang="en-US" dirty="0"/>
              <a:t>Ex: </a:t>
            </a:r>
            <a:r>
              <a:rPr lang="en-US" dirty="0" err="1"/>
              <a:t>db.suppliers.aggregate</a:t>
            </a:r>
            <a:r>
              <a:rPr lang="en-US" dirty="0"/>
              <a:t>([{$group: {_id: "$city", </a:t>
            </a:r>
            <a:r>
              <a:rPr lang="en-US" dirty="0" err="1"/>
              <a:t>totalStatus</a:t>
            </a:r>
            <a:r>
              <a:rPr lang="en-US" dirty="0"/>
              <a:t>: {$sum: "$status"}}}, {$match: {</a:t>
            </a:r>
            <a:r>
              <a:rPr lang="en-US" dirty="0" err="1"/>
              <a:t>totalStatus</a:t>
            </a:r>
            <a:r>
              <a:rPr lang="en-US" dirty="0"/>
              <a:t>: {$</a:t>
            </a:r>
            <a:r>
              <a:rPr lang="en-US" dirty="0" err="1"/>
              <a:t>gte</a:t>
            </a:r>
            <a:r>
              <a:rPr lang="en-US" dirty="0"/>
              <a:t>: 90}}}])</a:t>
            </a:r>
          </a:p>
        </p:txBody>
      </p:sp>
    </p:spTree>
    <p:extLst>
      <p:ext uri="{BB962C8B-B14F-4D97-AF65-F5344CB8AC3E}">
        <p14:creationId xmlns:p14="http://schemas.microsoft.com/office/powerpoint/2010/main" val="881285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36C1-851C-2549-8F56-AE3D5C28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Unwind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CC363-1787-CB4D-872B-FC56A7F55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40377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Takes an array of items and makes documents from them</a:t>
            </a:r>
          </a:p>
          <a:p>
            <a:r>
              <a:rPr lang="en-US" dirty="0"/>
              <a:t>Allows for query on documents</a:t>
            </a:r>
          </a:p>
          <a:p>
            <a:r>
              <a:rPr lang="en-US" dirty="0"/>
              <a:t>Given a document with: { "_id" : 1, "item" : "ABC1", sizes: [ "S", "M", "L"] }</a:t>
            </a:r>
          </a:p>
          <a:p>
            <a:r>
              <a:rPr lang="en-US" dirty="0"/>
              <a:t>Perform unwind on it: aggregate( [ { $unwind : "$sizes" } ] )</a:t>
            </a:r>
          </a:p>
          <a:p>
            <a:r>
              <a:rPr lang="en-US" dirty="0"/>
              <a:t>Get 3 documents:</a:t>
            </a:r>
          </a:p>
          <a:p>
            <a:pPr marL="0" indent="0">
              <a:buNone/>
            </a:pPr>
            <a:r>
              <a:rPr lang="en-US" dirty="0"/>
              <a:t>    { "_id" : 1, "item" : "ABC1", "sizes" : "S" } </a:t>
            </a:r>
          </a:p>
          <a:p>
            <a:pPr marL="0" indent="0">
              <a:buNone/>
            </a:pPr>
            <a:r>
              <a:rPr lang="en-US" dirty="0"/>
              <a:t>    { "_id" : 1, "item" : "ABC1", "sizes" : "M" } </a:t>
            </a:r>
          </a:p>
          <a:p>
            <a:pPr marL="0" indent="0">
              <a:buNone/>
            </a:pPr>
            <a:r>
              <a:rPr lang="en-US" dirty="0"/>
              <a:t>    { "_id" : 1, "item" : "ABC1", "sizes" : "L" }</a:t>
            </a:r>
          </a:p>
        </p:txBody>
      </p:sp>
    </p:spTree>
    <p:extLst>
      <p:ext uri="{BB962C8B-B14F-4D97-AF65-F5344CB8AC3E}">
        <p14:creationId xmlns:p14="http://schemas.microsoft.com/office/powerpoint/2010/main" val="3579372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6539-6A1A-E44E-ADAD-96FF3645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2EE01-D1A8-5E4A-9CA1-39D162B53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perform a join on a collection in the same database</a:t>
            </a:r>
          </a:p>
          <a:p>
            <a:r>
              <a:rPr lang="en-US" dirty="0"/>
              <a:t>$lookup: { </a:t>
            </a:r>
          </a:p>
          <a:p>
            <a:pPr marL="457200" lvl="1" indent="0">
              <a:buNone/>
            </a:pPr>
            <a:r>
              <a:rPr lang="en-US" dirty="0"/>
              <a:t>from: &lt;collection to join&gt;,</a:t>
            </a:r>
          </a:p>
          <a:p>
            <a:pPr marL="457200" lvl="1" indent="0">
              <a:buNone/>
            </a:pPr>
            <a:r>
              <a:rPr lang="en-US" dirty="0" err="1"/>
              <a:t>localField</a:t>
            </a:r>
            <a:r>
              <a:rPr lang="en-US" dirty="0"/>
              <a:t>: &lt;field from the input documents&gt;,</a:t>
            </a:r>
          </a:p>
          <a:p>
            <a:pPr marL="457200" lvl="1" indent="0">
              <a:buNone/>
            </a:pPr>
            <a:r>
              <a:rPr lang="en-US" dirty="0" err="1"/>
              <a:t>foreignField</a:t>
            </a:r>
            <a:r>
              <a:rPr lang="en-US" dirty="0"/>
              <a:t>: &lt;field from the documents of the "from" collection&gt;,</a:t>
            </a:r>
          </a:p>
          <a:p>
            <a:pPr marL="457200" lvl="1" indent="0">
              <a:buNone/>
            </a:pPr>
            <a:r>
              <a:rPr lang="en-US" dirty="0"/>
              <a:t>as: &lt;output array field&gt; </a:t>
            </a:r>
          </a:p>
          <a:p>
            <a:pPr marL="457200" lvl="1" indent="0">
              <a:buNone/>
            </a:pPr>
            <a:r>
              <a:rPr lang="en-US" dirty="0"/>
              <a:t>} 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22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CC2CC-16B2-C84E-A320-4BD4F1CA1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2" y="152400"/>
            <a:ext cx="4101918" cy="628904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495A70A-D075-724B-BCFA-C2962CBDFEED}"/>
              </a:ext>
            </a:extLst>
          </p:cNvPr>
          <p:cNvSpPr txBox="1">
            <a:spLocks/>
          </p:cNvSpPr>
          <p:nvPr/>
        </p:nvSpPr>
        <p:spPr>
          <a:xfrm>
            <a:off x="4800600" y="152400"/>
            <a:ext cx="3878398" cy="79568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COMPLEX QUERY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E3BDED-94F3-ED4B-AB6D-DD053F63278D}"/>
              </a:ext>
            </a:extLst>
          </p:cNvPr>
          <p:cNvSpPr txBox="1">
            <a:spLocks/>
          </p:cNvSpPr>
          <p:nvPr/>
        </p:nvSpPr>
        <p:spPr>
          <a:xfrm>
            <a:off x="4876800" y="796533"/>
            <a:ext cx="4035878" cy="5644907"/>
          </a:xfrm>
          <a:prstGeom prst="rect">
            <a:avLst/>
          </a:prstGeom>
        </p:spPr>
        <p:txBody>
          <a:bodyPr/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Aggregation Pipeline</a:t>
            </a:r>
          </a:p>
          <a:p>
            <a:r>
              <a:rPr lang="en-US" dirty="0"/>
              <a:t>$match</a:t>
            </a:r>
          </a:p>
          <a:p>
            <a:r>
              <a:rPr lang="en-US" dirty="0"/>
              <a:t>$lookup</a:t>
            </a:r>
          </a:p>
          <a:p>
            <a:r>
              <a:rPr lang="en-US" dirty="0"/>
              <a:t>$unwind</a:t>
            </a:r>
          </a:p>
          <a:p>
            <a:r>
              <a:rPr lang="en-US" dirty="0"/>
              <a:t>$match</a:t>
            </a:r>
          </a:p>
          <a:p>
            <a:r>
              <a:rPr lang="en-US" dirty="0"/>
              <a:t>$lookup</a:t>
            </a:r>
          </a:p>
          <a:p>
            <a:r>
              <a:rPr lang="en-US" dirty="0"/>
              <a:t>$unwind</a:t>
            </a:r>
          </a:p>
          <a:p>
            <a:r>
              <a:rPr lang="en-US" dirty="0"/>
              <a:t>$project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4CDA-07A1-9B47-B095-CF1DC386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77ED9-BE66-7A41-A8B9-E41C44192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43850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   {"$lookup":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"from": "supplies",</a:t>
            </a:r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localField</a:t>
            </a:r>
            <a:r>
              <a:rPr lang="en-US" dirty="0"/>
              <a:t>": "_id",</a:t>
            </a:r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foreignField</a:t>
            </a:r>
            <a:r>
              <a:rPr lang="en-US" dirty="0"/>
              <a:t>": "supplier",</a:t>
            </a:r>
          </a:p>
          <a:p>
            <a:pPr marL="0" indent="0">
              <a:buNone/>
            </a:pPr>
            <a:r>
              <a:rPr lang="en-US" dirty="0"/>
              <a:t>            "as": "supplies"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Joins suppliers on supplies, where </a:t>
            </a:r>
            <a:r>
              <a:rPr lang="en-US" dirty="0" err="1"/>
              <a:t>supplies.supplier</a:t>
            </a:r>
            <a:r>
              <a:rPr lang="en-US" dirty="0"/>
              <a:t> = </a:t>
            </a:r>
            <a:r>
              <a:rPr lang="en-US" dirty="0" err="1"/>
              <a:t>suppliers._id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4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045B-871E-CD4A-898D-C58E9B4E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A361F-47DD-B14F-9746-B83001143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7167108" cy="41564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{ "_id" : 21, "name" : "</a:t>
            </a:r>
            <a:r>
              <a:rPr lang="en-US" sz="1000" dirty="0" err="1"/>
              <a:t>Deliwines</a:t>
            </a:r>
            <a:r>
              <a:rPr lang="en-US" sz="1000" dirty="0"/>
              <a:t>", "address" : "240, Avenue of the Americas", "city" : "New York", "status" : 20, "supplies" : </a:t>
            </a:r>
          </a:p>
          <a:p>
            <a:pPr marL="0" indent="0">
              <a:buNone/>
            </a:pPr>
            <a:r>
              <a:rPr lang="en-US" sz="1000" dirty="0"/>
              <a:t>[ </a:t>
            </a:r>
          </a:p>
          <a:p>
            <a:pPr marL="0" indent="0">
              <a:buNone/>
            </a:pPr>
            <a:r>
              <a:rPr lang="en-US" sz="1000" dirty="0"/>
              <a:t>    { "_id" : </a:t>
            </a:r>
            <a:r>
              <a:rPr lang="en-US" sz="1000" dirty="0" err="1"/>
              <a:t>ObjectId</a:t>
            </a:r>
            <a:r>
              <a:rPr lang="en-US" sz="1000" dirty="0"/>
              <a:t>("5f7c6cf47b791bc05e228fd7"), "supplier" : 21, "product" : 119, "</a:t>
            </a:r>
            <a:r>
              <a:rPr lang="en-US" sz="1000" dirty="0" err="1"/>
              <a:t>purchase_price</a:t>
            </a:r>
            <a:r>
              <a:rPr lang="en-US" sz="1000" dirty="0"/>
              <a:t>" : 15.99, "</a:t>
            </a:r>
            <a:r>
              <a:rPr lang="en-US" sz="1000" dirty="0" err="1"/>
              <a:t>delivery_period</a:t>
            </a:r>
            <a:r>
              <a:rPr lang="en-US" sz="1000" dirty="0"/>
              <a:t>" : 1 }, </a:t>
            </a:r>
          </a:p>
          <a:p>
            <a:pPr marL="0" indent="0">
              <a:buNone/>
            </a:pPr>
            <a:r>
              <a:rPr lang="en-US" sz="1000" dirty="0"/>
              <a:t>    { "_id" : </a:t>
            </a:r>
            <a:r>
              <a:rPr lang="en-US" sz="1000" dirty="0" err="1"/>
              <a:t>ObjectId</a:t>
            </a:r>
            <a:r>
              <a:rPr lang="en-US" sz="1000" dirty="0"/>
              <a:t>("5f7c6cf47b791bc05e228fd8"), "supplier" : 21, "product" : 178, "</a:t>
            </a:r>
            <a:r>
              <a:rPr lang="en-US" sz="1000" dirty="0" err="1"/>
              <a:t>purchase_price</a:t>
            </a:r>
            <a:r>
              <a:rPr lang="en-US" sz="1000" dirty="0"/>
              <a:t>" : null, "</a:t>
            </a:r>
            <a:r>
              <a:rPr lang="en-US" sz="1000" dirty="0" err="1"/>
              <a:t>delivery_period</a:t>
            </a:r>
            <a:r>
              <a:rPr lang="en-US" sz="1000" dirty="0"/>
              <a:t>" : null }, </a:t>
            </a:r>
          </a:p>
          <a:p>
            <a:pPr marL="0" indent="0">
              <a:buNone/>
            </a:pPr>
            <a:r>
              <a:rPr lang="en-US" sz="1000" dirty="0"/>
              <a:t>    { "_id" : </a:t>
            </a:r>
            <a:r>
              <a:rPr lang="en-US" sz="1000" dirty="0" err="1"/>
              <a:t>ObjectId</a:t>
            </a:r>
            <a:r>
              <a:rPr lang="en-US" sz="1000" dirty="0"/>
              <a:t>("5f7c6cf47b791bc05e228fd9"), "supplier" : 21, "product" : 289, "</a:t>
            </a:r>
            <a:r>
              <a:rPr lang="en-US" sz="1000" dirty="0" err="1"/>
              <a:t>purchase_price</a:t>
            </a:r>
            <a:r>
              <a:rPr lang="en-US" sz="1000" dirty="0"/>
              <a:t>" : 17.99, "</a:t>
            </a:r>
            <a:r>
              <a:rPr lang="en-US" sz="1000" dirty="0" err="1"/>
              <a:t>delivery_period</a:t>
            </a:r>
            <a:r>
              <a:rPr lang="en-US" sz="1000" dirty="0"/>
              <a:t>" : 1 }, </a:t>
            </a:r>
          </a:p>
          <a:p>
            <a:pPr marL="0" indent="0">
              <a:buNone/>
            </a:pPr>
            <a:r>
              <a:rPr lang="en-US" sz="1000" dirty="0"/>
              <a:t>    { "_id" : </a:t>
            </a:r>
            <a:r>
              <a:rPr lang="en-US" sz="1000" dirty="0" err="1"/>
              <a:t>ObjectId</a:t>
            </a:r>
            <a:r>
              <a:rPr lang="en-US" sz="1000" dirty="0"/>
              <a:t>("5f7c6cf47b791bc05e228fda"), "supplier" : 21, "product" : 327, "</a:t>
            </a:r>
            <a:r>
              <a:rPr lang="en-US" sz="1000" dirty="0" err="1"/>
              <a:t>purchase_price</a:t>
            </a:r>
            <a:r>
              <a:rPr lang="en-US" sz="1000" dirty="0"/>
              <a:t>" : 56, "</a:t>
            </a:r>
            <a:r>
              <a:rPr lang="en-US" sz="1000" dirty="0" err="1"/>
              <a:t>delivery_period</a:t>
            </a:r>
            <a:r>
              <a:rPr lang="en-US" sz="1000" dirty="0"/>
              <a:t>" : 6 }, </a:t>
            </a:r>
          </a:p>
          <a:p>
            <a:pPr marL="0" indent="0">
              <a:buNone/>
            </a:pPr>
            <a:r>
              <a:rPr lang="en-US" sz="1000" dirty="0"/>
              <a:t>    { "_id" : </a:t>
            </a:r>
            <a:r>
              <a:rPr lang="en-US" sz="1000" dirty="0" err="1"/>
              <a:t>ObjectId</a:t>
            </a:r>
            <a:r>
              <a:rPr lang="en-US" sz="1000" dirty="0"/>
              <a:t>("5f7c6cf47b791bc05e228fdb"), "supplier" : 21, "product" : 347, "</a:t>
            </a:r>
            <a:r>
              <a:rPr lang="en-US" sz="1000" dirty="0" err="1"/>
              <a:t>purchase_price</a:t>
            </a:r>
            <a:r>
              <a:rPr lang="en-US" sz="1000" dirty="0"/>
              <a:t>" : 16, "</a:t>
            </a:r>
            <a:r>
              <a:rPr lang="en-US" sz="1000" dirty="0" err="1"/>
              <a:t>delivery_period</a:t>
            </a:r>
            <a:r>
              <a:rPr lang="en-US" sz="1000" dirty="0"/>
              <a:t>" : 2 }, </a:t>
            </a:r>
          </a:p>
          <a:p>
            <a:pPr marL="0" indent="0">
              <a:buNone/>
            </a:pPr>
            <a:r>
              <a:rPr lang="en-US" sz="1000" dirty="0"/>
              <a:t>    { "_id" : </a:t>
            </a:r>
            <a:r>
              <a:rPr lang="en-US" sz="1000" dirty="0" err="1"/>
              <a:t>ObjectId</a:t>
            </a:r>
            <a:r>
              <a:rPr lang="en-US" sz="1000" dirty="0"/>
              <a:t>("5f7c6cf47b791bc05e228fdc"), "supplier" : 21, "product" : 384, "</a:t>
            </a:r>
            <a:r>
              <a:rPr lang="en-US" sz="1000" dirty="0" err="1"/>
              <a:t>purchase_price</a:t>
            </a:r>
            <a:r>
              <a:rPr lang="en-US" sz="1000" dirty="0"/>
              <a:t>" : 55, "</a:t>
            </a:r>
            <a:r>
              <a:rPr lang="en-US" sz="1000" dirty="0" err="1"/>
              <a:t>delivery_period</a:t>
            </a:r>
            <a:r>
              <a:rPr lang="en-US" sz="1000" dirty="0"/>
              <a:t>" : 2 }, </a:t>
            </a:r>
          </a:p>
          <a:p>
            <a:pPr marL="0" indent="0">
              <a:buNone/>
            </a:pPr>
            <a:r>
              <a:rPr lang="en-US" sz="1000" dirty="0"/>
              <a:t>    { "_id" : </a:t>
            </a:r>
            <a:r>
              <a:rPr lang="en-US" sz="1000" dirty="0" err="1"/>
              <a:t>ObjectId</a:t>
            </a:r>
            <a:r>
              <a:rPr lang="en-US" sz="1000" dirty="0"/>
              <a:t>("5f7c6cf47b791bc05e228fdd"), "supplier" : 21, "product" : 386, "</a:t>
            </a:r>
            <a:r>
              <a:rPr lang="en-US" sz="1000" dirty="0" err="1"/>
              <a:t>purchase_price</a:t>
            </a:r>
            <a:r>
              <a:rPr lang="en-US" sz="1000" dirty="0"/>
              <a:t>" : 58.99, "</a:t>
            </a:r>
            <a:r>
              <a:rPr lang="en-US" sz="1000" dirty="0" err="1"/>
              <a:t>delivery_period</a:t>
            </a:r>
            <a:r>
              <a:rPr lang="en-US" sz="1000" dirty="0"/>
              <a:t>" : 2 }, </a:t>
            </a:r>
          </a:p>
          <a:p>
            <a:pPr marL="0" indent="0">
              <a:buNone/>
            </a:pPr>
            <a:r>
              <a:rPr lang="en-US" sz="1000" dirty="0"/>
              <a:t>    { "_id" : </a:t>
            </a:r>
            <a:r>
              <a:rPr lang="en-US" sz="1000" dirty="0" err="1"/>
              <a:t>ObjectId</a:t>
            </a:r>
            <a:r>
              <a:rPr lang="en-US" sz="1000" dirty="0"/>
              <a:t>("5f7c6cf47b791bc05e228fde"), "supplier" : 21, "product" : 468, "</a:t>
            </a:r>
            <a:r>
              <a:rPr lang="en-US" sz="1000" dirty="0" err="1"/>
              <a:t>purchase_price</a:t>
            </a:r>
            <a:r>
              <a:rPr lang="en-US" sz="1000" dirty="0"/>
              <a:t>" : 14.99, "</a:t>
            </a:r>
            <a:r>
              <a:rPr lang="en-US" sz="1000" dirty="0" err="1"/>
              <a:t>delivery_period</a:t>
            </a:r>
            <a:r>
              <a:rPr lang="en-US" sz="1000" dirty="0"/>
              <a:t>" : 5 }, </a:t>
            </a:r>
          </a:p>
          <a:p>
            <a:pPr marL="0" indent="0">
              <a:buNone/>
            </a:pPr>
            <a:r>
              <a:rPr lang="en-US" sz="1000" dirty="0"/>
              <a:t>    { "_id" : </a:t>
            </a:r>
            <a:r>
              <a:rPr lang="en-US" sz="1000" dirty="0" err="1"/>
              <a:t>ObjectId</a:t>
            </a:r>
            <a:r>
              <a:rPr lang="en-US" sz="1000" dirty="0"/>
              <a:t>("5f7c6cf47b791bc05e228fdf"), "supplier" : 21, "product" : 668, "</a:t>
            </a:r>
            <a:r>
              <a:rPr lang="en-US" sz="1000" dirty="0" err="1"/>
              <a:t>purchase_price</a:t>
            </a:r>
            <a:r>
              <a:rPr lang="en-US" sz="1000" dirty="0"/>
              <a:t>" : 6, "</a:t>
            </a:r>
            <a:r>
              <a:rPr lang="en-US" sz="1000" dirty="0" err="1"/>
              <a:t>delivery_period</a:t>
            </a:r>
            <a:r>
              <a:rPr lang="en-US" sz="1000" dirty="0"/>
              <a:t>" : 1 } </a:t>
            </a:r>
          </a:p>
          <a:p>
            <a:pPr marL="0" indent="0">
              <a:buNone/>
            </a:pPr>
            <a:r>
              <a:rPr lang="en-US" sz="1000" dirty="0"/>
              <a:t>] }</a:t>
            </a:r>
          </a:p>
        </p:txBody>
      </p:sp>
    </p:spTree>
    <p:extLst>
      <p:ext uri="{BB962C8B-B14F-4D97-AF65-F5344CB8AC3E}">
        <p14:creationId xmlns:p14="http://schemas.microsoft.com/office/powerpoint/2010/main" val="175086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C064-156E-498C-B002-757EA6ED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55AE-1476-414F-9594-05C34664E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key-value</a:t>
            </a:r>
          </a:p>
          <a:p>
            <a:r>
              <a:rPr lang="en-US" dirty="0"/>
              <a:t>Can query on any attribute, as opposed to just the key</a:t>
            </a:r>
          </a:p>
          <a:p>
            <a:r>
              <a:rPr lang="en-US" dirty="0"/>
              <a:t>There is no standard for Document Based</a:t>
            </a:r>
          </a:p>
          <a:p>
            <a:r>
              <a:rPr lang="en-US" dirty="0"/>
              <a:t>Our benchmark will be MongoDB</a:t>
            </a:r>
          </a:p>
        </p:txBody>
      </p:sp>
    </p:spTree>
    <p:extLst>
      <p:ext uri="{BB962C8B-B14F-4D97-AF65-F5344CB8AC3E}">
        <p14:creationId xmlns:p14="http://schemas.microsoft.com/office/powerpoint/2010/main" val="242118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CF92-4403-AA43-887E-9A01A7F9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Unwinding this, so we can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1B970-BBC3-544F-81D3-24E5561FE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41564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{ "_id" : 21, "name" : "</a:t>
            </a:r>
            <a:r>
              <a:rPr lang="en-US" dirty="0" err="1"/>
              <a:t>Deliwines</a:t>
            </a:r>
            <a:r>
              <a:rPr lang="en-US" dirty="0"/>
              <a:t>", "address" : "240, Avenue of the Americas", "city" : "New York", "status" : 20, "supplies" : { "_id" : </a:t>
            </a:r>
            <a:r>
              <a:rPr lang="en-US" dirty="0" err="1"/>
              <a:t>ObjectId</a:t>
            </a:r>
            <a:r>
              <a:rPr lang="en-US" dirty="0"/>
              <a:t>("5f7c6cf47b791bc05e228fd7"), "supplier" : 21, "product" : 119, "</a:t>
            </a:r>
            <a:r>
              <a:rPr lang="en-US" dirty="0" err="1"/>
              <a:t>purchase_price</a:t>
            </a:r>
            <a:r>
              <a:rPr lang="en-US" dirty="0"/>
              <a:t>" : 15.99, "</a:t>
            </a:r>
            <a:r>
              <a:rPr lang="en-US" dirty="0" err="1"/>
              <a:t>delivery_period</a:t>
            </a:r>
            <a:r>
              <a:rPr lang="en-US" dirty="0"/>
              <a:t>" : 1 } }</a:t>
            </a:r>
          </a:p>
          <a:p>
            <a:r>
              <a:rPr lang="en-US" dirty="0"/>
              <a:t>{ "_id" : 21, "name" : "</a:t>
            </a:r>
            <a:r>
              <a:rPr lang="en-US" dirty="0" err="1"/>
              <a:t>Deliwines</a:t>
            </a:r>
            <a:r>
              <a:rPr lang="en-US" dirty="0"/>
              <a:t>", "address" : "240, Avenue of the Americas", "city" : "New York", "status" : 20, "supplies" : { "_id" : </a:t>
            </a:r>
            <a:r>
              <a:rPr lang="en-US" dirty="0" err="1"/>
              <a:t>ObjectId</a:t>
            </a:r>
            <a:r>
              <a:rPr lang="en-US" dirty="0"/>
              <a:t>("5f7c6cf47b791bc05e228fd8"), "supplier" : 21, "product" : 178, "</a:t>
            </a:r>
            <a:r>
              <a:rPr lang="en-US" dirty="0" err="1"/>
              <a:t>purchase_price</a:t>
            </a:r>
            <a:r>
              <a:rPr lang="en-US" dirty="0"/>
              <a:t>" : null, "</a:t>
            </a:r>
            <a:r>
              <a:rPr lang="en-US" dirty="0" err="1"/>
              <a:t>delivery_period</a:t>
            </a:r>
            <a:r>
              <a:rPr lang="en-US" dirty="0"/>
              <a:t>" : null } }</a:t>
            </a:r>
          </a:p>
          <a:p>
            <a:r>
              <a:rPr lang="en-US" dirty="0"/>
              <a:t>{ "_id" : 21, "name" : "</a:t>
            </a:r>
            <a:r>
              <a:rPr lang="en-US" dirty="0" err="1"/>
              <a:t>Deliwines</a:t>
            </a:r>
            <a:r>
              <a:rPr lang="en-US" dirty="0"/>
              <a:t>", "address" : "240, Avenue of the Americas", "city" : "New York", "status" : 20, "supplies" : { "_id" : </a:t>
            </a:r>
            <a:r>
              <a:rPr lang="en-US" dirty="0" err="1"/>
              <a:t>ObjectId</a:t>
            </a:r>
            <a:r>
              <a:rPr lang="en-US" dirty="0"/>
              <a:t>("5f7c6cf47b791bc05e228fd9"), "supplier" : 21, "product" : 289, "</a:t>
            </a:r>
            <a:r>
              <a:rPr lang="en-US" dirty="0" err="1"/>
              <a:t>purchase_price</a:t>
            </a:r>
            <a:r>
              <a:rPr lang="en-US" dirty="0"/>
              <a:t>" : 17.99, "</a:t>
            </a:r>
            <a:r>
              <a:rPr lang="en-US" dirty="0" err="1"/>
              <a:t>delivery_period</a:t>
            </a:r>
            <a:r>
              <a:rPr lang="en-US" dirty="0"/>
              <a:t>" : 1 } }</a:t>
            </a:r>
          </a:p>
          <a:p>
            <a:r>
              <a:rPr lang="en-US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63987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B66F-C301-9047-B5FF-22486ABC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(find)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E8F03-5925-5940-950B-472288C04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"$match": {"</a:t>
            </a:r>
            <a:r>
              <a:rPr lang="en-US" dirty="0" err="1"/>
              <a:t>supplies.purchase_price</a:t>
            </a:r>
            <a:r>
              <a:rPr lang="en-US" dirty="0"/>
              <a:t>": {"$</a:t>
            </a:r>
            <a:r>
              <a:rPr lang="en-US" dirty="0" err="1"/>
              <a:t>gt</a:t>
            </a:r>
            <a:r>
              <a:rPr lang="en-US" dirty="0"/>
              <a:t>": 50}}</a:t>
            </a:r>
          </a:p>
          <a:p>
            <a:pPr marL="0" indent="0">
              <a:buNone/>
            </a:pPr>
            <a:r>
              <a:rPr lang="en-US" dirty="0"/>
              <a:t> },</a:t>
            </a:r>
          </a:p>
        </p:txBody>
      </p:sp>
    </p:spTree>
    <p:extLst>
      <p:ext uri="{BB962C8B-B14F-4D97-AF65-F5344CB8AC3E}">
        <p14:creationId xmlns:p14="http://schemas.microsoft.com/office/powerpoint/2010/main" val="3624329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0A14-6838-C44E-9702-E7736ADC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Join on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5E9F4-9260-6E4D-9949-17E08560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{"$lookup":</a:t>
            </a:r>
          </a:p>
          <a:p>
            <a:pPr marL="0" indent="0">
              <a:buNone/>
            </a:pPr>
            <a:r>
              <a:rPr lang="en-US" dirty="0"/>
              <a:t>       {</a:t>
            </a:r>
          </a:p>
          <a:p>
            <a:pPr marL="0" indent="0">
              <a:buNone/>
            </a:pPr>
            <a:r>
              <a:rPr lang="en-US" dirty="0"/>
              <a:t>           "from": "products",</a:t>
            </a:r>
          </a:p>
          <a:p>
            <a:pPr marL="0" indent="0">
              <a:buNone/>
            </a:pPr>
            <a:r>
              <a:rPr lang="en-US" dirty="0"/>
              <a:t>           "</a:t>
            </a:r>
            <a:r>
              <a:rPr lang="en-US" dirty="0" err="1"/>
              <a:t>localField</a:t>
            </a:r>
            <a:r>
              <a:rPr lang="en-US" dirty="0"/>
              <a:t>": "</a:t>
            </a:r>
            <a:r>
              <a:rPr lang="en-US" dirty="0" err="1"/>
              <a:t>supplies.product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 "</a:t>
            </a:r>
            <a:r>
              <a:rPr lang="en-US" dirty="0" err="1"/>
              <a:t>foreignField</a:t>
            </a:r>
            <a:r>
              <a:rPr lang="en-US" dirty="0"/>
              <a:t>": "_id",</a:t>
            </a:r>
          </a:p>
          <a:p>
            <a:pPr marL="0" indent="0">
              <a:buNone/>
            </a:pPr>
            <a:r>
              <a:rPr lang="en-US" dirty="0"/>
              <a:t>           "as": "product"</a:t>
            </a:r>
          </a:p>
          <a:p>
            <a:pPr marL="0" indent="0">
              <a:buNone/>
            </a:pPr>
            <a:r>
              <a:rPr lang="en-US" dirty="0"/>
              <a:t>       }</a:t>
            </a:r>
          </a:p>
          <a:p>
            <a:pPr marL="0" indent="0">
              <a:buNone/>
            </a:pPr>
            <a:r>
              <a:rPr lang="en-US" dirty="0"/>
              <a:t>    },</a:t>
            </a:r>
          </a:p>
          <a:p>
            <a:pPr marL="0" indent="0">
              <a:buNone/>
            </a:pPr>
            <a:r>
              <a:rPr lang="en-US" dirty="0"/>
              <a:t>And unwind $product</a:t>
            </a:r>
          </a:p>
        </p:txBody>
      </p:sp>
    </p:spTree>
    <p:extLst>
      <p:ext uri="{BB962C8B-B14F-4D97-AF65-F5344CB8AC3E}">
        <p14:creationId xmlns:p14="http://schemas.microsoft.com/office/powerpoint/2010/main" val="760569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4E38-6AFD-D745-8FF7-5568288F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the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5727-DE20-7D44-98F1-0119B11E3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{"$project": 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"_id": 0,</a:t>
            </a:r>
          </a:p>
          <a:p>
            <a:pPr marL="0" indent="0">
              <a:buNone/>
            </a:pPr>
            <a:r>
              <a:rPr lang="en-US" dirty="0"/>
              <a:t>            "supplier": "$name",</a:t>
            </a:r>
          </a:p>
          <a:p>
            <a:pPr marL="0" indent="0">
              <a:buNone/>
            </a:pPr>
            <a:r>
              <a:rPr lang="en-US" dirty="0"/>
              <a:t>            "name": "$</a:t>
            </a:r>
            <a:r>
              <a:rPr lang="en-US" dirty="0" err="1"/>
              <a:t>product.name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  "type": "$</a:t>
            </a:r>
            <a:r>
              <a:rPr lang="en-US" dirty="0" err="1"/>
              <a:t>product.type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purchase_price</a:t>
            </a:r>
            <a:r>
              <a:rPr lang="en-US" dirty="0"/>
              <a:t>": "$</a:t>
            </a:r>
            <a:r>
              <a:rPr lang="en-US" dirty="0" err="1"/>
              <a:t>supplies.purchase_price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available_quanitity</a:t>
            </a:r>
            <a:r>
              <a:rPr lang="en-US" dirty="0"/>
              <a:t>": "$</a:t>
            </a:r>
            <a:r>
              <a:rPr lang="en-US" dirty="0" err="1"/>
              <a:t>available_quantity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194570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8C40-B3C6-4FD1-A53D-F00E0D65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Geospacial</a:t>
            </a:r>
            <a:r>
              <a:rPr lang="en-US" dirty="0"/>
              <a:t>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0AE44-D62D-4353-9C9B-A138E65EC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4461267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db.places.find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location:</a:t>
            </a:r>
          </a:p>
          <a:p>
            <a:pPr marL="0" indent="0">
              <a:buNone/>
            </a:pPr>
            <a:r>
              <a:rPr lang="en-US" dirty="0"/>
              <a:t>       { $near:</a:t>
            </a:r>
          </a:p>
          <a:p>
            <a:pPr marL="0" indent="0">
              <a:buNone/>
            </a:pPr>
            <a:r>
              <a:rPr lang="en-US" dirty="0"/>
              <a:t>          {</a:t>
            </a:r>
          </a:p>
          <a:p>
            <a:pPr marL="0" indent="0">
              <a:buNone/>
            </a:pPr>
            <a:r>
              <a:rPr lang="en-US" dirty="0"/>
              <a:t>            $geometry: { type: "Point",  coordinates: [ -73.9667, 40.78 ] },</a:t>
            </a:r>
          </a:p>
          <a:p>
            <a:pPr marL="0" indent="0">
              <a:buNone/>
            </a:pPr>
            <a:r>
              <a:rPr lang="en-US" dirty="0"/>
              <a:t>            $</a:t>
            </a:r>
            <a:r>
              <a:rPr lang="en-US" dirty="0" err="1"/>
              <a:t>minDistance</a:t>
            </a:r>
            <a:r>
              <a:rPr lang="en-US" dirty="0"/>
              <a:t>: 1000,</a:t>
            </a:r>
          </a:p>
          <a:p>
            <a:pPr marL="0" indent="0">
              <a:buNone/>
            </a:pPr>
            <a:r>
              <a:rPr lang="en-US" dirty="0"/>
              <a:t>            $</a:t>
            </a:r>
            <a:r>
              <a:rPr lang="en-US" dirty="0" err="1"/>
              <a:t>maxDistance</a:t>
            </a:r>
            <a:r>
              <a:rPr lang="en-US" dirty="0"/>
              <a:t>: 5000</a:t>
            </a:r>
          </a:p>
          <a:p>
            <a:pPr marL="0" indent="0">
              <a:buNone/>
            </a:pPr>
            <a:r>
              <a:rPr lang="en-US" dirty="0"/>
              <a:t>          }</a:t>
            </a:r>
          </a:p>
          <a:p>
            <a:pPr marL="0" indent="0">
              <a:buNone/>
            </a:pPr>
            <a:r>
              <a:rPr lang="en-US" dirty="0"/>
              <a:t>   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903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DED0-A0FF-459F-A961-2249E9A4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76DC-E033-46F6-B03D-F5544EA47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BSON for file formats (binary JSON)</a:t>
            </a:r>
          </a:p>
          <a:p>
            <a:r>
              <a:rPr lang="en-US" dirty="0"/>
              <a:t>Hierarchy is Database -&gt; Collection -&gt; Documents</a:t>
            </a:r>
          </a:p>
          <a:p>
            <a:r>
              <a:rPr lang="en-US" dirty="0"/>
              <a:t>Collection is a bunch of related documents</a:t>
            </a:r>
          </a:p>
          <a:p>
            <a:r>
              <a:rPr lang="en-US" dirty="0"/>
              <a:t>Not every document needs to have the same attributes (this can be a problem)</a:t>
            </a:r>
          </a:p>
        </p:txBody>
      </p:sp>
    </p:spTree>
    <p:extLst>
      <p:ext uri="{BB962C8B-B14F-4D97-AF65-F5344CB8AC3E}">
        <p14:creationId xmlns:p14="http://schemas.microsoft.com/office/powerpoint/2010/main" val="352127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5244-100C-4822-9EE1-7B819707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EAD4B-DBEE-4630-86FC-2E67F5F1F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 by default does not have usernames and passwords</a:t>
            </a:r>
          </a:p>
          <a:p>
            <a:r>
              <a:rPr lang="en-US" dirty="0"/>
              <a:t>This makes databased vulnerable to compromise</a:t>
            </a:r>
          </a:p>
          <a:p>
            <a:pPr lvl="1"/>
            <a:r>
              <a:rPr lang="en-US" dirty="0"/>
              <a:t>Why is it like this by default?</a:t>
            </a:r>
          </a:p>
        </p:txBody>
      </p:sp>
    </p:spTree>
    <p:extLst>
      <p:ext uri="{BB962C8B-B14F-4D97-AF65-F5344CB8AC3E}">
        <p14:creationId xmlns:p14="http://schemas.microsoft.com/office/powerpoint/2010/main" val="148629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6149-FE64-4B5F-B23A-E0902C2C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37E42-7B1B-4C01-95ED-FDB2FF3A5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 supports good horizontal scaling and fault tolerance</a:t>
            </a:r>
          </a:p>
          <a:p>
            <a:r>
              <a:rPr lang="en-US" dirty="0"/>
              <a:t>When a server goes down, they can vote to have a machine take it’s place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3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8150-BA08-4230-BFD0-00FAA842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669F-A707-4A60-8815-FC308396E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db.createcollection</a:t>
            </a:r>
            <a:r>
              <a:rPr lang="en-US" dirty="0"/>
              <a:t>(&lt;</a:t>
            </a:r>
            <a:r>
              <a:rPr lang="en-US" dirty="0" err="1"/>
              <a:t>collectionName</a:t>
            </a:r>
            <a:r>
              <a:rPr lang="en-US" dirty="0"/>
              <a:t>&gt;)</a:t>
            </a:r>
          </a:p>
          <a:p>
            <a:r>
              <a:rPr lang="en-US" dirty="0"/>
              <a:t>Ex: </a:t>
            </a:r>
            <a:r>
              <a:rPr lang="en-US" dirty="0" err="1"/>
              <a:t>db.createcollection</a:t>
            </a:r>
            <a:r>
              <a:rPr lang="en-US" dirty="0"/>
              <a:t>(“</a:t>
            </a:r>
            <a:r>
              <a:rPr lang="en-US" dirty="0" err="1"/>
              <a:t>foobar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428281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5F28-68EC-46E2-9E74-277CED3E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lang="en-US" dirty="0"/>
              <a:t>CRUD Operations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748729"/>
              </p:ext>
            </p:extLst>
          </p:nvPr>
        </p:nvGraphicFramePr>
        <p:xfrm>
          <a:off x="1088231" y="2340435"/>
          <a:ext cx="7203281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749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4CD7-5EE2-422C-983A-12935A3D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65358-9849-4986-BF00-90D451E06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db.&lt;</a:t>
            </a:r>
            <a:r>
              <a:rPr lang="en-US" dirty="0" err="1"/>
              <a:t>collectionName</a:t>
            </a:r>
            <a:r>
              <a:rPr lang="en-US" dirty="0"/>
              <a:t>&gt;.insert(&lt;document&gt;)</a:t>
            </a:r>
          </a:p>
          <a:p>
            <a:r>
              <a:rPr lang="en-US" dirty="0"/>
              <a:t>Ex: </a:t>
            </a:r>
            <a:r>
              <a:rPr lang="en-US" dirty="0" err="1"/>
              <a:t>db.products.insert</a:t>
            </a:r>
            <a:r>
              <a:rPr lang="en-US" dirty="0"/>
              <a:t>({ "id": "1234", "name": "John", "age": "32"});</a:t>
            </a:r>
          </a:p>
          <a:p>
            <a:r>
              <a:rPr lang="en-US" dirty="0"/>
              <a:t>There is no checking for schema</a:t>
            </a:r>
          </a:p>
          <a:p>
            <a:r>
              <a:rPr lang="en-US" dirty="0"/>
              <a:t>Every document is created with an _id attribute.  This is the primary key.  </a:t>
            </a:r>
          </a:p>
          <a:p>
            <a:r>
              <a:rPr lang="en-US" dirty="0"/>
              <a:t>You can set your own _id, or add other indexes, or change the name of the primary key</a:t>
            </a:r>
          </a:p>
          <a:p>
            <a:pPr lvl="1"/>
            <a:r>
              <a:rPr lang="en-US" dirty="0"/>
              <a:t>This is the only required attribute</a:t>
            </a:r>
          </a:p>
        </p:txBody>
      </p:sp>
    </p:spTree>
    <p:extLst>
      <p:ext uri="{BB962C8B-B14F-4D97-AF65-F5344CB8AC3E}">
        <p14:creationId xmlns:p14="http://schemas.microsoft.com/office/powerpoint/2010/main" val="123292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31AA-9E64-41F9-81C9-1ACD2DAB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Find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B3899-737D-41BF-ADEC-1889D8BF7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9278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db.&lt;</a:t>
            </a:r>
            <a:r>
              <a:rPr lang="en-US" dirty="0" err="1"/>
              <a:t>collectionName</a:t>
            </a:r>
            <a:r>
              <a:rPr lang="en-US" dirty="0"/>
              <a:t>&gt;.find(&lt;document&gt;)</a:t>
            </a:r>
          </a:p>
          <a:p>
            <a:r>
              <a:rPr lang="en-US" dirty="0"/>
              <a:t>Ex: </a:t>
            </a:r>
            <a:r>
              <a:rPr lang="en-US" dirty="0" err="1"/>
              <a:t>db.products.find</a:t>
            </a:r>
            <a:r>
              <a:rPr lang="en-US" dirty="0"/>
              <a:t>()</a:t>
            </a:r>
          </a:p>
          <a:p>
            <a:r>
              <a:rPr lang="en-US" dirty="0"/>
              <a:t>Ex: </a:t>
            </a:r>
            <a:r>
              <a:rPr lang="en-US" dirty="0" err="1"/>
              <a:t>db.products.find</a:t>
            </a:r>
            <a:r>
              <a:rPr lang="en-US" dirty="0"/>
              <a:t>({"name": "John"})</a:t>
            </a:r>
          </a:p>
          <a:p>
            <a:r>
              <a:rPr lang="en-US" dirty="0"/>
              <a:t>Ex: </a:t>
            </a:r>
            <a:r>
              <a:rPr lang="en-US" dirty="0" err="1"/>
              <a:t>db.products.find</a:t>
            </a:r>
            <a:r>
              <a:rPr lang="en-US" dirty="0"/>
              <a:t>({age: {$</a:t>
            </a:r>
            <a:r>
              <a:rPr lang="en-US" dirty="0" err="1"/>
              <a:t>lt</a:t>
            </a:r>
            <a:r>
              <a:rPr lang="en-US" dirty="0"/>
              <a:t>: 30}})</a:t>
            </a:r>
          </a:p>
          <a:p>
            <a:pPr lvl="1"/>
            <a:r>
              <a:rPr lang="en-US" dirty="0"/>
              <a:t>Gets all documents with an age greater than 20</a:t>
            </a:r>
          </a:p>
          <a:p>
            <a:r>
              <a:rPr lang="en-US" dirty="0"/>
              <a:t>Ex: </a:t>
            </a:r>
            <a:r>
              <a:rPr lang="en-US" dirty="0" err="1"/>
              <a:t>db.products.find</a:t>
            </a:r>
            <a:r>
              <a:rPr lang="en-US" dirty="0"/>
              <a:t>({</a:t>
            </a:r>
            <a:r>
              <a:rPr lang="en-US" dirty="0" err="1"/>
              <a:t>available_quantity</a:t>
            </a:r>
            <a:r>
              <a:rPr lang="en-US" dirty="0"/>
              <a:t>: {$</a:t>
            </a:r>
            <a:r>
              <a:rPr lang="en-US" dirty="0" err="1"/>
              <a:t>lt</a:t>
            </a:r>
            <a:r>
              <a:rPr lang="en-US" dirty="0"/>
              <a:t>: 100}}, {name: 1})</a:t>
            </a:r>
          </a:p>
          <a:p>
            <a:pPr lvl="1"/>
            <a:r>
              <a:rPr lang="en-US" dirty="0"/>
              <a:t>Gets all documents with a quantity less than 100, and projects just the name and _id</a:t>
            </a:r>
          </a:p>
          <a:p>
            <a:r>
              <a:rPr lang="en-US" dirty="0"/>
              <a:t>Ex: db. </a:t>
            </a:r>
            <a:r>
              <a:rPr lang="en-US" dirty="0" err="1"/>
              <a:t>products.find</a:t>
            </a:r>
            <a:r>
              <a:rPr lang="en-US" dirty="0"/>
              <a:t>().sort({name: 1})</a:t>
            </a:r>
          </a:p>
          <a:p>
            <a:pPr lvl="1"/>
            <a:r>
              <a:rPr lang="en-US" dirty="0"/>
              <a:t>Gets all the documents in </a:t>
            </a:r>
            <a:r>
              <a:rPr lang="en-US" dirty="0" err="1"/>
              <a:t>foobar</a:t>
            </a:r>
            <a:r>
              <a:rPr lang="en-US" dirty="0"/>
              <a:t> and sorts them ascending by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438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2085</Words>
  <Application>Microsoft Office PowerPoint</Application>
  <PresentationFormat>On-screen Show (4:3)</PresentationFormat>
  <Paragraphs>221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Gill Sans MT</vt:lpstr>
      <vt:lpstr>Gallery</vt:lpstr>
      <vt:lpstr>MongoDB</vt:lpstr>
      <vt:lpstr>Document Based</vt:lpstr>
      <vt:lpstr>MongoDB</vt:lpstr>
      <vt:lpstr>Mongo Security</vt:lpstr>
      <vt:lpstr>Mongo Scalability</vt:lpstr>
      <vt:lpstr>Creating a Collection</vt:lpstr>
      <vt:lpstr>CRUD Operations</vt:lpstr>
      <vt:lpstr>Insert</vt:lpstr>
      <vt:lpstr>Basic Find operation</vt:lpstr>
      <vt:lpstr>Projections</vt:lpstr>
      <vt:lpstr>Updates/Replace</vt:lpstr>
      <vt:lpstr>Delete</vt:lpstr>
      <vt:lpstr>Aggregation</vt:lpstr>
      <vt:lpstr>Aggregation Group</vt:lpstr>
      <vt:lpstr>Aggregation Unwind</vt:lpstr>
      <vt:lpstr>Aggregation Lookup</vt:lpstr>
      <vt:lpstr>PowerPoint Presentation</vt:lpstr>
      <vt:lpstr>Aggregation lookup</vt:lpstr>
      <vt:lpstr>Output of Lookup</vt:lpstr>
      <vt:lpstr>Unwinding this, so we can query</vt:lpstr>
      <vt:lpstr>Match (find) products</vt:lpstr>
      <vt:lpstr>And Join on Product</vt:lpstr>
      <vt:lpstr>Project the result</vt:lpstr>
      <vt:lpstr>Geospacial 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2014-08-24T21:18:45Z</dcterms:created>
  <dcterms:modified xsi:type="dcterms:W3CDTF">2020-10-07T15:11:26Z</dcterms:modified>
</cp:coreProperties>
</file>