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sldIdLst>
    <p:sldId id="256" r:id="rId2"/>
    <p:sldId id="269" r:id="rId3"/>
    <p:sldId id="275" r:id="rId4"/>
    <p:sldId id="271" r:id="rId5"/>
    <p:sldId id="276" r:id="rId6"/>
    <p:sldId id="278" r:id="rId7"/>
    <p:sldId id="279" r:id="rId8"/>
    <p:sldId id="280" r:id="rId9"/>
    <p:sldId id="272" r:id="rId10"/>
    <p:sldId id="312"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6" r:id="rId25"/>
    <p:sldId id="295"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26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3165"/>
    <a:srgbClr val="4E2B57"/>
    <a:srgbClr val="250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55" autoAdjust="0"/>
    <p:restoredTop sz="94660"/>
  </p:normalViewPr>
  <p:slideViewPr>
    <p:cSldViewPr showGuides="1">
      <p:cViewPr varScale="1">
        <p:scale>
          <a:sx n="120" d="100"/>
          <a:sy n="120" d="100"/>
        </p:scale>
        <p:origin x="12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B81CA-4A0C-4730-B6DA-948EFAFF3E30}" type="datetimeFigureOut">
              <a:rPr lang="en-GB" smtClean="0"/>
              <a:t>16/01/2017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944F2-AA36-4D6C-9275-B012C84064CE}" type="slidenum">
              <a:rPr lang="en-GB" smtClean="0"/>
              <a:t>‹#›</a:t>
            </a:fld>
            <a:endParaRPr lang="en-GB"/>
          </a:p>
        </p:txBody>
      </p:sp>
    </p:spTree>
    <p:extLst>
      <p:ext uri="{BB962C8B-B14F-4D97-AF65-F5344CB8AC3E}">
        <p14:creationId xmlns:p14="http://schemas.microsoft.com/office/powerpoint/2010/main" val="99529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2</a:t>
            </a:fld>
            <a:endParaRPr lang="en-GB"/>
          </a:p>
        </p:txBody>
      </p:sp>
    </p:spTree>
    <p:extLst>
      <p:ext uri="{BB962C8B-B14F-4D97-AF65-F5344CB8AC3E}">
        <p14:creationId xmlns:p14="http://schemas.microsoft.com/office/powerpoint/2010/main" val="51992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39</a:t>
            </a:fld>
            <a:endParaRPr lang="en-GB"/>
          </a:p>
        </p:txBody>
      </p:sp>
    </p:spTree>
    <p:extLst>
      <p:ext uri="{BB962C8B-B14F-4D97-AF65-F5344CB8AC3E}">
        <p14:creationId xmlns:p14="http://schemas.microsoft.com/office/powerpoint/2010/main" val="3540384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40</a:t>
            </a:fld>
            <a:endParaRPr lang="en-GB"/>
          </a:p>
        </p:txBody>
      </p:sp>
    </p:spTree>
    <p:extLst>
      <p:ext uri="{BB962C8B-B14F-4D97-AF65-F5344CB8AC3E}">
        <p14:creationId xmlns:p14="http://schemas.microsoft.com/office/powerpoint/2010/main" val="17112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8</a:t>
            </a:fld>
            <a:endParaRPr lang="en-GB"/>
          </a:p>
        </p:txBody>
      </p:sp>
    </p:spTree>
    <p:extLst>
      <p:ext uri="{BB962C8B-B14F-4D97-AF65-F5344CB8AC3E}">
        <p14:creationId xmlns:p14="http://schemas.microsoft.com/office/powerpoint/2010/main" val="30852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10</a:t>
            </a:fld>
            <a:endParaRPr lang="en-GB"/>
          </a:p>
        </p:txBody>
      </p:sp>
    </p:spTree>
    <p:extLst>
      <p:ext uri="{BB962C8B-B14F-4D97-AF65-F5344CB8AC3E}">
        <p14:creationId xmlns:p14="http://schemas.microsoft.com/office/powerpoint/2010/main" val="252937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11</a:t>
            </a:fld>
            <a:endParaRPr lang="en-GB"/>
          </a:p>
        </p:txBody>
      </p:sp>
    </p:spTree>
    <p:extLst>
      <p:ext uri="{BB962C8B-B14F-4D97-AF65-F5344CB8AC3E}">
        <p14:creationId xmlns:p14="http://schemas.microsoft.com/office/powerpoint/2010/main" val="126732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25</a:t>
            </a:fld>
            <a:endParaRPr lang="en-GB"/>
          </a:p>
        </p:txBody>
      </p:sp>
    </p:spTree>
    <p:extLst>
      <p:ext uri="{BB962C8B-B14F-4D97-AF65-F5344CB8AC3E}">
        <p14:creationId xmlns:p14="http://schemas.microsoft.com/office/powerpoint/2010/main" val="91877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29</a:t>
            </a:fld>
            <a:endParaRPr lang="en-GB"/>
          </a:p>
        </p:txBody>
      </p:sp>
    </p:spTree>
    <p:extLst>
      <p:ext uri="{BB962C8B-B14F-4D97-AF65-F5344CB8AC3E}">
        <p14:creationId xmlns:p14="http://schemas.microsoft.com/office/powerpoint/2010/main" val="3612566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35</a:t>
            </a:fld>
            <a:endParaRPr lang="en-GB"/>
          </a:p>
        </p:txBody>
      </p:sp>
    </p:spTree>
    <p:extLst>
      <p:ext uri="{BB962C8B-B14F-4D97-AF65-F5344CB8AC3E}">
        <p14:creationId xmlns:p14="http://schemas.microsoft.com/office/powerpoint/2010/main" val="137473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37</a:t>
            </a:fld>
            <a:endParaRPr lang="en-GB"/>
          </a:p>
        </p:txBody>
      </p:sp>
    </p:spTree>
    <p:extLst>
      <p:ext uri="{BB962C8B-B14F-4D97-AF65-F5344CB8AC3E}">
        <p14:creationId xmlns:p14="http://schemas.microsoft.com/office/powerpoint/2010/main" val="1823014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9944F2-AA36-4D6C-9275-B012C84064CE}" type="slidenum">
              <a:rPr lang="en-GB" smtClean="0"/>
              <a:t>38</a:t>
            </a:fld>
            <a:endParaRPr lang="en-GB"/>
          </a:p>
        </p:txBody>
      </p:sp>
    </p:spTree>
    <p:extLst>
      <p:ext uri="{BB962C8B-B14F-4D97-AF65-F5344CB8AC3E}">
        <p14:creationId xmlns:p14="http://schemas.microsoft.com/office/powerpoint/2010/main" val="3359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147637" y="142870"/>
            <a:ext cx="11891963" cy="65627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728659" y="1251902"/>
            <a:ext cx="10472741" cy="3449637"/>
          </a:xfrm>
        </p:spPr>
        <p:txBody>
          <a:bodyPr anchor="b">
            <a:noAutofit/>
          </a:bodyPr>
          <a:lstStyle>
            <a:lvl1pPr algn="l">
              <a:lnSpc>
                <a:spcPct val="85000"/>
              </a:lnSpc>
              <a:defRPr sz="88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728658" y="4899660"/>
            <a:ext cx="10472741" cy="1380492"/>
          </a:xfrm>
        </p:spPr>
        <p:txBody>
          <a:bodyPr>
            <a:normAutofit/>
          </a:bodyPr>
          <a:lstStyle>
            <a:lvl1pPr marL="0" indent="0" algn="l">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C2FF7A47-4165-42D4-8E5D-9827F986911D}" type="datetime1">
              <a:rPr lang="en-GB" smtClean="0"/>
              <a:pPr/>
              <a:t>16/01/2017</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73D1EC-B917-4471-ACAD-DC91BAE879F7}" type="slidenum">
              <a:rPr lang="en-GB" smtClean="0"/>
              <a:pPr/>
              <a:t>‹#›</a:t>
            </a:fld>
            <a:endParaRPr lang="en-GB"/>
          </a:p>
        </p:txBody>
      </p:sp>
      <p:sp>
        <p:nvSpPr>
          <p:cNvPr id="9" name="Text Placeholder 10"/>
          <p:cNvSpPr>
            <a:spLocks noGrp="1"/>
          </p:cNvSpPr>
          <p:nvPr>
            <p:ph type="body" sz="quarter" idx="13"/>
          </p:nvPr>
        </p:nvSpPr>
        <p:spPr>
          <a:xfrm>
            <a:off x="727070" y="614232"/>
            <a:ext cx="10093330" cy="198568"/>
          </a:xfrm>
        </p:spPr>
        <p:txBody>
          <a:bodyPr>
            <a:normAutofit/>
          </a:bodyPr>
          <a:lstStyle>
            <a:lvl1pPr marL="0" indent="0">
              <a:buNone/>
              <a:defRPr sz="900" b="0" cap="all" baseline="0">
                <a:solidFill>
                  <a:schemeClr val="bg1"/>
                </a:solidFill>
              </a:defRPr>
            </a:lvl1pPr>
          </a:lstStyle>
          <a:p>
            <a:pPr lvl="0"/>
            <a:r>
              <a:rPr lang="en-US" smtClean="0"/>
              <a:t>Click to edit Master text styles</a:t>
            </a:r>
          </a:p>
        </p:txBody>
      </p:sp>
      <p:pic>
        <p:nvPicPr>
          <p:cNvPr id="10" name="pasted-image.pdf"/>
          <p:cNvPicPr>
            <a:picLocks noChangeAspect="1"/>
          </p:cNvPicPr>
          <p:nvPr userDrawn="1"/>
        </p:nvPicPr>
        <p:blipFill>
          <a:blip r:embed="rId2">
            <a:extLst/>
          </a:blip>
          <a:stretch>
            <a:fillRect/>
          </a:stretch>
        </p:blipFill>
        <p:spPr>
          <a:xfrm>
            <a:off x="11272837" y="385763"/>
            <a:ext cx="516368" cy="540000"/>
          </a:xfrm>
          <a:prstGeom prst="rect">
            <a:avLst/>
          </a:prstGeom>
          <a:ln w="12700">
            <a:miter lim="400000"/>
          </a:ln>
        </p:spPr>
      </p:pic>
    </p:spTree>
    <p:extLst>
      <p:ext uri="{BB962C8B-B14F-4D97-AF65-F5344CB8AC3E}">
        <p14:creationId xmlns:p14="http://schemas.microsoft.com/office/powerpoint/2010/main" val="137176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47637" y="142870"/>
            <a:ext cx="11891963" cy="6562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28659" y="1739900"/>
            <a:ext cx="10515600" cy="2984500"/>
          </a:xfrm>
        </p:spPr>
        <p:txBody>
          <a:bodyPr anchor="t">
            <a:normAutofit/>
          </a:bodyPr>
          <a:lstStyle>
            <a:lvl1pPr>
              <a:defRPr sz="5400">
                <a:solidFill>
                  <a:schemeClr val="bg1"/>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728659" y="5130799"/>
            <a:ext cx="10515600" cy="1073151"/>
          </a:xfrm>
        </p:spPr>
        <p:txBody>
          <a:bodyPr>
            <a:normAutofit/>
          </a:bodyPr>
          <a:lstStyle>
            <a:lvl1pPr marL="0" indent="0">
              <a:buNone/>
              <a:defRPr sz="2000" b="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28659" y="6356351"/>
            <a:ext cx="2743200" cy="273050"/>
          </a:xfrm>
        </p:spPr>
        <p:txBody>
          <a:bodyPr/>
          <a:lstStyle>
            <a:lvl1pPr>
              <a:defRPr>
                <a:solidFill>
                  <a:schemeClr val="bg1"/>
                </a:solidFill>
              </a:defRPr>
            </a:lvl1pPr>
          </a:lstStyle>
          <a:p>
            <a:fld id="{BF6C8390-F360-44CB-A4CA-0533D90098AE}" type="datetime1">
              <a:rPr lang="en-GB" smtClean="0"/>
              <a:pPr/>
              <a:t>16/01/2017</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73D1EC-B917-4471-ACAD-DC91BAE879F7}" type="slidenum">
              <a:rPr lang="en-GB" smtClean="0"/>
              <a:pPr/>
              <a:t>‹#›</a:t>
            </a:fld>
            <a:endParaRPr lang="en-GB"/>
          </a:p>
        </p:txBody>
      </p:sp>
      <p:cxnSp>
        <p:nvCxnSpPr>
          <p:cNvPr id="10" name="Straight Connector 9"/>
          <p:cNvCxnSpPr/>
          <p:nvPr userDrawn="1"/>
        </p:nvCxnSpPr>
        <p:spPr>
          <a:xfrm>
            <a:off x="731946" y="4876800"/>
            <a:ext cx="21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asted-image.pdf"/>
          <p:cNvPicPr>
            <a:picLocks noChangeAspect="1"/>
          </p:cNvPicPr>
          <p:nvPr userDrawn="1"/>
        </p:nvPicPr>
        <p:blipFill>
          <a:blip r:embed="rId2">
            <a:extLst/>
          </a:blip>
          <a:stretch>
            <a:fillRect/>
          </a:stretch>
        </p:blipFill>
        <p:spPr>
          <a:xfrm>
            <a:off x="11516364" y="365126"/>
            <a:ext cx="298800" cy="312475"/>
          </a:xfrm>
          <a:prstGeom prst="rect">
            <a:avLst/>
          </a:prstGeom>
          <a:ln w="12700">
            <a:miter lim="400000"/>
          </a:ln>
        </p:spPr>
      </p:pic>
    </p:spTree>
    <p:extLst>
      <p:ext uri="{BB962C8B-B14F-4D97-AF65-F5344CB8AC3E}">
        <p14:creationId xmlns:p14="http://schemas.microsoft.com/office/powerpoint/2010/main" val="259178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gn-off">
    <p:spTree>
      <p:nvGrpSpPr>
        <p:cNvPr id="1" name=""/>
        <p:cNvGrpSpPr/>
        <p:nvPr/>
      </p:nvGrpSpPr>
      <p:grpSpPr>
        <a:xfrm>
          <a:off x="0" y="0"/>
          <a:ext cx="0" cy="0"/>
          <a:chOff x="0" y="0"/>
          <a:chExt cx="0" cy="0"/>
        </a:xfrm>
      </p:grpSpPr>
      <p:pic>
        <p:nvPicPr>
          <p:cNvPr id="12" name="Gradient1.jpg"/>
          <p:cNvPicPr>
            <a:picLocks noChangeAspect="1"/>
          </p:cNvPicPr>
          <p:nvPr userDrawn="1"/>
        </p:nvPicPr>
        <p:blipFill>
          <a:blip r:embed="rId2">
            <a:extLst/>
          </a:blip>
          <a:stretch>
            <a:fillRect/>
          </a:stretch>
        </p:blipFill>
        <p:spPr>
          <a:xfrm>
            <a:off x="0" y="0"/>
            <a:ext cx="12192000" cy="6858000"/>
          </a:xfrm>
          <a:prstGeom prst="rect">
            <a:avLst/>
          </a:prstGeom>
          <a:ln w="12700">
            <a:miter lim="400000"/>
          </a:ln>
        </p:spPr>
      </p:pic>
      <p:sp>
        <p:nvSpPr>
          <p:cNvPr id="2" name="Title 1"/>
          <p:cNvSpPr>
            <a:spLocks noGrp="1"/>
          </p:cNvSpPr>
          <p:nvPr>
            <p:ph type="title"/>
          </p:nvPr>
        </p:nvSpPr>
        <p:spPr>
          <a:xfrm>
            <a:off x="728659" y="2159000"/>
            <a:ext cx="10515600" cy="2984500"/>
          </a:xfrm>
        </p:spPr>
        <p:txBody>
          <a:bodyPr anchor="t">
            <a:noAutofit/>
          </a:bodyPr>
          <a:lstStyle>
            <a:lvl1pPr>
              <a:lnSpc>
                <a:spcPct val="85000"/>
              </a:lnSpc>
              <a:defRPr sz="11500">
                <a:solidFill>
                  <a:schemeClr val="bg1"/>
                </a:solidFill>
              </a:defRPr>
            </a:lvl1pPr>
          </a:lstStyle>
          <a:p>
            <a:r>
              <a:rPr lang="en-US" smtClean="0"/>
              <a:t>Click to edit Master title style</a:t>
            </a:r>
            <a:endParaRPr lang="en-GB" dirty="0"/>
          </a:p>
        </p:txBody>
      </p:sp>
      <p:sp>
        <p:nvSpPr>
          <p:cNvPr id="4" name="Date Placeholder 3"/>
          <p:cNvSpPr>
            <a:spLocks noGrp="1"/>
          </p:cNvSpPr>
          <p:nvPr>
            <p:ph type="dt" sz="half" idx="10"/>
          </p:nvPr>
        </p:nvSpPr>
        <p:spPr>
          <a:xfrm>
            <a:off x="728659" y="6356351"/>
            <a:ext cx="2743200" cy="273050"/>
          </a:xfrm>
        </p:spPr>
        <p:txBody>
          <a:bodyPr/>
          <a:lstStyle>
            <a:lvl1pPr>
              <a:defRPr>
                <a:solidFill>
                  <a:schemeClr val="bg1"/>
                </a:solidFill>
              </a:defRPr>
            </a:lvl1pPr>
          </a:lstStyle>
          <a:p>
            <a:fld id="{053E2926-C306-4C3D-A4F7-61E7E499E1E1}" type="datetime1">
              <a:rPr lang="en-GB" smtClean="0"/>
              <a:pPr/>
              <a:t>16/01/2017</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73D1EC-B917-4471-ACAD-DC91BAE879F7}" type="slidenum">
              <a:rPr lang="en-GB" smtClean="0"/>
              <a:pPr/>
              <a:t>‹#›</a:t>
            </a:fld>
            <a:endParaRPr lang="en-GB"/>
          </a:p>
        </p:txBody>
      </p:sp>
      <p:pic>
        <p:nvPicPr>
          <p:cNvPr id="13" name="pasted-image.pdf"/>
          <p:cNvPicPr>
            <a:picLocks noChangeAspect="1"/>
          </p:cNvPicPr>
          <p:nvPr userDrawn="1"/>
        </p:nvPicPr>
        <p:blipFill>
          <a:blip r:embed="rId3">
            <a:extLst/>
          </a:blip>
          <a:stretch>
            <a:fillRect/>
          </a:stretch>
        </p:blipFill>
        <p:spPr>
          <a:xfrm>
            <a:off x="768350" y="698503"/>
            <a:ext cx="1476000" cy="320172"/>
          </a:xfrm>
          <a:prstGeom prst="rect">
            <a:avLst/>
          </a:prstGeom>
          <a:ln w="12700">
            <a:miter lim="400000"/>
          </a:ln>
        </p:spPr>
      </p:pic>
    </p:spTree>
    <p:extLst>
      <p:ext uri="{BB962C8B-B14F-4D97-AF65-F5344CB8AC3E}">
        <p14:creationId xmlns:p14="http://schemas.microsoft.com/office/powerpoint/2010/main" val="35696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Grey)">
    <p:spTree>
      <p:nvGrpSpPr>
        <p:cNvPr id="1" name=""/>
        <p:cNvGrpSpPr/>
        <p:nvPr/>
      </p:nvGrpSpPr>
      <p:grpSpPr>
        <a:xfrm>
          <a:off x="0" y="0"/>
          <a:ext cx="0" cy="0"/>
          <a:chOff x="0" y="0"/>
          <a:chExt cx="0" cy="0"/>
        </a:xfrm>
      </p:grpSpPr>
      <p:pic>
        <p:nvPicPr>
          <p:cNvPr id="8" name="Grey.jpg"/>
          <p:cNvPicPr>
            <a:picLocks noChangeAspect="1"/>
          </p:cNvPicPr>
          <p:nvPr userDrawn="1"/>
        </p:nvPicPr>
        <p:blipFill rotWithShape="1">
          <a:blip r:embed="rId2">
            <a:extLst/>
          </a:blip>
          <a:srcRect l="1250" t="2222" r="1250" b="2222"/>
          <a:stretch/>
        </p:blipFill>
        <p:spPr>
          <a:xfrm>
            <a:off x="152402" y="152401"/>
            <a:ext cx="11887197" cy="6553199"/>
          </a:xfrm>
          <a:prstGeom prst="rect">
            <a:avLst/>
          </a:prstGeom>
          <a:ln w="12700">
            <a:miter lim="400000"/>
          </a:ln>
        </p:spPr>
      </p:pic>
      <p:sp>
        <p:nvSpPr>
          <p:cNvPr id="2" name="Title 1"/>
          <p:cNvSpPr>
            <a:spLocks noGrp="1"/>
          </p:cNvSpPr>
          <p:nvPr>
            <p:ph type="title"/>
          </p:nvPr>
        </p:nvSpPr>
        <p:spPr>
          <a:xfrm>
            <a:off x="728659" y="1590671"/>
            <a:ext cx="10091741" cy="1835949"/>
          </a:xfrm>
        </p:spPr>
        <p:txBody>
          <a:bodyPr/>
          <a:lstStyle/>
          <a:p>
            <a:r>
              <a:rPr lang="en-US" smtClean="0"/>
              <a:t>Click to edit Master title style</a:t>
            </a:r>
            <a:endParaRPr lang="en-GB"/>
          </a:p>
        </p:txBody>
      </p:sp>
      <p:sp>
        <p:nvSpPr>
          <p:cNvPr id="3" name="Content Placeholder 2"/>
          <p:cNvSpPr>
            <a:spLocks noGrp="1"/>
          </p:cNvSpPr>
          <p:nvPr>
            <p:ph idx="1"/>
          </p:nvPr>
        </p:nvSpPr>
        <p:spPr>
          <a:xfrm>
            <a:off x="728658" y="3464721"/>
            <a:ext cx="4896000" cy="2786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4A2B940-8811-4399-90D0-9A6515632F41}" type="datetime1">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3D1EC-B917-4471-ACAD-DC91BAE879F7}" type="slidenum">
              <a:rPr lang="en-GB" smtClean="0"/>
              <a:t>‹#›</a:t>
            </a:fld>
            <a:endParaRPr lang="en-GB"/>
          </a:p>
        </p:txBody>
      </p:sp>
      <p:pic>
        <p:nvPicPr>
          <p:cNvPr id="9" name="pasted-image.pdf"/>
          <p:cNvPicPr>
            <a:picLocks noChangeAspect="1"/>
          </p:cNvPicPr>
          <p:nvPr userDrawn="1"/>
        </p:nvPicPr>
        <p:blipFill>
          <a:blip r:embed="rId3">
            <a:extLst/>
          </a:blip>
          <a:stretch>
            <a:fillRect/>
          </a:stretch>
        </p:blipFill>
        <p:spPr>
          <a:xfrm>
            <a:off x="11516364" y="365126"/>
            <a:ext cx="298800" cy="312475"/>
          </a:xfrm>
          <a:prstGeom prst="rect">
            <a:avLst/>
          </a:prstGeom>
          <a:ln w="12700">
            <a:miter lim="400000"/>
          </a:ln>
        </p:spPr>
      </p:pic>
      <p:sp>
        <p:nvSpPr>
          <p:cNvPr id="11" name="Text Placeholder 10"/>
          <p:cNvSpPr>
            <a:spLocks noGrp="1"/>
          </p:cNvSpPr>
          <p:nvPr>
            <p:ph type="body" sz="quarter" idx="13"/>
          </p:nvPr>
        </p:nvSpPr>
        <p:spPr>
          <a:xfrm>
            <a:off x="727070" y="614232"/>
            <a:ext cx="10093330" cy="198568"/>
          </a:xfrm>
        </p:spPr>
        <p:txBody>
          <a:bodyPr>
            <a:normAutofit/>
          </a:bodyPr>
          <a:lstStyle>
            <a:lvl1pPr marL="0" indent="0">
              <a:buNone/>
              <a:defRPr sz="900" b="0" cap="all" baseline="0">
                <a:solidFill>
                  <a:schemeClr val="tx2"/>
                </a:solidFill>
              </a:defRPr>
            </a:lvl1pPr>
          </a:lstStyle>
          <a:p>
            <a:pPr lvl="0"/>
            <a:r>
              <a:rPr lang="en-US" smtClean="0"/>
              <a:t>Click to edit Master text styles</a:t>
            </a:r>
          </a:p>
        </p:txBody>
      </p:sp>
      <p:cxnSp>
        <p:nvCxnSpPr>
          <p:cNvPr id="13" name="Straight Connector 12"/>
          <p:cNvCxnSpPr/>
          <p:nvPr userDrawn="1"/>
        </p:nvCxnSpPr>
        <p:spPr>
          <a:xfrm>
            <a:off x="723901" y="831057"/>
            <a:ext cx="1224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4"/>
          </p:nvPr>
        </p:nvSpPr>
        <p:spPr>
          <a:xfrm>
            <a:off x="5924400" y="3464721"/>
            <a:ext cx="4896000" cy="2786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88343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lum)">
    <p:spTree>
      <p:nvGrpSpPr>
        <p:cNvPr id="1" name=""/>
        <p:cNvGrpSpPr/>
        <p:nvPr/>
      </p:nvGrpSpPr>
      <p:grpSpPr>
        <a:xfrm>
          <a:off x="0" y="0"/>
          <a:ext cx="0" cy="0"/>
          <a:chOff x="0" y="0"/>
          <a:chExt cx="0" cy="0"/>
        </a:xfrm>
      </p:grpSpPr>
      <p:sp>
        <p:nvSpPr>
          <p:cNvPr id="12" name="Rectangle 11"/>
          <p:cNvSpPr/>
          <p:nvPr userDrawn="1"/>
        </p:nvSpPr>
        <p:spPr>
          <a:xfrm>
            <a:off x="147637" y="142870"/>
            <a:ext cx="11891963" cy="65627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28659" y="1590671"/>
            <a:ext cx="10091741" cy="1835949"/>
          </a:xfrm>
        </p:spPr>
        <p:txBody>
          <a:bodyPr/>
          <a:lstStyle/>
          <a:p>
            <a:r>
              <a:rPr lang="en-US" smtClean="0"/>
              <a:t>Click to edit Master title style</a:t>
            </a:r>
            <a:endParaRPr lang="en-GB"/>
          </a:p>
        </p:txBody>
      </p:sp>
      <p:sp>
        <p:nvSpPr>
          <p:cNvPr id="3" name="Content Placeholder 2"/>
          <p:cNvSpPr>
            <a:spLocks noGrp="1"/>
          </p:cNvSpPr>
          <p:nvPr>
            <p:ph idx="1"/>
          </p:nvPr>
        </p:nvSpPr>
        <p:spPr>
          <a:xfrm>
            <a:off x="728658" y="3464721"/>
            <a:ext cx="4896000" cy="2786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81852202-39CC-4991-B643-7D7044CB27FC}" type="datetime1">
              <a:rPr lang="en-GB" smtClean="0"/>
              <a:pPr/>
              <a:t>16/01/2017</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73D1EC-B917-4471-ACAD-DC91BAE879F7}" type="slidenum">
              <a:rPr lang="en-GB" smtClean="0"/>
              <a:pPr/>
              <a:t>‹#›</a:t>
            </a:fld>
            <a:endParaRPr lang="en-GB"/>
          </a:p>
        </p:txBody>
      </p:sp>
      <p:pic>
        <p:nvPicPr>
          <p:cNvPr id="9" name="pasted-image.pdf"/>
          <p:cNvPicPr>
            <a:picLocks noChangeAspect="1"/>
          </p:cNvPicPr>
          <p:nvPr userDrawn="1"/>
        </p:nvPicPr>
        <p:blipFill>
          <a:blip r:embed="rId2">
            <a:extLst/>
          </a:blip>
          <a:stretch>
            <a:fillRect/>
          </a:stretch>
        </p:blipFill>
        <p:spPr>
          <a:xfrm>
            <a:off x="11516364" y="365126"/>
            <a:ext cx="298800" cy="312475"/>
          </a:xfrm>
          <a:prstGeom prst="rect">
            <a:avLst/>
          </a:prstGeom>
          <a:ln w="12700">
            <a:miter lim="400000"/>
          </a:ln>
        </p:spPr>
      </p:pic>
      <p:sp>
        <p:nvSpPr>
          <p:cNvPr id="11" name="Text Placeholder 10"/>
          <p:cNvSpPr>
            <a:spLocks noGrp="1"/>
          </p:cNvSpPr>
          <p:nvPr>
            <p:ph type="body" sz="quarter" idx="13"/>
          </p:nvPr>
        </p:nvSpPr>
        <p:spPr>
          <a:xfrm>
            <a:off x="727070" y="614232"/>
            <a:ext cx="10093330" cy="198568"/>
          </a:xfrm>
        </p:spPr>
        <p:txBody>
          <a:bodyPr>
            <a:normAutofit/>
          </a:bodyPr>
          <a:lstStyle>
            <a:lvl1pPr marL="0" indent="0">
              <a:buNone/>
              <a:defRPr sz="900" b="0" cap="all" baseline="0">
                <a:solidFill>
                  <a:schemeClr val="bg1"/>
                </a:solidFill>
              </a:defRPr>
            </a:lvl1pPr>
          </a:lstStyle>
          <a:p>
            <a:pPr lvl="0"/>
            <a:r>
              <a:rPr lang="en-US" smtClean="0"/>
              <a:t>Click to edit Master text styles</a:t>
            </a:r>
          </a:p>
        </p:txBody>
      </p:sp>
      <p:cxnSp>
        <p:nvCxnSpPr>
          <p:cNvPr id="13" name="Straight Connector 12"/>
          <p:cNvCxnSpPr/>
          <p:nvPr userDrawn="1"/>
        </p:nvCxnSpPr>
        <p:spPr>
          <a:xfrm>
            <a:off x="723901" y="831057"/>
            <a:ext cx="122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4"/>
          </p:nvPr>
        </p:nvSpPr>
        <p:spPr>
          <a:xfrm>
            <a:off x="5924400" y="3464721"/>
            <a:ext cx="4896000" cy="2786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5222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2" name="Title 1"/>
          <p:cNvSpPr>
            <a:spLocks noGrp="1"/>
          </p:cNvSpPr>
          <p:nvPr>
            <p:ph type="title"/>
          </p:nvPr>
        </p:nvSpPr>
        <p:spPr>
          <a:xfrm>
            <a:off x="728659" y="1590671"/>
            <a:ext cx="10091741" cy="1835949"/>
          </a:xfrm>
        </p:spPr>
        <p:txBody>
          <a:bodyPr/>
          <a:lstStyle/>
          <a:p>
            <a:r>
              <a:rPr lang="en-US" smtClean="0"/>
              <a:t>Click to edit Master title style</a:t>
            </a:r>
            <a:endParaRPr lang="en-GB"/>
          </a:p>
        </p:txBody>
      </p:sp>
      <p:sp>
        <p:nvSpPr>
          <p:cNvPr id="3" name="Content Placeholder 2"/>
          <p:cNvSpPr>
            <a:spLocks noGrp="1"/>
          </p:cNvSpPr>
          <p:nvPr>
            <p:ph idx="1"/>
          </p:nvPr>
        </p:nvSpPr>
        <p:spPr>
          <a:xfrm>
            <a:off x="728658" y="3464721"/>
            <a:ext cx="4896000" cy="2786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C7D74F2B-6BDF-47A3-9E13-017664900D70}" type="datetime1">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3D1EC-B917-4471-ACAD-DC91BAE879F7}" type="slidenum">
              <a:rPr lang="en-GB" smtClean="0"/>
              <a:t>‹#›</a:t>
            </a:fld>
            <a:endParaRPr lang="en-GB"/>
          </a:p>
        </p:txBody>
      </p:sp>
      <p:sp>
        <p:nvSpPr>
          <p:cNvPr id="11" name="Text Placeholder 10"/>
          <p:cNvSpPr>
            <a:spLocks noGrp="1"/>
          </p:cNvSpPr>
          <p:nvPr>
            <p:ph type="body" sz="quarter" idx="13"/>
          </p:nvPr>
        </p:nvSpPr>
        <p:spPr>
          <a:xfrm>
            <a:off x="727070" y="614232"/>
            <a:ext cx="10093330" cy="198568"/>
          </a:xfrm>
        </p:spPr>
        <p:txBody>
          <a:bodyPr>
            <a:normAutofit/>
          </a:bodyPr>
          <a:lstStyle>
            <a:lvl1pPr marL="0" indent="0">
              <a:buNone/>
              <a:defRPr sz="900" b="0" cap="all" baseline="0">
                <a:solidFill>
                  <a:schemeClr val="tx2"/>
                </a:solidFill>
              </a:defRPr>
            </a:lvl1pPr>
          </a:lstStyle>
          <a:p>
            <a:pPr lvl="0"/>
            <a:r>
              <a:rPr lang="en-US" smtClean="0"/>
              <a:t>Click to edit Master text styles</a:t>
            </a:r>
          </a:p>
        </p:txBody>
      </p:sp>
      <p:cxnSp>
        <p:nvCxnSpPr>
          <p:cNvPr id="13" name="Straight Connector 12"/>
          <p:cNvCxnSpPr/>
          <p:nvPr userDrawn="1"/>
        </p:nvCxnSpPr>
        <p:spPr>
          <a:xfrm>
            <a:off x="723901" y="831057"/>
            <a:ext cx="1224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4"/>
          </p:nvPr>
        </p:nvSpPr>
        <p:spPr>
          <a:xfrm>
            <a:off x="5924400" y="3464721"/>
            <a:ext cx="4896000" cy="2786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5" name="pasted-image.pdf"/>
          <p:cNvPicPr>
            <a:picLocks noChangeAspect="1"/>
          </p:cNvPicPr>
          <p:nvPr userDrawn="1"/>
        </p:nvPicPr>
        <p:blipFill>
          <a:blip r:embed="rId2">
            <a:extLst/>
          </a:blip>
          <a:stretch>
            <a:fillRect/>
          </a:stretch>
        </p:blipFill>
        <p:spPr>
          <a:xfrm>
            <a:off x="11515671" y="365126"/>
            <a:ext cx="299493" cy="313200"/>
          </a:xfrm>
          <a:prstGeom prst="rect">
            <a:avLst/>
          </a:prstGeom>
          <a:ln w="12700">
            <a:miter lim="400000"/>
          </a:ln>
        </p:spPr>
      </p:pic>
    </p:spTree>
    <p:extLst>
      <p:ext uri="{BB962C8B-B14F-4D97-AF65-F5344CB8AC3E}">
        <p14:creationId xmlns:p14="http://schemas.microsoft.com/office/powerpoint/2010/main" val="30859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mp; Image 1">
    <p:spTree>
      <p:nvGrpSpPr>
        <p:cNvPr id="1" name=""/>
        <p:cNvGrpSpPr/>
        <p:nvPr/>
      </p:nvGrpSpPr>
      <p:grpSpPr>
        <a:xfrm>
          <a:off x="0" y="0"/>
          <a:ext cx="0" cy="0"/>
          <a:chOff x="0" y="0"/>
          <a:chExt cx="0" cy="0"/>
        </a:xfrm>
      </p:grpSpPr>
      <p:sp>
        <p:nvSpPr>
          <p:cNvPr id="12" name="Rectangle 11"/>
          <p:cNvSpPr/>
          <p:nvPr userDrawn="1"/>
        </p:nvSpPr>
        <p:spPr>
          <a:xfrm>
            <a:off x="147637" y="142870"/>
            <a:ext cx="11891963" cy="65627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cap="all" baseline="0" dirty="0"/>
          </a:p>
        </p:txBody>
      </p:sp>
      <p:sp>
        <p:nvSpPr>
          <p:cNvPr id="2" name="Title 1"/>
          <p:cNvSpPr>
            <a:spLocks noGrp="1"/>
          </p:cNvSpPr>
          <p:nvPr>
            <p:ph type="title"/>
          </p:nvPr>
        </p:nvSpPr>
        <p:spPr>
          <a:xfrm>
            <a:off x="728659" y="1590671"/>
            <a:ext cx="5214941" cy="1835949"/>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728658" y="3464721"/>
            <a:ext cx="5214942" cy="2786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8965E87F-B3D8-455F-A674-BF55E5B9F067}" type="datetime1">
              <a:rPr lang="en-GB" smtClean="0"/>
              <a:pPr/>
              <a:t>16/01/2017</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73D1EC-B917-4471-ACAD-DC91BAE879F7}" type="slidenum">
              <a:rPr lang="en-GB" smtClean="0"/>
              <a:pPr/>
              <a:t>‹#›</a:t>
            </a:fld>
            <a:endParaRPr lang="en-GB"/>
          </a:p>
        </p:txBody>
      </p:sp>
      <p:pic>
        <p:nvPicPr>
          <p:cNvPr id="9" name="pasted-image.pdf"/>
          <p:cNvPicPr>
            <a:picLocks noChangeAspect="1"/>
          </p:cNvPicPr>
          <p:nvPr userDrawn="1"/>
        </p:nvPicPr>
        <p:blipFill>
          <a:blip r:embed="rId2">
            <a:extLst/>
          </a:blip>
          <a:stretch>
            <a:fillRect/>
          </a:stretch>
        </p:blipFill>
        <p:spPr>
          <a:xfrm>
            <a:off x="11516364" y="365126"/>
            <a:ext cx="298800" cy="312475"/>
          </a:xfrm>
          <a:prstGeom prst="rect">
            <a:avLst/>
          </a:prstGeom>
          <a:ln w="12700">
            <a:miter lim="400000"/>
          </a:ln>
        </p:spPr>
      </p:pic>
      <p:sp>
        <p:nvSpPr>
          <p:cNvPr id="11" name="Text Placeholder 10"/>
          <p:cNvSpPr>
            <a:spLocks noGrp="1"/>
          </p:cNvSpPr>
          <p:nvPr>
            <p:ph type="body" sz="quarter" idx="13"/>
          </p:nvPr>
        </p:nvSpPr>
        <p:spPr>
          <a:xfrm>
            <a:off x="727070" y="614232"/>
            <a:ext cx="10093330" cy="198568"/>
          </a:xfrm>
        </p:spPr>
        <p:txBody>
          <a:bodyPr>
            <a:normAutofit/>
          </a:bodyPr>
          <a:lstStyle>
            <a:lvl1pPr marL="0" indent="0">
              <a:buNone/>
              <a:defRPr sz="900" b="0" cap="all" baseline="0">
                <a:solidFill>
                  <a:schemeClr val="bg1"/>
                </a:solidFill>
              </a:defRPr>
            </a:lvl1pPr>
          </a:lstStyle>
          <a:p>
            <a:pPr lvl="0"/>
            <a:r>
              <a:rPr lang="en-US" smtClean="0"/>
              <a:t>Click to edit Master text styles</a:t>
            </a:r>
          </a:p>
        </p:txBody>
      </p:sp>
      <p:cxnSp>
        <p:nvCxnSpPr>
          <p:cNvPr id="13" name="Straight Connector 12"/>
          <p:cNvCxnSpPr/>
          <p:nvPr userDrawn="1"/>
        </p:nvCxnSpPr>
        <p:spPr>
          <a:xfrm>
            <a:off x="723901" y="831057"/>
            <a:ext cx="122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Picture Placeholder 2"/>
          <p:cNvSpPr>
            <a:spLocks noGrp="1"/>
          </p:cNvSpPr>
          <p:nvPr>
            <p:ph type="pic" sz="quarter" idx="15"/>
          </p:nvPr>
        </p:nvSpPr>
        <p:spPr>
          <a:xfrm>
            <a:off x="6764126" y="1384653"/>
            <a:ext cx="4570624" cy="4570624"/>
          </a:xfrm>
          <a:prstGeom prst="ellipse">
            <a:avLst/>
          </a:prstGeom>
          <a:solidFill>
            <a:srgbClr val="5A3165"/>
          </a:solidFill>
        </p:spPr>
        <p:txBody>
          <a:bodyPr anchor="ctr">
            <a:normAutofit/>
          </a:bodyPr>
          <a:lstStyle>
            <a:lvl1pPr marL="0" indent="0" algn="ctr">
              <a:buNone/>
              <a:defRPr sz="4000" b="1" i="0">
                <a:solidFill>
                  <a:schemeClr val="bg1"/>
                </a:solidFill>
                <a:latin typeface="Century Gothic" charset="0"/>
                <a:ea typeface="Century Gothic" charset="0"/>
                <a:cs typeface="Century Gothic" charset="0"/>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61202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Content &amp; Image 2">
    <p:spTree>
      <p:nvGrpSpPr>
        <p:cNvPr id="1" name=""/>
        <p:cNvGrpSpPr/>
        <p:nvPr/>
      </p:nvGrpSpPr>
      <p:grpSpPr>
        <a:xfrm>
          <a:off x="0" y="0"/>
          <a:ext cx="0" cy="0"/>
          <a:chOff x="0" y="0"/>
          <a:chExt cx="0" cy="0"/>
        </a:xfrm>
      </p:grpSpPr>
      <p:pic>
        <p:nvPicPr>
          <p:cNvPr id="14" name="Grey.jpg"/>
          <p:cNvPicPr>
            <a:picLocks noChangeAspect="1"/>
          </p:cNvPicPr>
          <p:nvPr userDrawn="1"/>
        </p:nvPicPr>
        <p:blipFill rotWithShape="1">
          <a:blip r:embed="rId2">
            <a:extLst/>
          </a:blip>
          <a:srcRect l="1250" t="2222" r="1250" b="2222"/>
          <a:stretch/>
        </p:blipFill>
        <p:spPr>
          <a:xfrm>
            <a:off x="152402" y="152401"/>
            <a:ext cx="11887197" cy="6553199"/>
          </a:xfrm>
          <a:prstGeom prst="rect">
            <a:avLst/>
          </a:prstGeom>
          <a:solidFill>
            <a:schemeClr val="bg1"/>
          </a:solidFill>
          <a:ln w="12700">
            <a:miter lim="400000"/>
          </a:ln>
        </p:spPr>
      </p:pic>
      <p:sp>
        <p:nvSpPr>
          <p:cNvPr id="2" name="Title 1"/>
          <p:cNvSpPr>
            <a:spLocks noGrp="1"/>
          </p:cNvSpPr>
          <p:nvPr>
            <p:ph type="title"/>
          </p:nvPr>
        </p:nvSpPr>
        <p:spPr>
          <a:xfrm>
            <a:off x="728660" y="1590671"/>
            <a:ext cx="5214940" cy="1835949"/>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728658" y="3464721"/>
            <a:ext cx="5214941" cy="2786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6E34483C-25DE-415D-B17C-5CB10F2BE921}" type="datetime1">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3D1EC-B917-4471-ACAD-DC91BAE879F7}" type="slidenum">
              <a:rPr lang="en-GB" smtClean="0"/>
              <a:t>‹#›</a:t>
            </a:fld>
            <a:endParaRPr lang="en-GB"/>
          </a:p>
        </p:txBody>
      </p:sp>
      <p:pic>
        <p:nvPicPr>
          <p:cNvPr id="9" name="pasted-image.pdf"/>
          <p:cNvPicPr>
            <a:picLocks noChangeAspect="1"/>
          </p:cNvPicPr>
          <p:nvPr userDrawn="1"/>
        </p:nvPicPr>
        <p:blipFill>
          <a:blip r:embed="rId3">
            <a:extLst/>
          </a:blip>
          <a:stretch>
            <a:fillRect/>
          </a:stretch>
        </p:blipFill>
        <p:spPr>
          <a:xfrm>
            <a:off x="11516364" y="365126"/>
            <a:ext cx="298800" cy="312475"/>
          </a:xfrm>
          <a:prstGeom prst="rect">
            <a:avLst/>
          </a:prstGeom>
          <a:ln w="12700">
            <a:miter lim="400000"/>
          </a:ln>
        </p:spPr>
      </p:pic>
      <p:sp>
        <p:nvSpPr>
          <p:cNvPr id="11" name="Text Placeholder 10"/>
          <p:cNvSpPr>
            <a:spLocks noGrp="1"/>
          </p:cNvSpPr>
          <p:nvPr>
            <p:ph type="body" sz="quarter" idx="13"/>
          </p:nvPr>
        </p:nvSpPr>
        <p:spPr>
          <a:xfrm>
            <a:off x="727070" y="614232"/>
            <a:ext cx="10093330" cy="198568"/>
          </a:xfrm>
        </p:spPr>
        <p:txBody>
          <a:bodyPr>
            <a:normAutofit/>
          </a:bodyPr>
          <a:lstStyle>
            <a:lvl1pPr marL="0" indent="0">
              <a:buNone/>
              <a:defRPr sz="900" b="0" cap="all" baseline="0">
                <a:solidFill>
                  <a:schemeClr val="tx2"/>
                </a:solidFill>
              </a:defRPr>
            </a:lvl1pPr>
          </a:lstStyle>
          <a:p>
            <a:pPr lvl="0"/>
            <a:r>
              <a:rPr lang="en-US" smtClean="0"/>
              <a:t>Click to edit Master text styles</a:t>
            </a:r>
          </a:p>
        </p:txBody>
      </p:sp>
      <p:cxnSp>
        <p:nvCxnSpPr>
          <p:cNvPr id="13" name="Straight Connector 12"/>
          <p:cNvCxnSpPr/>
          <p:nvPr userDrawn="1"/>
        </p:nvCxnSpPr>
        <p:spPr>
          <a:xfrm>
            <a:off x="723901" y="831057"/>
            <a:ext cx="1224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41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2">
    <p:spTree>
      <p:nvGrpSpPr>
        <p:cNvPr id="1" name=""/>
        <p:cNvGrpSpPr/>
        <p:nvPr/>
      </p:nvGrpSpPr>
      <p:grpSpPr>
        <a:xfrm>
          <a:off x="0" y="0"/>
          <a:ext cx="0" cy="0"/>
          <a:chOff x="0" y="0"/>
          <a:chExt cx="0" cy="0"/>
        </a:xfrm>
      </p:grpSpPr>
      <p:pic>
        <p:nvPicPr>
          <p:cNvPr id="14" name="Grey.jpg"/>
          <p:cNvPicPr>
            <a:picLocks noChangeAspect="1"/>
          </p:cNvPicPr>
          <p:nvPr userDrawn="1"/>
        </p:nvPicPr>
        <p:blipFill rotWithShape="1">
          <a:blip r:embed="rId2">
            <a:extLst/>
          </a:blip>
          <a:srcRect l="1250" t="2222" r="1250" b="2222"/>
          <a:stretch/>
        </p:blipFill>
        <p:spPr>
          <a:xfrm>
            <a:off x="152402" y="152401"/>
            <a:ext cx="11887197" cy="6553199"/>
          </a:xfrm>
          <a:prstGeom prst="rect">
            <a:avLst/>
          </a:prstGeom>
          <a:solidFill>
            <a:schemeClr val="bg1"/>
          </a:solidFill>
          <a:ln w="12700">
            <a:miter lim="400000"/>
          </a:ln>
        </p:spPr>
      </p:pic>
      <p:sp>
        <p:nvSpPr>
          <p:cNvPr id="2" name="Title 1"/>
          <p:cNvSpPr>
            <a:spLocks noGrp="1"/>
          </p:cNvSpPr>
          <p:nvPr>
            <p:ph type="title"/>
          </p:nvPr>
        </p:nvSpPr>
        <p:spPr>
          <a:xfrm>
            <a:off x="728660" y="1590671"/>
            <a:ext cx="5214940" cy="1835949"/>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728658" y="3464721"/>
            <a:ext cx="5214941" cy="2786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6E34483C-25DE-415D-B17C-5CB10F2BE921}" type="datetime1">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3D1EC-B917-4471-ACAD-DC91BAE879F7}" type="slidenum">
              <a:rPr lang="en-GB" smtClean="0"/>
              <a:t>‹#›</a:t>
            </a:fld>
            <a:endParaRPr lang="en-GB"/>
          </a:p>
        </p:txBody>
      </p:sp>
      <p:pic>
        <p:nvPicPr>
          <p:cNvPr id="9" name="pasted-image.pdf"/>
          <p:cNvPicPr>
            <a:picLocks noChangeAspect="1"/>
          </p:cNvPicPr>
          <p:nvPr userDrawn="1"/>
        </p:nvPicPr>
        <p:blipFill>
          <a:blip r:embed="rId3">
            <a:extLst/>
          </a:blip>
          <a:stretch>
            <a:fillRect/>
          </a:stretch>
        </p:blipFill>
        <p:spPr>
          <a:xfrm>
            <a:off x="11516364" y="365126"/>
            <a:ext cx="298800" cy="312475"/>
          </a:xfrm>
          <a:prstGeom prst="rect">
            <a:avLst/>
          </a:prstGeom>
          <a:ln w="12700">
            <a:miter lim="400000"/>
          </a:ln>
        </p:spPr>
      </p:pic>
      <p:sp>
        <p:nvSpPr>
          <p:cNvPr id="11" name="Text Placeholder 10"/>
          <p:cNvSpPr>
            <a:spLocks noGrp="1"/>
          </p:cNvSpPr>
          <p:nvPr>
            <p:ph type="body" sz="quarter" idx="13"/>
          </p:nvPr>
        </p:nvSpPr>
        <p:spPr>
          <a:xfrm>
            <a:off x="727070" y="614232"/>
            <a:ext cx="10093330" cy="198568"/>
          </a:xfrm>
        </p:spPr>
        <p:txBody>
          <a:bodyPr>
            <a:normAutofit/>
          </a:bodyPr>
          <a:lstStyle>
            <a:lvl1pPr marL="0" indent="0">
              <a:buNone/>
              <a:defRPr sz="900" b="0" cap="all" baseline="0">
                <a:solidFill>
                  <a:schemeClr val="tx2"/>
                </a:solidFill>
              </a:defRPr>
            </a:lvl1pPr>
          </a:lstStyle>
          <a:p>
            <a:pPr lvl="0"/>
            <a:r>
              <a:rPr lang="en-US" smtClean="0"/>
              <a:t>Click to edit Master text styles</a:t>
            </a:r>
          </a:p>
        </p:txBody>
      </p:sp>
      <p:cxnSp>
        <p:nvCxnSpPr>
          <p:cNvPr id="13" name="Straight Connector 12"/>
          <p:cNvCxnSpPr/>
          <p:nvPr userDrawn="1"/>
        </p:nvCxnSpPr>
        <p:spPr>
          <a:xfrm>
            <a:off x="723901" y="831057"/>
            <a:ext cx="1224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2"/>
          <p:cNvSpPr>
            <a:spLocks noGrp="1"/>
          </p:cNvSpPr>
          <p:nvPr>
            <p:ph type="pic" sz="quarter" idx="15"/>
          </p:nvPr>
        </p:nvSpPr>
        <p:spPr>
          <a:xfrm>
            <a:off x="6764126" y="1384653"/>
            <a:ext cx="4570624" cy="4570624"/>
          </a:xfrm>
          <a:prstGeom prst="ellipse">
            <a:avLst/>
          </a:prstGeom>
          <a:solidFill>
            <a:schemeClr val="bg1"/>
          </a:solidFill>
        </p:spPr>
        <p:txBody>
          <a:bodyPr anchor="ctr">
            <a:normAutofit/>
          </a:bodyPr>
          <a:lstStyle>
            <a:lvl1pPr marL="0" indent="0" algn="ctr">
              <a:buNone/>
              <a:defRPr sz="4000" b="1" i="0">
                <a:solidFill>
                  <a:schemeClr val="tx2"/>
                </a:solidFill>
                <a:latin typeface="Century Gothic" charset="0"/>
                <a:ea typeface="Century Gothic" charset="0"/>
                <a:cs typeface="Century Gothic" charset="0"/>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5194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ation Plum">
    <p:spTree>
      <p:nvGrpSpPr>
        <p:cNvPr id="1" name=""/>
        <p:cNvGrpSpPr/>
        <p:nvPr/>
      </p:nvGrpSpPr>
      <p:grpSpPr>
        <a:xfrm>
          <a:off x="0" y="0"/>
          <a:ext cx="0" cy="0"/>
          <a:chOff x="0" y="0"/>
          <a:chExt cx="0" cy="0"/>
        </a:xfrm>
      </p:grpSpPr>
      <p:sp>
        <p:nvSpPr>
          <p:cNvPr id="12" name="Rectangle 11"/>
          <p:cNvSpPr/>
          <p:nvPr userDrawn="1"/>
        </p:nvSpPr>
        <p:spPr>
          <a:xfrm>
            <a:off x="147637" y="142870"/>
            <a:ext cx="11891963" cy="65627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1" y="1898374"/>
            <a:ext cx="10515600" cy="3816626"/>
          </a:xfrm>
        </p:spPr>
        <p:txBody>
          <a:bodyPr>
            <a:normAutofit/>
          </a:bodyPr>
          <a:lstStyle>
            <a:lvl1pPr algn="ctr">
              <a:defRPr sz="4800"/>
            </a:lvl1pPr>
          </a:lstStyle>
          <a:p>
            <a:r>
              <a:rPr lang="en-US" smtClean="0"/>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FAE06ED9-DB1B-4087-983F-957BE76711CE}" type="datetime1">
              <a:rPr lang="en-GB" smtClean="0"/>
              <a:pPr/>
              <a:t>16/01/2017</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73D1EC-B917-4471-ACAD-DC91BAE879F7}" type="slidenum">
              <a:rPr lang="en-GB" smtClean="0"/>
              <a:pPr/>
              <a:t>‹#›</a:t>
            </a:fld>
            <a:endParaRPr lang="en-GB"/>
          </a:p>
        </p:txBody>
      </p:sp>
      <p:pic>
        <p:nvPicPr>
          <p:cNvPr id="9" name="pasted-image.pdf"/>
          <p:cNvPicPr>
            <a:picLocks noChangeAspect="1"/>
          </p:cNvPicPr>
          <p:nvPr userDrawn="1"/>
        </p:nvPicPr>
        <p:blipFill>
          <a:blip r:embed="rId2">
            <a:extLst/>
          </a:blip>
          <a:stretch>
            <a:fillRect/>
          </a:stretch>
        </p:blipFill>
        <p:spPr>
          <a:xfrm>
            <a:off x="11516364" y="365126"/>
            <a:ext cx="298800" cy="312475"/>
          </a:xfrm>
          <a:prstGeom prst="rect">
            <a:avLst/>
          </a:prstGeom>
          <a:ln w="12700">
            <a:miter lim="400000"/>
          </a:ln>
        </p:spPr>
      </p:pic>
      <p:sp>
        <p:nvSpPr>
          <p:cNvPr id="11" name="Text Placeholder 10"/>
          <p:cNvSpPr>
            <a:spLocks noGrp="1"/>
          </p:cNvSpPr>
          <p:nvPr>
            <p:ph type="body" sz="quarter" idx="13"/>
          </p:nvPr>
        </p:nvSpPr>
        <p:spPr>
          <a:xfrm>
            <a:off x="727070" y="614232"/>
            <a:ext cx="10093330" cy="198568"/>
          </a:xfrm>
        </p:spPr>
        <p:txBody>
          <a:bodyPr>
            <a:normAutofit/>
          </a:bodyPr>
          <a:lstStyle>
            <a:lvl1pPr marL="0" indent="0">
              <a:buNone/>
              <a:defRPr sz="900" b="0" cap="all" baseline="0">
                <a:solidFill>
                  <a:schemeClr val="bg1"/>
                </a:solidFill>
              </a:defRPr>
            </a:lvl1pPr>
          </a:lstStyle>
          <a:p>
            <a:pPr lvl="0"/>
            <a:r>
              <a:rPr lang="en-US" smtClean="0"/>
              <a:t>Click to edit Master text styles</a:t>
            </a:r>
          </a:p>
        </p:txBody>
      </p:sp>
      <p:cxnSp>
        <p:nvCxnSpPr>
          <p:cNvPr id="13" name="Straight Connector 12"/>
          <p:cNvCxnSpPr/>
          <p:nvPr userDrawn="1"/>
        </p:nvCxnSpPr>
        <p:spPr>
          <a:xfrm>
            <a:off x="723901" y="831057"/>
            <a:ext cx="122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70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ation Grey">
    <p:spTree>
      <p:nvGrpSpPr>
        <p:cNvPr id="1" name=""/>
        <p:cNvGrpSpPr/>
        <p:nvPr/>
      </p:nvGrpSpPr>
      <p:grpSpPr>
        <a:xfrm>
          <a:off x="0" y="0"/>
          <a:ext cx="0" cy="0"/>
          <a:chOff x="0" y="0"/>
          <a:chExt cx="0" cy="0"/>
        </a:xfrm>
      </p:grpSpPr>
      <p:pic>
        <p:nvPicPr>
          <p:cNvPr id="8" name="Grey.jpg"/>
          <p:cNvPicPr>
            <a:picLocks noChangeAspect="1"/>
          </p:cNvPicPr>
          <p:nvPr userDrawn="1"/>
        </p:nvPicPr>
        <p:blipFill rotWithShape="1">
          <a:blip r:embed="rId2">
            <a:extLst/>
          </a:blip>
          <a:srcRect l="1250" t="2222" r="1250" b="2222"/>
          <a:stretch/>
        </p:blipFill>
        <p:spPr>
          <a:xfrm>
            <a:off x="152402" y="152401"/>
            <a:ext cx="11887197" cy="6553199"/>
          </a:xfrm>
          <a:prstGeom prst="rect">
            <a:avLst/>
          </a:prstGeom>
          <a:ln w="12700">
            <a:miter lim="400000"/>
          </a:ln>
        </p:spPr>
      </p:pic>
      <p:sp>
        <p:nvSpPr>
          <p:cNvPr id="4" name="Date Placeholder 3"/>
          <p:cNvSpPr>
            <a:spLocks noGrp="1"/>
          </p:cNvSpPr>
          <p:nvPr>
            <p:ph type="dt" sz="half" idx="10"/>
          </p:nvPr>
        </p:nvSpPr>
        <p:spPr/>
        <p:txBody>
          <a:bodyPr/>
          <a:lstStyle/>
          <a:p>
            <a:fld id="{B23DBF5F-D18D-4DB0-81C7-9B0A5BEDE0B5}" type="datetime1">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3D1EC-B917-4471-ACAD-DC91BAE879F7}" type="slidenum">
              <a:rPr lang="en-GB" smtClean="0"/>
              <a:t>‹#›</a:t>
            </a:fld>
            <a:endParaRPr lang="en-GB"/>
          </a:p>
        </p:txBody>
      </p:sp>
      <p:pic>
        <p:nvPicPr>
          <p:cNvPr id="9" name="pasted-image.pdf"/>
          <p:cNvPicPr>
            <a:picLocks noChangeAspect="1"/>
          </p:cNvPicPr>
          <p:nvPr userDrawn="1"/>
        </p:nvPicPr>
        <p:blipFill>
          <a:blip r:embed="rId3">
            <a:extLst/>
          </a:blip>
          <a:stretch>
            <a:fillRect/>
          </a:stretch>
        </p:blipFill>
        <p:spPr>
          <a:xfrm>
            <a:off x="11516364" y="365126"/>
            <a:ext cx="298800" cy="312475"/>
          </a:xfrm>
          <a:prstGeom prst="rect">
            <a:avLst/>
          </a:prstGeom>
          <a:ln w="12700">
            <a:miter lim="400000"/>
          </a:ln>
        </p:spPr>
      </p:pic>
      <p:sp>
        <p:nvSpPr>
          <p:cNvPr id="11" name="Text Placeholder 10"/>
          <p:cNvSpPr>
            <a:spLocks noGrp="1"/>
          </p:cNvSpPr>
          <p:nvPr>
            <p:ph type="body" sz="quarter" idx="13"/>
          </p:nvPr>
        </p:nvSpPr>
        <p:spPr>
          <a:xfrm>
            <a:off x="727070" y="614232"/>
            <a:ext cx="10093330" cy="198568"/>
          </a:xfrm>
        </p:spPr>
        <p:txBody>
          <a:bodyPr>
            <a:normAutofit/>
          </a:bodyPr>
          <a:lstStyle>
            <a:lvl1pPr marL="0" indent="0">
              <a:buNone/>
              <a:defRPr sz="900" b="0" cap="all" baseline="0">
                <a:solidFill>
                  <a:schemeClr val="tx2"/>
                </a:solidFill>
              </a:defRPr>
            </a:lvl1pPr>
          </a:lstStyle>
          <a:p>
            <a:pPr lvl="0"/>
            <a:r>
              <a:rPr lang="en-US" smtClean="0"/>
              <a:t>Click to edit Master text styles</a:t>
            </a:r>
          </a:p>
        </p:txBody>
      </p:sp>
      <p:cxnSp>
        <p:nvCxnSpPr>
          <p:cNvPr id="13" name="Straight Connector 12"/>
          <p:cNvCxnSpPr/>
          <p:nvPr userDrawn="1"/>
        </p:nvCxnSpPr>
        <p:spPr>
          <a:xfrm>
            <a:off x="723901" y="831057"/>
            <a:ext cx="1224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838201" y="1898374"/>
            <a:ext cx="10515600" cy="3816626"/>
          </a:xfrm>
        </p:spPr>
        <p:txBody>
          <a:bodyPr>
            <a:normAutofit/>
          </a:bodyPr>
          <a:lstStyle>
            <a:lvl1pPr algn="ctr">
              <a:defRPr sz="4800"/>
            </a:lvl1pPr>
          </a:lstStyle>
          <a:p>
            <a:r>
              <a:rPr lang="en-US" smtClean="0"/>
              <a:t>Click to edit Master title style</a:t>
            </a:r>
            <a:endParaRPr lang="en-GB" dirty="0"/>
          </a:p>
        </p:txBody>
      </p:sp>
    </p:spTree>
    <p:extLst>
      <p:ext uri="{BB962C8B-B14F-4D97-AF65-F5344CB8AC3E}">
        <p14:creationId xmlns:p14="http://schemas.microsoft.com/office/powerpoint/2010/main" val="110381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8659" y="1590671"/>
            <a:ext cx="10091741" cy="1835949"/>
          </a:xfrm>
          <a:prstGeom prst="rect">
            <a:avLst/>
          </a:prstGeom>
        </p:spPr>
        <p:txBody>
          <a:bodyPr vert="horz" lIns="0" tIns="0" rIns="0" bIns="0" rtlCol="0" anchor="t">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728659" y="3464721"/>
            <a:ext cx="10091741" cy="27864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728659" y="6356351"/>
            <a:ext cx="2743200" cy="273050"/>
          </a:xfrm>
          <a:prstGeom prst="rect">
            <a:avLst/>
          </a:prstGeom>
        </p:spPr>
        <p:txBody>
          <a:bodyPr vert="horz" lIns="0" tIns="0" rIns="0" bIns="0" rtlCol="0" anchor="ctr"/>
          <a:lstStyle>
            <a:lvl1pPr algn="l">
              <a:defRPr sz="1100" b="1">
                <a:solidFill>
                  <a:schemeClr val="bg1">
                    <a:lumMod val="50000"/>
                  </a:schemeClr>
                </a:solidFill>
              </a:defRPr>
            </a:lvl1pPr>
          </a:lstStyle>
          <a:p>
            <a:fld id="{D5439A8F-C3C3-437C-9A40-9B4BD144F217}" type="datetime1">
              <a:rPr lang="en-GB" smtClean="0"/>
              <a:pPr/>
              <a:t>16/01/2017</a:t>
            </a:fld>
            <a:endParaRPr lang="en-GB" dirty="0"/>
          </a:p>
        </p:txBody>
      </p:sp>
      <p:sp>
        <p:nvSpPr>
          <p:cNvPr id="5" name="Footer Placeholder 4"/>
          <p:cNvSpPr>
            <a:spLocks noGrp="1"/>
          </p:cNvSpPr>
          <p:nvPr>
            <p:ph type="ftr" sz="quarter" idx="3"/>
          </p:nvPr>
        </p:nvSpPr>
        <p:spPr>
          <a:xfrm>
            <a:off x="4038600" y="6356351"/>
            <a:ext cx="4114800" cy="273050"/>
          </a:xfrm>
          <a:prstGeom prst="rect">
            <a:avLst/>
          </a:prstGeom>
        </p:spPr>
        <p:txBody>
          <a:bodyPr vert="horz" lIns="0" tIns="0" rIns="0" bIns="0" rtlCol="0" anchor="ctr"/>
          <a:lstStyle>
            <a:lvl1pPr algn="ctr">
              <a:defRPr sz="1100" b="1">
                <a:solidFill>
                  <a:schemeClr val="bg1">
                    <a:lumMod val="50000"/>
                  </a:schemeClr>
                </a:solidFill>
              </a:defRPr>
            </a:lvl1pPr>
          </a:lstStyle>
          <a:p>
            <a:endParaRPr lang="en-GB"/>
          </a:p>
        </p:txBody>
      </p:sp>
      <p:sp>
        <p:nvSpPr>
          <p:cNvPr id="6" name="Slide Number Placeholder 5"/>
          <p:cNvSpPr>
            <a:spLocks noGrp="1"/>
          </p:cNvSpPr>
          <p:nvPr>
            <p:ph type="sldNum" sz="quarter" idx="4"/>
          </p:nvPr>
        </p:nvSpPr>
        <p:spPr>
          <a:xfrm>
            <a:off x="9067800" y="6356351"/>
            <a:ext cx="2743200" cy="273050"/>
          </a:xfrm>
          <a:prstGeom prst="rect">
            <a:avLst/>
          </a:prstGeom>
        </p:spPr>
        <p:txBody>
          <a:bodyPr vert="horz" lIns="0" tIns="0" rIns="0" bIns="0" rtlCol="0" anchor="ctr"/>
          <a:lstStyle>
            <a:lvl1pPr algn="r">
              <a:defRPr sz="1100" b="1">
                <a:solidFill>
                  <a:schemeClr val="bg1">
                    <a:lumMod val="50000"/>
                  </a:schemeClr>
                </a:solidFill>
              </a:defRPr>
            </a:lvl1pPr>
          </a:lstStyle>
          <a:p>
            <a:fld id="{7B73D1EC-B917-4471-ACAD-DC91BAE879F7}" type="slidenum">
              <a:rPr lang="en-GB" smtClean="0"/>
              <a:pPr/>
              <a:t>‹#›</a:t>
            </a:fld>
            <a:endParaRPr lang="en-GB" dirty="0"/>
          </a:p>
        </p:txBody>
      </p:sp>
    </p:spTree>
    <p:extLst>
      <p:ext uri="{BB962C8B-B14F-4D97-AF65-F5344CB8AC3E}">
        <p14:creationId xmlns:p14="http://schemas.microsoft.com/office/powerpoint/2010/main" val="148478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9" r:id="rId4"/>
    <p:sldLayoutId id="2147483657" r:id="rId5"/>
    <p:sldLayoutId id="2147483663" r:id="rId6"/>
    <p:sldLayoutId id="2147483658" r:id="rId7"/>
    <p:sldLayoutId id="2147483656" r:id="rId8"/>
    <p:sldLayoutId id="2147483661" r:id="rId9"/>
    <p:sldLayoutId id="2147483651" r:id="rId10"/>
    <p:sldLayoutId id="214748366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00000"/>
        </a:lnSpc>
        <a:spcBef>
          <a:spcPct val="0"/>
        </a:spcBef>
        <a:buNone/>
        <a:defRPr sz="4200" b="1" kern="1200">
          <a:solidFill>
            <a:schemeClr val="accent1"/>
          </a:solidFill>
          <a:latin typeface="+mj-lt"/>
          <a:ea typeface="+mj-ea"/>
          <a:cs typeface="+mj-cs"/>
        </a:defRPr>
      </a:lvl1pPr>
    </p:titleStyle>
    <p:bodyStyle>
      <a:lvl1pPr marL="177800" indent="-177800" algn="l" defTabSz="914400" rtl="0" eaLnBrk="1" latinLnBrk="0" hangingPunct="1">
        <a:lnSpc>
          <a:spcPct val="110000"/>
        </a:lnSpc>
        <a:spcBef>
          <a:spcPts val="900"/>
        </a:spcBef>
        <a:buFont typeface="Arial" panose="020B0604020202020204" pitchFamily="34" charset="0"/>
        <a:buChar char="•"/>
        <a:defRPr sz="1400" b="1" kern="1200">
          <a:solidFill>
            <a:schemeClr val="tx1"/>
          </a:solidFill>
          <a:latin typeface="+mn-lt"/>
          <a:ea typeface="+mn-ea"/>
          <a:cs typeface="+mn-cs"/>
        </a:defRPr>
      </a:lvl1pPr>
      <a:lvl2pPr marL="177800" indent="-177800" algn="l" defTabSz="914400" rtl="0" eaLnBrk="1" latinLnBrk="0" hangingPunct="1">
        <a:lnSpc>
          <a:spcPct val="110000"/>
        </a:lnSpc>
        <a:spcBef>
          <a:spcPts val="900"/>
        </a:spcBef>
        <a:buFont typeface="Arial" panose="020B0604020202020204" pitchFamily="34" charset="0"/>
        <a:buChar char="•"/>
        <a:defRPr sz="1400" b="0" kern="1200">
          <a:solidFill>
            <a:schemeClr val="tx1"/>
          </a:solidFill>
          <a:latin typeface="+mn-lt"/>
          <a:ea typeface="+mn-ea"/>
          <a:cs typeface="+mn-cs"/>
        </a:defRPr>
      </a:lvl2pPr>
      <a:lvl3pPr marL="361950" indent="-184150" algn="l" defTabSz="914400" rtl="0" eaLnBrk="1" latinLnBrk="0" hangingPunct="1">
        <a:lnSpc>
          <a:spcPct val="110000"/>
        </a:lnSpc>
        <a:spcBef>
          <a:spcPts val="900"/>
        </a:spcBef>
        <a:buFont typeface="Arial" panose="020B0604020202020204" pitchFamily="34" charset="0"/>
        <a:buChar char="•"/>
        <a:defRPr sz="1400" b="0" kern="1200">
          <a:solidFill>
            <a:schemeClr val="tx1"/>
          </a:solidFill>
          <a:latin typeface="+mn-lt"/>
          <a:ea typeface="+mn-ea"/>
          <a:cs typeface="+mn-cs"/>
        </a:defRPr>
      </a:lvl3pPr>
      <a:lvl4pPr marL="539750" indent="-177800" algn="l" defTabSz="914400" rtl="0" eaLnBrk="1" latinLnBrk="0" hangingPunct="1">
        <a:lnSpc>
          <a:spcPct val="110000"/>
        </a:lnSpc>
        <a:spcBef>
          <a:spcPts val="900"/>
        </a:spcBef>
        <a:buFont typeface="Arial" panose="020B0604020202020204" pitchFamily="34" charset="0"/>
        <a:buChar char="•"/>
        <a:defRPr sz="1400" b="0" kern="1200">
          <a:solidFill>
            <a:schemeClr val="tx1"/>
          </a:solidFill>
          <a:latin typeface="+mn-lt"/>
          <a:ea typeface="+mn-ea"/>
          <a:cs typeface="+mn-cs"/>
        </a:defRPr>
      </a:lvl4pPr>
      <a:lvl5pPr marL="717550" indent="-177800" algn="l" defTabSz="914400" rtl="0" eaLnBrk="1" latinLnBrk="0" hangingPunct="1">
        <a:lnSpc>
          <a:spcPct val="110000"/>
        </a:lnSpc>
        <a:spcBef>
          <a:spcPts val="9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pg.proximitystage.com/emails/2016/SSM/09-11/index_v1.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pg.proximitystage.com/emails/2016/Victoria/Solus/Nov/oral-b/index_EN.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Understanding HTML</a:t>
            </a:r>
          </a:p>
        </p:txBody>
      </p:sp>
      <p:sp>
        <p:nvSpPr>
          <p:cNvPr id="3" name="Subtitle 2"/>
          <p:cNvSpPr>
            <a:spLocks noGrp="1"/>
          </p:cNvSpPr>
          <p:nvPr>
            <p:ph type="subTitle" idx="1"/>
          </p:nvPr>
        </p:nvSpPr>
        <p:spPr/>
        <p:txBody>
          <a:bodyPr/>
          <a:lstStyle/>
          <a:p>
            <a:r>
              <a:rPr lang="en-GB" dirty="0" smtClean="0"/>
              <a:t>Chris Silk</a:t>
            </a:r>
          </a:p>
          <a:p>
            <a:r>
              <a:rPr lang="en-GB" dirty="0" smtClean="0"/>
              <a:t>January 2017</a:t>
            </a:r>
          </a:p>
          <a:p>
            <a:endParaRPr lang="en-GB" dirty="0"/>
          </a:p>
        </p:txBody>
      </p:sp>
    </p:spTree>
    <p:extLst>
      <p:ext uri="{BB962C8B-B14F-4D97-AF65-F5344CB8AC3E}">
        <p14:creationId xmlns:p14="http://schemas.microsoft.com/office/powerpoint/2010/main" val="235703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091741" cy="771529"/>
          </a:xfrm>
        </p:spPr>
        <p:txBody>
          <a:bodyPr>
            <a:normAutofit/>
          </a:bodyPr>
          <a:lstStyle/>
          <a:p>
            <a:r>
              <a:rPr lang="en-GB" dirty="0" smtClean="0"/>
              <a:t>Here are their grid structures…</a:t>
            </a:r>
            <a:endParaRPr lang="en-GB" dirty="0"/>
          </a:p>
        </p:txBody>
      </p:sp>
      <p:sp>
        <p:nvSpPr>
          <p:cNvPr id="10" name="Slide Number Placeholder 9"/>
          <p:cNvSpPr>
            <a:spLocks noGrp="1"/>
          </p:cNvSpPr>
          <p:nvPr>
            <p:ph type="sldNum" sz="quarter" idx="12"/>
          </p:nvPr>
        </p:nvSpPr>
        <p:spPr/>
        <p:txBody>
          <a:bodyPr/>
          <a:lstStyle/>
          <a:p>
            <a:fld id="{7B73D1EC-B917-4471-ACAD-DC91BAE879F7}" type="slidenum">
              <a:rPr lang="en-GB" smtClean="0"/>
              <a:t>10</a:t>
            </a:fld>
            <a:endParaRPr lang="en-GB"/>
          </a:p>
        </p:txBody>
      </p:sp>
      <p:sp>
        <p:nvSpPr>
          <p:cNvPr id="52" name="Rectangle 51"/>
          <p:cNvSpPr/>
          <p:nvPr/>
        </p:nvSpPr>
        <p:spPr>
          <a:xfrm>
            <a:off x="762000" y="1257853"/>
            <a:ext cx="2581076" cy="52150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762000" y="1257853"/>
            <a:ext cx="323909" cy="52150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015057" y="1261969"/>
            <a:ext cx="323909" cy="52150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5909" y="1359428"/>
            <a:ext cx="1929148" cy="2718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1085909" y="1626265"/>
            <a:ext cx="1925038" cy="8483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1085909" y="2618021"/>
            <a:ext cx="1925038" cy="210244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1800" y="2620820"/>
            <a:ext cx="1176612" cy="20996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2258411" y="2620820"/>
            <a:ext cx="752536" cy="10369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1094129" y="2620819"/>
            <a:ext cx="1160172" cy="88055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081799" y="3501368"/>
            <a:ext cx="588996" cy="121909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85909" y="4720467"/>
            <a:ext cx="1925038" cy="80741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81799" y="5527877"/>
            <a:ext cx="1925038" cy="28822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3687671" y="1266463"/>
            <a:ext cx="2052615" cy="519815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2700356" y="5526384"/>
            <a:ext cx="306481" cy="28971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2254301" y="3087948"/>
            <a:ext cx="760755" cy="108058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3687670" y="1359429"/>
            <a:ext cx="2052616" cy="80730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3685102" y="2166737"/>
            <a:ext cx="2055184" cy="118624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3687670" y="3352986"/>
            <a:ext cx="2052616" cy="90616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3691800" y="4259148"/>
            <a:ext cx="2048486" cy="103176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3691798" y="5290917"/>
            <a:ext cx="2048487" cy="63227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4644653" y="2166736"/>
            <a:ext cx="1095633" cy="11862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4644652" y="2418514"/>
            <a:ext cx="1095633" cy="66693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3687669" y="3352985"/>
            <a:ext cx="1022888" cy="90616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3691798" y="4071868"/>
            <a:ext cx="2048489" cy="90397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3691798" y="4257387"/>
            <a:ext cx="1018759" cy="103353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6143401" y="1266463"/>
            <a:ext cx="1837584" cy="519815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p:cNvSpPr/>
          <p:nvPr/>
        </p:nvSpPr>
        <p:spPr>
          <a:xfrm>
            <a:off x="6143401" y="1359429"/>
            <a:ext cx="1837584" cy="16101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6143401" y="2441026"/>
            <a:ext cx="1837584" cy="58244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6150944" y="3352985"/>
            <a:ext cx="1837584" cy="8155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6143401" y="4819320"/>
            <a:ext cx="1837584" cy="79906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7062193" y="3352986"/>
            <a:ext cx="918792" cy="82415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6143401" y="4168532"/>
            <a:ext cx="791372" cy="144985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8315386" y="1266463"/>
            <a:ext cx="2809813" cy="519815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8314682" y="5618389"/>
            <a:ext cx="2810518" cy="30480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10804623" y="5618389"/>
            <a:ext cx="313034" cy="30480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8446427" y="1266463"/>
            <a:ext cx="2564142" cy="434592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8445722" y="1429582"/>
            <a:ext cx="2564847" cy="136323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p:cNvSpPr/>
          <p:nvPr/>
        </p:nvSpPr>
        <p:spPr>
          <a:xfrm>
            <a:off x="8445721" y="3684642"/>
            <a:ext cx="2564847" cy="21204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8445015" y="3896682"/>
            <a:ext cx="1247499" cy="172431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9692514" y="4414575"/>
            <a:ext cx="1318054" cy="87634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23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091741" cy="771529"/>
          </a:xfrm>
        </p:spPr>
        <p:txBody>
          <a:bodyPr>
            <a:normAutofit fontScale="90000"/>
          </a:bodyPr>
          <a:lstStyle/>
          <a:p>
            <a:r>
              <a:rPr lang="en-GB" dirty="0" smtClean="0"/>
              <a:t>…here’s </a:t>
            </a:r>
            <a:r>
              <a:rPr lang="en-GB" dirty="0"/>
              <a:t>how they fit into </a:t>
            </a:r>
            <a:r>
              <a:rPr lang="en-GB" dirty="0" smtClean="0"/>
              <a:t>HTML </a:t>
            </a:r>
            <a:r>
              <a:rPr lang="en-GB" dirty="0"/>
              <a:t>framework.</a:t>
            </a:r>
          </a:p>
        </p:txBody>
      </p:sp>
      <p:sp>
        <p:nvSpPr>
          <p:cNvPr id="10" name="Slide Number Placeholder 9"/>
          <p:cNvSpPr>
            <a:spLocks noGrp="1"/>
          </p:cNvSpPr>
          <p:nvPr>
            <p:ph type="sldNum" sz="quarter" idx="12"/>
          </p:nvPr>
        </p:nvSpPr>
        <p:spPr/>
        <p:txBody>
          <a:bodyPr/>
          <a:lstStyle/>
          <a:p>
            <a:fld id="{7B73D1EC-B917-4471-ACAD-DC91BAE879F7}" type="slidenum">
              <a:rPr lang="en-GB" smtClean="0"/>
              <a:t>11</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83" y="1266982"/>
            <a:ext cx="2581076" cy="520732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9455" y="1266981"/>
            <a:ext cx="2052615" cy="521001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2727" y="1261969"/>
            <a:ext cx="1830041" cy="520676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4930" y="1261969"/>
            <a:ext cx="2792553" cy="5212764"/>
          </a:xfrm>
          <a:prstGeom prst="rect">
            <a:avLst/>
          </a:prstGeom>
        </p:spPr>
      </p:pic>
      <p:sp>
        <p:nvSpPr>
          <p:cNvPr id="52" name="Rectangle 51"/>
          <p:cNvSpPr/>
          <p:nvPr/>
        </p:nvSpPr>
        <p:spPr>
          <a:xfrm>
            <a:off x="762000" y="1257853"/>
            <a:ext cx="2581076" cy="52150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762000" y="1257853"/>
            <a:ext cx="323909" cy="52150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015057" y="1261969"/>
            <a:ext cx="323909" cy="52150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5909" y="1359428"/>
            <a:ext cx="1929148" cy="2718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1085909" y="1626265"/>
            <a:ext cx="1925038" cy="8483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1085909" y="2618021"/>
            <a:ext cx="1925038" cy="210244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1800" y="2620820"/>
            <a:ext cx="1176612" cy="20996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2258411" y="2620820"/>
            <a:ext cx="752536" cy="10369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1094129" y="2620819"/>
            <a:ext cx="1160172" cy="88055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081799" y="3501368"/>
            <a:ext cx="588996" cy="121909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85909" y="4720467"/>
            <a:ext cx="1925038" cy="80741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81799" y="5527877"/>
            <a:ext cx="1925038" cy="28822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3687671" y="1266463"/>
            <a:ext cx="2052615" cy="519815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2700356" y="5526384"/>
            <a:ext cx="306481" cy="28971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2254301" y="3087948"/>
            <a:ext cx="760755" cy="108058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3687670" y="1359429"/>
            <a:ext cx="2052616" cy="80730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3685102" y="2166737"/>
            <a:ext cx="2055184" cy="118624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3687670" y="3352986"/>
            <a:ext cx="2052616" cy="90616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3691800" y="4259148"/>
            <a:ext cx="2048486" cy="103176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3691798" y="5290917"/>
            <a:ext cx="2048487" cy="63227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4644653" y="2166736"/>
            <a:ext cx="1095633" cy="11862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4644652" y="2418514"/>
            <a:ext cx="1095633" cy="66693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3687669" y="3352985"/>
            <a:ext cx="1022888" cy="90616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3691798" y="4071868"/>
            <a:ext cx="2048489" cy="90397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3691798" y="4257387"/>
            <a:ext cx="1018759" cy="103353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6143401" y="1266463"/>
            <a:ext cx="1837584" cy="519815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p:cNvSpPr/>
          <p:nvPr/>
        </p:nvSpPr>
        <p:spPr>
          <a:xfrm>
            <a:off x="6143401" y="1359429"/>
            <a:ext cx="1837584" cy="16101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6143401" y="2441026"/>
            <a:ext cx="1837584" cy="58244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6150944" y="3352985"/>
            <a:ext cx="1837584" cy="8155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6143401" y="4819320"/>
            <a:ext cx="1837584" cy="79906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7062193" y="3352986"/>
            <a:ext cx="918792" cy="82415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6143401" y="4168532"/>
            <a:ext cx="791372" cy="144985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8315386" y="1266463"/>
            <a:ext cx="2809813" cy="519815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8314682" y="5618389"/>
            <a:ext cx="2810518" cy="30480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10804623" y="5618389"/>
            <a:ext cx="313034" cy="30480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8446427" y="1266463"/>
            <a:ext cx="2564142" cy="434592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8445722" y="1429582"/>
            <a:ext cx="2564847" cy="136323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p:cNvSpPr/>
          <p:nvPr/>
        </p:nvSpPr>
        <p:spPr>
          <a:xfrm>
            <a:off x="8445721" y="3684642"/>
            <a:ext cx="2564847" cy="21204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8445015" y="3896682"/>
            <a:ext cx="1247499" cy="172431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9692514" y="4414575"/>
            <a:ext cx="1318054" cy="87634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4530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62000" y="1590671"/>
            <a:ext cx="5214941" cy="2786400"/>
          </a:xfrm>
        </p:spPr>
        <p:txBody>
          <a:bodyPr/>
          <a:lstStyle/>
          <a:p>
            <a:pPr lvl="1"/>
            <a:r>
              <a:rPr lang="en-GB" dirty="0"/>
              <a:t>The designs are loyal to the grid</a:t>
            </a:r>
            <a:br>
              <a:rPr lang="en-GB" dirty="0"/>
            </a:br>
            <a:r>
              <a:rPr lang="en-GB" dirty="0"/>
              <a:t>format that HTML uses</a:t>
            </a:r>
          </a:p>
          <a:p>
            <a:pPr lvl="1"/>
            <a:r>
              <a:rPr lang="en-GB" dirty="0"/>
              <a:t>The different elements of the</a:t>
            </a:r>
            <a:br>
              <a:rPr lang="en-GB" dirty="0"/>
            </a:br>
            <a:r>
              <a:rPr lang="en-GB" dirty="0"/>
              <a:t>email are easily contained</a:t>
            </a:r>
            <a:br>
              <a:rPr lang="en-GB" dirty="0"/>
            </a:br>
            <a:r>
              <a:rPr lang="en-GB" dirty="0"/>
              <a:t>within their own specific cells</a:t>
            </a:r>
          </a:p>
          <a:p>
            <a:pPr lvl="1"/>
            <a:r>
              <a:rPr lang="en-GB" dirty="0"/>
              <a:t>For example, the pictures and</a:t>
            </a:r>
            <a:br>
              <a:rPr lang="en-GB" dirty="0"/>
            </a:br>
            <a:r>
              <a:rPr lang="en-GB" dirty="0"/>
              <a:t>graphics don’t encroach into</a:t>
            </a:r>
            <a:br>
              <a:rPr lang="en-GB" dirty="0"/>
            </a:br>
            <a:r>
              <a:rPr lang="en-GB" dirty="0"/>
              <a:t>the cells already being used</a:t>
            </a:r>
            <a:br>
              <a:rPr lang="en-GB" dirty="0"/>
            </a:br>
            <a:r>
              <a:rPr lang="en-GB" dirty="0"/>
              <a:t>for text, and vice versa</a:t>
            </a:r>
          </a:p>
        </p:txBody>
      </p:sp>
      <p:sp>
        <p:nvSpPr>
          <p:cNvPr id="3" name="Slide Number Placeholder 2"/>
          <p:cNvSpPr>
            <a:spLocks noGrp="1"/>
          </p:cNvSpPr>
          <p:nvPr>
            <p:ph type="sldNum" sz="quarter" idx="12"/>
          </p:nvPr>
        </p:nvSpPr>
        <p:spPr/>
        <p:txBody>
          <a:bodyPr/>
          <a:lstStyle/>
          <a:p>
            <a:fld id="{7B73D1EC-B917-4471-ACAD-DC91BAE879F7}" type="slidenum">
              <a:rPr lang="en-GB" smtClean="0"/>
              <a:t>12</a:t>
            </a:fld>
            <a:endParaRPr lang="en-GB"/>
          </a:p>
        </p:txBody>
      </p:sp>
      <p:sp>
        <p:nvSpPr>
          <p:cNvPr id="8" name="Text Placeholder 7"/>
          <p:cNvSpPr>
            <a:spLocks noGrp="1"/>
          </p:cNvSpPr>
          <p:nvPr>
            <p:ph type="body" sz="quarter" idx="13"/>
          </p:nvPr>
        </p:nvSpPr>
        <p:spPr/>
        <p:txBody>
          <a:bodyPr/>
          <a:lstStyle/>
          <a:p>
            <a:r>
              <a:rPr lang="en-GB" dirty="0" smtClean="0"/>
              <a:t>Examples of good designs</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590671"/>
            <a:ext cx="5391150" cy="2895600"/>
          </a:xfrm>
          <a:prstGeom prst="rect">
            <a:avLst/>
          </a:prstGeom>
        </p:spPr>
      </p:pic>
    </p:spTree>
    <p:extLst>
      <p:ext uri="{BB962C8B-B14F-4D97-AF65-F5344CB8AC3E}">
        <p14:creationId xmlns:p14="http://schemas.microsoft.com/office/powerpoint/2010/main" val="312554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8659" y="1905000"/>
            <a:ext cx="10472741" cy="164857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8800" b="1" kern="1200">
                <a:solidFill>
                  <a:schemeClr val="bg1"/>
                </a:solidFill>
                <a:latin typeface="+mj-lt"/>
                <a:ea typeface="+mj-ea"/>
                <a:cs typeface="+mj-cs"/>
              </a:defRPr>
            </a:lvl1pPr>
          </a:lstStyle>
          <a:p>
            <a:r>
              <a:rPr lang="en-GB" dirty="0" smtClean="0"/>
              <a:t>Why use HTML?</a:t>
            </a:r>
            <a:endParaRPr lang="en-GB" dirty="0"/>
          </a:p>
        </p:txBody>
      </p:sp>
    </p:spTree>
    <p:extLst>
      <p:ext uri="{BB962C8B-B14F-4D97-AF65-F5344CB8AC3E}">
        <p14:creationId xmlns:p14="http://schemas.microsoft.com/office/powerpoint/2010/main" val="402124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62000" y="1590671"/>
            <a:ext cx="5214941" cy="2786400"/>
          </a:xfrm>
        </p:spPr>
        <p:txBody>
          <a:bodyPr/>
          <a:lstStyle/>
          <a:p>
            <a:pPr lvl="1"/>
            <a:r>
              <a:rPr lang="en-GB" dirty="0"/>
              <a:t>Using HTML in the way we do is actually a very old</a:t>
            </a:r>
            <a:br>
              <a:rPr lang="en-GB" dirty="0"/>
            </a:br>
            <a:r>
              <a:rPr lang="en-GB" dirty="0"/>
              <a:t>fashioned way of coding</a:t>
            </a:r>
          </a:p>
          <a:p>
            <a:pPr lvl="1"/>
            <a:r>
              <a:rPr lang="en-GB" dirty="0"/>
              <a:t>But what we produce needs to work everywhere…</a:t>
            </a:r>
          </a:p>
          <a:p>
            <a:pPr lvl="1"/>
            <a:r>
              <a:rPr lang="en-GB" dirty="0"/>
              <a:t>Outlook desktop, Hotmail, Yahoo, Gmail, Gmail App…</a:t>
            </a:r>
          </a:p>
          <a:p>
            <a:pPr lvl="1"/>
            <a:r>
              <a:rPr lang="en-GB" dirty="0"/>
              <a:t>On Internet Explorer, Firefox, Chrome, Safari…</a:t>
            </a:r>
          </a:p>
          <a:p>
            <a:pPr lvl="1"/>
            <a:r>
              <a:rPr lang="en-GB" dirty="0"/>
              <a:t>On a PC, Mac, iOS, iPad, Android… you get the idea!</a:t>
            </a:r>
          </a:p>
          <a:p>
            <a:pPr lvl="1"/>
            <a:r>
              <a:rPr lang="en-GB" dirty="0"/>
              <a:t>So using HTML in the way we do is simply the best known</a:t>
            </a:r>
            <a:br>
              <a:rPr lang="en-GB" dirty="0"/>
            </a:br>
            <a:r>
              <a:rPr lang="en-GB" dirty="0"/>
              <a:t>way to guarantee our email will look as good as it can</a:t>
            </a:r>
            <a:br>
              <a:rPr lang="en-GB" dirty="0"/>
            </a:br>
            <a:r>
              <a:rPr lang="en-GB" dirty="0"/>
              <a:t>in as many places as it can.</a:t>
            </a:r>
          </a:p>
        </p:txBody>
      </p:sp>
      <p:sp>
        <p:nvSpPr>
          <p:cNvPr id="3" name="Slide Number Placeholder 2"/>
          <p:cNvSpPr>
            <a:spLocks noGrp="1"/>
          </p:cNvSpPr>
          <p:nvPr>
            <p:ph type="sldNum" sz="quarter" idx="12"/>
          </p:nvPr>
        </p:nvSpPr>
        <p:spPr/>
        <p:txBody>
          <a:bodyPr/>
          <a:lstStyle/>
          <a:p>
            <a:fld id="{7B73D1EC-B917-4471-ACAD-DC91BAE879F7}" type="slidenum">
              <a:rPr lang="en-GB" smtClean="0"/>
              <a:t>14</a:t>
            </a:fld>
            <a:endParaRPr lang="en-GB"/>
          </a:p>
        </p:txBody>
      </p:sp>
      <p:sp>
        <p:nvSpPr>
          <p:cNvPr id="8" name="Text Placeholder 7"/>
          <p:cNvSpPr>
            <a:spLocks noGrp="1"/>
          </p:cNvSpPr>
          <p:nvPr>
            <p:ph type="body" sz="quarter" idx="13"/>
          </p:nvPr>
        </p:nvSpPr>
        <p:spPr/>
        <p:txBody>
          <a:bodyPr/>
          <a:lstStyle/>
          <a:p>
            <a:r>
              <a:rPr lang="en-GB" dirty="0" smtClean="0"/>
              <a:t>Why use HTML?</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809487"/>
            <a:ext cx="3379474" cy="5753703"/>
          </a:xfrm>
          <a:prstGeom prst="rect">
            <a:avLst/>
          </a:prstGeom>
        </p:spPr>
      </p:pic>
    </p:spTree>
    <p:extLst>
      <p:ext uri="{BB962C8B-B14F-4D97-AF65-F5344CB8AC3E}">
        <p14:creationId xmlns:p14="http://schemas.microsoft.com/office/powerpoint/2010/main" val="336459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1000"/>
                                        <p:tgtEl>
                                          <p:spTgt spid="7">
                                            <p:txEl>
                                              <p:pRg st="5" end="5"/>
                                            </p:txEl>
                                          </p:spTgt>
                                        </p:tgtEl>
                                      </p:cBhvr>
                                    </p:animEffect>
                                    <p:anim calcmode="lin" valueType="num">
                                      <p:cBhvr>
                                        <p:cTn id="3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Responsive design for mobiles</a:t>
            </a:r>
            <a:endParaRPr lang="en-GB" dirty="0"/>
          </a:p>
        </p:txBody>
      </p:sp>
    </p:spTree>
    <p:extLst>
      <p:ext uri="{BB962C8B-B14F-4D97-AF65-F5344CB8AC3E}">
        <p14:creationId xmlns:p14="http://schemas.microsoft.com/office/powerpoint/2010/main" val="428546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8658" y="1384653"/>
            <a:ext cx="5214941" cy="4866467"/>
          </a:xfrm>
        </p:spPr>
        <p:txBody>
          <a:bodyPr/>
          <a:lstStyle/>
          <a:p>
            <a:r>
              <a:rPr lang="en-GB" b="0" dirty="0"/>
              <a:t>Here are two email designs, and both of</a:t>
            </a:r>
            <a:br>
              <a:rPr lang="en-GB" b="0" dirty="0"/>
            </a:br>
            <a:r>
              <a:rPr lang="en-GB" b="0" dirty="0"/>
              <a:t>them are responsive designs for mobile</a:t>
            </a:r>
          </a:p>
          <a:p>
            <a:r>
              <a:rPr lang="en-GB" b="0" dirty="0"/>
              <a:t>However, what we’re looking at here are</a:t>
            </a:r>
            <a:br>
              <a:rPr lang="en-GB" b="0" dirty="0"/>
            </a:br>
            <a:r>
              <a:rPr lang="en-GB" b="0" dirty="0"/>
              <a:t>the desktop designs...</a:t>
            </a:r>
          </a:p>
        </p:txBody>
      </p:sp>
      <p:sp>
        <p:nvSpPr>
          <p:cNvPr id="3" name="Slide Number Placeholder 2"/>
          <p:cNvSpPr>
            <a:spLocks noGrp="1"/>
          </p:cNvSpPr>
          <p:nvPr>
            <p:ph type="sldNum" sz="quarter" idx="12"/>
          </p:nvPr>
        </p:nvSpPr>
        <p:spPr/>
        <p:txBody>
          <a:bodyPr/>
          <a:lstStyle/>
          <a:p>
            <a:fld id="{7B73D1EC-B917-4471-ACAD-DC91BAE879F7}" type="slidenum">
              <a:rPr lang="en-GB" smtClean="0"/>
              <a:t>16</a:t>
            </a:fld>
            <a:endParaRPr lang="en-GB"/>
          </a:p>
        </p:txBody>
      </p:sp>
      <p:sp>
        <p:nvSpPr>
          <p:cNvPr id="8" name="Text Placeholder 7"/>
          <p:cNvSpPr>
            <a:spLocks noGrp="1"/>
          </p:cNvSpPr>
          <p:nvPr>
            <p:ph type="body" sz="quarter" idx="13"/>
          </p:nvPr>
        </p:nvSpPr>
        <p:spPr/>
        <p:txBody>
          <a:bodyPr/>
          <a:lstStyle/>
          <a:p>
            <a:r>
              <a:rPr lang="en-GB" dirty="0" smtClean="0"/>
              <a:t>Responsive design for mobiles</a:t>
            </a:r>
            <a:endParaRPr lang="en-GB" dirty="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158" y="838200"/>
            <a:ext cx="2581076" cy="5207321"/>
          </a:xfrm>
          <a:prstGeom prst="rect">
            <a:avLst/>
          </a:prstGeom>
          <a:ln>
            <a:solidFill>
              <a:srgbClr val="00B050"/>
            </a:solidFill>
          </a:ln>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838200"/>
            <a:ext cx="1788851" cy="5772026"/>
          </a:xfrm>
          <a:prstGeom prst="rect">
            <a:avLst/>
          </a:prstGeom>
        </p:spPr>
      </p:pic>
    </p:spTree>
    <p:extLst>
      <p:ext uri="{BB962C8B-B14F-4D97-AF65-F5344CB8AC3E}">
        <p14:creationId xmlns:p14="http://schemas.microsoft.com/office/powerpoint/2010/main" val="289312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8658" y="1384653"/>
            <a:ext cx="5214941" cy="4866467"/>
          </a:xfrm>
        </p:spPr>
        <p:txBody>
          <a:bodyPr/>
          <a:lstStyle/>
          <a:p>
            <a:r>
              <a:rPr lang="en-GB" b="0" dirty="0"/>
              <a:t>…Here are the mobile designs for the same</a:t>
            </a:r>
            <a:br>
              <a:rPr lang="en-GB" b="0" dirty="0"/>
            </a:br>
            <a:r>
              <a:rPr lang="en-GB" b="0" dirty="0"/>
              <a:t>two emails (the top sections only, otherwise</a:t>
            </a:r>
            <a:br>
              <a:rPr lang="en-GB" b="0" dirty="0"/>
            </a:br>
            <a:r>
              <a:rPr lang="en-GB" b="0" dirty="0"/>
              <a:t>they’d look very tall and thin on this page!)</a:t>
            </a:r>
          </a:p>
          <a:p>
            <a:r>
              <a:rPr lang="en-GB" b="0" dirty="0"/>
              <a:t>They are both good designs. But there are</a:t>
            </a:r>
            <a:br>
              <a:rPr lang="en-GB" b="0" dirty="0"/>
            </a:br>
            <a:r>
              <a:rPr lang="en-GB" b="0" dirty="0"/>
              <a:t>differences between the way both emails’</a:t>
            </a:r>
            <a:br>
              <a:rPr lang="en-GB" b="0" dirty="0"/>
            </a:br>
            <a:r>
              <a:rPr lang="en-GB" b="0" dirty="0"/>
              <a:t>mobile designs differ to their desktop</a:t>
            </a:r>
            <a:br>
              <a:rPr lang="en-GB" b="0" dirty="0"/>
            </a:br>
            <a:r>
              <a:rPr lang="en-GB" b="0" dirty="0"/>
              <a:t>designs. Let’s have a closer look…</a:t>
            </a:r>
          </a:p>
        </p:txBody>
      </p:sp>
      <p:sp>
        <p:nvSpPr>
          <p:cNvPr id="3" name="Slide Number Placeholder 2"/>
          <p:cNvSpPr>
            <a:spLocks noGrp="1"/>
          </p:cNvSpPr>
          <p:nvPr>
            <p:ph type="sldNum" sz="quarter" idx="12"/>
          </p:nvPr>
        </p:nvSpPr>
        <p:spPr/>
        <p:txBody>
          <a:bodyPr/>
          <a:lstStyle/>
          <a:p>
            <a:fld id="{7B73D1EC-B917-4471-ACAD-DC91BAE879F7}" type="slidenum">
              <a:rPr lang="en-GB" smtClean="0"/>
              <a:t>17</a:t>
            </a:fld>
            <a:endParaRPr lang="en-GB"/>
          </a:p>
        </p:txBody>
      </p:sp>
      <p:sp>
        <p:nvSpPr>
          <p:cNvPr id="8" name="Text Placeholder 7"/>
          <p:cNvSpPr>
            <a:spLocks noGrp="1"/>
          </p:cNvSpPr>
          <p:nvPr>
            <p:ph type="body" sz="quarter" idx="13"/>
          </p:nvPr>
        </p:nvSpPr>
        <p:spPr/>
        <p:txBody>
          <a:bodyPr/>
          <a:lstStyle/>
          <a:p>
            <a:r>
              <a:rPr lang="en-GB" dirty="0"/>
              <a:t>Responsive design for mobiles</a:t>
            </a: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974" y="838200"/>
            <a:ext cx="1905426" cy="5704762"/>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349" y="838200"/>
            <a:ext cx="1727451" cy="5706344"/>
          </a:xfrm>
          <a:prstGeom prst="rect">
            <a:avLst/>
          </a:prstGeom>
        </p:spPr>
      </p:pic>
    </p:spTree>
    <p:extLst>
      <p:ext uri="{BB962C8B-B14F-4D97-AF65-F5344CB8AC3E}">
        <p14:creationId xmlns:p14="http://schemas.microsoft.com/office/powerpoint/2010/main" val="9207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660" y="1590671"/>
            <a:ext cx="5367340" cy="847729"/>
          </a:xfrm>
        </p:spPr>
        <p:txBody>
          <a:bodyPr/>
          <a:lstStyle/>
          <a:p>
            <a:r>
              <a:rPr lang="en-GB" dirty="0" smtClean="0"/>
              <a:t>Responsive design 1</a:t>
            </a:r>
            <a:endParaRPr lang="en-GB" dirty="0"/>
          </a:p>
        </p:txBody>
      </p:sp>
      <p:sp>
        <p:nvSpPr>
          <p:cNvPr id="7" name="Content Placeholder 6"/>
          <p:cNvSpPr>
            <a:spLocks noGrp="1"/>
          </p:cNvSpPr>
          <p:nvPr>
            <p:ph idx="1"/>
          </p:nvPr>
        </p:nvSpPr>
        <p:spPr>
          <a:xfrm>
            <a:off x="727070" y="2438400"/>
            <a:ext cx="5214941" cy="2786400"/>
          </a:xfrm>
        </p:spPr>
        <p:txBody>
          <a:bodyPr/>
          <a:lstStyle/>
          <a:p>
            <a:pPr lvl="1"/>
            <a:r>
              <a:rPr lang="en-GB" dirty="0" smtClean="0"/>
              <a:t>Here is the first email. This has been specifically</a:t>
            </a:r>
            <a:br>
              <a:rPr lang="en-GB" dirty="0" smtClean="0"/>
            </a:br>
            <a:r>
              <a:rPr lang="en-GB" dirty="0" smtClean="0"/>
              <a:t>designed to transition easily between desktop</a:t>
            </a:r>
            <a:br>
              <a:rPr lang="en-GB" dirty="0" smtClean="0"/>
            </a:br>
            <a:r>
              <a:rPr lang="en-GB" dirty="0" smtClean="0"/>
              <a:t>and mobile view</a:t>
            </a:r>
          </a:p>
          <a:p>
            <a:pPr lvl="1"/>
            <a:r>
              <a:rPr lang="en-GB" dirty="0" smtClean="0"/>
              <a:t>The </a:t>
            </a:r>
            <a:r>
              <a:rPr lang="en-GB" dirty="0"/>
              <a:t>same images and text are used on the</a:t>
            </a:r>
            <a:br>
              <a:rPr lang="en-GB" dirty="0"/>
            </a:br>
            <a:r>
              <a:rPr lang="en-GB" dirty="0"/>
              <a:t>desktop and the mobile </a:t>
            </a:r>
            <a:r>
              <a:rPr lang="en-GB" dirty="0" smtClean="0"/>
              <a:t>view</a:t>
            </a:r>
          </a:p>
          <a:p>
            <a:pPr lvl="1"/>
            <a:r>
              <a:rPr lang="en-GB" dirty="0" smtClean="0"/>
              <a:t>The </a:t>
            </a:r>
            <a:r>
              <a:rPr lang="en-GB" dirty="0"/>
              <a:t>HTML shrinks proportionally to the</a:t>
            </a:r>
            <a:br>
              <a:rPr lang="en-GB" dirty="0"/>
            </a:br>
            <a:r>
              <a:rPr lang="en-GB" dirty="0"/>
              <a:t>screen size it is viewed on</a:t>
            </a:r>
          </a:p>
        </p:txBody>
      </p:sp>
      <p:sp>
        <p:nvSpPr>
          <p:cNvPr id="3" name="Slide Number Placeholder 2"/>
          <p:cNvSpPr>
            <a:spLocks noGrp="1"/>
          </p:cNvSpPr>
          <p:nvPr>
            <p:ph type="sldNum" sz="quarter" idx="12"/>
          </p:nvPr>
        </p:nvSpPr>
        <p:spPr/>
        <p:txBody>
          <a:bodyPr/>
          <a:lstStyle/>
          <a:p>
            <a:fld id="{7B73D1EC-B917-4471-ACAD-DC91BAE879F7}" type="slidenum">
              <a:rPr lang="en-GB" smtClean="0"/>
              <a:t>18</a:t>
            </a:fld>
            <a:endParaRPr lang="en-GB"/>
          </a:p>
        </p:txBody>
      </p:sp>
      <p:sp>
        <p:nvSpPr>
          <p:cNvPr id="8" name="Text Placeholder 7"/>
          <p:cNvSpPr>
            <a:spLocks noGrp="1"/>
          </p:cNvSpPr>
          <p:nvPr>
            <p:ph type="body" sz="quarter" idx="13"/>
          </p:nvPr>
        </p:nvSpPr>
        <p:spPr/>
        <p:txBody>
          <a:bodyPr/>
          <a:lstStyle/>
          <a:p>
            <a:r>
              <a:rPr lang="en-GB" dirty="0" smtClean="0"/>
              <a:t>Responsive design for mobiles</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98" y="781174"/>
            <a:ext cx="1788851" cy="57720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1897" y="781174"/>
            <a:ext cx="1927892" cy="5772026"/>
          </a:xfrm>
          <a:prstGeom prst="rect">
            <a:avLst/>
          </a:prstGeom>
        </p:spPr>
      </p:pic>
      <p:sp>
        <p:nvSpPr>
          <p:cNvPr id="11" name="TextBox 10"/>
          <p:cNvSpPr txBox="1"/>
          <p:nvPr/>
        </p:nvSpPr>
        <p:spPr>
          <a:xfrm>
            <a:off x="6858000" y="425496"/>
            <a:ext cx="953915" cy="369332"/>
          </a:xfrm>
          <a:prstGeom prst="rect">
            <a:avLst/>
          </a:prstGeom>
          <a:noFill/>
        </p:spPr>
        <p:txBody>
          <a:bodyPr wrap="none" rtlCol="0">
            <a:spAutoFit/>
          </a:bodyPr>
          <a:lstStyle/>
          <a:p>
            <a:r>
              <a:rPr lang="en-GB" dirty="0" smtClean="0"/>
              <a:t>Desktop</a:t>
            </a:r>
            <a:endParaRPr lang="en-GB" dirty="0"/>
          </a:p>
        </p:txBody>
      </p:sp>
      <p:sp>
        <p:nvSpPr>
          <p:cNvPr id="12" name="TextBox 11"/>
          <p:cNvSpPr txBox="1"/>
          <p:nvPr/>
        </p:nvSpPr>
        <p:spPr>
          <a:xfrm>
            <a:off x="9042733" y="425405"/>
            <a:ext cx="846707" cy="369332"/>
          </a:xfrm>
          <a:prstGeom prst="rect">
            <a:avLst/>
          </a:prstGeom>
          <a:noFill/>
        </p:spPr>
        <p:txBody>
          <a:bodyPr wrap="none" rtlCol="0">
            <a:spAutoFit/>
          </a:bodyPr>
          <a:lstStyle/>
          <a:p>
            <a:r>
              <a:rPr lang="en-GB" dirty="0" smtClean="0"/>
              <a:t>Mobile</a:t>
            </a:r>
            <a:endParaRPr lang="en-GB" dirty="0"/>
          </a:p>
        </p:txBody>
      </p:sp>
    </p:spTree>
    <p:extLst>
      <p:ext uri="{BB962C8B-B14F-4D97-AF65-F5344CB8AC3E}">
        <p14:creationId xmlns:p14="http://schemas.microsoft.com/office/powerpoint/2010/main" val="3862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660" y="1590671"/>
            <a:ext cx="5367340" cy="847729"/>
          </a:xfrm>
        </p:spPr>
        <p:txBody>
          <a:bodyPr/>
          <a:lstStyle/>
          <a:p>
            <a:r>
              <a:rPr lang="en-GB" dirty="0" smtClean="0"/>
              <a:t>Responsive design 1</a:t>
            </a:r>
            <a:endParaRPr lang="en-GB" dirty="0"/>
          </a:p>
        </p:txBody>
      </p:sp>
      <p:sp>
        <p:nvSpPr>
          <p:cNvPr id="7" name="Content Placeholder 6"/>
          <p:cNvSpPr>
            <a:spLocks noGrp="1"/>
          </p:cNvSpPr>
          <p:nvPr>
            <p:ph idx="1"/>
          </p:nvPr>
        </p:nvSpPr>
        <p:spPr>
          <a:xfrm>
            <a:off x="727070" y="2438400"/>
            <a:ext cx="5214941" cy="2786400"/>
          </a:xfrm>
        </p:spPr>
        <p:txBody>
          <a:bodyPr>
            <a:normAutofit fontScale="92500" lnSpcReduction="20000"/>
          </a:bodyPr>
          <a:lstStyle/>
          <a:p>
            <a:pPr marL="0" lvl="1" indent="0">
              <a:buNone/>
            </a:pPr>
            <a:r>
              <a:rPr lang="en-GB" b="1" dirty="0" smtClean="0"/>
              <a:t>Advantages:</a:t>
            </a:r>
          </a:p>
          <a:p>
            <a:pPr lvl="1"/>
            <a:r>
              <a:rPr lang="en-GB" dirty="0" smtClean="0"/>
              <a:t>Fewer </a:t>
            </a:r>
            <a:r>
              <a:rPr lang="en-GB" dirty="0"/>
              <a:t>images required, because desktop and mobile</a:t>
            </a:r>
            <a:br>
              <a:rPr lang="en-GB" dirty="0"/>
            </a:br>
            <a:r>
              <a:rPr lang="en-GB" dirty="0"/>
              <a:t>share the same ones</a:t>
            </a:r>
          </a:p>
          <a:p>
            <a:pPr lvl="1"/>
            <a:r>
              <a:rPr lang="en-GB" dirty="0"/>
              <a:t>Therefore file sizes will be smaller for our HTML, and</a:t>
            </a:r>
            <a:br>
              <a:rPr lang="en-GB" dirty="0"/>
            </a:br>
            <a:r>
              <a:rPr lang="en-GB" dirty="0"/>
              <a:t>better for spam scores</a:t>
            </a:r>
          </a:p>
          <a:p>
            <a:pPr lvl="1"/>
            <a:r>
              <a:rPr lang="en-GB" dirty="0"/>
              <a:t>Also faster to code and easier to amend should</a:t>
            </a:r>
            <a:br>
              <a:rPr lang="en-GB" dirty="0"/>
            </a:br>
            <a:r>
              <a:rPr lang="en-GB" dirty="0"/>
              <a:t>future changes be required</a:t>
            </a:r>
          </a:p>
          <a:p>
            <a:pPr lvl="1"/>
            <a:r>
              <a:rPr lang="en-GB" dirty="0"/>
              <a:t>Some devices such as Windows phones, and also the</a:t>
            </a:r>
            <a:br>
              <a:rPr lang="en-GB" dirty="0"/>
            </a:br>
            <a:r>
              <a:rPr lang="en-GB" dirty="0"/>
              <a:t>Gmail App have been known to display the desktop</a:t>
            </a:r>
            <a:br>
              <a:rPr lang="en-GB" dirty="0"/>
            </a:br>
            <a:r>
              <a:rPr lang="en-GB" dirty="0"/>
              <a:t>version of an email instead of the mobile version.</a:t>
            </a:r>
            <a:br>
              <a:rPr lang="en-GB" dirty="0"/>
            </a:br>
            <a:r>
              <a:rPr lang="en-GB" dirty="0"/>
              <a:t>However, this style of coding should display as</a:t>
            </a:r>
            <a:br>
              <a:rPr lang="en-GB" dirty="0"/>
            </a:br>
            <a:r>
              <a:rPr lang="en-GB" dirty="0"/>
              <a:t>expected on these devices</a:t>
            </a:r>
          </a:p>
        </p:txBody>
      </p:sp>
      <p:sp>
        <p:nvSpPr>
          <p:cNvPr id="3" name="Slide Number Placeholder 2"/>
          <p:cNvSpPr>
            <a:spLocks noGrp="1"/>
          </p:cNvSpPr>
          <p:nvPr>
            <p:ph type="sldNum" sz="quarter" idx="12"/>
          </p:nvPr>
        </p:nvSpPr>
        <p:spPr/>
        <p:txBody>
          <a:bodyPr/>
          <a:lstStyle/>
          <a:p>
            <a:fld id="{7B73D1EC-B917-4471-ACAD-DC91BAE879F7}" type="slidenum">
              <a:rPr lang="en-GB" smtClean="0"/>
              <a:t>19</a:t>
            </a:fld>
            <a:endParaRPr lang="en-GB"/>
          </a:p>
        </p:txBody>
      </p:sp>
      <p:sp>
        <p:nvSpPr>
          <p:cNvPr id="8" name="Text Placeholder 7"/>
          <p:cNvSpPr>
            <a:spLocks noGrp="1"/>
          </p:cNvSpPr>
          <p:nvPr>
            <p:ph type="body" sz="quarter" idx="13"/>
          </p:nvPr>
        </p:nvSpPr>
        <p:spPr/>
        <p:txBody>
          <a:bodyPr/>
          <a:lstStyle/>
          <a:p>
            <a:r>
              <a:rPr lang="en-GB" dirty="0"/>
              <a:t>Responsive design for mobiles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98" y="781174"/>
            <a:ext cx="1788851" cy="57720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1897" y="781174"/>
            <a:ext cx="1927892" cy="5772026"/>
          </a:xfrm>
          <a:prstGeom prst="rect">
            <a:avLst/>
          </a:prstGeom>
        </p:spPr>
      </p:pic>
      <p:sp>
        <p:nvSpPr>
          <p:cNvPr id="11" name="TextBox 10"/>
          <p:cNvSpPr txBox="1"/>
          <p:nvPr/>
        </p:nvSpPr>
        <p:spPr>
          <a:xfrm>
            <a:off x="6858000" y="425496"/>
            <a:ext cx="953915" cy="369332"/>
          </a:xfrm>
          <a:prstGeom prst="rect">
            <a:avLst/>
          </a:prstGeom>
          <a:noFill/>
        </p:spPr>
        <p:txBody>
          <a:bodyPr wrap="none" rtlCol="0">
            <a:spAutoFit/>
          </a:bodyPr>
          <a:lstStyle/>
          <a:p>
            <a:r>
              <a:rPr lang="en-GB" dirty="0" smtClean="0"/>
              <a:t>Desktop</a:t>
            </a:r>
            <a:endParaRPr lang="en-GB" dirty="0"/>
          </a:p>
        </p:txBody>
      </p:sp>
      <p:sp>
        <p:nvSpPr>
          <p:cNvPr id="12" name="TextBox 11"/>
          <p:cNvSpPr txBox="1"/>
          <p:nvPr/>
        </p:nvSpPr>
        <p:spPr>
          <a:xfrm>
            <a:off x="9042733" y="425405"/>
            <a:ext cx="846707" cy="369332"/>
          </a:xfrm>
          <a:prstGeom prst="rect">
            <a:avLst/>
          </a:prstGeom>
          <a:noFill/>
        </p:spPr>
        <p:txBody>
          <a:bodyPr wrap="none" rtlCol="0">
            <a:spAutoFit/>
          </a:bodyPr>
          <a:lstStyle/>
          <a:p>
            <a:r>
              <a:rPr lang="en-GB" dirty="0" smtClean="0"/>
              <a:t>Mobile</a:t>
            </a:r>
            <a:endParaRPr lang="en-GB" dirty="0"/>
          </a:p>
        </p:txBody>
      </p:sp>
    </p:spTree>
    <p:extLst>
      <p:ext uri="{BB962C8B-B14F-4D97-AF65-F5344CB8AC3E}">
        <p14:creationId xmlns:p14="http://schemas.microsoft.com/office/powerpoint/2010/main" val="28215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60" y="1590671"/>
            <a:ext cx="7805740" cy="923929"/>
          </a:xfrm>
        </p:spPr>
        <p:txBody>
          <a:bodyPr>
            <a:normAutofit/>
          </a:bodyPr>
          <a:lstStyle/>
          <a:p>
            <a:r>
              <a:rPr lang="en-GB" dirty="0" err="1" smtClean="0">
                <a:solidFill>
                  <a:srgbClr val="5A3165"/>
                </a:solidFill>
              </a:rPr>
              <a:t>H</a:t>
            </a:r>
            <a:r>
              <a:rPr lang="en-GB" dirty="0" err="1" smtClean="0"/>
              <a:t>yper</a:t>
            </a:r>
            <a:r>
              <a:rPr lang="en-GB" dirty="0" err="1" smtClean="0">
                <a:solidFill>
                  <a:srgbClr val="5A3165"/>
                </a:solidFill>
              </a:rPr>
              <a:t>T</a:t>
            </a:r>
            <a:r>
              <a:rPr lang="en-GB" dirty="0" err="1" smtClean="0"/>
              <a:t>ext</a:t>
            </a:r>
            <a:r>
              <a:rPr lang="en-GB" dirty="0" smtClean="0"/>
              <a:t> </a:t>
            </a:r>
            <a:r>
              <a:rPr lang="en-GB" dirty="0" err="1" smtClean="0">
                <a:solidFill>
                  <a:srgbClr val="5A3165"/>
                </a:solidFill>
              </a:rPr>
              <a:t>M</a:t>
            </a:r>
            <a:r>
              <a:rPr lang="en-GB" dirty="0" err="1" smtClean="0"/>
              <a:t>arkup</a:t>
            </a:r>
            <a:r>
              <a:rPr lang="en-GB" dirty="0" smtClean="0"/>
              <a:t> </a:t>
            </a:r>
            <a:r>
              <a:rPr lang="en-GB" dirty="0" smtClean="0">
                <a:solidFill>
                  <a:srgbClr val="5A3165"/>
                </a:solidFill>
              </a:rPr>
              <a:t>L</a:t>
            </a:r>
            <a:r>
              <a:rPr lang="en-GB" dirty="0" smtClean="0"/>
              <a:t>anguage</a:t>
            </a:r>
            <a:endParaRPr lang="en-GB" dirty="0"/>
          </a:p>
        </p:txBody>
      </p:sp>
      <p:sp>
        <p:nvSpPr>
          <p:cNvPr id="3" name="Content Placeholder 2"/>
          <p:cNvSpPr>
            <a:spLocks noGrp="1"/>
          </p:cNvSpPr>
          <p:nvPr>
            <p:ph idx="1"/>
          </p:nvPr>
        </p:nvSpPr>
        <p:spPr>
          <a:xfrm>
            <a:off x="728659" y="2819400"/>
            <a:ext cx="6357941" cy="3352800"/>
          </a:xfrm>
        </p:spPr>
        <p:txBody>
          <a:bodyPr/>
          <a:lstStyle/>
          <a:p>
            <a:pPr marL="342900" indent="-342900">
              <a:buClr>
                <a:schemeClr val="accent1"/>
              </a:buClr>
              <a:buFont typeface="+mj-lt"/>
              <a:buAutoNum type="arabicPeriod"/>
            </a:pPr>
            <a:r>
              <a:rPr lang="en-GB" sz="2000" dirty="0" smtClean="0"/>
              <a:t>What is HTML?</a:t>
            </a:r>
          </a:p>
          <a:p>
            <a:pPr marL="342900" indent="-342900">
              <a:buClr>
                <a:schemeClr val="accent1"/>
              </a:buClr>
              <a:buFont typeface="+mj-lt"/>
              <a:buAutoNum type="arabicPeriod"/>
            </a:pPr>
            <a:r>
              <a:rPr lang="en-GB" sz="2000" dirty="0" smtClean="0"/>
              <a:t>HTML in action</a:t>
            </a:r>
          </a:p>
          <a:p>
            <a:pPr marL="342900" indent="-342900">
              <a:buClr>
                <a:schemeClr val="accent1"/>
              </a:buClr>
              <a:buFont typeface="+mj-lt"/>
              <a:buAutoNum type="arabicPeriod"/>
            </a:pPr>
            <a:r>
              <a:rPr lang="en-GB" sz="2000" dirty="0" smtClean="0"/>
              <a:t>Examples of good designs</a:t>
            </a:r>
            <a:endParaRPr lang="en-GB" sz="2000" dirty="0"/>
          </a:p>
          <a:p>
            <a:pPr marL="342900" indent="-342900">
              <a:buClr>
                <a:schemeClr val="accent1"/>
              </a:buClr>
              <a:buFont typeface="+mj-lt"/>
              <a:buAutoNum type="arabicPeriod"/>
            </a:pPr>
            <a:r>
              <a:rPr lang="en-GB" sz="2000" dirty="0" smtClean="0"/>
              <a:t>Why use HTML?</a:t>
            </a:r>
            <a:endParaRPr lang="en-GB" sz="2000" dirty="0"/>
          </a:p>
          <a:p>
            <a:pPr marL="342900" indent="-342900">
              <a:buClr>
                <a:schemeClr val="accent1"/>
              </a:buClr>
              <a:buFont typeface="+mj-lt"/>
              <a:buAutoNum type="arabicPeriod"/>
            </a:pPr>
            <a:r>
              <a:rPr lang="en-GB" sz="2000" dirty="0" smtClean="0"/>
              <a:t>Responsive designs for mobiles</a:t>
            </a:r>
            <a:endParaRPr lang="en-GB" sz="2000" dirty="0"/>
          </a:p>
          <a:p>
            <a:pPr marL="342900" indent="-342900">
              <a:buClr>
                <a:schemeClr val="accent1"/>
              </a:buClr>
              <a:buFont typeface="+mj-lt"/>
              <a:buAutoNum type="arabicPeriod"/>
            </a:pPr>
            <a:r>
              <a:rPr lang="en-GB" sz="2000" dirty="0" smtClean="0"/>
              <a:t>What sizes?</a:t>
            </a:r>
          </a:p>
          <a:p>
            <a:pPr marL="342900" indent="-342900">
              <a:buClr>
                <a:schemeClr val="accent1"/>
              </a:buClr>
              <a:buFont typeface="+mj-lt"/>
              <a:buAutoNum type="arabicPeriod"/>
            </a:pPr>
            <a:r>
              <a:rPr lang="en-GB" sz="2000" dirty="0" smtClean="0"/>
              <a:t>Answers to common questions</a:t>
            </a:r>
            <a:endParaRPr lang="en-GB" sz="2000" dirty="0"/>
          </a:p>
          <a:p>
            <a:pPr marL="0" indent="0">
              <a:buNone/>
            </a:pPr>
            <a:endParaRPr lang="en-GB" dirty="0"/>
          </a:p>
          <a:p>
            <a:pPr marL="0" indent="0">
              <a:buNone/>
            </a:pPr>
            <a:endParaRPr lang="en-GB" dirty="0" smtClean="0"/>
          </a:p>
          <a:p>
            <a:pPr marL="0" indent="0">
              <a:buNone/>
            </a:pPr>
            <a:endParaRPr lang="en-GB" dirty="0" smtClean="0"/>
          </a:p>
        </p:txBody>
      </p:sp>
      <p:sp>
        <p:nvSpPr>
          <p:cNvPr id="10" name="Slide Number Placeholder 9"/>
          <p:cNvSpPr>
            <a:spLocks noGrp="1"/>
          </p:cNvSpPr>
          <p:nvPr>
            <p:ph type="sldNum" sz="quarter" idx="12"/>
          </p:nvPr>
        </p:nvSpPr>
        <p:spPr/>
        <p:txBody>
          <a:bodyPr/>
          <a:lstStyle/>
          <a:p>
            <a:fld id="{7B73D1EC-B917-4471-ACAD-DC91BAE879F7}" type="slidenum">
              <a:rPr lang="en-GB" smtClean="0"/>
              <a:t>2</a:t>
            </a:fld>
            <a:endParaRPr lang="en-GB"/>
          </a:p>
        </p:txBody>
      </p:sp>
      <p:sp>
        <p:nvSpPr>
          <p:cNvPr id="4" name="Text Placeholder 3"/>
          <p:cNvSpPr>
            <a:spLocks noGrp="1"/>
          </p:cNvSpPr>
          <p:nvPr>
            <p:ph type="body" sz="quarter" idx="13"/>
          </p:nvPr>
        </p:nvSpPr>
        <p:spPr/>
        <p:txBody>
          <a:bodyPr/>
          <a:lstStyle/>
          <a:p>
            <a:r>
              <a:rPr lang="en-GB" dirty="0" smtClean="0"/>
              <a:t>Understanding HTML</a:t>
            </a:r>
            <a:endParaRPr lang="en-GB" dirty="0"/>
          </a:p>
        </p:txBody>
      </p:sp>
    </p:spTree>
    <p:extLst>
      <p:ext uri="{BB962C8B-B14F-4D97-AF65-F5344CB8AC3E}">
        <p14:creationId xmlns:p14="http://schemas.microsoft.com/office/powerpoint/2010/main" val="13442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660" y="1590671"/>
            <a:ext cx="5367340" cy="847729"/>
          </a:xfrm>
        </p:spPr>
        <p:txBody>
          <a:bodyPr/>
          <a:lstStyle/>
          <a:p>
            <a:r>
              <a:rPr lang="en-GB" dirty="0" smtClean="0"/>
              <a:t>Responsive design 1</a:t>
            </a:r>
            <a:endParaRPr lang="en-GB" dirty="0"/>
          </a:p>
        </p:txBody>
      </p:sp>
      <p:sp>
        <p:nvSpPr>
          <p:cNvPr id="7" name="Content Placeholder 6"/>
          <p:cNvSpPr>
            <a:spLocks noGrp="1"/>
          </p:cNvSpPr>
          <p:nvPr>
            <p:ph idx="1"/>
          </p:nvPr>
        </p:nvSpPr>
        <p:spPr>
          <a:xfrm>
            <a:off x="727070" y="2438400"/>
            <a:ext cx="5214941" cy="2786400"/>
          </a:xfrm>
        </p:spPr>
        <p:txBody>
          <a:bodyPr>
            <a:normAutofit/>
          </a:bodyPr>
          <a:lstStyle/>
          <a:p>
            <a:pPr marL="0" lvl="1" indent="0">
              <a:buNone/>
            </a:pPr>
            <a:r>
              <a:rPr lang="en-GB" b="1" dirty="0" smtClean="0"/>
              <a:t>Disadvantages:</a:t>
            </a:r>
          </a:p>
          <a:p>
            <a:pPr lvl="1"/>
            <a:r>
              <a:rPr lang="en-GB" dirty="0"/>
              <a:t>Less flexibility on how desktop and mobile designs</a:t>
            </a:r>
            <a:br>
              <a:rPr lang="en-GB" dirty="0"/>
            </a:br>
            <a:r>
              <a:rPr lang="en-GB" dirty="0"/>
              <a:t>differ from each other</a:t>
            </a:r>
          </a:p>
          <a:p>
            <a:pPr lvl="1"/>
            <a:r>
              <a:rPr lang="en-GB" dirty="0"/>
              <a:t>Care needed to make sure that images, and text</a:t>
            </a:r>
            <a:br>
              <a:rPr lang="en-GB" dirty="0"/>
            </a:br>
            <a:r>
              <a:rPr lang="en-GB" dirty="0"/>
              <a:t>within images, will still be legible and look good</a:t>
            </a:r>
            <a:br>
              <a:rPr lang="en-GB" dirty="0"/>
            </a:br>
            <a:r>
              <a:rPr lang="en-GB" dirty="0"/>
              <a:t>once shrunk down to mobile screen size</a:t>
            </a:r>
          </a:p>
        </p:txBody>
      </p:sp>
      <p:sp>
        <p:nvSpPr>
          <p:cNvPr id="3" name="Slide Number Placeholder 2"/>
          <p:cNvSpPr>
            <a:spLocks noGrp="1"/>
          </p:cNvSpPr>
          <p:nvPr>
            <p:ph type="sldNum" sz="quarter" idx="12"/>
          </p:nvPr>
        </p:nvSpPr>
        <p:spPr/>
        <p:txBody>
          <a:bodyPr/>
          <a:lstStyle/>
          <a:p>
            <a:fld id="{7B73D1EC-B917-4471-ACAD-DC91BAE879F7}" type="slidenum">
              <a:rPr lang="en-GB" smtClean="0"/>
              <a:t>20</a:t>
            </a:fld>
            <a:endParaRPr lang="en-GB"/>
          </a:p>
        </p:txBody>
      </p:sp>
      <p:sp>
        <p:nvSpPr>
          <p:cNvPr id="8" name="Text Placeholder 7"/>
          <p:cNvSpPr>
            <a:spLocks noGrp="1"/>
          </p:cNvSpPr>
          <p:nvPr>
            <p:ph type="body" sz="quarter" idx="13"/>
          </p:nvPr>
        </p:nvSpPr>
        <p:spPr/>
        <p:txBody>
          <a:bodyPr/>
          <a:lstStyle/>
          <a:p>
            <a:r>
              <a:rPr lang="en-GB" dirty="0"/>
              <a:t>Responsive design for mobiles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98" y="781174"/>
            <a:ext cx="1788851" cy="57720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1897" y="781174"/>
            <a:ext cx="1927892" cy="5772026"/>
          </a:xfrm>
          <a:prstGeom prst="rect">
            <a:avLst/>
          </a:prstGeom>
        </p:spPr>
      </p:pic>
      <p:sp>
        <p:nvSpPr>
          <p:cNvPr id="11" name="TextBox 10"/>
          <p:cNvSpPr txBox="1"/>
          <p:nvPr/>
        </p:nvSpPr>
        <p:spPr>
          <a:xfrm>
            <a:off x="6858000" y="425496"/>
            <a:ext cx="953915" cy="369332"/>
          </a:xfrm>
          <a:prstGeom prst="rect">
            <a:avLst/>
          </a:prstGeom>
          <a:noFill/>
        </p:spPr>
        <p:txBody>
          <a:bodyPr wrap="none" rtlCol="0">
            <a:spAutoFit/>
          </a:bodyPr>
          <a:lstStyle/>
          <a:p>
            <a:r>
              <a:rPr lang="en-GB" dirty="0" smtClean="0"/>
              <a:t>Desktop</a:t>
            </a:r>
            <a:endParaRPr lang="en-GB" dirty="0"/>
          </a:p>
        </p:txBody>
      </p:sp>
      <p:sp>
        <p:nvSpPr>
          <p:cNvPr id="12" name="TextBox 11"/>
          <p:cNvSpPr txBox="1"/>
          <p:nvPr/>
        </p:nvSpPr>
        <p:spPr>
          <a:xfrm>
            <a:off x="9042733" y="425405"/>
            <a:ext cx="846707" cy="369332"/>
          </a:xfrm>
          <a:prstGeom prst="rect">
            <a:avLst/>
          </a:prstGeom>
          <a:noFill/>
        </p:spPr>
        <p:txBody>
          <a:bodyPr wrap="none" rtlCol="0">
            <a:spAutoFit/>
          </a:bodyPr>
          <a:lstStyle/>
          <a:p>
            <a:r>
              <a:rPr lang="en-GB" dirty="0" smtClean="0"/>
              <a:t>Mobile</a:t>
            </a:r>
            <a:endParaRPr lang="en-GB" dirty="0"/>
          </a:p>
        </p:txBody>
      </p:sp>
    </p:spTree>
    <p:extLst>
      <p:ext uri="{BB962C8B-B14F-4D97-AF65-F5344CB8AC3E}">
        <p14:creationId xmlns:p14="http://schemas.microsoft.com/office/powerpoint/2010/main" val="298870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660" y="1590671"/>
            <a:ext cx="5367340" cy="847729"/>
          </a:xfrm>
        </p:spPr>
        <p:txBody>
          <a:bodyPr/>
          <a:lstStyle/>
          <a:p>
            <a:r>
              <a:rPr lang="en-GB" dirty="0" smtClean="0"/>
              <a:t>Responsive design 2</a:t>
            </a:r>
            <a:endParaRPr lang="en-GB" dirty="0"/>
          </a:p>
        </p:txBody>
      </p:sp>
      <p:sp>
        <p:nvSpPr>
          <p:cNvPr id="7" name="Content Placeholder 6"/>
          <p:cNvSpPr>
            <a:spLocks noGrp="1"/>
          </p:cNvSpPr>
          <p:nvPr>
            <p:ph idx="1"/>
          </p:nvPr>
        </p:nvSpPr>
        <p:spPr>
          <a:xfrm>
            <a:off x="727070" y="2438400"/>
            <a:ext cx="5214941" cy="2786400"/>
          </a:xfrm>
        </p:spPr>
        <p:txBody>
          <a:bodyPr>
            <a:normAutofit lnSpcReduction="10000"/>
          </a:bodyPr>
          <a:lstStyle/>
          <a:p>
            <a:pPr lvl="1"/>
            <a:r>
              <a:rPr lang="en-GB" dirty="0"/>
              <a:t>Here is the second email. Some of the layout</a:t>
            </a:r>
            <a:br>
              <a:rPr lang="en-GB" dirty="0"/>
            </a:br>
            <a:r>
              <a:rPr lang="en-GB" dirty="0"/>
              <a:t>and images completely change on mobile.</a:t>
            </a:r>
          </a:p>
          <a:p>
            <a:pPr lvl="1"/>
            <a:r>
              <a:rPr lang="en-GB" dirty="0"/>
              <a:t>To do this, the HTML code will need to use</a:t>
            </a:r>
            <a:br>
              <a:rPr lang="en-GB" dirty="0"/>
            </a:br>
            <a:r>
              <a:rPr lang="en-GB" dirty="0"/>
              <a:t>“show/hide”. That is, two sections of code</a:t>
            </a:r>
            <a:br>
              <a:rPr lang="en-GB" dirty="0"/>
            </a:br>
            <a:r>
              <a:rPr lang="en-GB" dirty="0"/>
              <a:t>within the same file – one for desktop, and one</a:t>
            </a:r>
            <a:br>
              <a:rPr lang="en-GB" dirty="0"/>
            </a:br>
            <a:r>
              <a:rPr lang="en-GB" dirty="0"/>
              <a:t>for mobile. The HTML is able to decide which</a:t>
            </a:r>
            <a:br>
              <a:rPr lang="en-GB" dirty="0"/>
            </a:br>
            <a:r>
              <a:rPr lang="en-GB" dirty="0"/>
              <a:t>section of code to show, and which to hide,</a:t>
            </a:r>
            <a:br>
              <a:rPr lang="en-GB" dirty="0"/>
            </a:br>
            <a:r>
              <a:rPr lang="en-GB" dirty="0"/>
              <a:t>depending on screen size</a:t>
            </a:r>
          </a:p>
          <a:p>
            <a:pPr lvl="1"/>
            <a:r>
              <a:rPr lang="en-GB" dirty="0"/>
              <a:t>Some of the images, such as the main image,</a:t>
            </a:r>
            <a:br>
              <a:rPr lang="en-GB" dirty="0"/>
            </a:br>
            <a:r>
              <a:rPr lang="en-GB" dirty="0"/>
              <a:t>are completely different on mobile and Desktop.</a:t>
            </a:r>
            <a:br>
              <a:rPr lang="en-GB" dirty="0"/>
            </a:br>
            <a:r>
              <a:rPr lang="en-GB" dirty="0"/>
              <a:t>So there will need to be multiple images provided.</a:t>
            </a:r>
          </a:p>
        </p:txBody>
      </p:sp>
      <p:sp>
        <p:nvSpPr>
          <p:cNvPr id="3" name="Slide Number Placeholder 2"/>
          <p:cNvSpPr>
            <a:spLocks noGrp="1"/>
          </p:cNvSpPr>
          <p:nvPr>
            <p:ph type="sldNum" sz="quarter" idx="12"/>
          </p:nvPr>
        </p:nvSpPr>
        <p:spPr/>
        <p:txBody>
          <a:bodyPr/>
          <a:lstStyle/>
          <a:p>
            <a:fld id="{7B73D1EC-B917-4471-ACAD-DC91BAE879F7}" type="slidenum">
              <a:rPr lang="en-GB" smtClean="0"/>
              <a:t>21</a:t>
            </a:fld>
            <a:endParaRPr lang="en-GB"/>
          </a:p>
        </p:txBody>
      </p:sp>
      <p:sp>
        <p:nvSpPr>
          <p:cNvPr id="8" name="Text Placeholder 7"/>
          <p:cNvSpPr>
            <a:spLocks noGrp="1"/>
          </p:cNvSpPr>
          <p:nvPr>
            <p:ph type="body" sz="quarter" idx="13"/>
          </p:nvPr>
        </p:nvSpPr>
        <p:spPr/>
        <p:txBody>
          <a:bodyPr/>
          <a:lstStyle/>
          <a:p>
            <a:r>
              <a:rPr lang="en-GB" dirty="0"/>
              <a:t>Responsive design for mobiles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98" y="794828"/>
            <a:ext cx="2123859" cy="428488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2455" y="781174"/>
            <a:ext cx="1747334" cy="5772026"/>
          </a:xfrm>
          <a:prstGeom prst="rect">
            <a:avLst/>
          </a:prstGeom>
        </p:spPr>
      </p:pic>
      <p:sp>
        <p:nvSpPr>
          <p:cNvPr id="15" name="TextBox 14"/>
          <p:cNvSpPr txBox="1"/>
          <p:nvPr/>
        </p:nvSpPr>
        <p:spPr>
          <a:xfrm>
            <a:off x="6858000" y="425496"/>
            <a:ext cx="953915" cy="369332"/>
          </a:xfrm>
          <a:prstGeom prst="rect">
            <a:avLst/>
          </a:prstGeom>
          <a:noFill/>
        </p:spPr>
        <p:txBody>
          <a:bodyPr wrap="none" rtlCol="0">
            <a:spAutoFit/>
          </a:bodyPr>
          <a:lstStyle/>
          <a:p>
            <a:r>
              <a:rPr lang="en-GB" dirty="0" smtClean="0"/>
              <a:t>Desktop</a:t>
            </a:r>
            <a:endParaRPr lang="en-GB" dirty="0"/>
          </a:p>
        </p:txBody>
      </p:sp>
      <p:sp>
        <p:nvSpPr>
          <p:cNvPr id="16" name="TextBox 15"/>
          <p:cNvSpPr txBox="1"/>
          <p:nvPr/>
        </p:nvSpPr>
        <p:spPr>
          <a:xfrm>
            <a:off x="9232207" y="425405"/>
            <a:ext cx="846707" cy="369332"/>
          </a:xfrm>
          <a:prstGeom prst="rect">
            <a:avLst/>
          </a:prstGeom>
          <a:noFill/>
        </p:spPr>
        <p:txBody>
          <a:bodyPr wrap="none" rtlCol="0">
            <a:spAutoFit/>
          </a:bodyPr>
          <a:lstStyle/>
          <a:p>
            <a:r>
              <a:rPr lang="en-GB" dirty="0" smtClean="0"/>
              <a:t>Mobile</a:t>
            </a:r>
            <a:endParaRPr lang="en-GB" dirty="0"/>
          </a:p>
        </p:txBody>
      </p:sp>
    </p:spTree>
    <p:extLst>
      <p:ext uri="{BB962C8B-B14F-4D97-AF65-F5344CB8AC3E}">
        <p14:creationId xmlns:p14="http://schemas.microsoft.com/office/powerpoint/2010/main" val="299967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660" y="1590671"/>
            <a:ext cx="5367340" cy="847729"/>
          </a:xfrm>
        </p:spPr>
        <p:txBody>
          <a:bodyPr/>
          <a:lstStyle/>
          <a:p>
            <a:r>
              <a:rPr lang="en-GB" dirty="0" smtClean="0"/>
              <a:t>Responsive design 2</a:t>
            </a:r>
            <a:endParaRPr lang="en-GB" dirty="0"/>
          </a:p>
        </p:txBody>
      </p:sp>
      <p:sp>
        <p:nvSpPr>
          <p:cNvPr id="7" name="Content Placeholder 6"/>
          <p:cNvSpPr>
            <a:spLocks noGrp="1"/>
          </p:cNvSpPr>
          <p:nvPr>
            <p:ph idx="1"/>
          </p:nvPr>
        </p:nvSpPr>
        <p:spPr>
          <a:xfrm>
            <a:off x="727070" y="2438400"/>
            <a:ext cx="5214941" cy="2786400"/>
          </a:xfrm>
        </p:spPr>
        <p:txBody>
          <a:bodyPr>
            <a:normAutofit/>
          </a:bodyPr>
          <a:lstStyle/>
          <a:p>
            <a:pPr marL="0" lvl="1" indent="0">
              <a:buNone/>
            </a:pPr>
            <a:r>
              <a:rPr lang="en-GB" b="1" dirty="0" smtClean="0"/>
              <a:t>Advantages:</a:t>
            </a:r>
          </a:p>
          <a:p>
            <a:pPr lvl="1"/>
            <a:r>
              <a:rPr lang="en-GB" dirty="0" smtClean="0"/>
              <a:t>Much </a:t>
            </a:r>
            <a:r>
              <a:rPr lang="en-GB" dirty="0"/>
              <a:t>more flexibility about how your mobile design</a:t>
            </a:r>
            <a:br>
              <a:rPr lang="en-GB" dirty="0"/>
            </a:br>
            <a:r>
              <a:rPr lang="en-GB" dirty="0"/>
              <a:t>looks compared to the desktop</a:t>
            </a:r>
          </a:p>
          <a:p>
            <a:pPr lvl="1"/>
            <a:r>
              <a:rPr lang="en-GB" dirty="0"/>
              <a:t>Ability to tailor your message to suit users by device.</a:t>
            </a:r>
            <a:br>
              <a:rPr lang="en-GB" dirty="0"/>
            </a:br>
            <a:r>
              <a:rPr lang="en-GB" dirty="0"/>
              <a:t>For example, “visit web page” link for desktop and</a:t>
            </a:r>
            <a:br>
              <a:rPr lang="en-GB" dirty="0"/>
            </a:br>
            <a:r>
              <a:rPr lang="en-GB" dirty="0"/>
              <a:t>“download the app” link for mobile users</a:t>
            </a:r>
          </a:p>
        </p:txBody>
      </p:sp>
      <p:sp>
        <p:nvSpPr>
          <p:cNvPr id="3" name="Slide Number Placeholder 2"/>
          <p:cNvSpPr>
            <a:spLocks noGrp="1"/>
          </p:cNvSpPr>
          <p:nvPr>
            <p:ph type="sldNum" sz="quarter" idx="12"/>
          </p:nvPr>
        </p:nvSpPr>
        <p:spPr/>
        <p:txBody>
          <a:bodyPr/>
          <a:lstStyle/>
          <a:p>
            <a:fld id="{7B73D1EC-B917-4471-ACAD-DC91BAE879F7}" type="slidenum">
              <a:rPr lang="en-GB" smtClean="0"/>
              <a:t>22</a:t>
            </a:fld>
            <a:endParaRPr lang="en-GB"/>
          </a:p>
        </p:txBody>
      </p:sp>
      <p:sp>
        <p:nvSpPr>
          <p:cNvPr id="8" name="Text Placeholder 7"/>
          <p:cNvSpPr>
            <a:spLocks noGrp="1"/>
          </p:cNvSpPr>
          <p:nvPr>
            <p:ph type="body" sz="quarter" idx="13"/>
          </p:nvPr>
        </p:nvSpPr>
        <p:spPr/>
        <p:txBody>
          <a:bodyPr/>
          <a:lstStyle/>
          <a:p>
            <a:r>
              <a:rPr lang="en-GB" dirty="0"/>
              <a:t>Responsive design for mobiles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98" y="794828"/>
            <a:ext cx="2123859" cy="428488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2455" y="781174"/>
            <a:ext cx="1747334" cy="5772026"/>
          </a:xfrm>
          <a:prstGeom prst="rect">
            <a:avLst/>
          </a:prstGeom>
        </p:spPr>
      </p:pic>
      <p:sp>
        <p:nvSpPr>
          <p:cNvPr id="15" name="TextBox 14"/>
          <p:cNvSpPr txBox="1"/>
          <p:nvPr/>
        </p:nvSpPr>
        <p:spPr>
          <a:xfrm>
            <a:off x="6858000" y="425496"/>
            <a:ext cx="953915" cy="369332"/>
          </a:xfrm>
          <a:prstGeom prst="rect">
            <a:avLst/>
          </a:prstGeom>
          <a:noFill/>
        </p:spPr>
        <p:txBody>
          <a:bodyPr wrap="none" rtlCol="0">
            <a:spAutoFit/>
          </a:bodyPr>
          <a:lstStyle/>
          <a:p>
            <a:r>
              <a:rPr lang="en-GB" dirty="0" smtClean="0"/>
              <a:t>Desktop</a:t>
            </a:r>
            <a:endParaRPr lang="en-GB" dirty="0"/>
          </a:p>
        </p:txBody>
      </p:sp>
      <p:sp>
        <p:nvSpPr>
          <p:cNvPr id="16" name="TextBox 15"/>
          <p:cNvSpPr txBox="1"/>
          <p:nvPr/>
        </p:nvSpPr>
        <p:spPr>
          <a:xfrm>
            <a:off x="9232207" y="425405"/>
            <a:ext cx="846707" cy="369332"/>
          </a:xfrm>
          <a:prstGeom prst="rect">
            <a:avLst/>
          </a:prstGeom>
          <a:noFill/>
        </p:spPr>
        <p:txBody>
          <a:bodyPr wrap="none" rtlCol="0">
            <a:spAutoFit/>
          </a:bodyPr>
          <a:lstStyle/>
          <a:p>
            <a:r>
              <a:rPr lang="en-GB" dirty="0" smtClean="0"/>
              <a:t>Mobile</a:t>
            </a:r>
            <a:endParaRPr lang="en-GB" dirty="0"/>
          </a:p>
        </p:txBody>
      </p:sp>
    </p:spTree>
    <p:extLst>
      <p:ext uri="{BB962C8B-B14F-4D97-AF65-F5344CB8AC3E}">
        <p14:creationId xmlns:p14="http://schemas.microsoft.com/office/powerpoint/2010/main" val="377146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660" y="1590671"/>
            <a:ext cx="5367340" cy="847729"/>
          </a:xfrm>
        </p:spPr>
        <p:txBody>
          <a:bodyPr/>
          <a:lstStyle/>
          <a:p>
            <a:r>
              <a:rPr lang="en-GB" dirty="0" smtClean="0"/>
              <a:t>Responsive design 2</a:t>
            </a:r>
            <a:endParaRPr lang="en-GB" dirty="0"/>
          </a:p>
        </p:txBody>
      </p:sp>
      <p:sp>
        <p:nvSpPr>
          <p:cNvPr id="7" name="Content Placeholder 6"/>
          <p:cNvSpPr>
            <a:spLocks noGrp="1"/>
          </p:cNvSpPr>
          <p:nvPr>
            <p:ph idx="1"/>
          </p:nvPr>
        </p:nvSpPr>
        <p:spPr>
          <a:xfrm>
            <a:off x="727070" y="2438400"/>
            <a:ext cx="5214941" cy="2786400"/>
          </a:xfrm>
        </p:spPr>
        <p:txBody>
          <a:bodyPr>
            <a:normAutofit fontScale="92500" lnSpcReduction="10000"/>
          </a:bodyPr>
          <a:lstStyle/>
          <a:p>
            <a:pPr marL="0" lvl="1" indent="0">
              <a:buNone/>
            </a:pPr>
            <a:r>
              <a:rPr lang="en-GB" b="1" dirty="0" smtClean="0"/>
              <a:t>Disadvantages:</a:t>
            </a:r>
          </a:p>
          <a:p>
            <a:pPr lvl="1"/>
            <a:r>
              <a:rPr lang="en-GB" dirty="0"/>
              <a:t>Some devices such as Windows phones or devices</a:t>
            </a:r>
            <a:br>
              <a:rPr lang="en-GB" dirty="0"/>
            </a:br>
            <a:r>
              <a:rPr lang="en-GB" dirty="0"/>
              <a:t>using the Gmail App may still display the desktop</a:t>
            </a:r>
            <a:br>
              <a:rPr lang="en-GB" dirty="0"/>
            </a:br>
            <a:r>
              <a:rPr lang="en-GB" dirty="0"/>
              <a:t>version, shrunk down to fit the screen (but will</a:t>
            </a:r>
            <a:br>
              <a:rPr lang="en-GB" dirty="0"/>
            </a:br>
            <a:r>
              <a:rPr lang="en-GB" dirty="0"/>
              <a:t>probably still display it correctly)</a:t>
            </a:r>
          </a:p>
          <a:p>
            <a:pPr lvl="1"/>
            <a:r>
              <a:rPr lang="en-GB" dirty="0"/>
              <a:t>More images required, if desktop and mobile are</a:t>
            </a:r>
            <a:br>
              <a:rPr lang="en-GB" dirty="0"/>
            </a:br>
            <a:r>
              <a:rPr lang="en-GB" dirty="0"/>
              <a:t>using different ones</a:t>
            </a:r>
          </a:p>
          <a:p>
            <a:pPr lvl="1"/>
            <a:r>
              <a:rPr lang="en-GB" dirty="0"/>
              <a:t>Therefore file sizes will be larger for our HTML,</a:t>
            </a:r>
            <a:br>
              <a:rPr lang="en-GB" dirty="0"/>
            </a:br>
            <a:r>
              <a:rPr lang="en-GB" dirty="0"/>
              <a:t>and not so good for spam scores</a:t>
            </a:r>
          </a:p>
          <a:p>
            <a:pPr lvl="1"/>
            <a:r>
              <a:rPr lang="en-GB" dirty="0"/>
              <a:t>Possibly twice as much to build, and twice as much</a:t>
            </a:r>
            <a:br>
              <a:rPr lang="en-GB" dirty="0"/>
            </a:br>
            <a:r>
              <a:rPr lang="en-GB" dirty="0"/>
              <a:t>to amend if there are future changes</a:t>
            </a:r>
          </a:p>
        </p:txBody>
      </p:sp>
      <p:sp>
        <p:nvSpPr>
          <p:cNvPr id="3" name="Slide Number Placeholder 2"/>
          <p:cNvSpPr>
            <a:spLocks noGrp="1"/>
          </p:cNvSpPr>
          <p:nvPr>
            <p:ph type="sldNum" sz="quarter" idx="12"/>
          </p:nvPr>
        </p:nvSpPr>
        <p:spPr/>
        <p:txBody>
          <a:bodyPr/>
          <a:lstStyle/>
          <a:p>
            <a:fld id="{7B73D1EC-B917-4471-ACAD-DC91BAE879F7}" type="slidenum">
              <a:rPr lang="en-GB" smtClean="0"/>
              <a:t>23</a:t>
            </a:fld>
            <a:endParaRPr lang="en-GB"/>
          </a:p>
        </p:txBody>
      </p:sp>
      <p:sp>
        <p:nvSpPr>
          <p:cNvPr id="8" name="Text Placeholder 7"/>
          <p:cNvSpPr>
            <a:spLocks noGrp="1"/>
          </p:cNvSpPr>
          <p:nvPr>
            <p:ph type="body" sz="quarter" idx="13"/>
          </p:nvPr>
        </p:nvSpPr>
        <p:spPr/>
        <p:txBody>
          <a:bodyPr/>
          <a:lstStyle/>
          <a:p>
            <a:r>
              <a:rPr lang="en-GB" dirty="0"/>
              <a:t>Responsive design for mobiles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98" y="794828"/>
            <a:ext cx="2123859" cy="428488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2455" y="781174"/>
            <a:ext cx="1747334" cy="5772026"/>
          </a:xfrm>
          <a:prstGeom prst="rect">
            <a:avLst/>
          </a:prstGeom>
        </p:spPr>
      </p:pic>
      <p:sp>
        <p:nvSpPr>
          <p:cNvPr id="15" name="TextBox 14"/>
          <p:cNvSpPr txBox="1"/>
          <p:nvPr/>
        </p:nvSpPr>
        <p:spPr>
          <a:xfrm>
            <a:off x="6858000" y="425496"/>
            <a:ext cx="953915" cy="369332"/>
          </a:xfrm>
          <a:prstGeom prst="rect">
            <a:avLst/>
          </a:prstGeom>
          <a:noFill/>
        </p:spPr>
        <p:txBody>
          <a:bodyPr wrap="none" rtlCol="0">
            <a:spAutoFit/>
          </a:bodyPr>
          <a:lstStyle/>
          <a:p>
            <a:r>
              <a:rPr lang="en-GB" dirty="0" smtClean="0"/>
              <a:t>Desktop</a:t>
            </a:r>
            <a:endParaRPr lang="en-GB" dirty="0"/>
          </a:p>
        </p:txBody>
      </p:sp>
      <p:sp>
        <p:nvSpPr>
          <p:cNvPr id="16" name="TextBox 15"/>
          <p:cNvSpPr txBox="1"/>
          <p:nvPr/>
        </p:nvSpPr>
        <p:spPr>
          <a:xfrm>
            <a:off x="9232207" y="425405"/>
            <a:ext cx="846707" cy="369332"/>
          </a:xfrm>
          <a:prstGeom prst="rect">
            <a:avLst/>
          </a:prstGeom>
          <a:noFill/>
        </p:spPr>
        <p:txBody>
          <a:bodyPr wrap="none" rtlCol="0">
            <a:spAutoFit/>
          </a:bodyPr>
          <a:lstStyle/>
          <a:p>
            <a:r>
              <a:rPr lang="en-GB" dirty="0" smtClean="0"/>
              <a:t>Mobile</a:t>
            </a:r>
            <a:endParaRPr lang="en-GB" dirty="0"/>
          </a:p>
        </p:txBody>
      </p:sp>
    </p:spTree>
    <p:extLst>
      <p:ext uri="{BB962C8B-B14F-4D97-AF65-F5344CB8AC3E}">
        <p14:creationId xmlns:p14="http://schemas.microsoft.com/office/powerpoint/2010/main" val="17879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8659" y="1905000"/>
            <a:ext cx="10472741" cy="164857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8800" b="1" kern="1200">
                <a:solidFill>
                  <a:schemeClr val="bg1"/>
                </a:solidFill>
                <a:latin typeface="+mj-lt"/>
                <a:ea typeface="+mj-ea"/>
                <a:cs typeface="+mj-cs"/>
              </a:defRPr>
            </a:lvl1pPr>
          </a:lstStyle>
          <a:p>
            <a:r>
              <a:rPr lang="en-GB" dirty="0" smtClean="0"/>
              <a:t>What sizes?</a:t>
            </a:r>
            <a:endParaRPr lang="en-GB" dirty="0"/>
          </a:p>
        </p:txBody>
      </p:sp>
    </p:spTree>
    <p:extLst>
      <p:ext uri="{BB962C8B-B14F-4D97-AF65-F5344CB8AC3E}">
        <p14:creationId xmlns:p14="http://schemas.microsoft.com/office/powerpoint/2010/main" val="114969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59" y="1590671"/>
            <a:ext cx="10091741" cy="771529"/>
          </a:xfrm>
        </p:spPr>
        <p:txBody>
          <a:bodyPr/>
          <a:lstStyle/>
          <a:p>
            <a:r>
              <a:rPr lang="en-GB" dirty="0" smtClean="0"/>
              <a:t>The perfect number of pixels</a:t>
            </a:r>
            <a:endParaRPr lang="en-GB" dirty="0"/>
          </a:p>
        </p:txBody>
      </p:sp>
      <p:sp>
        <p:nvSpPr>
          <p:cNvPr id="3" name="Content Placeholder 2"/>
          <p:cNvSpPr>
            <a:spLocks noGrp="1"/>
          </p:cNvSpPr>
          <p:nvPr>
            <p:ph idx="1"/>
          </p:nvPr>
        </p:nvSpPr>
        <p:spPr>
          <a:xfrm>
            <a:off x="728658" y="2438400"/>
            <a:ext cx="10091742" cy="3812721"/>
          </a:xfrm>
        </p:spPr>
        <p:txBody>
          <a:bodyPr/>
          <a:lstStyle/>
          <a:p>
            <a:pPr lvl="1"/>
            <a:r>
              <a:rPr lang="en-GB" dirty="0"/>
              <a:t>There is no set width your email has to be – but it helps to stick within certain guidelines.</a:t>
            </a:r>
          </a:p>
          <a:p>
            <a:pPr lvl="1"/>
            <a:r>
              <a:rPr lang="en-GB" dirty="0"/>
              <a:t>Roughly speaking, a desktop email is usually about 640px wide, although anything up to about 700px shouldn’t be a problem.</a:t>
            </a:r>
          </a:p>
          <a:p>
            <a:pPr lvl="1"/>
            <a:r>
              <a:rPr lang="en-GB" dirty="0"/>
              <a:t>But email builds take their measurements from the design – so everything needs to be pixel perfect in </a:t>
            </a:r>
            <a:r>
              <a:rPr lang="en-GB" dirty="0" smtClean="0"/>
              <a:t>size:</a:t>
            </a:r>
            <a:endParaRPr lang="en-GB" dirty="0"/>
          </a:p>
          <a:p>
            <a:pPr lvl="2"/>
            <a:r>
              <a:rPr lang="en-GB" sz="1200" dirty="0" smtClean="0"/>
              <a:t>Font sizes</a:t>
            </a:r>
          </a:p>
          <a:p>
            <a:pPr lvl="2"/>
            <a:r>
              <a:rPr lang="en-GB" sz="1200" dirty="0" smtClean="0"/>
              <a:t>Heights </a:t>
            </a:r>
            <a:r>
              <a:rPr lang="en-GB" sz="1200" dirty="0"/>
              <a:t>and </a:t>
            </a:r>
            <a:r>
              <a:rPr lang="en-GB" sz="1200" dirty="0" smtClean="0"/>
              <a:t>widths</a:t>
            </a:r>
            <a:endParaRPr lang="en-GB" sz="1200" dirty="0"/>
          </a:p>
          <a:p>
            <a:pPr lvl="2"/>
            <a:r>
              <a:rPr lang="en-GB" sz="1200" dirty="0" smtClean="0"/>
              <a:t>Gaps </a:t>
            </a:r>
            <a:r>
              <a:rPr lang="en-GB" sz="1200" dirty="0"/>
              <a:t>between images, gaps between images and text, gaps between text and CTAs, the hex codes for background colours and fonts, the height of </a:t>
            </a:r>
            <a:r>
              <a:rPr lang="en-GB" sz="1200" dirty="0" smtClean="0"/>
              <a:t>CTAs…</a:t>
            </a:r>
            <a:endParaRPr lang="en-GB" sz="1200" dirty="0"/>
          </a:p>
          <a:p>
            <a:pPr lvl="2"/>
            <a:r>
              <a:rPr lang="en-GB" sz="1200" dirty="0" smtClean="0"/>
              <a:t> Basically </a:t>
            </a:r>
            <a:r>
              <a:rPr lang="en-GB" sz="1200" dirty="0"/>
              <a:t>everything!</a:t>
            </a:r>
          </a:p>
          <a:p>
            <a:pPr lvl="1"/>
            <a:r>
              <a:rPr lang="en-GB" dirty="0"/>
              <a:t>The look of the final product depends upon the pixel measurements in the design.</a:t>
            </a:r>
          </a:p>
        </p:txBody>
      </p:sp>
      <p:sp>
        <p:nvSpPr>
          <p:cNvPr id="10" name="Slide Number Placeholder 9"/>
          <p:cNvSpPr>
            <a:spLocks noGrp="1"/>
          </p:cNvSpPr>
          <p:nvPr>
            <p:ph type="sldNum" sz="quarter" idx="12"/>
          </p:nvPr>
        </p:nvSpPr>
        <p:spPr/>
        <p:txBody>
          <a:bodyPr/>
          <a:lstStyle/>
          <a:p>
            <a:fld id="{7B73D1EC-B917-4471-ACAD-DC91BAE879F7}" type="slidenum">
              <a:rPr lang="en-GB" smtClean="0"/>
              <a:t>25</a:t>
            </a:fld>
            <a:endParaRPr lang="en-GB"/>
          </a:p>
        </p:txBody>
      </p:sp>
      <p:sp>
        <p:nvSpPr>
          <p:cNvPr id="4" name="Text Placeholder 3"/>
          <p:cNvSpPr>
            <a:spLocks noGrp="1"/>
          </p:cNvSpPr>
          <p:nvPr>
            <p:ph type="body" sz="quarter" idx="13"/>
          </p:nvPr>
        </p:nvSpPr>
        <p:spPr/>
        <p:txBody>
          <a:bodyPr/>
          <a:lstStyle/>
          <a:p>
            <a:r>
              <a:rPr lang="en-GB" dirty="0" smtClean="0"/>
              <a:t>What sizes?</a:t>
            </a:r>
            <a:endParaRPr lang="en-GB" dirty="0"/>
          </a:p>
        </p:txBody>
      </p:sp>
    </p:spTree>
    <p:extLst>
      <p:ext uri="{BB962C8B-B14F-4D97-AF65-F5344CB8AC3E}">
        <p14:creationId xmlns:p14="http://schemas.microsoft.com/office/powerpoint/2010/main" val="204704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7070" y="1709400"/>
            <a:ext cx="5214941" cy="4234200"/>
          </a:xfrm>
        </p:spPr>
        <p:txBody>
          <a:bodyPr>
            <a:normAutofit/>
          </a:bodyPr>
          <a:lstStyle/>
          <a:p>
            <a:pPr lvl="1"/>
            <a:r>
              <a:rPr lang="en-GB" dirty="0"/>
              <a:t>Here is a desktop email. This one is 620px wide</a:t>
            </a:r>
            <a:r>
              <a:rPr lang="en-GB" dirty="0" smtClean="0"/>
              <a:t>.</a:t>
            </a:r>
            <a:endParaRPr lang="en-GB" dirty="0"/>
          </a:p>
        </p:txBody>
      </p:sp>
      <p:sp>
        <p:nvSpPr>
          <p:cNvPr id="3" name="Slide Number Placeholder 2"/>
          <p:cNvSpPr>
            <a:spLocks noGrp="1"/>
          </p:cNvSpPr>
          <p:nvPr>
            <p:ph type="sldNum" sz="quarter" idx="12"/>
          </p:nvPr>
        </p:nvSpPr>
        <p:spPr/>
        <p:txBody>
          <a:bodyPr/>
          <a:lstStyle/>
          <a:p>
            <a:fld id="{7B73D1EC-B917-4471-ACAD-DC91BAE879F7}" type="slidenum">
              <a:rPr lang="en-GB" smtClean="0"/>
              <a:t>26</a:t>
            </a:fld>
            <a:endParaRPr lang="en-GB"/>
          </a:p>
        </p:txBody>
      </p:sp>
      <p:sp>
        <p:nvSpPr>
          <p:cNvPr id="8" name="Text Placeholder 7"/>
          <p:cNvSpPr>
            <a:spLocks noGrp="1"/>
          </p:cNvSpPr>
          <p:nvPr>
            <p:ph type="body" sz="quarter" idx="13"/>
          </p:nvPr>
        </p:nvSpPr>
        <p:spPr/>
        <p:txBody>
          <a:bodyPr/>
          <a:lstStyle/>
          <a:p>
            <a:r>
              <a:rPr lang="en-GB" dirty="0" smtClean="0"/>
              <a:t>What sizes?</a:t>
            </a:r>
            <a:endParaRPr lang="en-GB"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567" y="812969"/>
            <a:ext cx="1788851" cy="5772026"/>
          </a:xfrm>
          <a:prstGeom prst="rect">
            <a:avLst/>
          </a:prstGeom>
        </p:spPr>
      </p:pic>
      <p:sp>
        <p:nvSpPr>
          <p:cNvPr id="18" name="TextBox 17"/>
          <p:cNvSpPr txBox="1"/>
          <p:nvPr/>
        </p:nvSpPr>
        <p:spPr>
          <a:xfrm>
            <a:off x="6818869" y="457291"/>
            <a:ext cx="953915" cy="369332"/>
          </a:xfrm>
          <a:prstGeom prst="rect">
            <a:avLst/>
          </a:prstGeom>
          <a:noFill/>
        </p:spPr>
        <p:txBody>
          <a:bodyPr wrap="none" rtlCol="0">
            <a:spAutoFit/>
          </a:bodyPr>
          <a:lstStyle/>
          <a:p>
            <a:r>
              <a:rPr lang="en-GB" dirty="0" smtClean="0"/>
              <a:t>Desktop</a:t>
            </a:r>
            <a:endParaRPr lang="en-GB" dirty="0"/>
          </a:p>
        </p:txBody>
      </p:sp>
      <p:sp>
        <p:nvSpPr>
          <p:cNvPr id="20" name="TextBox 19"/>
          <p:cNvSpPr txBox="1"/>
          <p:nvPr/>
        </p:nvSpPr>
        <p:spPr>
          <a:xfrm rot="20581298">
            <a:off x="6286870" y="1923453"/>
            <a:ext cx="2492349" cy="1200329"/>
          </a:xfrm>
          <a:prstGeom prst="rect">
            <a:avLst/>
          </a:prstGeom>
          <a:noFill/>
        </p:spPr>
        <p:txBody>
          <a:bodyPr wrap="none" rtlCol="0">
            <a:spAutoFit/>
          </a:bodyPr>
          <a:lstStyle/>
          <a:p>
            <a:r>
              <a:rPr lang="en-GB" sz="7200" b="1" dirty="0" smtClean="0">
                <a:solidFill>
                  <a:srgbClr val="FF0000"/>
                </a:solidFill>
              </a:rPr>
              <a:t>620px</a:t>
            </a:r>
            <a:endParaRPr lang="en-GB" sz="7200" b="1" dirty="0">
              <a:solidFill>
                <a:srgbClr val="FF0000"/>
              </a:solidFill>
            </a:endParaRPr>
          </a:p>
        </p:txBody>
      </p:sp>
    </p:spTree>
    <p:extLst>
      <p:ext uri="{BB962C8B-B14F-4D97-AF65-F5344CB8AC3E}">
        <p14:creationId xmlns:p14="http://schemas.microsoft.com/office/powerpoint/2010/main" val="202100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7070" y="1709400"/>
            <a:ext cx="5214941" cy="4234200"/>
          </a:xfrm>
        </p:spPr>
        <p:txBody>
          <a:bodyPr>
            <a:normAutofit/>
          </a:bodyPr>
          <a:lstStyle/>
          <a:p>
            <a:pPr lvl="1"/>
            <a:r>
              <a:rPr lang="en-GB" dirty="0"/>
              <a:t>Here is a desktop email. This one is 620px wide.</a:t>
            </a:r>
          </a:p>
          <a:p>
            <a:pPr lvl="1"/>
            <a:r>
              <a:rPr lang="en-GB" dirty="0"/>
              <a:t>And here is the mobile version. This one is also</a:t>
            </a:r>
            <a:br>
              <a:rPr lang="en-GB" dirty="0"/>
            </a:br>
            <a:r>
              <a:rPr lang="en-GB" dirty="0"/>
              <a:t>620px wide! Why?</a:t>
            </a:r>
          </a:p>
          <a:p>
            <a:pPr lvl="1"/>
            <a:r>
              <a:rPr lang="en-GB" dirty="0"/>
              <a:t>Most mobile designs are intended to fit any screen</a:t>
            </a:r>
            <a:br>
              <a:rPr lang="en-GB" dirty="0"/>
            </a:br>
            <a:r>
              <a:rPr lang="en-GB" dirty="0"/>
              <a:t>width from desktop size downwards, so that when the</a:t>
            </a:r>
            <a:br>
              <a:rPr lang="en-GB" dirty="0"/>
            </a:br>
            <a:r>
              <a:rPr lang="en-GB" dirty="0"/>
              <a:t>user’s screen can no longer fit the desktop design (in</a:t>
            </a:r>
            <a:br>
              <a:rPr lang="en-GB" dirty="0"/>
            </a:br>
            <a:r>
              <a:rPr lang="en-GB" dirty="0"/>
              <a:t>this case a 620px wide email), it shrinks down.</a:t>
            </a:r>
          </a:p>
          <a:p>
            <a:pPr lvl="1"/>
            <a:r>
              <a:rPr lang="en-GB" dirty="0"/>
              <a:t>But this still means the mobile designs, and images,</a:t>
            </a:r>
            <a:br>
              <a:rPr lang="en-GB" dirty="0"/>
            </a:br>
            <a:r>
              <a:rPr lang="en-GB" dirty="0"/>
              <a:t>must be able to display correctly at that largest size.</a:t>
            </a:r>
          </a:p>
          <a:p>
            <a:pPr lvl="1"/>
            <a:r>
              <a:rPr lang="en-GB" dirty="0"/>
              <a:t>All you need to do is provide the mobile design at its</a:t>
            </a:r>
            <a:br>
              <a:rPr lang="en-GB" dirty="0"/>
            </a:br>
            <a:r>
              <a:rPr lang="en-GB" dirty="0"/>
              <a:t>widest possible width – in this case, 620px – and then</a:t>
            </a:r>
            <a:br>
              <a:rPr lang="en-GB" dirty="0"/>
            </a:br>
            <a:r>
              <a:rPr lang="en-GB" dirty="0"/>
              <a:t>the HTML code will take care of shrinking the design to</a:t>
            </a:r>
            <a:br>
              <a:rPr lang="en-GB" dirty="0"/>
            </a:br>
            <a:r>
              <a:rPr lang="en-GB" dirty="0"/>
              <a:t>fit any smaller screens than that.</a:t>
            </a:r>
          </a:p>
        </p:txBody>
      </p:sp>
      <p:sp>
        <p:nvSpPr>
          <p:cNvPr id="3" name="Slide Number Placeholder 2"/>
          <p:cNvSpPr>
            <a:spLocks noGrp="1"/>
          </p:cNvSpPr>
          <p:nvPr>
            <p:ph type="sldNum" sz="quarter" idx="12"/>
          </p:nvPr>
        </p:nvSpPr>
        <p:spPr/>
        <p:txBody>
          <a:bodyPr/>
          <a:lstStyle/>
          <a:p>
            <a:fld id="{7B73D1EC-B917-4471-ACAD-DC91BAE879F7}" type="slidenum">
              <a:rPr lang="en-GB" smtClean="0"/>
              <a:t>27</a:t>
            </a:fld>
            <a:endParaRPr lang="en-GB"/>
          </a:p>
        </p:txBody>
      </p:sp>
      <p:sp>
        <p:nvSpPr>
          <p:cNvPr id="8" name="Text Placeholder 7"/>
          <p:cNvSpPr>
            <a:spLocks noGrp="1"/>
          </p:cNvSpPr>
          <p:nvPr>
            <p:ph type="body" sz="quarter" idx="13"/>
          </p:nvPr>
        </p:nvSpPr>
        <p:spPr/>
        <p:txBody>
          <a:bodyPr/>
          <a:lstStyle/>
          <a:p>
            <a:r>
              <a:rPr lang="en-GB" dirty="0" smtClean="0"/>
              <a:t>What sizes?</a:t>
            </a:r>
            <a:endParaRPr lang="en-GB"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567" y="812969"/>
            <a:ext cx="1788851" cy="5772026"/>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766" y="812969"/>
            <a:ext cx="1927892" cy="5772026"/>
          </a:xfrm>
          <a:prstGeom prst="rect">
            <a:avLst/>
          </a:prstGeom>
        </p:spPr>
      </p:pic>
      <p:sp>
        <p:nvSpPr>
          <p:cNvPr id="18" name="TextBox 17"/>
          <p:cNvSpPr txBox="1"/>
          <p:nvPr/>
        </p:nvSpPr>
        <p:spPr>
          <a:xfrm>
            <a:off x="6818869" y="457291"/>
            <a:ext cx="953915" cy="369332"/>
          </a:xfrm>
          <a:prstGeom prst="rect">
            <a:avLst/>
          </a:prstGeom>
          <a:noFill/>
        </p:spPr>
        <p:txBody>
          <a:bodyPr wrap="none" rtlCol="0">
            <a:spAutoFit/>
          </a:bodyPr>
          <a:lstStyle/>
          <a:p>
            <a:r>
              <a:rPr lang="en-GB" dirty="0" smtClean="0"/>
              <a:t>Desktop</a:t>
            </a:r>
            <a:endParaRPr lang="en-GB" dirty="0"/>
          </a:p>
        </p:txBody>
      </p:sp>
      <p:sp>
        <p:nvSpPr>
          <p:cNvPr id="19" name="TextBox 18"/>
          <p:cNvSpPr txBox="1"/>
          <p:nvPr/>
        </p:nvSpPr>
        <p:spPr>
          <a:xfrm>
            <a:off x="9003602" y="457200"/>
            <a:ext cx="846707" cy="369332"/>
          </a:xfrm>
          <a:prstGeom prst="rect">
            <a:avLst/>
          </a:prstGeom>
          <a:noFill/>
        </p:spPr>
        <p:txBody>
          <a:bodyPr wrap="none" rtlCol="0">
            <a:spAutoFit/>
          </a:bodyPr>
          <a:lstStyle/>
          <a:p>
            <a:r>
              <a:rPr lang="en-GB" dirty="0" smtClean="0"/>
              <a:t>Mobile</a:t>
            </a:r>
            <a:endParaRPr lang="en-GB" dirty="0"/>
          </a:p>
        </p:txBody>
      </p:sp>
      <p:sp>
        <p:nvSpPr>
          <p:cNvPr id="20" name="TextBox 19"/>
          <p:cNvSpPr txBox="1"/>
          <p:nvPr/>
        </p:nvSpPr>
        <p:spPr>
          <a:xfrm rot="20581298">
            <a:off x="6286870" y="1923453"/>
            <a:ext cx="2492349" cy="1200329"/>
          </a:xfrm>
          <a:prstGeom prst="rect">
            <a:avLst/>
          </a:prstGeom>
          <a:noFill/>
        </p:spPr>
        <p:txBody>
          <a:bodyPr wrap="none" rtlCol="0">
            <a:spAutoFit/>
          </a:bodyPr>
          <a:lstStyle/>
          <a:p>
            <a:r>
              <a:rPr lang="en-GB" sz="7200" b="1" dirty="0" smtClean="0">
                <a:solidFill>
                  <a:srgbClr val="FF0000"/>
                </a:solidFill>
              </a:rPr>
              <a:t>620px</a:t>
            </a:r>
            <a:endParaRPr lang="en-GB" sz="7200" b="1" dirty="0">
              <a:solidFill>
                <a:srgbClr val="FF0000"/>
              </a:solidFill>
            </a:endParaRPr>
          </a:p>
        </p:txBody>
      </p:sp>
      <p:sp>
        <p:nvSpPr>
          <p:cNvPr id="21" name="TextBox 20"/>
          <p:cNvSpPr txBox="1"/>
          <p:nvPr/>
        </p:nvSpPr>
        <p:spPr>
          <a:xfrm rot="20581298">
            <a:off x="8588111" y="2390404"/>
            <a:ext cx="2492349" cy="1200329"/>
          </a:xfrm>
          <a:prstGeom prst="rect">
            <a:avLst/>
          </a:prstGeom>
          <a:noFill/>
        </p:spPr>
        <p:txBody>
          <a:bodyPr wrap="none" rtlCol="0">
            <a:spAutoFit/>
          </a:bodyPr>
          <a:lstStyle/>
          <a:p>
            <a:r>
              <a:rPr lang="en-GB" sz="7200" b="1" dirty="0" smtClean="0">
                <a:solidFill>
                  <a:srgbClr val="FF0000"/>
                </a:solidFill>
              </a:rPr>
              <a:t>620px</a:t>
            </a:r>
            <a:endParaRPr lang="en-GB" sz="7200" b="1" dirty="0">
              <a:solidFill>
                <a:srgbClr val="FF0000"/>
              </a:solidFill>
            </a:endParaRPr>
          </a:p>
        </p:txBody>
      </p:sp>
    </p:spTree>
    <p:extLst>
      <p:ext uri="{BB962C8B-B14F-4D97-AF65-F5344CB8AC3E}">
        <p14:creationId xmlns:p14="http://schemas.microsoft.com/office/powerpoint/2010/main" val="388270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7070" y="2395200"/>
            <a:ext cx="5214941" cy="4158000"/>
          </a:xfrm>
        </p:spPr>
        <p:txBody>
          <a:bodyPr>
            <a:normAutofit/>
          </a:bodyPr>
          <a:lstStyle/>
          <a:p>
            <a:pPr lvl="1"/>
            <a:r>
              <a:rPr lang="en-GB" dirty="0"/>
              <a:t>Here is an image of a contact lens riding a bike. It will</a:t>
            </a:r>
            <a:br>
              <a:rPr lang="en-GB" dirty="0"/>
            </a:br>
            <a:r>
              <a:rPr lang="en-GB" dirty="0"/>
              <a:t>go at the top of an email that is 620px wide.</a:t>
            </a:r>
          </a:p>
          <a:p>
            <a:pPr lvl="1"/>
            <a:r>
              <a:rPr lang="en-GB" dirty="0"/>
              <a:t>How many pixels wide will the image</a:t>
            </a:r>
            <a:br>
              <a:rPr lang="en-GB" dirty="0"/>
            </a:br>
            <a:r>
              <a:rPr lang="en-GB" dirty="0"/>
              <a:t>need to be?</a:t>
            </a:r>
          </a:p>
          <a:p>
            <a:pPr lvl="1"/>
            <a:r>
              <a:rPr lang="en-GB" dirty="0"/>
              <a:t>It’s double what you might have expected. Why?</a:t>
            </a:r>
          </a:p>
          <a:p>
            <a:pPr lvl="1"/>
            <a:r>
              <a:rPr lang="en-GB" dirty="0"/>
              <a:t>The answer is: retina screens.</a:t>
            </a:r>
          </a:p>
          <a:p>
            <a:pPr lvl="1"/>
            <a:r>
              <a:rPr lang="en-GB" dirty="0"/>
              <a:t>To make images look as sharp as they can on a</a:t>
            </a:r>
            <a:br>
              <a:rPr lang="en-GB" dirty="0"/>
            </a:br>
            <a:r>
              <a:rPr lang="en-GB" dirty="0"/>
              <a:t>retina screen, the actual pixel size of the supplied</a:t>
            </a:r>
            <a:br>
              <a:rPr lang="en-GB" dirty="0"/>
            </a:br>
            <a:r>
              <a:rPr lang="en-GB" dirty="0"/>
              <a:t>image needs to be double the size at which it displays.</a:t>
            </a:r>
          </a:p>
          <a:p>
            <a:pPr lvl="1"/>
            <a:r>
              <a:rPr lang="en-GB" dirty="0"/>
              <a:t>So the whole design needs to be provided at double the size that the email will actually be.</a:t>
            </a:r>
          </a:p>
          <a:p>
            <a:pPr lvl="1"/>
            <a:r>
              <a:rPr lang="en-GB" dirty="0"/>
              <a:t>If we don’t do this, images just won’t look as sharp on retina screens.</a:t>
            </a:r>
          </a:p>
        </p:txBody>
      </p:sp>
      <p:sp>
        <p:nvSpPr>
          <p:cNvPr id="3" name="Slide Number Placeholder 2"/>
          <p:cNvSpPr>
            <a:spLocks noGrp="1"/>
          </p:cNvSpPr>
          <p:nvPr>
            <p:ph type="sldNum" sz="quarter" idx="12"/>
          </p:nvPr>
        </p:nvSpPr>
        <p:spPr/>
        <p:txBody>
          <a:bodyPr/>
          <a:lstStyle/>
          <a:p>
            <a:fld id="{7B73D1EC-B917-4471-ACAD-DC91BAE879F7}" type="slidenum">
              <a:rPr lang="en-GB" smtClean="0"/>
              <a:t>28</a:t>
            </a:fld>
            <a:endParaRPr lang="en-GB"/>
          </a:p>
        </p:txBody>
      </p:sp>
      <p:sp>
        <p:nvSpPr>
          <p:cNvPr id="8" name="Text Placeholder 7"/>
          <p:cNvSpPr>
            <a:spLocks noGrp="1"/>
          </p:cNvSpPr>
          <p:nvPr>
            <p:ph type="body" sz="quarter" idx="13"/>
          </p:nvPr>
        </p:nvSpPr>
        <p:spPr/>
        <p:txBody>
          <a:bodyPr/>
          <a:lstStyle/>
          <a:p>
            <a:r>
              <a:rPr lang="en-GB" dirty="0" smtClean="0"/>
              <a:t>What sizes?</a:t>
            </a:r>
            <a:endParaRPr lang="en-GB" dirty="0"/>
          </a:p>
        </p:txBody>
      </p:sp>
      <p:sp>
        <p:nvSpPr>
          <p:cNvPr id="9" name="Title 1"/>
          <p:cNvSpPr>
            <a:spLocks noGrp="1"/>
          </p:cNvSpPr>
          <p:nvPr>
            <p:ph type="title"/>
          </p:nvPr>
        </p:nvSpPr>
        <p:spPr>
          <a:xfrm>
            <a:off x="728659" y="1590671"/>
            <a:ext cx="10091741" cy="771529"/>
          </a:xfrm>
        </p:spPr>
        <p:txBody>
          <a:bodyPr/>
          <a:lstStyle/>
          <a:p>
            <a:r>
              <a:rPr lang="en-GB" dirty="0" smtClean="0"/>
              <a:t>Just one thing…</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977" y="1590671"/>
            <a:ext cx="4115694" cy="2057847"/>
          </a:xfrm>
          <a:prstGeom prst="rect">
            <a:avLst/>
          </a:prstGeom>
        </p:spPr>
      </p:pic>
      <p:sp>
        <p:nvSpPr>
          <p:cNvPr id="11" name="Left Arrow 10"/>
          <p:cNvSpPr/>
          <p:nvPr/>
        </p:nvSpPr>
        <p:spPr>
          <a:xfrm>
            <a:off x="6689977" y="3253566"/>
            <a:ext cx="633734" cy="73424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Left Arrow 12"/>
          <p:cNvSpPr/>
          <p:nvPr/>
        </p:nvSpPr>
        <p:spPr>
          <a:xfrm flipH="1">
            <a:off x="10142525" y="3253566"/>
            <a:ext cx="663146" cy="73424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7285743" y="3022937"/>
            <a:ext cx="2848857" cy="1015663"/>
          </a:xfrm>
          <a:prstGeom prst="rect">
            <a:avLst/>
          </a:prstGeom>
          <a:noFill/>
        </p:spPr>
        <p:txBody>
          <a:bodyPr wrap="none" rtlCol="0">
            <a:spAutoFit/>
          </a:bodyPr>
          <a:lstStyle/>
          <a:p>
            <a:r>
              <a:rPr lang="en-GB" sz="6000" b="1" dirty="0" smtClean="0">
                <a:solidFill>
                  <a:srgbClr val="FF0000"/>
                </a:solidFill>
              </a:rPr>
              <a:t>1240px</a:t>
            </a:r>
            <a:endParaRPr lang="en-GB" sz="6000" b="1" dirty="0">
              <a:solidFill>
                <a:srgbClr val="FF0000"/>
              </a:solidFill>
            </a:endParaRPr>
          </a:p>
        </p:txBody>
      </p:sp>
    </p:spTree>
    <p:extLst>
      <p:ext uri="{BB962C8B-B14F-4D97-AF65-F5344CB8AC3E}">
        <p14:creationId xmlns:p14="http://schemas.microsoft.com/office/powerpoint/2010/main" val="179225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fade">
                                      <p:cBhvr>
                                        <p:cTn id="38" dur="1000"/>
                                        <p:tgtEl>
                                          <p:spTgt spid="7">
                                            <p:txEl>
                                              <p:pRg st="4" end="4"/>
                                            </p:txEl>
                                          </p:spTgt>
                                        </p:tgtEl>
                                      </p:cBhvr>
                                    </p:animEffect>
                                    <p:anim calcmode="lin" valueType="num">
                                      <p:cBhvr>
                                        <p:cTn id="3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animEffect transition="in" filter="fade">
                                      <p:cBhvr>
                                        <p:cTn id="45" dur="1000"/>
                                        <p:tgtEl>
                                          <p:spTgt spid="7">
                                            <p:txEl>
                                              <p:pRg st="5" end="5"/>
                                            </p:txEl>
                                          </p:spTgt>
                                        </p:tgtEl>
                                      </p:cBhvr>
                                    </p:animEffect>
                                    <p:anim calcmode="lin" valueType="num">
                                      <p:cBhvr>
                                        <p:cTn id="4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fade">
                                      <p:cBhvr>
                                        <p:cTn id="52" dur="1000"/>
                                        <p:tgtEl>
                                          <p:spTgt spid="7">
                                            <p:txEl>
                                              <p:pRg st="6" end="6"/>
                                            </p:txEl>
                                          </p:spTgt>
                                        </p:tgtEl>
                                      </p:cBhvr>
                                    </p:animEffect>
                                    <p:anim calcmode="lin" valueType="num">
                                      <p:cBhvr>
                                        <p:cTn id="5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59" y="1590671"/>
            <a:ext cx="10091741" cy="771529"/>
          </a:xfrm>
        </p:spPr>
        <p:txBody>
          <a:bodyPr/>
          <a:lstStyle/>
          <a:p>
            <a:r>
              <a:rPr lang="en-GB" dirty="0" smtClean="0"/>
              <a:t>Summing up on sizes</a:t>
            </a:r>
            <a:endParaRPr lang="en-GB" dirty="0"/>
          </a:p>
        </p:txBody>
      </p:sp>
      <p:sp>
        <p:nvSpPr>
          <p:cNvPr id="3" name="Content Placeholder 2"/>
          <p:cNvSpPr>
            <a:spLocks noGrp="1"/>
          </p:cNvSpPr>
          <p:nvPr>
            <p:ph idx="1"/>
          </p:nvPr>
        </p:nvSpPr>
        <p:spPr>
          <a:xfrm>
            <a:off x="728658" y="2438400"/>
            <a:ext cx="10091742" cy="3812721"/>
          </a:xfrm>
        </p:spPr>
        <p:txBody>
          <a:bodyPr/>
          <a:lstStyle/>
          <a:p>
            <a:pPr marL="0" lvl="1" indent="0">
              <a:buNone/>
            </a:pPr>
            <a:r>
              <a:rPr lang="en-GB" b="1" dirty="0"/>
              <a:t>Here’s a quick rundown of what we have learned about sizes:</a:t>
            </a:r>
          </a:p>
          <a:p>
            <a:pPr lvl="1"/>
            <a:r>
              <a:rPr lang="en-GB" dirty="0"/>
              <a:t>There are no hard and fast rules about what size your email will be.</a:t>
            </a:r>
          </a:p>
          <a:p>
            <a:pPr lvl="1"/>
            <a:r>
              <a:rPr lang="en-GB" dirty="0"/>
              <a:t>Generally speaking a desktop email will be about 640px wide…</a:t>
            </a:r>
          </a:p>
          <a:p>
            <a:pPr lvl="1"/>
            <a:r>
              <a:rPr lang="en-GB" dirty="0"/>
              <a:t>…And a mobile email will be the same width as the desktop, at maximum.</a:t>
            </a:r>
          </a:p>
          <a:p>
            <a:pPr lvl="1"/>
            <a:r>
              <a:rPr lang="en-GB" dirty="0"/>
              <a:t>The HTML code takes care of scaling down the mobile version of the email, to fit any narrower screen sizes. All you need to do is provide the mobile design at the largest size it will display.</a:t>
            </a:r>
          </a:p>
          <a:p>
            <a:pPr lvl="1"/>
            <a:r>
              <a:rPr lang="en-GB" dirty="0"/>
              <a:t>But… if you want images to look their best on a retina screen, the designs need to be provided at double these sizes.</a:t>
            </a:r>
          </a:p>
          <a:p>
            <a:pPr lvl="1"/>
            <a:r>
              <a:rPr lang="en-GB" dirty="0"/>
              <a:t>That’s it!</a:t>
            </a:r>
          </a:p>
        </p:txBody>
      </p:sp>
      <p:sp>
        <p:nvSpPr>
          <p:cNvPr id="10" name="Slide Number Placeholder 9"/>
          <p:cNvSpPr>
            <a:spLocks noGrp="1"/>
          </p:cNvSpPr>
          <p:nvPr>
            <p:ph type="sldNum" sz="quarter" idx="12"/>
          </p:nvPr>
        </p:nvSpPr>
        <p:spPr/>
        <p:txBody>
          <a:bodyPr/>
          <a:lstStyle/>
          <a:p>
            <a:fld id="{7B73D1EC-B917-4471-ACAD-DC91BAE879F7}" type="slidenum">
              <a:rPr lang="en-GB" smtClean="0"/>
              <a:t>29</a:t>
            </a:fld>
            <a:endParaRPr lang="en-GB"/>
          </a:p>
        </p:txBody>
      </p:sp>
      <p:sp>
        <p:nvSpPr>
          <p:cNvPr id="4" name="Text Placeholder 3"/>
          <p:cNvSpPr>
            <a:spLocks noGrp="1"/>
          </p:cNvSpPr>
          <p:nvPr>
            <p:ph type="body" sz="quarter" idx="13"/>
          </p:nvPr>
        </p:nvSpPr>
        <p:spPr/>
        <p:txBody>
          <a:bodyPr/>
          <a:lstStyle/>
          <a:p>
            <a:r>
              <a:rPr lang="en-GB" dirty="0" smtClean="0"/>
              <a:t>What sizes?</a:t>
            </a:r>
            <a:endParaRPr lang="en-GB" dirty="0"/>
          </a:p>
        </p:txBody>
      </p:sp>
    </p:spTree>
    <p:extLst>
      <p:ext uri="{BB962C8B-B14F-4D97-AF65-F5344CB8AC3E}">
        <p14:creationId xmlns:p14="http://schemas.microsoft.com/office/powerpoint/2010/main" val="326992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8659" y="1905000"/>
            <a:ext cx="10472741" cy="164857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8800" b="1" kern="1200">
                <a:solidFill>
                  <a:schemeClr val="bg1"/>
                </a:solidFill>
                <a:latin typeface="+mj-lt"/>
                <a:ea typeface="+mj-ea"/>
                <a:cs typeface="+mj-cs"/>
              </a:defRPr>
            </a:lvl1pPr>
          </a:lstStyle>
          <a:p>
            <a:r>
              <a:rPr lang="en-GB" dirty="0" smtClean="0"/>
              <a:t>What is HTML?</a:t>
            </a:r>
            <a:endParaRPr lang="en-GB" dirty="0"/>
          </a:p>
        </p:txBody>
      </p:sp>
    </p:spTree>
    <p:extLst>
      <p:ext uri="{BB962C8B-B14F-4D97-AF65-F5344CB8AC3E}">
        <p14:creationId xmlns:p14="http://schemas.microsoft.com/office/powerpoint/2010/main" val="5867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Answers to common questions</a:t>
            </a:r>
            <a:endParaRPr lang="en-GB" dirty="0"/>
          </a:p>
        </p:txBody>
      </p:sp>
    </p:spTree>
    <p:extLst>
      <p:ext uri="{BB962C8B-B14F-4D97-AF65-F5344CB8AC3E}">
        <p14:creationId xmlns:p14="http://schemas.microsoft.com/office/powerpoint/2010/main" val="394665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62000" y="1590671"/>
            <a:ext cx="5214941" cy="2786400"/>
          </a:xfrm>
        </p:spPr>
        <p:txBody>
          <a:bodyPr/>
          <a:lstStyle/>
          <a:p>
            <a:pPr marL="0" lvl="1" indent="0">
              <a:buNone/>
            </a:pPr>
            <a:r>
              <a:rPr lang="en-GB" dirty="0"/>
              <a:t>Here is a selection of </a:t>
            </a:r>
            <a:r>
              <a:rPr lang="en-GB" dirty="0" smtClean="0"/>
              <a:t>questions that </a:t>
            </a:r>
            <a:r>
              <a:rPr lang="en-GB" dirty="0"/>
              <a:t>are often asked </a:t>
            </a:r>
            <a:r>
              <a:rPr lang="en-GB" dirty="0" smtClean="0"/>
              <a:t>by designers and account managers about </a:t>
            </a:r>
            <a:r>
              <a:rPr lang="en-GB" dirty="0"/>
              <a:t>email builds. </a:t>
            </a:r>
            <a:r>
              <a:rPr lang="en-GB" dirty="0" smtClean="0"/>
              <a:t>Hopefully it </a:t>
            </a:r>
            <a:r>
              <a:rPr lang="en-GB" dirty="0"/>
              <a:t>will help </a:t>
            </a:r>
            <a:r>
              <a:rPr lang="en-GB" dirty="0" smtClean="0"/>
              <a:t>you understand more about </a:t>
            </a:r>
            <a:r>
              <a:rPr lang="en-GB" dirty="0"/>
              <a:t>what’s possible and </a:t>
            </a:r>
            <a:r>
              <a:rPr lang="en-GB" dirty="0" smtClean="0"/>
              <a:t>also the </a:t>
            </a:r>
            <a:r>
              <a:rPr lang="en-GB" dirty="0"/>
              <a:t>limitations.</a:t>
            </a:r>
            <a:endParaRPr lang="en-GB" dirty="0"/>
          </a:p>
        </p:txBody>
      </p:sp>
      <p:sp>
        <p:nvSpPr>
          <p:cNvPr id="3" name="Slide Number Placeholder 2"/>
          <p:cNvSpPr>
            <a:spLocks noGrp="1"/>
          </p:cNvSpPr>
          <p:nvPr>
            <p:ph type="sldNum" sz="quarter" idx="12"/>
          </p:nvPr>
        </p:nvSpPr>
        <p:spPr/>
        <p:txBody>
          <a:bodyPr/>
          <a:lstStyle/>
          <a:p>
            <a:fld id="{7B73D1EC-B917-4471-ACAD-DC91BAE879F7}" type="slidenum">
              <a:rPr lang="en-GB" smtClean="0"/>
              <a:t>31</a:t>
            </a:fld>
            <a:endParaRPr lang="en-GB"/>
          </a:p>
        </p:txBody>
      </p:sp>
      <p:sp>
        <p:nvSpPr>
          <p:cNvPr id="8" name="Text Placeholder 7"/>
          <p:cNvSpPr>
            <a:spLocks noGrp="1"/>
          </p:cNvSpPr>
          <p:nvPr>
            <p:ph type="body" sz="quarter" idx="13"/>
          </p:nvPr>
        </p:nvSpPr>
        <p:spPr/>
        <p:txBody>
          <a:bodyPr/>
          <a:lstStyle/>
          <a:p>
            <a:r>
              <a:rPr lang="en-GB" dirty="0" smtClean="0"/>
              <a:t>Answers to common questions</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590671"/>
            <a:ext cx="5391150" cy="2895600"/>
          </a:xfrm>
          <a:prstGeom prst="rect">
            <a:avLst/>
          </a:prstGeom>
        </p:spPr>
      </p:pic>
    </p:spTree>
    <p:extLst>
      <p:ext uri="{BB962C8B-B14F-4D97-AF65-F5344CB8AC3E}">
        <p14:creationId xmlns:p14="http://schemas.microsoft.com/office/powerpoint/2010/main" val="85858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7070" y="1590671"/>
            <a:ext cx="5214941" cy="4962529"/>
          </a:xfrm>
        </p:spPr>
        <p:txBody>
          <a:bodyPr>
            <a:normAutofit/>
          </a:bodyPr>
          <a:lstStyle/>
          <a:p>
            <a:pPr marL="0" lvl="1" indent="0">
              <a:buNone/>
            </a:pPr>
            <a:r>
              <a:rPr lang="en-GB" b="1" dirty="0"/>
              <a:t>Q: Can we use background images behind text?</a:t>
            </a:r>
          </a:p>
          <a:p>
            <a:pPr marL="0" lvl="1" indent="0">
              <a:buNone/>
            </a:pPr>
            <a:r>
              <a:rPr lang="en-GB" dirty="0"/>
              <a:t>A: Yes, but there needs to be plenty of ‘breathing space’</a:t>
            </a:r>
            <a:br>
              <a:rPr lang="en-GB" dirty="0"/>
            </a:br>
            <a:r>
              <a:rPr lang="en-GB" dirty="0"/>
              <a:t>around the text, as the exact positioning of the text on</a:t>
            </a:r>
            <a:br>
              <a:rPr lang="en-GB" dirty="0"/>
            </a:br>
            <a:r>
              <a:rPr lang="en-GB" dirty="0"/>
              <a:t>top of the background image may change slightly</a:t>
            </a:r>
            <a:br>
              <a:rPr lang="en-GB" dirty="0"/>
            </a:br>
            <a:r>
              <a:rPr lang="en-GB" dirty="0"/>
              <a:t>depending on the email client being used to view it.</a:t>
            </a:r>
          </a:p>
          <a:p>
            <a:pPr marL="0" lvl="1" indent="0">
              <a:buNone/>
            </a:pPr>
            <a:r>
              <a:rPr lang="en-GB" dirty="0"/>
              <a:t>You also need to bear in mind that the background</a:t>
            </a:r>
            <a:br>
              <a:rPr lang="en-GB" dirty="0"/>
            </a:br>
            <a:r>
              <a:rPr lang="en-GB" dirty="0"/>
              <a:t>image will need to shrink proportionally with screen sizes</a:t>
            </a:r>
            <a:br>
              <a:rPr lang="en-GB" dirty="0"/>
            </a:br>
            <a:r>
              <a:rPr lang="en-GB" dirty="0"/>
              <a:t>on all mobiles – and the text above it will constantly need fit properly and look good at all these different sizes and widths.</a:t>
            </a:r>
          </a:p>
          <a:p>
            <a:pPr marL="0" lvl="1" indent="0">
              <a:buNone/>
            </a:pPr>
            <a:r>
              <a:rPr lang="en-GB" dirty="0"/>
              <a:t>Also, we need to be prepared for the background image not to work. We do this by putting a solid background colour behind the background image that would show instead. This is because we need to know that the email will still look presentable, and the text readable, if this background image fails. Blackberry devices, for example, won’t display the background image and I don’t think </a:t>
            </a:r>
            <a:r>
              <a:rPr lang="en-GB" dirty="0" err="1"/>
              <a:t>Silverpop</a:t>
            </a:r>
            <a:r>
              <a:rPr lang="en-GB" dirty="0"/>
              <a:t> supports background images at all</a:t>
            </a:r>
            <a:r>
              <a:rPr lang="en-GB" dirty="0" smtClean="0"/>
              <a:t>.</a:t>
            </a:r>
            <a:endParaRPr lang="en-GB" dirty="0"/>
          </a:p>
        </p:txBody>
      </p:sp>
      <p:sp>
        <p:nvSpPr>
          <p:cNvPr id="3" name="Slide Number Placeholder 2"/>
          <p:cNvSpPr>
            <a:spLocks noGrp="1"/>
          </p:cNvSpPr>
          <p:nvPr>
            <p:ph type="sldNum" sz="quarter" idx="12"/>
          </p:nvPr>
        </p:nvSpPr>
        <p:spPr/>
        <p:txBody>
          <a:bodyPr/>
          <a:lstStyle/>
          <a:p>
            <a:fld id="{7B73D1EC-B917-4471-ACAD-DC91BAE879F7}" type="slidenum">
              <a:rPr lang="en-GB" smtClean="0"/>
              <a:t>32</a:t>
            </a:fld>
            <a:endParaRPr lang="en-GB"/>
          </a:p>
        </p:txBody>
      </p:sp>
      <p:sp>
        <p:nvSpPr>
          <p:cNvPr id="8" name="Text Placeholder 7"/>
          <p:cNvSpPr>
            <a:spLocks noGrp="1"/>
          </p:cNvSpPr>
          <p:nvPr>
            <p:ph type="body" sz="quarter" idx="13"/>
          </p:nvPr>
        </p:nvSpPr>
        <p:spPr/>
        <p:txBody>
          <a:bodyPr/>
          <a:lstStyle/>
          <a:p>
            <a:r>
              <a:rPr lang="en-GB" dirty="0" smtClean="0"/>
              <a:t>Answers to common questions</a:t>
            </a:r>
            <a:endParaRPr lang="en-GB"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706" y="1590671"/>
            <a:ext cx="4115694" cy="2057847"/>
          </a:xfrm>
          <a:prstGeom prst="rect">
            <a:avLst/>
          </a:prstGeom>
        </p:spPr>
      </p:pic>
      <p:sp>
        <p:nvSpPr>
          <p:cNvPr id="15" name="TextBox 14"/>
          <p:cNvSpPr txBox="1"/>
          <p:nvPr/>
        </p:nvSpPr>
        <p:spPr>
          <a:xfrm>
            <a:off x="6704706" y="2956907"/>
            <a:ext cx="4115694" cy="523220"/>
          </a:xfrm>
          <a:prstGeom prst="rect">
            <a:avLst/>
          </a:prstGeom>
          <a:noFill/>
        </p:spPr>
        <p:txBody>
          <a:bodyPr wrap="square" rtlCol="0">
            <a:spAutoFit/>
          </a:bodyPr>
          <a:lstStyle/>
          <a:p>
            <a:pPr algn="ctr"/>
            <a:r>
              <a:rPr lang="en-GB" sz="1400" dirty="0" smtClean="0">
                <a:solidFill>
                  <a:prstClr val="black"/>
                </a:solidFill>
                <a:latin typeface="Calibri" panose="020F0502020204030204"/>
              </a:rPr>
              <a:t>This could be made into a background image</a:t>
            </a:r>
          </a:p>
          <a:p>
            <a:pPr algn="ctr"/>
            <a:r>
              <a:rPr lang="en-GB" sz="1400" dirty="0" smtClean="0">
                <a:solidFill>
                  <a:prstClr val="black"/>
                </a:solidFill>
                <a:latin typeface="Calibri" panose="020F0502020204030204"/>
              </a:rPr>
              <a:t>allowing text to be written across it like this!</a:t>
            </a:r>
            <a:endParaRPr lang="en-GB" sz="1400" dirty="0">
              <a:solidFill>
                <a:prstClr val="black"/>
              </a:solidFill>
              <a:latin typeface="Calibri" panose="020F0502020204030204"/>
            </a:endParaRPr>
          </a:p>
        </p:txBody>
      </p:sp>
    </p:spTree>
    <p:extLst>
      <p:ext uri="{BB962C8B-B14F-4D97-AF65-F5344CB8AC3E}">
        <p14:creationId xmlns:p14="http://schemas.microsoft.com/office/powerpoint/2010/main" val="253850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7070" y="1590671"/>
            <a:ext cx="5214941" cy="4962529"/>
          </a:xfrm>
        </p:spPr>
        <p:txBody>
          <a:bodyPr>
            <a:normAutofit/>
          </a:bodyPr>
          <a:lstStyle/>
          <a:p>
            <a:pPr marL="0" lvl="1" indent="0">
              <a:buNone/>
            </a:pPr>
            <a:r>
              <a:rPr lang="en-GB" b="1" dirty="0"/>
              <a:t>Q: Can we have video in emails?</a:t>
            </a:r>
          </a:p>
          <a:p>
            <a:pPr marL="0" lvl="1" indent="0">
              <a:buNone/>
            </a:pPr>
            <a:r>
              <a:rPr lang="en-GB" dirty="0"/>
              <a:t>A: Yes, but sadly it will only work in a few places.</a:t>
            </a:r>
          </a:p>
          <a:p>
            <a:pPr marL="0" lvl="1" indent="0">
              <a:buNone/>
            </a:pPr>
            <a:r>
              <a:rPr lang="en-GB" dirty="0"/>
              <a:t>This is all about </a:t>
            </a:r>
            <a:r>
              <a:rPr lang="en-GB" dirty="0" err="1"/>
              <a:t>fallbacks</a:t>
            </a:r>
            <a:r>
              <a:rPr lang="en-GB" dirty="0"/>
              <a:t>. If the video doesn’t work, we</a:t>
            </a:r>
            <a:br>
              <a:rPr lang="en-GB" dirty="0"/>
            </a:br>
            <a:r>
              <a:rPr lang="en-GB" dirty="0"/>
              <a:t>can have an animated gif that displays instead. If the</a:t>
            </a:r>
            <a:br>
              <a:rPr lang="en-GB" dirty="0"/>
            </a:br>
            <a:r>
              <a:rPr lang="en-GB" dirty="0"/>
              <a:t>animated gif won’t show (such as in Outlook), we need</a:t>
            </a:r>
            <a:br>
              <a:rPr lang="en-GB" dirty="0"/>
            </a:br>
            <a:r>
              <a:rPr lang="en-GB" dirty="0"/>
              <a:t>to make sure the static image that displays is presentable.</a:t>
            </a:r>
          </a:p>
          <a:p>
            <a:pPr marL="0" lvl="1" indent="0">
              <a:buNone/>
            </a:pPr>
            <a:r>
              <a:rPr lang="en-GB" dirty="0"/>
              <a:t>Video could be worthwhile as a showpiece to impress clients, or if you know you’re targeting a lot of people who use a particular email client that displays video.</a:t>
            </a:r>
          </a:p>
          <a:p>
            <a:pPr marL="0" lvl="1" indent="0">
              <a:buNone/>
            </a:pPr>
            <a:r>
              <a:rPr lang="en-GB" dirty="0"/>
              <a:t>Otherwise, it’s a lot of work to set up something that only a percentage of people will see, and which could be achieved more easily by using an animated gif.</a:t>
            </a:r>
          </a:p>
          <a:p>
            <a:pPr marL="0" lvl="1" indent="0">
              <a:buNone/>
            </a:pPr>
            <a:r>
              <a:rPr lang="en-GB" dirty="0"/>
              <a:t>Video works well on: Apple Mail and iOS – this list might change, for better or for worse, as things get updated. You’ll need a </a:t>
            </a:r>
            <a:r>
              <a:rPr lang="en-GB" dirty="0" err="1"/>
              <a:t>fallback</a:t>
            </a:r>
            <a:r>
              <a:rPr lang="en-GB" dirty="0"/>
              <a:t> image/gif ready for everyone else.</a:t>
            </a:r>
          </a:p>
        </p:txBody>
      </p:sp>
      <p:sp>
        <p:nvSpPr>
          <p:cNvPr id="3" name="Slide Number Placeholder 2"/>
          <p:cNvSpPr>
            <a:spLocks noGrp="1"/>
          </p:cNvSpPr>
          <p:nvPr>
            <p:ph type="sldNum" sz="quarter" idx="12"/>
          </p:nvPr>
        </p:nvSpPr>
        <p:spPr/>
        <p:txBody>
          <a:bodyPr/>
          <a:lstStyle/>
          <a:p>
            <a:fld id="{7B73D1EC-B917-4471-ACAD-DC91BAE879F7}" type="slidenum">
              <a:rPr lang="en-GB" smtClean="0"/>
              <a:t>33</a:t>
            </a:fld>
            <a:endParaRPr lang="en-GB"/>
          </a:p>
        </p:txBody>
      </p:sp>
      <p:sp>
        <p:nvSpPr>
          <p:cNvPr id="8" name="Text Placeholder 7"/>
          <p:cNvSpPr>
            <a:spLocks noGrp="1"/>
          </p:cNvSpPr>
          <p:nvPr>
            <p:ph type="body" sz="quarter" idx="13"/>
          </p:nvPr>
        </p:nvSpPr>
        <p:spPr/>
        <p:txBody>
          <a:bodyPr/>
          <a:lstStyle/>
          <a:p>
            <a:r>
              <a:rPr lang="en-GB" dirty="0" smtClean="0"/>
              <a:t>Answers to common questions</a:t>
            </a:r>
            <a:endParaRPr lang="en-GB" dirty="0"/>
          </a:p>
        </p:txBody>
      </p:sp>
      <p:sp>
        <p:nvSpPr>
          <p:cNvPr id="9" name="Rectangle 8"/>
          <p:cNvSpPr/>
          <p:nvPr/>
        </p:nvSpPr>
        <p:spPr>
          <a:xfrm>
            <a:off x="6704706" y="1600200"/>
            <a:ext cx="4115694" cy="2175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767" y="1677547"/>
            <a:ext cx="2651261" cy="2023864"/>
          </a:xfrm>
          <a:prstGeom prst="rect">
            <a:avLst/>
          </a:prstGeom>
        </p:spPr>
      </p:pic>
    </p:spTree>
    <p:extLst>
      <p:ext uri="{BB962C8B-B14F-4D97-AF65-F5344CB8AC3E}">
        <p14:creationId xmlns:p14="http://schemas.microsoft.com/office/powerpoint/2010/main" val="220279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7070" y="1590671"/>
            <a:ext cx="5214941" cy="4962529"/>
          </a:xfrm>
        </p:spPr>
        <p:txBody>
          <a:bodyPr>
            <a:normAutofit/>
          </a:bodyPr>
          <a:lstStyle/>
          <a:p>
            <a:pPr marL="0" lvl="1" indent="0">
              <a:buNone/>
            </a:pPr>
            <a:r>
              <a:rPr lang="en-GB" b="1" dirty="0"/>
              <a:t>Q: What size should animated GIFs be?</a:t>
            </a:r>
          </a:p>
          <a:p>
            <a:pPr marL="0" lvl="1" indent="0">
              <a:buNone/>
            </a:pPr>
            <a:r>
              <a:rPr lang="en-GB" dirty="0"/>
              <a:t>A: The smaller the better. Ideally an animated GIF should</a:t>
            </a:r>
            <a:br>
              <a:rPr lang="en-GB" dirty="0"/>
            </a:br>
            <a:r>
              <a:rPr lang="en-GB" dirty="0"/>
              <a:t>be below 200KB, but up to 500KB should usually be</a:t>
            </a:r>
            <a:br>
              <a:rPr lang="en-GB" dirty="0"/>
            </a:br>
            <a:r>
              <a:rPr lang="en-GB" dirty="0"/>
              <a:t>acceptable.</a:t>
            </a:r>
          </a:p>
          <a:p>
            <a:pPr marL="0" lvl="1" indent="0">
              <a:buNone/>
            </a:pPr>
            <a:r>
              <a:rPr lang="en-GB" dirty="0"/>
              <a:t>We need to consider mobile users who will be using up</a:t>
            </a:r>
            <a:br>
              <a:rPr lang="en-GB" dirty="0"/>
            </a:br>
            <a:r>
              <a:rPr lang="en-GB" dirty="0"/>
              <a:t>their data allowance to download large files, and slower</a:t>
            </a:r>
            <a:br>
              <a:rPr lang="en-GB" dirty="0"/>
            </a:br>
            <a:r>
              <a:rPr lang="en-GB" dirty="0"/>
              <a:t>internet connections which would prevent images</a:t>
            </a:r>
            <a:br>
              <a:rPr lang="en-GB" dirty="0"/>
            </a:br>
            <a:r>
              <a:rPr lang="en-GB" dirty="0"/>
              <a:t>loading smoothly and negating the desired effect.</a:t>
            </a:r>
          </a:p>
          <a:p>
            <a:pPr marL="0" lvl="1" indent="0">
              <a:buNone/>
            </a:pPr>
            <a:r>
              <a:rPr lang="en-GB" dirty="0"/>
              <a:t>There are many ways to reduce a GIF file size such as cutting frames, cropping out static parts</a:t>
            </a:r>
            <a:br>
              <a:rPr lang="en-GB" dirty="0"/>
            </a:br>
            <a:r>
              <a:rPr lang="en-GB" dirty="0"/>
              <a:t>of the image to be made into an adjoining JPEG, and selective uses of layers. All this can be done before running the file through a compression tool.</a:t>
            </a:r>
          </a:p>
          <a:p>
            <a:pPr marL="0" lvl="1" indent="0">
              <a:buNone/>
            </a:pPr>
            <a:r>
              <a:rPr lang="en-GB" dirty="0"/>
              <a:t>Outlook desktop users will only see the first frame as a static image, so it’s important that the first frame of the GIF works as a stand alone image.</a:t>
            </a:r>
          </a:p>
        </p:txBody>
      </p:sp>
      <p:sp>
        <p:nvSpPr>
          <p:cNvPr id="3" name="Slide Number Placeholder 2"/>
          <p:cNvSpPr>
            <a:spLocks noGrp="1"/>
          </p:cNvSpPr>
          <p:nvPr>
            <p:ph type="sldNum" sz="quarter" idx="12"/>
          </p:nvPr>
        </p:nvSpPr>
        <p:spPr/>
        <p:txBody>
          <a:bodyPr/>
          <a:lstStyle/>
          <a:p>
            <a:fld id="{7B73D1EC-B917-4471-ACAD-DC91BAE879F7}" type="slidenum">
              <a:rPr lang="en-GB" smtClean="0"/>
              <a:t>34</a:t>
            </a:fld>
            <a:endParaRPr lang="en-GB"/>
          </a:p>
        </p:txBody>
      </p:sp>
      <p:sp>
        <p:nvSpPr>
          <p:cNvPr id="8" name="Text Placeholder 7"/>
          <p:cNvSpPr>
            <a:spLocks noGrp="1"/>
          </p:cNvSpPr>
          <p:nvPr>
            <p:ph type="body" sz="quarter" idx="13"/>
          </p:nvPr>
        </p:nvSpPr>
        <p:spPr/>
        <p:txBody>
          <a:bodyPr/>
          <a:lstStyle/>
          <a:p>
            <a:r>
              <a:rPr lang="en-GB" dirty="0" smtClean="0"/>
              <a:t>Answers to common questions</a:t>
            </a:r>
            <a:endParaRPr lang="en-GB" dirty="0"/>
          </a:p>
        </p:txBody>
      </p:sp>
      <p:sp>
        <p:nvSpPr>
          <p:cNvPr id="9" name="Rectangle 8"/>
          <p:cNvSpPr/>
          <p:nvPr/>
        </p:nvSpPr>
        <p:spPr>
          <a:xfrm>
            <a:off x="6704706" y="1600200"/>
            <a:ext cx="4115694" cy="2175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767" y="1677547"/>
            <a:ext cx="2651261" cy="2023864"/>
          </a:xfrm>
          <a:prstGeom prst="rect">
            <a:avLst/>
          </a:prstGeom>
        </p:spPr>
      </p:pic>
    </p:spTree>
    <p:extLst>
      <p:ext uri="{BB962C8B-B14F-4D97-AF65-F5344CB8AC3E}">
        <p14:creationId xmlns:p14="http://schemas.microsoft.com/office/powerpoint/2010/main" val="369104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59" y="1590671"/>
            <a:ext cx="10091741" cy="923929"/>
          </a:xfrm>
        </p:spPr>
        <p:txBody>
          <a:bodyPr/>
          <a:lstStyle/>
          <a:p>
            <a:r>
              <a:rPr lang="en-GB" sz="4400" dirty="0">
                <a:latin typeface="Harlow Solid Italic" panose="04030604020F02020D02" pitchFamily="82" charset="0"/>
              </a:rPr>
              <a:t>Q: Which fonts can we use?</a:t>
            </a:r>
          </a:p>
        </p:txBody>
      </p:sp>
      <p:sp>
        <p:nvSpPr>
          <p:cNvPr id="3" name="Content Placeholder 2"/>
          <p:cNvSpPr>
            <a:spLocks noGrp="1"/>
          </p:cNvSpPr>
          <p:nvPr>
            <p:ph idx="1"/>
          </p:nvPr>
        </p:nvSpPr>
        <p:spPr>
          <a:xfrm>
            <a:off x="728658" y="2743199"/>
            <a:ext cx="4896000" cy="3613151"/>
          </a:xfrm>
        </p:spPr>
        <p:txBody>
          <a:bodyPr>
            <a:normAutofit/>
          </a:bodyPr>
          <a:lstStyle/>
          <a:p>
            <a:pPr marL="0" indent="0">
              <a:buNone/>
            </a:pPr>
            <a:r>
              <a:rPr lang="en-GB" b="0" dirty="0"/>
              <a:t>A: Ideally we need to stick to ‘web safe’ fonts. These are fonts that are generally installed by default on all computers, such as Times New Roman, Arial on PCs and Helvetica on a Mac. Therefore, we know people will see the font displaying in the way it’s meant to.</a:t>
            </a:r>
          </a:p>
          <a:p>
            <a:pPr marL="0" indent="0">
              <a:buNone/>
            </a:pPr>
            <a:r>
              <a:rPr lang="en-GB" b="0" dirty="0"/>
              <a:t>On the other hand, if the text is part of an image, then we can have any font we want because it’s just an image.</a:t>
            </a:r>
          </a:p>
          <a:p>
            <a:pPr marL="0" indent="0">
              <a:buNone/>
            </a:pPr>
            <a:r>
              <a:rPr lang="en-GB" b="0" dirty="0"/>
              <a:t>However, it’s advisable to use real, or ‘live text’, as much as possible as this helps reduce spam issues and makes the emails easier to read for users who don’t see the images. We should certainly attempt to make the majority of text within an email ‘live text’ – and so this means using web-safe fonts.</a:t>
            </a:r>
          </a:p>
          <a:p>
            <a:pPr marL="0" indent="0">
              <a:buNone/>
            </a:pPr>
            <a:endParaRPr lang="en-GB" b="0" dirty="0" smtClean="0"/>
          </a:p>
        </p:txBody>
      </p:sp>
      <p:sp>
        <p:nvSpPr>
          <p:cNvPr id="10" name="Slide Number Placeholder 9"/>
          <p:cNvSpPr>
            <a:spLocks noGrp="1"/>
          </p:cNvSpPr>
          <p:nvPr>
            <p:ph type="sldNum" sz="quarter" idx="12"/>
          </p:nvPr>
        </p:nvSpPr>
        <p:spPr/>
        <p:txBody>
          <a:bodyPr/>
          <a:lstStyle/>
          <a:p>
            <a:fld id="{7B73D1EC-B917-4471-ACAD-DC91BAE879F7}" type="slidenum">
              <a:rPr lang="en-GB" smtClean="0"/>
              <a:t>35</a:t>
            </a:fld>
            <a:endParaRPr lang="en-GB"/>
          </a:p>
        </p:txBody>
      </p:sp>
      <p:sp>
        <p:nvSpPr>
          <p:cNvPr id="4" name="Text Placeholder 3"/>
          <p:cNvSpPr>
            <a:spLocks noGrp="1"/>
          </p:cNvSpPr>
          <p:nvPr>
            <p:ph type="body" sz="quarter" idx="13"/>
          </p:nvPr>
        </p:nvSpPr>
        <p:spPr/>
        <p:txBody>
          <a:bodyPr/>
          <a:lstStyle/>
          <a:p>
            <a:r>
              <a:rPr lang="en-GB" dirty="0" smtClean="0"/>
              <a:t>Answers to common questions</a:t>
            </a:r>
            <a:endParaRPr lang="en-GB" dirty="0"/>
          </a:p>
        </p:txBody>
      </p:sp>
      <p:sp>
        <p:nvSpPr>
          <p:cNvPr id="5" name="Content Placeholder 4"/>
          <p:cNvSpPr>
            <a:spLocks noGrp="1"/>
          </p:cNvSpPr>
          <p:nvPr>
            <p:ph idx="14"/>
          </p:nvPr>
        </p:nvSpPr>
        <p:spPr>
          <a:xfrm>
            <a:off x="5924400" y="2743200"/>
            <a:ext cx="4896000" cy="3613150"/>
          </a:xfrm>
        </p:spPr>
        <p:txBody>
          <a:bodyPr/>
          <a:lstStyle/>
          <a:p>
            <a:pPr marL="0" indent="0">
              <a:buNone/>
            </a:pPr>
            <a:r>
              <a:rPr lang="en-GB" b="0" dirty="0"/>
              <a:t>But what if a client insists on a particular, non web-safe font?</a:t>
            </a:r>
          </a:p>
          <a:p>
            <a:pPr marL="0" indent="0">
              <a:buNone/>
            </a:pPr>
            <a:r>
              <a:rPr lang="en-GB" b="0" dirty="0"/>
              <a:t>Well, we can still set this up. The way it works is that anyone, such as the client, who has this font installed on their machine will see the live text in the chosen font. However, for the majority of people who don’t have the font installed, there will be a fall-back ‘web safe’ font that will display instead – such as Arial or Times New Roman. The client needs to understand that there is nothing we can do about this.</a:t>
            </a:r>
          </a:p>
        </p:txBody>
      </p:sp>
    </p:spTree>
    <p:extLst>
      <p:ext uri="{BB962C8B-B14F-4D97-AF65-F5344CB8AC3E}">
        <p14:creationId xmlns:p14="http://schemas.microsoft.com/office/powerpoint/2010/main" val="126151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7070" y="1590671"/>
            <a:ext cx="5214941" cy="4962529"/>
          </a:xfrm>
        </p:spPr>
        <p:txBody>
          <a:bodyPr>
            <a:normAutofit/>
          </a:bodyPr>
          <a:lstStyle/>
          <a:p>
            <a:pPr marL="0" lvl="1" indent="0">
              <a:buNone/>
            </a:pPr>
            <a:r>
              <a:rPr lang="en-GB" b="1" dirty="0"/>
              <a:t>Q: Can we target content to specific devices</a:t>
            </a:r>
            <a:br>
              <a:rPr lang="en-GB" b="1" dirty="0"/>
            </a:br>
            <a:r>
              <a:rPr lang="en-GB" b="1" dirty="0"/>
              <a:t>or to specific email clients?</a:t>
            </a:r>
          </a:p>
          <a:p>
            <a:pPr marL="0" lvl="1" indent="0">
              <a:buNone/>
            </a:pPr>
            <a:r>
              <a:rPr lang="en-GB" dirty="0"/>
              <a:t>A: With a few exceptions, we can’t do this.</a:t>
            </a:r>
          </a:p>
          <a:p>
            <a:pPr marL="0" lvl="1" indent="0">
              <a:buNone/>
            </a:pPr>
            <a:r>
              <a:rPr lang="en-GB" dirty="0"/>
              <a:t>It is possible to target Outlook desktop specifically</a:t>
            </a:r>
            <a:br>
              <a:rPr lang="en-GB" dirty="0"/>
            </a:br>
            <a:r>
              <a:rPr lang="en-GB" dirty="0"/>
              <a:t>(such as Outlook 2007, 2010 and 2013 </a:t>
            </a:r>
            <a:r>
              <a:rPr lang="en-GB" dirty="0" err="1"/>
              <a:t>etc</a:t>
            </a:r>
            <a:r>
              <a:rPr lang="en-GB" dirty="0"/>
              <a:t>), and</a:t>
            </a:r>
            <a:br>
              <a:rPr lang="en-GB" dirty="0"/>
            </a:br>
            <a:r>
              <a:rPr lang="en-GB" dirty="0"/>
              <a:t>it is possible to target mobile users as opposed to</a:t>
            </a:r>
            <a:br>
              <a:rPr lang="en-GB" dirty="0"/>
            </a:br>
            <a:r>
              <a:rPr lang="en-GB" dirty="0"/>
              <a:t>desktop users.</a:t>
            </a:r>
          </a:p>
          <a:p>
            <a:pPr marL="0" lvl="1" indent="0">
              <a:buNone/>
            </a:pPr>
            <a:r>
              <a:rPr lang="en-GB" dirty="0"/>
              <a:t>We can’t, however, do things like target specific types of phone, Android vs </a:t>
            </a:r>
            <a:r>
              <a:rPr lang="en-GB" dirty="0" err="1"/>
              <a:t>iOs</a:t>
            </a:r>
            <a:r>
              <a:rPr lang="en-GB" dirty="0"/>
              <a:t>, or Hotmail vs Yahoo vs Gmail, or anything like that… sorry!</a:t>
            </a:r>
          </a:p>
        </p:txBody>
      </p:sp>
      <p:sp>
        <p:nvSpPr>
          <p:cNvPr id="3" name="Slide Number Placeholder 2"/>
          <p:cNvSpPr>
            <a:spLocks noGrp="1"/>
          </p:cNvSpPr>
          <p:nvPr>
            <p:ph type="sldNum" sz="quarter" idx="12"/>
          </p:nvPr>
        </p:nvSpPr>
        <p:spPr/>
        <p:txBody>
          <a:bodyPr/>
          <a:lstStyle/>
          <a:p>
            <a:fld id="{7B73D1EC-B917-4471-ACAD-DC91BAE879F7}" type="slidenum">
              <a:rPr lang="en-GB" smtClean="0"/>
              <a:t>36</a:t>
            </a:fld>
            <a:endParaRPr lang="en-GB"/>
          </a:p>
        </p:txBody>
      </p:sp>
      <p:sp>
        <p:nvSpPr>
          <p:cNvPr id="8" name="Text Placeholder 7"/>
          <p:cNvSpPr>
            <a:spLocks noGrp="1"/>
          </p:cNvSpPr>
          <p:nvPr>
            <p:ph type="body" sz="quarter" idx="13"/>
          </p:nvPr>
        </p:nvSpPr>
        <p:spPr/>
        <p:txBody>
          <a:bodyPr/>
          <a:lstStyle/>
          <a:p>
            <a:r>
              <a:rPr lang="en-GB" dirty="0" smtClean="0"/>
              <a:t>Answers to common questions</a:t>
            </a:r>
            <a:endParaRPr lang="en-GB"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706" y="1590671"/>
            <a:ext cx="4115694" cy="2057847"/>
          </a:xfrm>
          <a:prstGeom prst="rect">
            <a:avLst/>
          </a:prstGeom>
        </p:spPr>
      </p:pic>
    </p:spTree>
    <p:extLst>
      <p:ext uri="{BB962C8B-B14F-4D97-AF65-F5344CB8AC3E}">
        <p14:creationId xmlns:p14="http://schemas.microsoft.com/office/powerpoint/2010/main" val="9930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3434"/>
                </a:solidFill>
              </a:rPr>
              <a:t>Plenty is possible with your </a:t>
            </a:r>
            <a:r>
              <a:rPr lang="en-GB" dirty="0" smtClean="0">
                <a:solidFill>
                  <a:srgbClr val="FC3434"/>
                </a:solidFill>
              </a:rPr>
              <a:t>designs…</a:t>
            </a:r>
            <a:br>
              <a:rPr lang="en-GB" dirty="0" smtClean="0">
                <a:solidFill>
                  <a:srgbClr val="FC3434"/>
                </a:solidFill>
              </a:rPr>
            </a:br>
            <a:r>
              <a:rPr lang="en-GB" dirty="0" smtClean="0">
                <a:solidFill>
                  <a:srgbClr val="FC3434"/>
                </a:solidFill>
              </a:rPr>
              <a:t>so “be brave”!</a:t>
            </a:r>
            <a:endParaRPr lang="en-GB" dirty="0"/>
          </a:p>
        </p:txBody>
      </p:sp>
      <p:sp>
        <p:nvSpPr>
          <p:cNvPr id="3" name="Content Placeholder 2"/>
          <p:cNvSpPr>
            <a:spLocks noGrp="1"/>
          </p:cNvSpPr>
          <p:nvPr>
            <p:ph idx="1"/>
          </p:nvPr>
        </p:nvSpPr>
        <p:spPr>
          <a:xfrm>
            <a:off x="728658" y="3200400"/>
            <a:ext cx="4896000" cy="3050721"/>
          </a:xfrm>
        </p:spPr>
        <p:txBody>
          <a:bodyPr/>
          <a:lstStyle/>
          <a:p>
            <a:pPr marL="0" indent="0">
              <a:buNone/>
            </a:pPr>
            <a:r>
              <a:rPr lang="en-GB" dirty="0"/>
              <a:t>Have a look at the “Tricks.html” file!</a:t>
            </a:r>
          </a:p>
          <a:p>
            <a:pPr marL="0" indent="0">
              <a:buNone/>
            </a:pPr>
            <a:r>
              <a:rPr lang="en-GB" dirty="0"/>
              <a:t>Images/CTAs that fade in and out when you hover:</a:t>
            </a:r>
            <a:br>
              <a:rPr lang="en-GB" dirty="0"/>
            </a:br>
            <a:r>
              <a:rPr lang="en-GB" b="0" dirty="0"/>
              <a:t>Yes! This can be done, but won’t work everywhere.</a:t>
            </a:r>
          </a:p>
          <a:p>
            <a:pPr marL="0" indent="0">
              <a:buNone/>
            </a:pPr>
            <a:r>
              <a:rPr lang="en-GB" dirty="0"/>
              <a:t>Images/CTAs that fade in and out automatically:</a:t>
            </a:r>
            <a:br>
              <a:rPr lang="en-GB" dirty="0"/>
            </a:br>
            <a:r>
              <a:rPr lang="en-GB" b="0" dirty="0"/>
              <a:t>Yes! Same as above. Works well for something like a flashing warning symbol, or a ‘click here’.</a:t>
            </a:r>
          </a:p>
          <a:p>
            <a:pPr marL="0" indent="0">
              <a:buNone/>
            </a:pPr>
            <a:r>
              <a:rPr lang="en-GB" dirty="0"/>
              <a:t>Text that underlines when you hover:</a:t>
            </a:r>
            <a:br>
              <a:rPr lang="en-GB" dirty="0"/>
            </a:br>
            <a:r>
              <a:rPr lang="en-GB" b="0" dirty="0"/>
              <a:t>Yes! This can be done, but won’t work everywhere.</a:t>
            </a:r>
          </a:p>
          <a:p>
            <a:pPr marL="0" indent="0">
              <a:buNone/>
            </a:pPr>
            <a:endParaRPr lang="en-GB" dirty="0" smtClean="0"/>
          </a:p>
        </p:txBody>
      </p:sp>
      <p:sp>
        <p:nvSpPr>
          <p:cNvPr id="10" name="Slide Number Placeholder 9"/>
          <p:cNvSpPr>
            <a:spLocks noGrp="1"/>
          </p:cNvSpPr>
          <p:nvPr>
            <p:ph type="sldNum" sz="quarter" idx="12"/>
          </p:nvPr>
        </p:nvSpPr>
        <p:spPr/>
        <p:txBody>
          <a:bodyPr/>
          <a:lstStyle/>
          <a:p>
            <a:fld id="{7B73D1EC-B917-4471-ACAD-DC91BAE879F7}" type="slidenum">
              <a:rPr lang="en-GB" smtClean="0"/>
              <a:t>37</a:t>
            </a:fld>
            <a:endParaRPr lang="en-GB"/>
          </a:p>
        </p:txBody>
      </p:sp>
      <p:sp>
        <p:nvSpPr>
          <p:cNvPr id="4" name="Text Placeholder 3"/>
          <p:cNvSpPr>
            <a:spLocks noGrp="1"/>
          </p:cNvSpPr>
          <p:nvPr>
            <p:ph type="body" sz="quarter" idx="13"/>
          </p:nvPr>
        </p:nvSpPr>
        <p:spPr/>
        <p:txBody>
          <a:bodyPr/>
          <a:lstStyle/>
          <a:p>
            <a:r>
              <a:rPr lang="en-GB" dirty="0" smtClean="0"/>
              <a:t>Answers to common questions</a:t>
            </a:r>
            <a:endParaRPr lang="en-GB" dirty="0"/>
          </a:p>
        </p:txBody>
      </p:sp>
      <p:sp>
        <p:nvSpPr>
          <p:cNvPr id="5" name="Content Placeholder 4"/>
          <p:cNvSpPr>
            <a:spLocks noGrp="1"/>
          </p:cNvSpPr>
          <p:nvPr>
            <p:ph idx="14"/>
          </p:nvPr>
        </p:nvSpPr>
        <p:spPr>
          <a:xfrm>
            <a:off x="5924400" y="3200400"/>
            <a:ext cx="4896000" cy="3050721"/>
          </a:xfrm>
        </p:spPr>
        <p:txBody>
          <a:bodyPr>
            <a:normAutofit fontScale="92500" lnSpcReduction="10000"/>
          </a:bodyPr>
          <a:lstStyle/>
          <a:p>
            <a:pPr marL="0" indent="0">
              <a:buNone/>
            </a:pPr>
            <a:r>
              <a:rPr lang="en-GB" dirty="0"/>
              <a:t>Images that spin when you hover, or automatically:</a:t>
            </a:r>
            <a:br>
              <a:rPr lang="en-GB" dirty="0"/>
            </a:br>
            <a:r>
              <a:rPr lang="en-GB" b="0" dirty="0"/>
              <a:t>Yes! The hover and automatic spinning can both be done, but again, won’t work everywhere.</a:t>
            </a:r>
          </a:p>
          <a:p>
            <a:pPr marL="0" indent="0">
              <a:buNone/>
            </a:pPr>
            <a:r>
              <a:rPr lang="en-GB" dirty="0"/>
              <a:t>Animated loading bar:</a:t>
            </a:r>
            <a:br>
              <a:rPr lang="en-GB" dirty="0"/>
            </a:br>
            <a:r>
              <a:rPr lang="en-GB" b="0" dirty="0"/>
              <a:t>We have found a way to build an animated ‘loading bar’ into an email. It doesn’t work everywhere, but it’s a cool, eye-catching addition nonetheless. The important thing is that this is an example of a quirky idea that is possible. There will be plenty of others out there too.</a:t>
            </a:r>
          </a:p>
          <a:p>
            <a:pPr marL="0" indent="0">
              <a:buNone/>
            </a:pPr>
            <a:r>
              <a:rPr lang="en-GB" dirty="0"/>
              <a:t>Drop down menus:</a:t>
            </a:r>
            <a:br>
              <a:rPr lang="en-GB" dirty="0"/>
            </a:br>
            <a:r>
              <a:rPr lang="en-GB" b="0" dirty="0"/>
              <a:t>Another quirky, and useful, possibility. I have devised a way to do this, but it requires certain design considerations. Best to speak to me (Chris) if interested!</a:t>
            </a:r>
          </a:p>
          <a:p>
            <a:pPr marL="0" indent="0">
              <a:buNone/>
            </a:pPr>
            <a:endParaRPr lang="en-GB" dirty="0" smtClean="0"/>
          </a:p>
        </p:txBody>
      </p:sp>
    </p:spTree>
    <p:extLst>
      <p:ext uri="{BB962C8B-B14F-4D97-AF65-F5344CB8AC3E}">
        <p14:creationId xmlns:p14="http://schemas.microsoft.com/office/powerpoint/2010/main" val="398091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3434"/>
                </a:solidFill>
              </a:rPr>
              <a:t>Plenty is possible with your </a:t>
            </a:r>
            <a:r>
              <a:rPr lang="en-GB" dirty="0" smtClean="0">
                <a:solidFill>
                  <a:srgbClr val="FC3434"/>
                </a:solidFill>
              </a:rPr>
              <a:t>designs…</a:t>
            </a:r>
            <a:br>
              <a:rPr lang="en-GB" dirty="0" smtClean="0">
                <a:solidFill>
                  <a:srgbClr val="FC3434"/>
                </a:solidFill>
              </a:rPr>
            </a:br>
            <a:r>
              <a:rPr lang="en-GB" dirty="0" smtClean="0">
                <a:solidFill>
                  <a:srgbClr val="FC3434"/>
                </a:solidFill>
              </a:rPr>
              <a:t>so “be brave”!</a:t>
            </a:r>
            <a:endParaRPr lang="en-GB" dirty="0"/>
          </a:p>
        </p:txBody>
      </p:sp>
      <p:sp>
        <p:nvSpPr>
          <p:cNvPr id="3" name="Content Placeholder 2"/>
          <p:cNvSpPr>
            <a:spLocks noGrp="1"/>
          </p:cNvSpPr>
          <p:nvPr>
            <p:ph idx="1"/>
          </p:nvPr>
        </p:nvSpPr>
        <p:spPr>
          <a:xfrm>
            <a:off x="728658" y="3200400"/>
            <a:ext cx="4896000" cy="3050721"/>
          </a:xfrm>
        </p:spPr>
        <p:txBody>
          <a:bodyPr/>
          <a:lstStyle/>
          <a:p>
            <a:pPr marL="0" indent="0">
              <a:buNone/>
            </a:pPr>
            <a:r>
              <a:rPr lang="en-GB" dirty="0"/>
              <a:t>It’s still worth making things interesting</a:t>
            </a:r>
            <a:r>
              <a:rPr lang="en-GB" dirty="0" smtClean="0"/>
              <a:t>.</a:t>
            </a:r>
            <a:endParaRPr lang="en-GB" dirty="0"/>
          </a:p>
        </p:txBody>
      </p:sp>
      <p:sp>
        <p:nvSpPr>
          <p:cNvPr id="10" name="Slide Number Placeholder 9"/>
          <p:cNvSpPr>
            <a:spLocks noGrp="1"/>
          </p:cNvSpPr>
          <p:nvPr>
            <p:ph type="sldNum" sz="quarter" idx="12"/>
          </p:nvPr>
        </p:nvSpPr>
        <p:spPr/>
        <p:txBody>
          <a:bodyPr/>
          <a:lstStyle/>
          <a:p>
            <a:fld id="{7B73D1EC-B917-4471-ACAD-DC91BAE879F7}" type="slidenum">
              <a:rPr lang="en-GB" smtClean="0"/>
              <a:t>38</a:t>
            </a:fld>
            <a:endParaRPr lang="en-GB"/>
          </a:p>
        </p:txBody>
      </p:sp>
      <p:sp>
        <p:nvSpPr>
          <p:cNvPr id="4" name="Text Placeholder 3"/>
          <p:cNvSpPr>
            <a:spLocks noGrp="1"/>
          </p:cNvSpPr>
          <p:nvPr>
            <p:ph type="body" sz="quarter" idx="13"/>
          </p:nvPr>
        </p:nvSpPr>
        <p:spPr/>
        <p:txBody>
          <a:bodyPr/>
          <a:lstStyle/>
          <a:p>
            <a:r>
              <a:rPr lang="en-GB" dirty="0" smtClean="0"/>
              <a:t>Answers to common questions</a:t>
            </a:r>
            <a:endParaRPr lang="en-GB" dirty="0"/>
          </a:p>
        </p:txBody>
      </p:sp>
      <p:sp>
        <p:nvSpPr>
          <p:cNvPr id="5" name="Content Placeholder 4"/>
          <p:cNvSpPr>
            <a:spLocks noGrp="1"/>
          </p:cNvSpPr>
          <p:nvPr>
            <p:ph idx="14"/>
          </p:nvPr>
        </p:nvSpPr>
        <p:spPr>
          <a:xfrm>
            <a:off x="5924400" y="3200400"/>
            <a:ext cx="4896000" cy="3050721"/>
          </a:xfrm>
        </p:spPr>
        <p:txBody>
          <a:bodyPr>
            <a:normAutofit/>
          </a:bodyPr>
          <a:lstStyle/>
          <a:p>
            <a:pPr marL="0" indent="0">
              <a:buNone/>
            </a:pPr>
            <a:r>
              <a:rPr lang="en-GB" b="0" dirty="0" smtClean="0"/>
              <a:t>As </a:t>
            </a:r>
            <a:r>
              <a:rPr lang="en-GB" b="0" dirty="0"/>
              <a:t>you can see, it’s sad that more of these things don’t work in more places. But this should not put you off.</a:t>
            </a:r>
          </a:p>
          <a:p>
            <a:pPr marL="0" indent="0">
              <a:buNone/>
            </a:pPr>
            <a:r>
              <a:rPr lang="en-GB" b="0" dirty="0"/>
              <a:t>None of these effects should break the email or spoil the user experience for recipients who don’t see the effects in action. They just won’t see the effect.</a:t>
            </a:r>
          </a:p>
          <a:p>
            <a:pPr marL="0" indent="0">
              <a:buNone/>
            </a:pPr>
            <a:r>
              <a:rPr lang="en-GB" b="0" dirty="0"/>
              <a:t>So why not let some of the users experience the jazzy effects?</a:t>
            </a:r>
          </a:p>
          <a:p>
            <a:pPr marL="0" indent="0">
              <a:buNone/>
            </a:pPr>
            <a:endParaRPr lang="en-GB" b="0" dirty="0" smtClean="0"/>
          </a:p>
        </p:txBody>
      </p:sp>
    </p:spTree>
    <p:extLst>
      <p:ext uri="{BB962C8B-B14F-4D97-AF65-F5344CB8AC3E}">
        <p14:creationId xmlns:p14="http://schemas.microsoft.com/office/powerpoint/2010/main" val="168857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3434"/>
                </a:solidFill>
              </a:rPr>
              <a:t>Plenty is possible with your </a:t>
            </a:r>
            <a:r>
              <a:rPr lang="en-GB" dirty="0" smtClean="0">
                <a:solidFill>
                  <a:srgbClr val="FC3434"/>
                </a:solidFill>
              </a:rPr>
              <a:t>designs…</a:t>
            </a:r>
            <a:br>
              <a:rPr lang="en-GB" dirty="0" smtClean="0">
                <a:solidFill>
                  <a:srgbClr val="FC3434"/>
                </a:solidFill>
              </a:rPr>
            </a:br>
            <a:r>
              <a:rPr lang="en-GB" dirty="0" smtClean="0">
                <a:solidFill>
                  <a:srgbClr val="FC3434"/>
                </a:solidFill>
              </a:rPr>
              <a:t>so “be brave”!</a:t>
            </a:r>
            <a:endParaRPr lang="en-GB" dirty="0"/>
          </a:p>
        </p:txBody>
      </p:sp>
      <p:sp>
        <p:nvSpPr>
          <p:cNvPr id="3" name="Content Placeholder 2"/>
          <p:cNvSpPr>
            <a:spLocks noGrp="1"/>
          </p:cNvSpPr>
          <p:nvPr>
            <p:ph idx="1"/>
          </p:nvPr>
        </p:nvSpPr>
        <p:spPr>
          <a:xfrm>
            <a:off x="728658" y="3200400"/>
            <a:ext cx="4896000" cy="3050721"/>
          </a:xfrm>
        </p:spPr>
        <p:txBody>
          <a:bodyPr/>
          <a:lstStyle/>
          <a:p>
            <a:pPr marL="0" indent="0">
              <a:buNone/>
            </a:pPr>
            <a:r>
              <a:rPr lang="en-GB" dirty="0"/>
              <a:t>There are restrictions in email designs, but if you don’t ask, you don’t get</a:t>
            </a:r>
            <a:r>
              <a:rPr lang="en-GB" dirty="0" smtClean="0"/>
              <a:t>.</a:t>
            </a:r>
          </a:p>
          <a:p>
            <a:pPr marL="0" indent="0">
              <a:buNone/>
            </a:pPr>
            <a:r>
              <a:rPr lang="en-GB" b="0" dirty="0"/>
              <a:t>If you have an idea to make our emails stand out, suggest it. It might be possible, and it might be amazing.</a:t>
            </a:r>
          </a:p>
        </p:txBody>
      </p:sp>
      <p:sp>
        <p:nvSpPr>
          <p:cNvPr id="10" name="Slide Number Placeholder 9"/>
          <p:cNvSpPr>
            <a:spLocks noGrp="1"/>
          </p:cNvSpPr>
          <p:nvPr>
            <p:ph type="sldNum" sz="quarter" idx="12"/>
          </p:nvPr>
        </p:nvSpPr>
        <p:spPr/>
        <p:txBody>
          <a:bodyPr/>
          <a:lstStyle/>
          <a:p>
            <a:fld id="{7B73D1EC-B917-4471-ACAD-DC91BAE879F7}" type="slidenum">
              <a:rPr lang="en-GB" smtClean="0"/>
              <a:t>39</a:t>
            </a:fld>
            <a:endParaRPr lang="en-GB"/>
          </a:p>
        </p:txBody>
      </p:sp>
      <p:sp>
        <p:nvSpPr>
          <p:cNvPr id="4" name="Text Placeholder 3"/>
          <p:cNvSpPr>
            <a:spLocks noGrp="1"/>
          </p:cNvSpPr>
          <p:nvPr>
            <p:ph type="body" sz="quarter" idx="13"/>
          </p:nvPr>
        </p:nvSpPr>
        <p:spPr/>
        <p:txBody>
          <a:bodyPr/>
          <a:lstStyle/>
          <a:p>
            <a:r>
              <a:rPr lang="en-GB" dirty="0" smtClean="0"/>
              <a:t>Answers to common questions</a:t>
            </a:r>
            <a:endParaRPr lang="en-GB" dirty="0"/>
          </a:p>
        </p:txBody>
      </p:sp>
      <p:sp>
        <p:nvSpPr>
          <p:cNvPr id="5" name="Content Placeholder 4"/>
          <p:cNvSpPr>
            <a:spLocks noGrp="1"/>
          </p:cNvSpPr>
          <p:nvPr>
            <p:ph idx="14"/>
          </p:nvPr>
        </p:nvSpPr>
        <p:spPr>
          <a:xfrm>
            <a:off x="5924400" y="3200400"/>
            <a:ext cx="4896000" cy="3050721"/>
          </a:xfrm>
        </p:spPr>
        <p:txBody>
          <a:bodyPr>
            <a:normAutofit/>
          </a:bodyPr>
          <a:lstStyle/>
          <a:p>
            <a:pPr marL="0" indent="0">
              <a:buNone/>
            </a:pPr>
            <a:r>
              <a:rPr lang="en-GB" b="0" dirty="0"/>
              <a:t>On the flipside – don’t promise anything to your clients without discussing it with us first. Please!!</a:t>
            </a:r>
          </a:p>
          <a:p>
            <a:pPr marL="0" indent="0">
              <a:buNone/>
            </a:pPr>
            <a:r>
              <a:rPr lang="en-GB" b="0" dirty="0"/>
              <a:t>Have a look at the file called “Tricks.html” to see some of the things described on the previous page in action.</a:t>
            </a:r>
          </a:p>
          <a:p>
            <a:pPr marL="0" indent="0">
              <a:buNone/>
            </a:pPr>
            <a:r>
              <a:rPr lang="en-GB" b="0" dirty="0"/>
              <a:t>Then have a look at the spreadsheet called “CSS_Showcase.xlsx” which gives you an idea about where these effects will work. Bear in mind that when the effects fail, it doesn’t mean it breaks the email – it just means you won’t see the effect, and users will probably be none the wiser. So don’t let it put you off</a:t>
            </a:r>
            <a:r>
              <a:rPr lang="en-GB" b="0" dirty="0" smtClean="0"/>
              <a:t>.</a:t>
            </a:r>
            <a:endParaRPr lang="en-GB" b="0" dirty="0"/>
          </a:p>
        </p:txBody>
      </p:sp>
    </p:spTree>
    <p:extLst>
      <p:ext uri="{BB962C8B-B14F-4D97-AF65-F5344CB8AC3E}">
        <p14:creationId xmlns:p14="http://schemas.microsoft.com/office/powerpoint/2010/main" val="240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8658" y="1384653"/>
            <a:ext cx="5214941" cy="4866467"/>
          </a:xfrm>
        </p:spPr>
        <p:txBody>
          <a:bodyPr/>
          <a:lstStyle/>
          <a:p>
            <a:r>
              <a:rPr lang="en-GB" b="0" dirty="0" smtClean="0"/>
              <a:t>HTML </a:t>
            </a:r>
            <a:r>
              <a:rPr lang="en-GB" b="0" dirty="0"/>
              <a:t>code determines the</a:t>
            </a:r>
            <a:br>
              <a:rPr lang="en-GB" b="0" dirty="0"/>
            </a:br>
            <a:r>
              <a:rPr lang="en-GB" b="0" dirty="0"/>
              <a:t>layout of the email we </a:t>
            </a:r>
            <a:r>
              <a:rPr lang="en-GB" b="0" dirty="0" smtClean="0"/>
              <a:t>see</a:t>
            </a:r>
          </a:p>
          <a:p>
            <a:r>
              <a:rPr lang="en-GB" b="0" dirty="0" smtClean="0"/>
              <a:t>It </a:t>
            </a:r>
            <a:r>
              <a:rPr lang="en-GB" b="0" dirty="0"/>
              <a:t>forms the framework of all</a:t>
            </a:r>
            <a:br>
              <a:rPr lang="en-GB" b="0" dirty="0"/>
            </a:br>
            <a:r>
              <a:rPr lang="en-GB" b="0" dirty="0"/>
              <a:t>the emails we build. Kind of like</a:t>
            </a:r>
            <a:br>
              <a:rPr lang="en-GB" b="0" dirty="0"/>
            </a:br>
            <a:r>
              <a:rPr lang="en-GB" b="0" dirty="0"/>
              <a:t>the framework for this </a:t>
            </a:r>
            <a:r>
              <a:rPr lang="en-GB" b="0" dirty="0" smtClean="0"/>
              <a:t>house! </a:t>
            </a:r>
            <a:r>
              <a:rPr lang="en-GB" dirty="0">
                <a:sym typeface="Wingdings" panose="05000000000000000000" pitchFamily="2" charset="2"/>
              </a:rPr>
              <a:t></a:t>
            </a:r>
            <a:endParaRPr lang="en-GB" b="0" dirty="0" smtClean="0"/>
          </a:p>
          <a:p>
            <a:r>
              <a:rPr lang="en-GB" b="0" dirty="0" smtClean="0"/>
              <a:t>The </a:t>
            </a:r>
            <a:r>
              <a:rPr lang="en-GB" b="0" dirty="0"/>
              <a:t>HTML creates a grid</a:t>
            </a:r>
            <a:br>
              <a:rPr lang="en-GB" b="0" dirty="0"/>
            </a:br>
            <a:r>
              <a:rPr lang="en-GB" b="0" dirty="0"/>
              <a:t>structure of rows and columns,</a:t>
            </a:r>
            <a:br>
              <a:rPr lang="en-GB" b="0" dirty="0"/>
            </a:br>
            <a:r>
              <a:rPr lang="en-GB" b="0" dirty="0"/>
              <a:t>that contain all the different parts</a:t>
            </a:r>
            <a:br>
              <a:rPr lang="en-GB" b="0" dirty="0"/>
            </a:br>
            <a:r>
              <a:rPr lang="en-GB" b="0" dirty="0"/>
              <a:t>of our email</a:t>
            </a:r>
          </a:p>
        </p:txBody>
      </p:sp>
      <p:sp>
        <p:nvSpPr>
          <p:cNvPr id="3" name="Slide Number Placeholder 2"/>
          <p:cNvSpPr>
            <a:spLocks noGrp="1"/>
          </p:cNvSpPr>
          <p:nvPr>
            <p:ph type="sldNum" sz="quarter" idx="12"/>
          </p:nvPr>
        </p:nvSpPr>
        <p:spPr/>
        <p:txBody>
          <a:bodyPr/>
          <a:lstStyle/>
          <a:p>
            <a:fld id="{7B73D1EC-B917-4471-ACAD-DC91BAE879F7}" type="slidenum">
              <a:rPr lang="en-GB" smtClean="0"/>
              <a:t>4</a:t>
            </a:fld>
            <a:endParaRPr lang="en-GB"/>
          </a:p>
        </p:txBody>
      </p:sp>
      <p:sp>
        <p:nvSpPr>
          <p:cNvPr id="8" name="Text Placeholder 7"/>
          <p:cNvSpPr>
            <a:spLocks noGrp="1"/>
          </p:cNvSpPr>
          <p:nvPr>
            <p:ph type="body" sz="quarter" idx="13"/>
          </p:nvPr>
        </p:nvSpPr>
        <p:spPr/>
        <p:txBody>
          <a:bodyPr/>
          <a:lstStyle/>
          <a:p>
            <a:r>
              <a:rPr lang="en-GB" dirty="0" smtClean="0"/>
              <a:t>What is HTML?</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8445" y="1384653"/>
            <a:ext cx="6456305" cy="3620281"/>
          </a:xfrm>
          <a:prstGeom prst="rect">
            <a:avLst/>
          </a:prstGeom>
        </p:spPr>
      </p:pic>
    </p:spTree>
    <p:extLst>
      <p:ext uri="{BB962C8B-B14F-4D97-AF65-F5344CB8AC3E}">
        <p14:creationId xmlns:p14="http://schemas.microsoft.com/office/powerpoint/2010/main" val="236447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59" y="1590671"/>
            <a:ext cx="10091741" cy="847729"/>
          </a:xfrm>
        </p:spPr>
        <p:txBody>
          <a:bodyPr/>
          <a:lstStyle/>
          <a:p>
            <a:r>
              <a:rPr lang="en-GB" dirty="0" smtClean="0">
                <a:solidFill>
                  <a:srgbClr val="FC3434"/>
                </a:solidFill>
              </a:rPr>
              <a:t>Things to have a look at</a:t>
            </a:r>
            <a:endParaRPr lang="en-GB" dirty="0"/>
          </a:p>
        </p:txBody>
      </p:sp>
      <p:sp>
        <p:nvSpPr>
          <p:cNvPr id="3" name="Content Placeholder 2"/>
          <p:cNvSpPr>
            <a:spLocks noGrp="1"/>
          </p:cNvSpPr>
          <p:nvPr>
            <p:ph idx="1"/>
          </p:nvPr>
        </p:nvSpPr>
        <p:spPr>
          <a:xfrm>
            <a:off x="728658" y="3200400"/>
            <a:ext cx="10091742" cy="3050721"/>
          </a:xfrm>
        </p:spPr>
        <p:txBody>
          <a:bodyPr/>
          <a:lstStyle/>
          <a:p>
            <a:pPr marL="0" indent="0">
              <a:buNone/>
            </a:pPr>
            <a:r>
              <a:rPr lang="en-GB" b="0" dirty="0"/>
              <a:t>Here are two examples of pre-built emails. Please click on the links to have a look:</a:t>
            </a:r>
          </a:p>
          <a:p>
            <a:pPr marL="0" indent="0">
              <a:buNone/>
            </a:pPr>
            <a:r>
              <a:rPr lang="en-GB" b="0" dirty="0"/>
              <a:t>Username: Stage-PGE-Preview</a:t>
            </a:r>
            <a:br>
              <a:rPr lang="en-GB" b="0" dirty="0"/>
            </a:br>
            <a:r>
              <a:rPr lang="en-GB" b="0" dirty="0"/>
              <a:t>Password: &amp;</a:t>
            </a:r>
            <a:r>
              <a:rPr lang="en-GB" b="0" dirty="0" smtClean="0"/>
              <a:t>P3r50n41C4r3-7532</a:t>
            </a:r>
          </a:p>
          <a:p>
            <a:pPr marL="0" indent="0">
              <a:buNone/>
            </a:pPr>
            <a:r>
              <a:rPr lang="en-GB" b="0" dirty="0">
                <a:hlinkClick r:id="rId3"/>
              </a:rPr>
              <a:t>http://pg.proximitystage.com/emails/2016/SSM/09-11/index_v1.html</a:t>
            </a:r>
            <a:r>
              <a:rPr lang="en-GB" b="0" dirty="0"/>
              <a:t/>
            </a:r>
            <a:br>
              <a:rPr lang="en-GB" b="0" dirty="0"/>
            </a:br>
            <a:r>
              <a:rPr lang="en-GB" b="0" dirty="0">
                <a:hlinkClick r:id="rId4"/>
              </a:rPr>
              <a:t>http://pg.proximitystage.com/emails/2016/Victoria/Solus/Nov/oral-b/index_EN.html</a:t>
            </a:r>
            <a:endParaRPr lang="en-GB" b="0" dirty="0"/>
          </a:p>
        </p:txBody>
      </p:sp>
      <p:sp>
        <p:nvSpPr>
          <p:cNvPr id="10" name="Slide Number Placeholder 9"/>
          <p:cNvSpPr>
            <a:spLocks noGrp="1"/>
          </p:cNvSpPr>
          <p:nvPr>
            <p:ph type="sldNum" sz="quarter" idx="12"/>
          </p:nvPr>
        </p:nvSpPr>
        <p:spPr/>
        <p:txBody>
          <a:bodyPr/>
          <a:lstStyle/>
          <a:p>
            <a:fld id="{7B73D1EC-B917-4471-ACAD-DC91BAE879F7}" type="slidenum">
              <a:rPr lang="en-GB" smtClean="0"/>
              <a:t>40</a:t>
            </a:fld>
            <a:endParaRPr lang="en-GB"/>
          </a:p>
        </p:txBody>
      </p:sp>
      <p:sp>
        <p:nvSpPr>
          <p:cNvPr id="4" name="Text Placeholder 3"/>
          <p:cNvSpPr>
            <a:spLocks noGrp="1"/>
          </p:cNvSpPr>
          <p:nvPr>
            <p:ph type="body" sz="quarter" idx="13"/>
          </p:nvPr>
        </p:nvSpPr>
        <p:spPr/>
        <p:txBody>
          <a:bodyPr/>
          <a:lstStyle/>
          <a:p>
            <a:r>
              <a:rPr lang="en-GB" dirty="0" smtClean="0"/>
              <a:t>Answers to common questions</a:t>
            </a:r>
            <a:endParaRPr lang="en-GB" dirty="0"/>
          </a:p>
        </p:txBody>
      </p:sp>
    </p:spTree>
    <p:extLst>
      <p:ext uri="{BB962C8B-B14F-4D97-AF65-F5344CB8AC3E}">
        <p14:creationId xmlns:p14="http://schemas.microsoft.com/office/powerpoint/2010/main" val="352417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Thank</a:t>
            </a:r>
            <a:br>
              <a:rPr lang="en-GB" dirty="0" smtClean="0"/>
            </a:br>
            <a:r>
              <a:rPr lang="en-GB" dirty="0" smtClean="0"/>
              <a:t>you</a:t>
            </a:r>
            <a:endParaRPr lang="en-GB" dirty="0"/>
          </a:p>
        </p:txBody>
      </p:sp>
      <p:sp>
        <p:nvSpPr>
          <p:cNvPr id="5" name="Slide Number Placeholder 4"/>
          <p:cNvSpPr>
            <a:spLocks noGrp="1"/>
          </p:cNvSpPr>
          <p:nvPr>
            <p:ph type="sldNum" sz="quarter" idx="12"/>
          </p:nvPr>
        </p:nvSpPr>
        <p:spPr/>
        <p:txBody>
          <a:bodyPr/>
          <a:lstStyle/>
          <a:p>
            <a:fld id="{7B73D1EC-B917-4471-ACAD-DC91BAE879F7}" type="slidenum">
              <a:rPr lang="en-GB" smtClean="0"/>
              <a:t>41</a:t>
            </a:fld>
            <a:endParaRPr lang="en-GB"/>
          </a:p>
        </p:txBody>
      </p:sp>
    </p:spTree>
    <p:extLst>
      <p:ext uri="{BB962C8B-B14F-4D97-AF65-F5344CB8AC3E}">
        <p14:creationId xmlns:p14="http://schemas.microsoft.com/office/powerpoint/2010/main" val="397473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8659" y="1905000"/>
            <a:ext cx="10472741" cy="164857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8800" b="1" kern="1200">
                <a:solidFill>
                  <a:schemeClr val="bg1"/>
                </a:solidFill>
                <a:latin typeface="+mj-lt"/>
                <a:ea typeface="+mj-ea"/>
                <a:cs typeface="+mj-cs"/>
              </a:defRPr>
            </a:lvl1pPr>
          </a:lstStyle>
          <a:p>
            <a:r>
              <a:rPr lang="en-GB" dirty="0" smtClean="0"/>
              <a:t>HTML in action</a:t>
            </a:r>
            <a:endParaRPr lang="en-GB" dirty="0"/>
          </a:p>
        </p:txBody>
      </p:sp>
    </p:spTree>
    <p:extLst>
      <p:ext uri="{BB962C8B-B14F-4D97-AF65-F5344CB8AC3E}">
        <p14:creationId xmlns:p14="http://schemas.microsoft.com/office/powerpoint/2010/main" val="320279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28658" y="1384653"/>
            <a:ext cx="5214941" cy="4866467"/>
          </a:xfrm>
        </p:spPr>
        <p:txBody>
          <a:bodyPr/>
          <a:lstStyle/>
          <a:p>
            <a:r>
              <a:rPr lang="en-GB" b="0" dirty="0"/>
              <a:t>HTML builds a grid-like</a:t>
            </a:r>
            <a:br>
              <a:rPr lang="en-GB" b="0" dirty="0"/>
            </a:br>
            <a:r>
              <a:rPr lang="en-GB" b="0" dirty="0"/>
              <a:t>framework made up of</a:t>
            </a:r>
            <a:br>
              <a:rPr lang="en-GB" b="0" dirty="0"/>
            </a:br>
            <a:r>
              <a:rPr lang="en-GB" b="0" dirty="0"/>
              <a:t>individual cells</a:t>
            </a:r>
          </a:p>
          <a:p>
            <a:r>
              <a:rPr lang="en-GB" b="0" dirty="0"/>
              <a:t>Each cell can have its own</a:t>
            </a:r>
            <a:br>
              <a:rPr lang="en-GB" b="0" dirty="0"/>
            </a:br>
            <a:r>
              <a:rPr lang="en-GB" b="0" dirty="0"/>
              <a:t>background colour, or can</a:t>
            </a:r>
            <a:br>
              <a:rPr lang="en-GB" b="0" dirty="0"/>
            </a:br>
            <a:r>
              <a:rPr lang="en-GB" b="0" dirty="0"/>
              <a:t>contain an image, or some text…</a:t>
            </a:r>
            <a:br>
              <a:rPr lang="en-GB" b="0" dirty="0"/>
            </a:br>
            <a:r>
              <a:rPr lang="en-GB" b="0" dirty="0"/>
              <a:t>or any combination of those</a:t>
            </a:r>
          </a:p>
          <a:p>
            <a:r>
              <a:rPr lang="en-GB" b="0" dirty="0"/>
              <a:t>But the framework is a rigid</a:t>
            </a:r>
            <a:br>
              <a:rPr lang="en-GB" b="0" dirty="0"/>
            </a:br>
            <a:r>
              <a:rPr lang="en-GB" b="0" dirty="0"/>
              <a:t>structure – single elements must</a:t>
            </a:r>
            <a:br>
              <a:rPr lang="en-GB" b="0" dirty="0"/>
            </a:br>
            <a:r>
              <a:rPr lang="en-GB" b="0" dirty="0"/>
              <a:t>always remain within a single cell</a:t>
            </a:r>
            <a:br>
              <a:rPr lang="en-GB" b="0" dirty="0"/>
            </a:br>
            <a:r>
              <a:rPr lang="en-GB" b="0" dirty="0"/>
              <a:t>and cannot cross over between</a:t>
            </a:r>
            <a:br>
              <a:rPr lang="en-GB" b="0" dirty="0"/>
            </a:br>
            <a:r>
              <a:rPr lang="en-GB" b="0" dirty="0"/>
              <a:t>the different cells</a:t>
            </a:r>
          </a:p>
        </p:txBody>
      </p:sp>
      <p:sp>
        <p:nvSpPr>
          <p:cNvPr id="3" name="Slide Number Placeholder 2"/>
          <p:cNvSpPr>
            <a:spLocks noGrp="1"/>
          </p:cNvSpPr>
          <p:nvPr>
            <p:ph type="sldNum" sz="quarter" idx="12"/>
          </p:nvPr>
        </p:nvSpPr>
        <p:spPr/>
        <p:txBody>
          <a:bodyPr/>
          <a:lstStyle/>
          <a:p>
            <a:fld id="{7B73D1EC-B917-4471-ACAD-DC91BAE879F7}" type="slidenum">
              <a:rPr lang="en-GB" smtClean="0"/>
              <a:t>6</a:t>
            </a:fld>
            <a:endParaRPr lang="en-GB"/>
          </a:p>
        </p:txBody>
      </p:sp>
      <p:sp>
        <p:nvSpPr>
          <p:cNvPr id="8" name="Text Placeholder 7"/>
          <p:cNvSpPr>
            <a:spLocks noGrp="1"/>
          </p:cNvSpPr>
          <p:nvPr>
            <p:ph type="body" sz="quarter" idx="13"/>
          </p:nvPr>
        </p:nvSpPr>
        <p:spPr/>
        <p:txBody>
          <a:bodyPr/>
          <a:lstStyle/>
          <a:p>
            <a:r>
              <a:rPr lang="en-GB" dirty="0" smtClean="0"/>
              <a:t>HTML in action</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898" y="866586"/>
            <a:ext cx="2581076" cy="5207321"/>
          </a:xfrm>
          <a:prstGeom prst="rect">
            <a:avLst/>
          </a:prstGeom>
          <a:ln>
            <a:solidFill>
              <a:srgbClr val="00B050"/>
            </a:solidFill>
          </a:ln>
        </p:spPr>
      </p:pic>
      <p:sp>
        <p:nvSpPr>
          <p:cNvPr id="10" name="Rectangle 9"/>
          <p:cNvSpPr/>
          <p:nvPr/>
        </p:nvSpPr>
        <p:spPr>
          <a:xfrm>
            <a:off x="5085898" y="861573"/>
            <a:ext cx="2581076" cy="52150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085898" y="861573"/>
            <a:ext cx="323909" cy="52150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338955" y="865689"/>
            <a:ext cx="323909" cy="52150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409807" y="963148"/>
            <a:ext cx="1929148" cy="2718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409807" y="1229985"/>
            <a:ext cx="1925039" cy="8483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409807" y="2221741"/>
            <a:ext cx="1925039" cy="210244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405698" y="2224540"/>
            <a:ext cx="1176612" cy="20996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582309" y="2224540"/>
            <a:ext cx="752536" cy="10369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418027" y="2224539"/>
            <a:ext cx="1160172" cy="88055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405697" y="3105088"/>
            <a:ext cx="588996" cy="121909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409807" y="4324187"/>
            <a:ext cx="1925039" cy="80741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5405697" y="5131597"/>
            <a:ext cx="1925039" cy="28822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024254" y="5130104"/>
            <a:ext cx="306481" cy="28971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578199" y="2691668"/>
            <a:ext cx="760755" cy="108058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0774" y="861573"/>
            <a:ext cx="2589345" cy="5219147"/>
          </a:xfrm>
          <a:prstGeom prst="rect">
            <a:avLst/>
          </a:prstGeom>
        </p:spPr>
      </p:pic>
      <p:sp>
        <p:nvSpPr>
          <p:cNvPr id="25" name="Rectangle 24"/>
          <p:cNvSpPr/>
          <p:nvPr/>
        </p:nvSpPr>
        <p:spPr>
          <a:xfrm>
            <a:off x="8230774" y="861573"/>
            <a:ext cx="2589345" cy="52191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8230774" y="2856089"/>
            <a:ext cx="2589345" cy="17406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8895285" y="2856089"/>
            <a:ext cx="888814" cy="17406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8895285" y="2856089"/>
            <a:ext cx="888814" cy="11886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quot;No&quot; Symbol 28"/>
          <p:cNvSpPr/>
          <p:nvPr/>
        </p:nvSpPr>
        <p:spPr>
          <a:xfrm>
            <a:off x="7898919" y="1799192"/>
            <a:ext cx="3302481" cy="3302481"/>
          </a:xfrm>
          <a:prstGeom prst="noSmoking">
            <a:avLst/>
          </a:prstGeom>
          <a:solidFill>
            <a:srgbClr val="FC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Smiley Face 29"/>
          <p:cNvSpPr/>
          <p:nvPr/>
        </p:nvSpPr>
        <p:spPr>
          <a:xfrm>
            <a:off x="6934200" y="5859948"/>
            <a:ext cx="794795" cy="794795"/>
          </a:xfrm>
          <a:prstGeom prst="smileyFace">
            <a:avLst/>
          </a:prstGeom>
          <a:solidFill>
            <a:sysClr val="window" lastClr="FFFFFF">
              <a:lumMod val="95000"/>
            </a:sys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034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7">
                                            <p:txEl>
                                              <p:pRg st="1" end="1"/>
                                            </p:txEl>
                                          </p:spTgt>
                                        </p:tgtEl>
                                        <p:attrNameLst>
                                          <p:attrName>style.visibility</p:attrName>
                                        </p:attrNameLst>
                                      </p:cBhvr>
                                      <p:to>
                                        <p:strVal val="visible"/>
                                      </p:to>
                                    </p:set>
                                    <p:animEffect transition="in" filter="fade">
                                      <p:cBhvr>
                                        <p:cTn id="79" dur="1000"/>
                                        <p:tgtEl>
                                          <p:spTgt spid="7">
                                            <p:txEl>
                                              <p:pRg st="1" end="1"/>
                                            </p:txEl>
                                          </p:spTgt>
                                        </p:tgtEl>
                                      </p:cBhvr>
                                    </p:animEffect>
                                    <p:anim calcmode="lin" valueType="num">
                                      <p:cBhvr>
                                        <p:cTn id="8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8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1000"/>
                                        <p:tgtEl>
                                          <p:spTgt spid="6"/>
                                        </p:tgtEl>
                                      </p:cBhvr>
                                    </p:animEffect>
                                    <p:anim calcmode="lin" valueType="num">
                                      <p:cBhvr>
                                        <p:cTn id="87" dur="1000" fill="hold"/>
                                        <p:tgtEl>
                                          <p:spTgt spid="6"/>
                                        </p:tgtEl>
                                        <p:attrNameLst>
                                          <p:attrName>ppt_x</p:attrName>
                                        </p:attrNameLst>
                                      </p:cBhvr>
                                      <p:tavLst>
                                        <p:tav tm="0">
                                          <p:val>
                                            <p:strVal val="#ppt_x"/>
                                          </p:val>
                                        </p:tav>
                                        <p:tav tm="100000">
                                          <p:val>
                                            <p:strVal val="#ppt_x"/>
                                          </p:val>
                                        </p:tav>
                                      </p:tavLst>
                                    </p:anim>
                                    <p:anim calcmode="lin" valueType="num">
                                      <p:cBhvr>
                                        <p:cTn id="8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1000"/>
                                        <p:tgtEl>
                                          <p:spTgt spid="30"/>
                                        </p:tgtEl>
                                      </p:cBhvr>
                                    </p:animEffect>
                                    <p:anim calcmode="lin" valueType="num">
                                      <p:cBhvr>
                                        <p:cTn id="94" dur="1000" fill="hold"/>
                                        <p:tgtEl>
                                          <p:spTgt spid="30"/>
                                        </p:tgtEl>
                                        <p:attrNameLst>
                                          <p:attrName>ppt_x</p:attrName>
                                        </p:attrNameLst>
                                      </p:cBhvr>
                                      <p:tavLst>
                                        <p:tav tm="0">
                                          <p:val>
                                            <p:strVal val="#ppt_x"/>
                                          </p:val>
                                        </p:tav>
                                        <p:tav tm="100000">
                                          <p:val>
                                            <p:strVal val="#ppt_x"/>
                                          </p:val>
                                        </p:tav>
                                      </p:tavLst>
                                    </p:anim>
                                    <p:anim calcmode="lin" valueType="num">
                                      <p:cBhvr>
                                        <p:cTn id="9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7">
                                            <p:txEl>
                                              <p:pRg st="2" end="2"/>
                                            </p:txEl>
                                          </p:spTgt>
                                        </p:tgtEl>
                                        <p:attrNameLst>
                                          <p:attrName>style.visibility</p:attrName>
                                        </p:attrNameLst>
                                      </p:cBhvr>
                                      <p:to>
                                        <p:strVal val="visible"/>
                                      </p:to>
                                    </p:set>
                                    <p:animEffect transition="in" filter="fade">
                                      <p:cBhvr>
                                        <p:cTn id="100" dur="1000"/>
                                        <p:tgtEl>
                                          <p:spTgt spid="7">
                                            <p:txEl>
                                              <p:pRg st="2" end="2"/>
                                            </p:txEl>
                                          </p:spTgt>
                                        </p:tgtEl>
                                      </p:cBhvr>
                                    </p:animEffect>
                                    <p:anim calcmode="lin" valueType="num">
                                      <p:cBhvr>
                                        <p:cTn id="10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0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fade">
                                      <p:cBhvr>
                                        <p:cTn id="129" dur="1000"/>
                                        <p:tgtEl>
                                          <p:spTgt spid="28"/>
                                        </p:tgtEl>
                                      </p:cBhvr>
                                    </p:animEffect>
                                    <p:anim calcmode="lin" valueType="num">
                                      <p:cBhvr>
                                        <p:cTn id="130" dur="1000" fill="hold"/>
                                        <p:tgtEl>
                                          <p:spTgt spid="28"/>
                                        </p:tgtEl>
                                        <p:attrNameLst>
                                          <p:attrName>ppt_x</p:attrName>
                                        </p:attrNameLst>
                                      </p:cBhvr>
                                      <p:tavLst>
                                        <p:tav tm="0">
                                          <p:val>
                                            <p:strVal val="#ppt_x"/>
                                          </p:val>
                                        </p:tav>
                                        <p:tav tm="100000">
                                          <p:val>
                                            <p:strVal val="#ppt_x"/>
                                          </p:val>
                                        </p:tav>
                                      </p:tavLst>
                                    </p:anim>
                                    <p:anim calcmode="lin" valueType="num">
                                      <p:cBhvr>
                                        <p:cTn id="13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fade">
                                      <p:cBhvr>
                                        <p:cTn id="136" dur="1000"/>
                                        <p:tgtEl>
                                          <p:spTgt spid="29"/>
                                        </p:tgtEl>
                                      </p:cBhvr>
                                    </p:animEffect>
                                    <p:anim calcmode="lin" valueType="num">
                                      <p:cBhvr>
                                        <p:cTn id="137" dur="1000" fill="hold"/>
                                        <p:tgtEl>
                                          <p:spTgt spid="29"/>
                                        </p:tgtEl>
                                        <p:attrNameLst>
                                          <p:attrName>ppt_x</p:attrName>
                                        </p:attrNameLst>
                                      </p:cBhvr>
                                      <p:tavLst>
                                        <p:tav tm="0">
                                          <p:val>
                                            <p:strVal val="#ppt_x"/>
                                          </p:val>
                                        </p:tav>
                                        <p:tav tm="100000">
                                          <p:val>
                                            <p:strVal val="#ppt_x"/>
                                          </p:val>
                                        </p:tav>
                                      </p:tavLst>
                                    </p:anim>
                                    <p:anim calcmode="lin" valueType="num">
                                      <p:cBhvr>
                                        <p:cTn id="13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Examples of good designs</a:t>
            </a:r>
            <a:endParaRPr lang="en-GB" dirty="0"/>
          </a:p>
        </p:txBody>
      </p:sp>
    </p:spTree>
    <p:extLst>
      <p:ext uri="{BB962C8B-B14F-4D97-AF65-F5344CB8AC3E}">
        <p14:creationId xmlns:p14="http://schemas.microsoft.com/office/powerpoint/2010/main" val="402915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091741" cy="771529"/>
          </a:xfrm>
        </p:spPr>
        <p:txBody>
          <a:bodyPr/>
          <a:lstStyle/>
          <a:p>
            <a:r>
              <a:rPr lang="en-GB" dirty="0" smtClean="0"/>
              <a:t>Here is a selection of emails.</a:t>
            </a:r>
            <a:endParaRPr lang="en-GB" dirty="0"/>
          </a:p>
        </p:txBody>
      </p:sp>
      <p:sp>
        <p:nvSpPr>
          <p:cNvPr id="10" name="Slide Number Placeholder 9"/>
          <p:cNvSpPr>
            <a:spLocks noGrp="1"/>
          </p:cNvSpPr>
          <p:nvPr>
            <p:ph type="sldNum" sz="quarter" idx="12"/>
          </p:nvPr>
        </p:nvSpPr>
        <p:spPr/>
        <p:txBody>
          <a:bodyPr/>
          <a:lstStyle/>
          <a:p>
            <a:fld id="{7B73D1EC-B917-4471-ACAD-DC91BAE879F7}" type="slidenum">
              <a:rPr lang="en-GB" smtClean="0"/>
              <a:t>8</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66982"/>
            <a:ext cx="2581076" cy="520732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472" y="1266981"/>
            <a:ext cx="2052615" cy="521001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4744" y="1261969"/>
            <a:ext cx="1830041" cy="520676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4887" y="1261969"/>
            <a:ext cx="2792553" cy="5212764"/>
          </a:xfrm>
          <a:prstGeom prst="rect">
            <a:avLst/>
          </a:prstGeom>
        </p:spPr>
      </p:pic>
    </p:spTree>
    <p:extLst>
      <p:ext uri="{BB962C8B-B14F-4D97-AF65-F5344CB8AC3E}">
        <p14:creationId xmlns:p14="http://schemas.microsoft.com/office/powerpoint/2010/main" val="14508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62000" y="1590671"/>
            <a:ext cx="5214941" cy="2786400"/>
          </a:xfrm>
        </p:spPr>
        <p:txBody>
          <a:bodyPr/>
          <a:lstStyle/>
          <a:p>
            <a:pPr lvl="1"/>
            <a:r>
              <a:rPr lang="en-GB" dirty="0" smtClean="0"/>
              <a:t>Each </a:t>
            </a:r>
            <a:r>
              <a:rPr lang="en-GB" dirty="0"/>
              <a:t>one of the emails has been</a:t>
            </a:r>
            <a:br>
              <a:rPr lang="en-GB" dirty="0"/>
            </a:br>
            <a:r>
              <a:rPr lang="en-GB" dirty="0"/>
              <a:t>built using </a:t>
            </a:r>
            <a:r>
              <a:rPr lang="en-GB" dirty="0" smtClean="0"/>
              <a:t>HTML</a:t>
            </a:r>
          </a:p>
          <a:p>
            <a:pPr lvl="1"/>
            <a:r>
              <a:rPr lang="en-GB" dirty="0" smtClean="0"/>
              <a:t>Therefore</a:t>
            </a:r>
            <a:r>
              <a:rPr lang="en-GB" dirty="0"/>
              <a:t>, each email fits within</a:t>
            </a:r>
            <a:br>
              <a:rPr lang="en-GB" dirty="0"/>
            </a:br>
            <a:r>
              <a:rPr lang="en-GB" dirty="0"/>
              <a:t>the grid framework that has</a:t>
            </a:r>
            <a:br>
              <a:rPr lang="en-GB" dirty="0"/>
            </a:br>
            <a:r>
              <a:rPr lang="en-GB" dirty="0"/>
              <a:t>been built with HTML</a:t>
            </a:r>
          </a:p>
        </p:txBody>
      </p:sp>
      <p:sp>
        <p:nvSpPr>
          <p:cNvPr id="3" name="Slide Number Placeholder 2"/>
          <p:cNvSpPr>
            <a:spLocks noGrp="1"/>
          </p:cNvSpPr>
          <p:nvPr>
            <p:ph type="sldNum" sz="quarter" idx="12"/>
          </p:nvPr>
        </p:nvSpPr>
        <p:spPr/>
        <p:txBody>
          <a:bodyPr/>
          <a:lstStyle/>
          <a:p>
            <a:fld id="{7B73D1EC-B917-4471-ACAD-DC91BAE879F7}" type="slidenum">
              <a:rPr lang="en-GB" smtClean="0"/>
              <a:t>9</a:t>
            </a:fld>
            <a:endParaRPr lang="en-GB"/>
          </a:p>
        </p:txBody>
      </p:sp>
      <p:sp>
        <p:nvSpPr>
          <p:cNvPr id="8" name="Text Placeholder 7"/>
          <p:cNvSpPr>
            <a:spLocks noGrp="1"/>
          </p:cNvSpPr>
          <p:nvPr>
            <p:ph type="body" sz="quarter" idx="13"/>
          </p:nvPr>
        </p:nvSpPr>
        <p:spPr/>
        <p:txBody>
          <a:bodyPr/>
          <a:lstStyle/>
          <a:p>
            <a:r>
              <a:rPr lang="en-GB" dirty="0" smtClean="0"/>
              <a:t>Examples of good designs</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590671"/>
            <a:ext cx="5391150" cy="2895600"/>
          </a:xfrm>
          <a:prstGeom prst="rect">
            <a:avLst/>
          </a:prstGeom>
        </p:spPr>
      </p:pic>
    </p:spTree>
    <p:extLst>
      <p:ext uri="{BB962C8B-B14F-4D97-AF65-F5344CB8AC3E}">
        <p14:creationId xmlns:p14="http://schemas.microsoft.com/office/powerpoint/2010/main" val="418569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349">
      <a:dk1>
        <a:sysClr val="windowText" lastClr="000000"/>
      </a:dk1>
      <a:lt1>
        <a:sysClr val="window" lastClr="FFFFFF"/>
      </a:lt1>
      <a:dk2>
        <a:srgbClr val="3B2143"/>
      </a:dk2>
      <a:lt2>
        <a:srgbClr val="535254"/>
      </a:lt2>
      <a:accent1>
        <a:srgbClr val="E30614"/>
      </a:accent1>
      <a:accent2>
        <a:srgbClr val="00AA78"/>
      </a:accent2>
      <a:accent3>
        <a:srgbClr val="F18A25"/>
      </a:accent3>
      <a:accent4>
        <a:srgbClr val="23B9D6"/>
      </a:accent4>
      <a:accent5>
        <a:srgbClr val="E83780"/>
      </a:accent5>
      <a:accent6>
        <a:srgbClr val="9E61A4"/>
      </a:accent6>
      <a:hlink>
        <a:srgbClr val="94C242"/>
      </a:hlink>
      <a:folHlink>
        <a:srgbClr val="954F72"/>
      </a:folHlink>
    </a:clrScheme>
    <a:fontScheme name="Custom 7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xima Basic Presentation Template.potx" id="{6DDEC892-5601-4284-A5A7-1DAF25ABBE23}" vid="{7C0CF309-2311-401C-9CB6-94DF79377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TotalTime>
  <Words>1403</Words>
  <Application>Microsoft Office PowerPoint</Application>
  <PresentationFormat>Widescreen</PresentationFormat>
  <Paragraphs>246</Paragraphs>
  <Slides>41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Century Gothic</vt:lpstr>
      <vt:lpstr>Harlow Solid Italic</vt:lpstr>
      <vt:lpstr>Wingdings</vt:lpstr>
      <vt:lpstr>Office Theme</vt:lpstr>
      <vt:lpstr>Understanding HTML</vt:lpstr>
      <vt:lpstr>HyperText Markup Language</vt:lpstr>
      <vt:lpstr>PowerPoint Presentation</vt:lpstr>
      <vt:lpstr>PowerPoint Presentation</vt:lpstr>
      <vt:lpstr>PowerPoint Presentation</vt:lpstr>
      <vt:lpstr>PowerPoint Presentation</vt:lpstr>
      <vt:lpstr>Examples of good designs</vt:lpstr>
      <vt:lpstr>Here is a selection of emails.</vt:lpstr>
      <vt:lpstr>PowerPoint Presentation</vt:lpstr>
      <vt:lpstr>Here are their grid structures…</vt:lpstr>
      <vt:lpstr>…here’s how they fit into HTML framework.</vt:lpstr>
      <vt:lpstr>PowerPoint Presentation</vt:lpstr>
      <vt:lpstr>PowerPoint Presentation</vt:lpstr>
      <vt:lpstr>PowerPoint Presentation</vt:lpstr>
      <vt:lpstr>Responsive design for mobiles</vt:lpstr>
      <vt:lpstr>PowerPoint Presentation</vt:lpstr>
      <vt:lpstr>PowerPoint Presentation</vt:lpstr>
      <vt:lpstr>Responsive design 1</vt:lpstr>
      <vt:lpstr>Responsive design 1</vt:lpstr>
      <vt:lpstr>Responsive design 1</vt:lpstr>
      <vt:lpstr>Responsive design 2</vt:lpstr>
      <vt:lpstr>Responsive design 2</vt:lpstr>
      <vt:lpstr>Responsive design 2</vt:lpstr>
      <vt:lpstr>PowerPoint Presentation</vt:lpstr>
      <vt:lpstr>The perfect number of pixels</vt:lpstr>
      <vt:lpstr>PowerPoint Presentation</vt:lpstr>
      <vt:lpstr>PowerPoint Presentation</vt:lpstr>
      <vt:lpstr>Just one thing…</vt:lpstr>
      <vt:lpstr>Summing up on sizes</vt:lpstr>
      <vt:lpstr>Answers to common questions</vt:lpstr>
      <vt:lpstr>PowerPoint Presentation</vt:lpstr>
      <vt:lpstr>PowerPoint Presentation</vt:lpstr>
      <vt:lpstr>PowerPoint Presentation</vt:lpstr>
      <vt:lpstr>PowerPoint Presentation</vt:lpstr>
      <vt:lpstr>Q: Which fonts can we use?</vt:lpstr>
      <vt:lpstr>PowerPoint Presentation</vt:lpstr>
      <vt:lpstr>Plenty is possible with your designs… so “be brave”!</vt:lpstr>
      <vt:lpstr>Plenty is possible with your designs… so “be brave”!</vt:lpstr>
      <vt:lpstr>Plenty is possible with your designs… so “be brave”!</vt:lpstr>
      <vt:lpstr>Things to have a look at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Elspeth Hoskin</dc:creator>
  <cp:lastModifiedBy>Chris Silk</cp:lastModifiedBy>
  <cp:revision>33</cp:revision>
  <dcterms:created xsi:type="dcterms:W3CDTF">2016-06-02T08:45:45Z</dcterms:created>
  <dcterms:modified xsi:type="dcterms:W3CDTF">2017-01-16T10:46:55Z</dcterms:modified>
</cp:coreProperties>
</file>