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e Vietnam Ultra-Bold" charset="1" panose="00000900000000000000"/>
      <p:regular r:id="rId15"/>
    </p:embeddedFont>
    <p:embeddedFont>
      <p:font typeface="Raleway Bold" charset="1" panose="00000000000000000000"/>
      <p:regular r:id="rId16"/>
    </p:embeddedFont>
    <p:embeddedFont>
      <p:font typeface="Raleway" charset="1" panose="00000000000000000000"/>
      <p:regular r:id="rId17"/>
    </p:embeddedFont>
    <p:embeddedFont>
      <p:font typeface="Quicksand Medium" charset="1" panose="00000600000000000000"/>
      <p:regular r:id="rId18"/>
    </p:embeddedFont>
    <p:embeddedFont>
      <p:font typeface="Quicksand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D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4633" y="9730382"/>
            <a:ext cx="19177267" cy="1113237"/>
            <a:chOff x="0" y="0"/>
            <a:chExt cx="5050803" cy="2931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6289" y="2483960"/>
            <a:ext cx="9789270" cy="380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11"/>
              </a:lnSpc>
            </a:pPr>
            <a:r>
              <a:rPr lang="en-US" sz="9811" spc="-412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ARTE &amp; </a:t>
            </a:r>
          </a:p>
          <a:p>
            <a:pPr algn="l">
              <a:lnSpc>
                <a:spcPts val="9811"/>
              </a:lnSpc>
            </a:pPr>
            <a:r>
              <a:rPr lang="en-US" sz="9811" spc="-412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TURISMO </a:t>
            </a:r>
          </a:p>
          <a:p>
            <a:pPr algn="l" marL="0" indent="0" lvl="0">
              <a:lnSpc>
                <a:spcPts val="9811"/>
              </a:lnSpc>
            </a:pPr>
            <a:r>
              <a:rPr lang="en-US" sz="9811" spc="-412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PROYECTO FINAL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444633" y="-556618"/>
            <a:ext cx="19177267" cy="1113237"/>
            <a:chOff x="0" y="0"/>
            <a:chExt cx="5050803" cy="2931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00BF6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30256" y="7460676"/>
            <a:ext cx="8363861" cy="154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9"/>
              </a:lnSpc>
            </a:pPr>
            <a:r>
              <a:rPr lang="en-US" sz="2722" spc="-114">
                <a:solidFill>
                  <a:srgbClr val="090147"/>
                </a:solidFill>
                <a:latin typeface="Raleway Bold"/>
                <a:ea typeface="Raleway Bold"/>
                <a:cs typeface="Raleway Bold"/>
                <a:sym typeface="Raleway Bold"/>
              </a:rPr>
              <a:t>PRESENTADO POR :</a:t>
            </a:r>
          </a:p>
          <a:p>
            <a:pPr algn="l">
              <a:lnSpc>
                <a:spcPts val="3049"/>
              </a:lnSpc>
            </a:pPr>
          </a:p>
          <a:p>
            <a:pPr algn="l" marL="0" indent="0" lvl="0">
              <a:lnSpc>
                <a:spcPts val="3049"/>
              </a:lnSpc>
              <a:spcBef>
                <a:spcPct val="0"/>
              </a:spcBef>
            </a:pPr>
            <a:r>
              <a:rPr lang="en-US" sz="2722" spc="-114">
                <a:solidFill>
                  <a:srgbClr val="090147"/>
                </a:solidFill>
                <a:latin typeface="Raleway"/>
                <a:ea typeface="Raleway"/>
                <a:cs typeface="Raleway"/>
                <a:sym typeface="Raleway"/>
              </a:rPr>
              <a:t>NIKOL MICHELL HEREDIA QUINTERO        .                                           KENIA YULEISY PALACIOS RIVAS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95782" y="2429301"/>
            <a:ext cx="134473" cy="3855622"/>
            <a:chOff x="0" y="0"/>
            <a:chExt cx="32097" cy="9202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097" cy="920283"/>
            </a:xfrm>
            <a:custGeom>
              <a:avLst/>
              <a:gdLst/>
              <a:ahLst/>
              <a:cxnLst/>
              <a:rect r="r" b="b" t="t" l="l"/>
              <a:pathLst>
                <a:path h="920283" w="32097">
                  <a:moveTo>
                    <a:pt x="0" y="0"/>
                  </a:moveTo>
                  <a:lnTo>
                    <a:pt x="32097" y="0"/>
                  </a:lnTo>
                  <a:lnTo>
                    <a:pt x="32097" y="920283"/>
                  </a:lnTo>
                  <a:lnTo>
                    <a:pt x="0" y="920283"/>
                  </a:lnTo>
                  <a:close/>
                </a:path>
              </a:pathLst>
            </a:custGeom>
            <a:solidFill>
              <a:srgbClr val="3139A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097" cy="95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45531" y="1486616"/>
            <a:ext cx="7313769" cy="7313769"/>
            <a:chOff x="0" y="0"/>
            <a:chExt cx="3282950" cy="3282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437" t="0" r="-12437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23065"/>
            <a:ext cx="8115300" cy="1030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41"/>
              </a:lnSpc>
            </a:pPr>
            <a:r>
              <a:rPr lang="en-US" sz="7741" spc="-325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CONTENIDO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5450" y="3128677"/>
            <a:ext cx="8398550" cy="5130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9015" indent="-239508" lvl="1">
              <a:lnSpc>
                <a:spcPts val="4082"/>
              </a:lnSpc>
              <a:buFont typeface="Arial"/>
              <a:buChar char="•"/>
            </a:pPr>
            <a:r>
              <a:rPr lang="en-US" sz="2218" spc="99">
                <a:solidFill>
                  <a:srgbClr val="3139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INTRODUCCIÓN</a:t>
            </a:r>
          </a:p>
          <a:p>
            <a:pPr algn="just" marL="479015" indent="-239508" lvl="1">
              <a:lnSpc>
                <a:spcPts val="4082"/>
              </a:lnSpc>
              <a:buFont typeface="Arial"/>
              <a:buChar char="•"/>
            </a:pPr>
            <a:r>
              <a:rPr lang="en-US" sz="2218" spc="99">
                <a:solidFill>
                  <a:srgbClr val="3139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OBJETIVO PRINCIPAL</a:t>
            </a:r>
          </a:p>
          <a:p>
            <a:pPr algn="just" marL="479015" indent="-239508" lvl="1">
              <a:lnSpc>
                <a:spcPts val="4082"/>
              </a:lnSpc>
              <a:buFont typeface="Arial"/>
              <a:buChar char="•"/>
            </a:pPr>
            <a:r>
              <a:rPr lang="en-US" sz="2218" spc="99">
                <a:solidFill>
                  <a:srgbClr val="3139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CONOCER NUESTRAS RAÍCES</a:t>
            </a:r>
          </a:p>
          <a:p>
            <a:pPr algn="just" marL="479015" indent="-239508" lvl="1">
              <a:lnSpc>
                <a:spcPts val="4082"/>
              </a:lnSpc>
              <a:buFont typeface="Arial"/>
              <a:buChar char="•"/>
            </a:pPr>
            <a:r>
              <a:rPr lang="en-US" sz="2218" spc="99">
                <a:solidFill>
                  <a:srgbClr val="3139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ÓLVIDO DE COSTUMBRES Y CREENCIAS</a:t>
            </a:r>
          </a:p>
          <a:p>
            <a:pPr algn="just" marL="479015" indent="-239508" lvl="1">
              <a:lnSpc>
                <a:spcPts val="4082"/>
              </a:lnSpc>
              <a:buFont typeface="Arial"/>
              <a:buChar char="•"/>
            </a:pPr>
            <a:r>
              <a:rPr lang="en-US" sz="2218" spc="99">
                <a:solidFill>
                  <a:srgbClr val="3139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IMPORTANCIA DEL ARTE Y TURISMO</a:t>
            </a:r>
          </a:p>
          <a:p>
            <a:pPr algn="just" marL="479015" indent="-239508" lvl="1">
              <a:lnSpc>
                <a:spcPts val="4082"/>
              </a:lnSpc>
              <a:buFont typeface="Arial"/>
              <a:buChar char="•"/>
            </a:pPr>
            <a:r>
              <a:rPr lang="en-US" sz="2218" spc="99">
                <a:solidFill>
                  <a:srgbClr val="3139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MER Y ESTRUCTURA BASE DE DATOS</a:t>
            </a:r>
          </a:p>
          <a:p>
            <a:pPr algn="just" marL="479015" indent="-239508" lvl="1">
              <a:lnSpc>
                <a:spcPts val="4082"/>
              </a:lnSpc>
              <a:buFont typeface="Arial"/>
              <a:buChar char="•"/>
            </a:pPr>
            <a:r>
              <a:rPr lang="en-US" sz="2218" spc="99">
                <a:solidFill>
                  <a:srgbClr val="3139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DESCRIPCIÓN DEL PROYECTO</a:t>
            </a:r>
          </a:p>
          <a:p>
            <a:pPr algn="just" marL="479015" indent="-239508" lvl="1">
              <a:lnSpc>
                <a:spcPts val="4082"/>
              </a:lnSpc>
              <a:buFont typeface="Arial"/>
              <a:buChar char="•"/>
            </a:pPr>
            <a:r>
              <a:rPr lang="en-US" sz="2218" spc="99">
                <a:solidFill>
                  <a:srgbClr val="3139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DESAFÍOS</a:t>
            </a:r>
          </a:p>
          <a:p>
            <a:pPr algn="just" marL="479015" indent="-239508" lvl="1">
              <a:lnSpc>
                <a:spcPts val="4082"/>
              </a:lnSpc>
              <a:buFont typeface="Arial"/>
              <a:buChar char="•"/>
            </a:pPr>
            <a:r>
              <a:rPr lang="en-US" sz="2218" spc="99">
                <a:solidFill>
                  <a:srgbClr val="3139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RECOMENDACIONES</a:t>
            </a:r>
          </a:p>
          <a:p>
            <a:pPr algn="just">
              <a:lnSpc>
                <a:spcPts val="408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14496" y="2046067"/>
            <a:ext cx="5173532" cy="5173532"/>
          </a:xfrm>
          <a:custGeom>
            <a:avLst/>
            <a:gdLst/>
            <a:ahLst/>
            <a:cxnLst/>
            <a:rect r="r" b="b" t="t" l="l"/>
            <a:pathLst>
              <a:path h="5173532" w="5173532">
                <a:moveTo>
                  <a:pt x="0" y="0"/>
                </a:moveTo>
                <a:lnTo>
                  <a:pt x="5173531" y="0"/>
                </a:lnTo>
                <a:lnTo>
                  <a:pt x="5173531" y="5173532"/>
                </a:lnTo>
                <a:lnTo>
                  <a:pt x="0" y="5173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9200" y="1195608"/>
            <a:ext cx="10973328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sz="6999" spc="-293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ACERCA DEL PROYECTO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47243"/>
            <a:ext cx="9373164" cy="2857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3"/>
              </a:lnSpc>
            </a:pPr>
            <a:r>
              <a:rPr lang="en-US" sz="284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ESTE PROYECTO CUENTA CON DIFERENTES SECCIONES DE LUGARES TURÍSTICOS EN EL CHOCÓ, LOS CUALES REPRESENTAN SUS OBRAS, HOTELES, PATRIMONIO Y FOTOS DE AQUELLOS LUGARES DE NUESTRO DEPARTAMENTO.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17549" y="3329398"/>
            <a:ext cx="6184165" cy="4122777"/>
          </a:xfrm>
          <a:custGeom>
            <a:avLst/>
            <a:gdLst/>
            <a:ahLst/>
            <a:cxnLst/>
            <a:rect r="r" b="b" t="t" l="l"/>
            <a:pathLst>
              <a:path h="4122777" w="6184165">
                <a:moveTo>
                  <a:pt x="0" y="0"/>
                </a:moveTo>
                <a:lnTo>
                  <a:pt x="6184166" y="0"/>
                </a:lnTo>
                <a:lnTo>
                  <a:pt x="6184166" y="4122777"/>
                </a:lnTo>
                <a:lnTo>
                  <a:pt x="0" y="4122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5390787"/>
            <a:ext cx="3953855" cy="3166234"/>
          </a:xfrm>
          <a:custGeom>
            <a:avLst/>
            <a:gdLst/>
            <a:ahLst/>
            <a:cxnLst/>
            <a:rect r="r" b="b" t="t" l="l"/>
            <a:pathLst>
              <a:path h="3166234" w="3953855">
                <a:moveTo>
                  <a:pt x="0" y="0"/>
                </a:moveTo>
                <a:lnTo>
                  <a:pt x="3953855" y="0"/>
                </a:lnTo>
                <a:lnTo>
                  <a:pt x="3953855" y="3166234"/>
                </a:lnTo>
                <a:lnTo>
                  <a:pt x="0" y="3166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73206" y="7910639"/>
            <a:ext cx="3897757" cy="2173326"/>
          </a:xfrm>
          <a:custGeom>
            <a:avLst/>
            <a:gdLst/>
            <a:ahLst/>
            <a:cxnLst/>
            <a:rect r="r" b="b" t="t" l="l"/>
            <a:pathLst>
              <a:path h="2173326" w="3897757">
                <a:moveTo>
                  <a:pt x="0" y="0"/>
                </a:moveTo>
                <a:lnTo>
                  <a:pt x="3897757" y="0"/>
                </a:lnTo>
                <a:lnTo>
                  <a:pt x="3897757" y="2173325"/>
                </a:lnTo>
                <a:lnTo>
                  <a:pt x="0" y="2173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01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19200" y="1195608"/>
            <a:ext cx="11532985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sz="6999" spc="-293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DESCRIPCIÓN DEL PROBLEMA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9200" y="3763167"/>
            <a:ext cx="6617191" cy="337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74"/>
              </a:lnSpc>
            </a:pPr>
            <a:r>
              <a:rPr lang="en-US" sz="239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NO CONOCEMOS NUESTRO TERRITORIO ESE ES EL PROBLEMA CENTRAL, HAY DEMASIADA BIODIVERSIDAD, CULTURA Y CREENCIAS GENERACIONALES QUE SE ESTÁ PERDIENDO POR LA FALTA DE DIVULGACIÓN EN LA GASTRONOMÍA, LUGARES TURÍSTICOS Y OBRAS DE ARTES.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1686"/>
            <a:ext cx="15183234" cy="993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30"/>
              </a:lnSpc>
            </a:pPr>
            <a:r>
              <a:rPr lang="en-US" sz="7000" spc="-294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CONOCER NUESTRAS RAÍCES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321723" y="3982079"/>
            <a:ext cx="7087722" cy="2205688"/>
            <a:chOff x="0" y="0"/>
            <a:chExt cx="2210477" cy="687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10477" cy="687897"/>
            </a:xfrm>
            <a:custGeom>
              <a:avLst/>
              <a:gdLst/>
              <a:ahLst/>
              <a:cxnLst/>
              <a:rect r="r" b="b" t="t" l="l"/>
              <a:pathLst>
                <a:path h="687897" w="2210477">
                  <a:moveTo>
                    <a:pt x="16385" y="0"/>
                  </a:moveTo>
                  <a:lnTo>
                    <a:pt x="2194092" y="0"/>
                  </a:lnTo>
                  <a:cubicBezTo>
                    <a:pt x="2203141" y="0"/>
                    <a:pt x="2210477" y="7336"/>
                    <a:pt x="2210477" y="16385"/>
                  </a:cubicBezTo>
                  <a:lnTo>
                    <a:pt x="2210477" y="671512"/>
                  </a:lnTo>
                  <a:cubicBezTo>
                    <a:pt x="2210477" y="675858"/>
                    <a:pt x="2208751" y="680025"/>
                    <a:pt x="2205678" y="683098"/>
                  </a:cubicBezTo>
                  <a:cubicBezTo>
                    <a:pt x="2202605" y="686171"/>
                    <a:pt x="2198438" y="687897"/>
                    <a:pt x="2194092" y="687897"/>
                  </a:cubicBezTo>
                  <a:lnTo>
                    <a:pt x="16385" y="687897"/>
                  </a:lnTo>
                  <a:cubicBezTo>
                    <a:pt x="7336" y="687897"/>
                    <a:pt x="0" y="680561"/>
                    <a:pt x="0" y="671512"/>
                  </a:cubicBezTo>
                  <a:lnTo>
                    <a:pt x="0" y="16385"/>
                  </a:lnTo>
                  <a:cubicBezTo>
                    <a:pt x="0" y="7336"/>
                    <a:pt x="7336" y="0"/>
                    <a:pt x="163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91EB">
                    <a:alpha val="100000"/>
                  </a:srgbClr>
                </a:gs>
                <a:gs pos="100000">
                  <a:srgbClr val="EBC0E6">
                    <a:alpha val="100000"/>
                  </a:srgbClr>
                </a:gs>
              </a:gsLst>
              <a:lin ang="0"/>
            </a:gra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210477" cy="716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321723" y="7060749"/>
            <a:ext cx="6982215" cy="2197551"/>
            <a:chOff x="0" y="0"/>
            <a:chExt cx="2177572" cy="6853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7572" cy="685359"/>
            </a:xfrm>
            <a:custGeom>
              <a:avLst/>
              <a:gdLst/>
              <a:ahLst/>
              <a:cxnLst/>
              <a:rect r="r" b="b" t="t" l="l"/>
              <a:pathLst>
                <a:path h="685359" w="2177572">
                  <a:moveTo>
                    <a:pt x="16632" y="0"/>
                  </a:moveTo>
                  <a:lnTo>
                    <a:pt x="2160940" y="0"/>
                  </a:lnTo>
                  <a:cubicBezTo>
                    <a:pt x="2165351" y="0"/>
                    <a:pt x="2169581" y="1752"/>
                    <a:pt x="2172701" y="4871"/>
                  </a:cubicBezTo>
                  <a:cubicBezTo>
                    <a:pt x="2175820" y="7991"/>
                    <a:pt x="2177572" y="12221"/>
                    <a:pt x="2177572" y="16632"/>
                  </a:cubicBezTo>
                  <a:lnTo>
                    <a:pt x="2177572" y="668727"/>
                  </a:lnTo>
                  <a:cubicBezTo>
                    <a:pt x="2177572" y="673138"/>
                    <a:pt x="2175820" y="677369"/>
                    <a:pt x="2172701" y="680488"/>
                  </a:cubicBezTo>
                  <a:cubicBezTo>
                    <a:pt x="2169581" y="683607"/>
                    <a:pt x="2165351" y="685359"/>
                    <a:pt x="2160940" y="685359"/>
                  </a:cubicBezTo>
                  <a:lnTo>
                    <a:pt x="16632" y="685359"/>
                  </a:lnTo>
                  <a:cubicBezTo>
                    <a:pt x="12221" y="685359"/>
                    <a:pt x="7991" y="683607"/>
                    <a:pt x="4871" y="680488"/>
                  </a:cubicBezTo>
                  <a:cubicBezTo>
                    <a:pt x="1752" y="677369"/>
                    <a:pt x="0" y="673138"/>
                    <a:pt x="0" y="668727"/>
                  </a:cubicBezTo>
                  <a:lnTo>
                    <a:pt x="0" y="16632"/>
                  </a:lnTo>
                  <a:cubicBezTo>
                    <a:pt x="0" y="12221"/>
                    <a:pt x="1752" y="7991"/>
                    <a:pt x="4871" y="4871"/>
                  </a:cubicBezTo>
                  <a:cubicBezTo>
                    <a:pt x="7991" y="1752"/>
                    <a:pt x="12221" y="0"/>
                    <a:pt x="1663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1A9DF">
                    <a:alpha val="100000"/>
                  </a:srgbClr>
                </a:gs>
                <a:gs pos="100000">
                  <a:srgbClr val="CEA8D8">
                    <a:alpha val="100000"/>
                  </a:srgbClr>
                </a:gs>
              </a:gsLst>
              <a:lin ang="0"/>
            </a:gra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77572" cy="723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84106" y="7060749"/>
            <a:ext cx="6633099" cy="2197551"/>
            <a:chOff x="0" y="0"/>
            <a:chExt cx="2068692" cy="6853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8692" cy="685359"/>
            </a:xfrm>
            <a:custGeom>
              <a:avLst/>
              <a:gdLst/>
              <a:ahLst/>
              <a:cxnLst/>
              <a:rect r="r" b="b" t="t" l="l"/>
              <a:pathLst>
                <a:path h="685359" w="2068692">
                  <a:moveTo>
                    <a:pt x="17507" y="0"/>
                  </a:moveTo>
                  <a:lnTo>
                    <a:pt x="2051184" y="0"/>
                  </a:lnTo>
                  <a:cubicBezTo>
                    <a:pt x="2055827" y="0"/>
                    <a:pt x="2060280" y="1845"/>
                    <a:pt x="2063564" y="5128"/>
                  </a:cubicBezTo>
                  <a:cubicBezTo>
                    <a:pt x="2066847" y="8411"/>
                    <a:pt x="2068692" y="12864"/>
                    <a:pt x="2068692" y="17507"/>
                  </a:cubicBezTo>
                  <a:lnTo>
                    <a:pt x="2068692" y="667852"/>
                  </a:lnTo>
                  <a:cubicBezTo>
                    <a:pt x="2068692" y="672495"/>
                    <a:pt x="2066847" y="676948"/>
                    <a:pt x="2063564" y="680231"/>
                  </a:cubicBezTo>
                  <a:cubicBezTo>
                    <a:pt x="2060280" y="683515"/>
                    <a:pt x="2055827" y="685359"/>
                    <a:pt x="2051184" y="685359"/>
                  </a:cubicBezTo>
                  <a:lnTo>
                    <a:pt x="17507" y="685359"/>
                  </a:lnTo>
                  <a:cubicBezTo>
                    <a:pt x="12864" y="685359"/>
                    <a:pt x="8411" y="683515"/>
                    <a:pt x="5128" y="680231"/>
                  </a:cubicBezTo>
                  <a:cubicBezTo>
                    <a:pt x="1845" y="676948"/>
                    <a:pt x="0" y="672495"/>
                    <a:pt x="0" y="667852"/>
                  </a:cubicBezTo>
                  <a:lnTo>
                    <a:pt x="0" y="17507"/>
                  </a:lnTo>
                  <a:cubicBezTo>
                    <a:pt x="0" y="12864"/>
                    <a:pt x="1845" y="8411"/>
                    <a:pt x="5128" y="5128"/>
                  </a:cubicBezTo>
                  <a:cubicBezTo>
                    <a:pt x="8411" y="1845"/>
                    <a:pt x="12864" y="0"/>
                    <a:pt x="175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9E5E8">
                    <a:alpha val="100000"/>
                  </a:srgbClr>
                </a:gs>
                <a:gs pos="100000">
                  <a:srgbClr val="6690C8">
                    <a:alpha val="100000"/>
                  </a:srgbClr>
                </a:gs>
              </a:gsLst>
              <a:lin ang="0"/>
            </a:gra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8692" cy="723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84106" y="3982079"/>
            <a:ext cx="6633099" cy="2205688"/>
            <a:chOff x="0" y="0"/>
            <a:chExt cx="2068692" cy="6878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8692" cy="687897"/>
            </a:xfrm>
            <a:custGeom>
              <a:avLst/>
              <a:gdLst/>
              <a:ahLst/>
              <a:cxnLst/>
              <a:rect r="r" b="b" t="t" l="l"/>
              <a:pathLst>
                <a:path h="687897" w="2068692">
                  <a:moveTo>
                    <a:pt x="17507" y="0"/>
                  </a:moveTo>
                  <a:lnTo>
                    <a:pt x="2051184" y="0"/>
                  </a:lnTo>
                  <a:cubicBezTo>
                    <a:pt x="2055827" y="0"/>
                    <a:pt x="2060280" y="1845"/>
                    <a:pt x="2063564" y="5128"/>
                  </a:cubicBezTo>
                  <a:cubicBezTo>
                    <a:pt x="2066847" y="8411"/>
                    <a:pt x="2068692" y="12864"/>
                    <a:pt x="2068692" y="17507"/>
                  </a:cubicBezTo>
                  <a:lnTo>
                    <a:pt x="2068692" y="670390"/>
                  </a:lnTo>
                  <a:cubicBezTo>
                    <a:pt x="2068692" y="675033"/>
                    <a:pt x="2066847" y="679486"/>
                    <a:pt x="2063564" y="682769"/>
                  </a:cubicBezTo>
                  <a:cubicBezTo>
                    <a:pt x="2060280" y="686052"/>
                    <a:pt x="2055827" y="687897"/>
                    <a:pt x="2051184" y="687897"/>
                  </a:cubicBezTo>
                  <a:lnTo>
                    <a:pt x="17507" y="687897"/>
                  </a:lnTo>
                  <a:cubicBezTo>
                    <a:pt x="12864" y="687897"/>
                    <a:pt x="8411" y="686052"/>
                    <a:pt x="5128" y="682769"/>
                  </a:cubicBezTo>
                  <a:cubicBezTo>
                    <a:pt x="1845" y="679486"/>
                    <a:pt x="0" y="675033"/>
                    <a:pt x="0" y="670390"/>
                  </a:cubicBezTo>
                  <a:lnTo>
                    <a:pt x="0" y="17507"/>
                  </a:lnTo>
                  <a:cubicBezTo>
                    <a:pt x="0" y="12864"/>
                    <a:pt x="1845" y="8411"/>
                    <a:pt x="5128" y="5128"/>
                  </a:cubicBezTo>
                  <a:cubicBezTo>
                    <a:pt x="8411" y="1845"/>
                    <a:pt x="12864" y="0"/>
                    <a:pt x="175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9F1F4">
                    <a:alpha val="100000"/>
                  </a:srgbClr>
                </a:gs>
                <a:gs pos="50000">
                  <a:srgbClr val="C3F0F1">
                    <a:alpha val="100000"/>
                  </a:srgbClr>
                </a:gs>
                <a:gs pos="100000">
                  <a:srgbClr val="CCC3F1">
                    <a:alpha val="100000"/>
                  </a:srgbClr>
                </a:gs>
              </a:gsLst>
              <a:lin ang="0"/>
            </a:gradFill>
            <a:ln w="9525" cap="sq">
              <a:gradFill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8692" cy="725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003683" y="4265379"/>
            <a:ext cx="5990831" cy="168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96"/>
              </a:lnSpc>
            </a:pPr>
            <a:r>
              <a:rPr lang="en-US" sz="1511" spc="-63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LENGUAJE</a:t>
            </a:r>
          </a:p>
          <a:p>
            <a:pPr algn="just">
              <a:lnSpc>
                <a:spcPts val="2296"/>
              </a:lnSpc>
            </a:pPr>
          </a:p>
          <a:p>
            <a:pPr algn="just">
              <a:lnSpc>
                <a:spcPts val="2296"/>
              </a:lnSpc>
            </a:pPr>
            <a:r>
              <a:rPr lang="en-US" sz="1511" spc="-63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EL CHOCÓ TIENE UN DIALECTO ÚNICO QUE MEZCLA ELEMENTOS DEL ESPAÑOL CON PALABRAS DE ORIGEN AFRICANO E INDÍGENA. ESTE DIALECTO ES UNA MANIFESTACIÓN DE LA RIQUEZA CULTURAL DE LA REGIÓN.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22728" y="7366909"/>
            <a:ext cx="5352740" cy="1556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77"/>
              </a:lnSpc>
            </a:pPr>
            <a:r>
              <a:rPr lang="en-US" sz="1484" spc="-6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GASTRONOMÍA</a:t>
            </a:r>
          </a:p>
          <a:p>
            <a:pPr algn="just">
              <a:lnSpc>
                <a:spcPts val="2077"/>
              </a:lnSpc>
            </a:pPr>
          </a:p>
          <a:p>
            <a:pPr algn="just">
              <a:lnSpc>
                <a:spcPts val="2077"/>
              </a:lnSpc>
            </a:pPr>
            <a:r>
              <a:rPr lang="en-US" sz="1484" spc="-6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LA GASTRONOMÍA DEL CHOCÓ ESTÁ BASADA EN PRODUCTOS DEL MAR, FRUTAS TROPICALES Y FRUTOS SECOS. PLATOS COMO EL SANCOCHO DE PESCADO, EL ARROZ CON COCO Y EL PATACÓN SON ALGUNOS DE LOS MÁS POPULARES.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08952" y="4162131"/>
            <a:ext cx="6416677" cy="169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7"/>
              </a:lnSpc>
            </a:pPr>
            <a:r>
              <a:rPr lang="en-US" sz="1491" spc="-6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ARTESANÍA</a:t>
            </a:r>
          </a:p>
          <a:p>
            <a:pPr algn="just">
              <a:lnSpc>
                <a:spcPts val="2237"/>
              </a:lnSpc>
            </a:pPr>
          </a:p>
          <a:p>
            <a:pPr algn="just">
              <a:lnSpc>
                <a:spcPts val="2237"/>
              </a:lnSpc>
            </a:pPr>
            <a:r>
              <a:rPr lang="en-US" sz="1491" spc="-6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EL CHOCÓ ES RECONOCIDO POR SU ARTESANÍA EN MADERA, TEJIDO Y CERÁMICA. LOS ARTESANOS UTILIZAN MATERIALES NATURALES PARA CREAR PIEZAS ÚNICAS QUE REFLEJAN LA CULTURA Y EL ENTORNO NATURAL DE LA REGIÓN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5010" y="7440667"/>
            <a:ext cx="5934788" cy="1516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29" spc="-6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MÚSICA Y DANZA</a:t>
            </a:r>
          </a:p>
          <a:p>
            <a:pPr algn="just">
              <a:lnSpc>
                <a:spcPts val="2000"/>
              </a:lnSpc>
            </a:pPr>
          </a:p>
          <a:p>
            <a:pPr algn="just">
              <a:lnSpc>
                <a:spcPts val="2000"/>
              </a:lnSpc>
            </a:pPr>
            <a:r>
              <a:rPr lang="en-US" sz="1429" spc="-6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LA MÚSICA Y LA DANZA DEL CHOCÓ SON UNA MEZCLA DE INFLUENCIAS AFRICANAS, INDÍGENAS Y EUROPEAS. EL CURRULAO, EL CHIRIMÍA Y EL TAMBORITO SON ALGUNOS DE LOS RITMOS MÁS REPRESENTATIVOS DE LA REGIÓN.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79071" y="6170927"/>
            <a:ext cx="5151079" cy="3475506"/>
          </a:xfrm>
          <a:custGeom>
            <a:avLst/>
            <a:gdLst/>
            <a:ahLst/>
            <a:cxnLst/>
            <a:rect r="r" b="b" t="t" l="l"/>
            <a:pathLst>
              <a:path h="3475506" w="5151079">
                <a:moveTo>
                  <a:pt x="0" y="0"/>
                </a:moveTo>
                <a:lnTo>
                  <a:pt x="5151080" y="0"/>
                </a:lnTo>
                <a:lnTo>
                  <a:pt x="5151080" y="3475506"/>
                </a:lnTo>
                <a:lnTo>
                  <a:pt x="0" y="3475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08357" y="4843129"/>
            <a:ext cx="4981520" cy="3065551"/>
          </a:xfrm>
          <a:custGeom>
            <a:avLst/>
            <a:gdLst/>
            <a:ahLst/>
            <a:cxnLst/>
            <a:rect r="r" b="b" t="t" l="l"/>
            <a:pathLst>
              <a:path h="3065551" w="4981520">
                <a:moveTo>
                  <a:pt x="0" y="0"/>
                </a:moveTo>
                <a:lnTo>
                  <a:pt x="4981520" y="0"/>
                </a:lnTo>
                <a:lnTo>
                  <a:pt x="4981520" y="3065551"/>
                </a:lnTo>
                <a:lnTo>
                  <a:pt x="0" y="3065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65980" y="5143500"/>
            <a:ext cx="4360178" cy="4114800"/>
          </a:xfrm>
          <a:custGeom>
            <a:avLst/>
            <a:gdLst/>
            <a:ahLst/>
            <a:cxnLst/>
            <a:rect r="r" b="b" t="t" l="l"/>
            <a:pathLst>
              <a:path h="4114800" w="4360178">
                <a:moveTo>
                  <a:pt x="0" y="0"/>
                </a:moveTo>
                <a:lnTo>
                  <a:pt x="4360178" y="0"/>
                </a:lnTo>
                <a:lnTo>
                  <a:pt x="43601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15172" y="2897373"/>
            <a:ext cx="4133536" cy="2755691"/>
          </a:xfrm>
          <a:custGeom>
            <a:avLst/>
            <a:gdLst/>
            <a:ahLst/>
            <a:cxnLst/>
            <a:rect r="r" b="b" t="t" l="l"/>
            <a:pathLst>
              <a:path h="2755691" w="4133536">
                <a:moveTo>
                  <a:pt x="0" y="0"/>
                </a:moveTo>
                <a:lnTo>
                  <a:pt x="4133536" y="0"/>
                </a:lnTo>
                <a:lnTo>
                  <a:pt x="4133536" y="2755691"/>
                </a:lnTo>
                <a:lnTo>
                  <a:pt x="0" y="27556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79071" y="2607168"/>
            <a:ext cx="4107156" cy="2733126"/>
          </a:xfrm>
          <a:custGeom>
            <a:avLst/>
            <a:gdLst/>
            <a:ahLst/>
            <a:cxnLst/>
            <a:rect r="r" b="b" t="t" l="l"/>
            <a:pathLst>
              <a:path h="2733126" w="4107156">
                <a:moveTo>
                  <a:pt x="0" y="0"/>
                </a:moveTo>
                <a:lnTo>
                  <a:pt x="4107156" y="0"/>
                </a:lnTo>
                <a:lnTo>
                  <a:pt x="4107156" y="2733126"/>
                </a:lnTo>
                <a:lnTo>
                  <a:pt x="0" y="273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9200" y="1195608"/>
            <a:ext cx="12223417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sz="6999" spc="-293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CONOCER NUESTRAS RAÍCES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8513" y="2063202"/>
            <a:ext cx="9434495" cy="7195098"/>
          </a:xfrm>
          <a:custGeom>
            <a:avLst/>
            <a:gdLst/>
            <a:ahLst/>
            <a:cxnLst/>
            <a:rect r="r" b="b" t="t" l="l"/>
            <a:pathLst>
              <a:path h="7195098" w="9434495">
                <a:moveTo>
                  <a:pt x="0" y="0"/>
                </a:moveTo>
                <a:lnTo>
                  <a:pt x="9434495" y="0"/>
                </a:lnTo>
                <a:lnTo>
                  <a:pt x="9434495" y="7195098"/>
                </a:lnTo>
                <a:lnTo>
                  <a:pt x="0" y="7195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9792" y="648202"/>
            <a:ext cx="14674647" cy="88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53"/>
              </a:lnSpc>
            </a:pPr>
            <a:r>
              <a:rPr lang="en-US" sz="6653" spc="-279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MODELO RELACIONAL BASE DE DATOS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3907" y="1862569"/>
            <a:ext cx="7173718" cy="7827890"/>
          </a:xfrm>
          <a:custGeom>
            <a:avLst/>
            <a:gdLst/>
            <a:ahLst/>
            <a:cxnLst/>
            <a:rect r="r" b="b" t="t" l="l"/>
            <a:pathLst>
              <a:path h="7827890" w="7173718">
                <a:moveTo>
                  <a:pt x="0" y="0"/>
                </a:moveTo>
                <a:lnTo>
                  <a:pt x="7173719" y="0"/>
                </a:lnTo>
                <a:lnTo>
                  <a:pt x="7173719" y="7827890"/>
                </a:lnTo>
                <a:lnTo>
                  <a:pt x="0" y="7827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ysDot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666319" y="446048"/>
            <a:ext cx="13645175" cy="87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30"/>
              </a:lnSpc>
            </a:pPr>
            <a:r>
              <a:rPr lang="en-US" sz="6530" spc="-274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ESTRUCTURA DE LA BASE DE DATOS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4633" y="9730382"/>
            <a:ext cx="19177267" cy="1113237"/>
            <a:chOff x="0" y="0"/>
            <a:chExt cx="5050803" cy="2931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5383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4633" y="-556618"/>
            <a:ext cx="19177267" cy="1113237"/>
            <a:chOff x="0" y="0"/>
            <a:chExt cx="5050803" cy="2931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06C89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41675" y="3010620"/>
            <a:ext cx="9062597" cy="4351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080"/>
              </a:lnSpc>
            </a:pPr>
            <a:r>
              <a:rPr lang="en-US" sz="14982" spc="-629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¡MUCHAS GRACIAS!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DAGLwQHH85o</dc:identifier>
  <dcterms:modified xsi:type="dcterms:W3CDTF">2011-08-01T06:04:30Z</dcterms:modified>
  <cp:revision>1</cp:revision>
  <dc:title>Presentación Diapositivas Informática y Tecnología Ilustrado Moderno Verde Oscuro</dc:title>
</cp:coreProperties>
</file>