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24"/>
  </p:notesMasterIdLst>
  <p:handoutMasterIdLst>
    <p:handoutMasterId r:id="rId25"/>
  </p:handoutMasterIdLst>
  <p:sldIdLst>
    <p:sldId id="482" r:id="rId2"/>
    <p:sldId id="483" r:id="rId3"/>
    <p:sldId id="297" r:id="rId4"/>
    <p:sldId id="478" r:id="rId5"/>
    <p:sldId id="456" r:id="rId6"/>
    <p:sldId id="463" r:id="rId7"/>
    <p:sldId id="464" r:id="rId8"/>
    <p:sldId id="479" r:id="rId9"/>
    <p:sldId id="458" r:id="rId10"/>
    <p:sldId id="465" r:id="rId11"/>
    <p:sldId id="466" r:id="rId12"/>
    <p:sldId id="468" r:id="rId13"/>
    <p:sldId id="480" r:id="rId14"/>
    <p:sldId id="467" r:id="rId15"/>
    <p:sldId id="469" r:id="rId16"/>
    <p:sldId id="470" r:id="rId17"/>
    <p:sldId id="471" r:id="rId18"/>
    <p:sldId id="472" r:id="rId19"/>
    <p:sldId id="473" r:id="rId20"/>
    <p:sldId id="484" r:id="rId21"/>
    <p:sldId id="270" r:id="rId22"/>
    <p:sldId id="485" r:id="rId23"/>
  </p:sldIdLst>
  <p:sldSz cx="9144000" cy="6858000" type="screen4x3"/>
  <p:notesSz cx="7099300" cy="1023461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9F"/>
    <a:srgbClr val="00CC66"/>
    <a:srgbClr val="FEFCDE"/>
    <a:srgbClr val="FF0000"/>
    <a:srgbClr val="00CC00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58" d="100"/>
          <a:sy n="58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12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0" y="580802"/>
            <a:ext cx="709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641427" y="9797826"/>
            <a:ext cx="3076575" cy="257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000">
                <a:latin typeface="Arial" charset="0"/>
                <a:cs typeface="+mn-cs"/>
              </a:defRPr>
            </a:lvl1pPr>
          </a:lstStyle>
          <a:p>
            <a:pPr algn="r">
              <a:defRPr/>
            </a:pPr>
            <a:fld id="{0CAAEC51-2911-4863-8222-AA313FC36CAC}" type="slidenum">
              <a:rPr lang="es-PE"/>
              <a:pPr algn="r">
                <a:defRPr/>
              </a:pPr>
              <a:t>‹Nº›</a:t>
            </a:fld>
            <a:endParaRPr lang="es-PE"/>
          </a:p>
        </p:txBody>
      </p:sp>
      <p:sp>
        <p:nvSpPr>
          <p:cNvPr id="6" name="TextBox 5"/>
          <p:cNvSpPr txBox="1"/>
          <p:nvPr/>
        </p:nvSpPr>
        <p:spPr>
          <a:xfrm>
            <a:off x="223838" y="77788"/>
            <a:ext cx="32784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000" b="1" dirty="0">
                <a:latin typeface="Arial" pitchFamily="34" charset="0"/>
                <a:cs typeface="Arial" pitchFamily="34" charset="0"/>
              </a:rPr>
              <a:t>División de Alta Tecnología - DAT</a:t>
            </a:r>
          </a:p>
          <a:p>
            <a:pPr>
              <a:defRPr/>
            </a:pPr>
            <a:r>
              <a:rPr lang="es-PE" sz="1000" b="1" dirty="0"/>
              <a:t>Administrando Base de Datos MS </a:t>
            </a:r>
            <a:r>
              <a:rPr lang="es-PE" sz="1000" b="1" dirty="0" smtClean="0"/>
              <a:t>SQL Server 2014</a:t>
            </a:r>
            <a:endParaRPr lang="es-PE" sz="1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04" y="76746"/>
            <a:ext cx="864096" cy="4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2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F4B48D9-7B69-4551-B3AC-F9E1D4180780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PE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547C66C-9CF2-44BB-B639-585E42815C8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488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3DD492E-F286-45ED-AE9E-18C73301C0BD}" type="slidenum">
              <a:rPr lang="es-PE" smtClean="0"/>
              <a:pPr>
                <a:defRPr/>
              </a:pPr>
              <a:t>1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04731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60BE269-180C-4E9B-89EE-E7FEA74035AD}" type="slidenum">
              <a:rPr lang="es-PE" smtClean="0"/>
              <a:pPr>
                <a:defRPr/>
              </a:pPr>
              <a:t>22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384872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3DD492E-F286-45ED-AE9E-18C73301C0BD}" type="slidenum">
              <a:rPr lang="es-PE" smtClean="0"/>
              <a:pPr>
                <a:defRPr/>
              </a:pPr>
              <a:t>2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6752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59029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4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91582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8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74411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1DDFCA-A508-4E47-882F-2B5124DFB830}" type="slidenum">
              <a:rPr lang="es-PE" smtClean="0"/>
              <a:pPr>
                <a:defRPr/>
              </a:pPr>
              <a:t>12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146106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/>
            <a:endParaRPr lang="es-ES_tradnl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1EE170-AB58-4040-AB4C-B1DC440208CC}" type="slidenum">
              <a:rPr lang="es-PE" smtClean="0"/>
              <a:pPr>
                <a:defRPr/>
              </a:pPr>
              <a:t>13</a:t>
            </a:fld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03644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E1DDFCA-A508-4E47-882F-2B5124DFB830}" type="slidenum">
              <a:rPr lang="es-PE" smtClean="0"/>
              <a:pPr>
                <a:defRPr/>
              </a:pPr>
              <a:t>20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346131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60BE269-180C-4E9B-89EE-E7FEA74035AD}" type="slidenum">
              <a:rPr lang="es-PE" smtClean="0"/>
              <a:pPr>
                <a:defRPr/>
              </a:pPr>
              <a:t>21</a:t>
            </a:fld>
            <a:endParaRPr lang="es-PE" smtClean="0"/>
          </a:p>
        </p:txBody>
      </p:sp>
    </p:spTree>
    <p:extLst>
      <p:ext uri="{BB962C8B-B14F-4D97-AF65-F5344CB8AC3E}">
        <p14:creationId xmlns:p14="http://schemas.microsoft.com/office/powerpoint/2010/main" val="890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5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 noChangeAspect="1"/>
          </p:cNvSpPr>
          <p:nvPr>
            <p:ph type="ctrTitle"/>
          </p:nvPr>
        </p:nvSpPr>
        <p:spPr>
          <a:xfrm>
            <a:off x="685632" y="946676"/>
            <a:ext cx="7772739" cy="1959731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  <a:latin typeface="Brandon Grotesque Black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 noChangeAspect="1"/>
          </p:cNvSpPr>
          <p:nvPr>
            <p:ph type="subTitle" idx="1"/>
          </p:nvPr>
        </p:nvSpPr>
        <p:spPr>
          <a:xfrm>
            <a:off x="692229" y="2971729"/>
            <a:ext cx="5604115" cy="1752664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bg1"/>
                </a:solidFill>
                <a:latin typeface="Brandon Grotesque Black" pitchFamily="34" charset="0"/>
              </a:defRPr>
            </a:lvl1pPr>
            <a:lvl2pPr marL="400777" indent="0" algn="ctr">
              <a:buNone/>
              <a:defRPr/>
            </a:lvl2pPr>
            <a:lvl3pPr marL="801555" indent="0" algn="ctr">
              <a:buNone/>
              <a:defRPr/>
            </a:lvl3pPr>
            <a:lvl4pPr marL="1202334" indent="0" algn="ctr">
              <a:buNone/>
              <a:defRPr/>
            </a:lvl4pPr>
            <a:lvl5pPr marL="1603111" indent="0" algn="ctr">
              <a:buNone/>
              <a:defRPr/>
            </a:lvl5pPr>
            <a:lvl6pPr marL="2003888" indent="0" algn="ctr">
              <a:buNone/>
              <a:defRPr/>
            </a:lvl6pPr>
            <a:lvl7pPr marL="2404665" indent="0" algn="ctr">
              <a:buNone/>
              <a:defRPr/>
            </a:lvl7pPr>
            <a:lvl8pPr marL="2805444" indent="0" algn="ctr">
              <a:buNone/>
              <a:defRPr/>
            </a:lvl8pPr>
            <a:lvl9pPr marL="3206222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1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51B32DB1-0A51-4AB6-9D0F-B80C8364D67E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669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8213" y="273630"/>
            <a:ext cx="2055533" cy="585421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540" y="273630"/>
            <a:ext cx="6040334" cy="585421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9C95501E-FCBA-468F-B463-592D3608010A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536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0ADCC91A-8846-4189-A67F-41776478BD69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C7DAB17-38F6-457E-AEB4-9332948299A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98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>
            <a:fillRect/>
          </a:stretch>
        </p:blipFill>
        <p:spPr bwMode="auto">
          <a:xfrm>
            <a:off x="7758113" y="5926138"/>
            <a:ext cx="13747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8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"/>
          <a:stretch>
            <a:fillRect/>
          </a:stretch>
        </p:blipFill>
        <p:spPr bwMode="auto">
          <a:xfrm>
            <a:off x="2943225" y="981075"/>
            <a:ext cx="32575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2 Subtítulo"/>
          <p:cNvSpPr>
            <a:spLocks noGrp="1"/>
          </p:cNvSpPr>
          <p:nvPr>
            <p:ph type="subTitle" idx="13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6" name="3 Marcador de fecha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D0109503-953D-433F-929F-14C3CD2F37A6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7" name="4 Marcador de pie de página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5 Marcador de número de diapositiva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A735600-9F8F-4BE6-AB5F-C45307B9A1E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713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0B555BB8-2376-4667-95C4-B45FE6E15A35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0A66EF27-95D2-4A60-8D60-8DF153BAC26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715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E9B0945A-FEA8-45CB-9397-1269329FECCA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8F6FF52-6211-4A87-B0C4-DE2791B58B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048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BE20711A-5137-453D-8F07-D118041C0486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54D7FEBB-C6DF-4772-9774-9798F5BA937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23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lIns="91440" tIns="45720" rIns="91440" bIns="45720" rtlCol="0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 smtClean="0"/>
            </a:lvl1pPr>
          </a:lstStyle>
          <a:p>
            <a:pPr>
              <a:defRPr/>
            </a:pPr>
            <a:fld id="{16971D52-E644-4121-A52E-88030FD81B91}" type="datetimeFigureOut">
              <a:rPr lang="es-PE"/>
              <a:pPr>
                <a:defRPr/>
              </a:pPr>
              <a:t>7/06/2016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02EAEEBE-5A49-4F8B-B79F-0FBECD275C0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5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5433F353-373A-4E8C-B638-FBA5DA76A1DF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964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289" y="4406864"/>
            <a:ext cx="7772739" cy="13623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289" y="2906225"/>
            <a:ext cx="7772739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77" indent="0">
              <a:buNone/>
              <a:defRPr sz="1600"/>
            </a:lvl2pPr>
            <a:lvl3pPr marL="801555" indent="0">
              <a:buNone/>
              <a:defRPr sz="1400"/>
            </a:lvl3pPr>
            <a:lvl4pPr marL="1202334" indent="0">
              <a:buNone/>
              <a:defRPr sz="1200"/>
            </a:lvl4pPr>
            <a:lvl5pPr marL="1603111" indent="0">
              <a:buNone/>
              <a:defRPr sz="1200"/>
            </a:lvl5pPr>
            <a:lvl6pPr marL="2003888" indent="0">
              <a:buNone/>
              <a:defRPr sz="1200"/>
            </a:lvl6pPr>
            <a:lvl7pPr marL="2404665" indent="0">
              <a:buNone/>
              <a:defRPr sz="1200"/>
            </a:lvl7pPr>
            <a:lvl8pPr marL="2805444" indent="0">
              <a:buNone/>
              <a:defRPr sz="1200"/>
            </a:lvl8pPr>
            <a:lvl9pPr marL="3206222" indent="0">
              <a:buNone/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24EE604A-3FD5-4C94-9819-EA21214F41C3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7523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541" y="1604330"/>
            <a:ext cx="4047255" cy="45235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5133" y="1604330"/>
            <a:ext cx="4048613" cy="45235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DF7DE3C9-FA48-4D98-BED6-DBFC1853EECA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75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40" y="275071"/>
            <a:ext cx="822892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540" y="1535201"/>
            <a:ext cx="404046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77" indent="0">
              <a:buNone/>
              <a:defRPr sz="1800" b="1"/>
            </a:lvl2pPr>
            <a:lvl3pPr marL="801555" indent="0">
              <a:buNone/>
              <a:defRPr sz="1600" b="1"/>
            </a:lvl3pPr>
            <a:lvl4pPr marL="1202334" indent="0">
              <a:buNone/>
              <a:defRPr sz="1400" b="1"/>
            </a:lvl4pPr>
            <a:lvl5pPr marL="1603111" indent="0">
              <a:buNone/>
              <a:defRPr sz="1400" b="1"/>
            </a:lvl5pPr>
            <a:lvl6pPr marL="2003888" indent="0">
              <a:buNone/>
              <a:defRPr sz="1400" b="1"/>
            </a:lvl6pPr>
            <a:lvl7pPr marL="2404665" indent="0">
              <a:buNone/>
              <a:defRPr sz="1400" b="1"/>
            </a:lvl7pPr>
            <a:lvl8pPr marL="2805444" indent="0">
              <a:buNone/>
              <a:defRPr sz="1400" b="1"/>
            </a:lvl8pPr>
            <a:lvl9pPr marL="3206222" indent="0">
              <a:buNone/>
              <a:defRPr sz="14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540" y="2174628"/>
            <a:ext cx="404046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638" y="1535201"/>
            <a:ext cx="4041824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77" indent="0">
              <a:buNone/>
              <a:defRPr sz="1800" b="1"/>
            </a:lvl2pPr>
            <a:lvl3pPr marL="801555" indent="0">
              <a:buNone/>
              <a:defRPr sz="1600" b="1"/>
            </a:lvl3pPr>
            <a:lvl4pPr marL="1202334" indent="0">
              <a:buNone/>
              <a:defRPr sz="1400" b="1"/>
            </a:lvl4pPr>
            <a:lvl5pPr marL="1603111" indent="0">
              <a:buNone/>
              <a:defRPr sz="1400" b="1"/>
            </a:lvl5pPr>
            <a:lvl6pPr marL="2003888" indent="0">
              <a:buNone/>
              <a:defRPr sz="1400" b="1"/>
            </a:lvl6pPr>
            <a:lvl7pPr marL="2404665" indent="0">
              <a:buNone/>
              <a:defRPr sz="1400" b="1"/>
            </a:lvl7pPr>
            <a:lvl8pPr marL="2805444" indent="0">
              <a:buNone/>
              <a:defRPr sz="1400" b="1"/>
            </a:lvl8pPr>
            <a:lvl9pPr marL="3206222" indent="0">
              <a:buNone/>
              <a:defRPr sz="14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638" y="2174628"/>
            <a:ext cx="4041824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39E092C8-3E3B-496C-BDC6-21F3567802B6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5096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82EA8C9E-030A-422E-9ED8-C85EBA408065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50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ED175914-E166-40E1-A72A-E9BAF0358E97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038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541" y="273629"/>
            <a:ext cx="3008627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4783" y="273630"/>
            <a:ext cx="5111679" cy="585277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541" y="1434392"/>
            <a:ext cx="3008627" cy="4692013"/>
          </a:xfrm>
        </p:spPr>
        <p:txBody>
          <a:bodyPr/>
          <a:lstStyle>
            <a:lvl1pPr marL="0" indent="0">
              <a:buNone/>
              <a:defRPr sz="1200"/>
            </a:lvl1pPr>
            <a:lvl2pPr marL="400777" indent="0">
              <a:buNone/>
              <a:defRPr sz="1100"/>
            </a:lvl2pPr>
            <a:lvl3pPr marL="801555" indent="0">
              <a:buNone/>
              <a:defRPr sz="900"/>
            </a:lvl3pPr>
            <a:lvl4pPr marL="1202334" indent="0">
              <a:buNone/>
              <a:defRPr sz="800"/>
            </a:lvl4pPr>
            <a:lvl5pPr marL="1603111" indent="0">
              <a:buNone/>
              <a:defRPr sz="800"/>
            </a:lvl5pPr>
            <a:lvl6pPr marL="2003888" indent="0">
              <a:buNone/>
              <a:defRPr sz="800"/>
            </a:lvl6pPr>
            <a:lvl7pPr marL="2404665" indent="0">
              <a:buNone/>
              <a:defRPr sz="800"/>
            </a:lvl7pPr>
            <a:lvl8pPr marL="2805444" indent="0">
              <a:buNone/>
              <a:defRPr sz="800"/>
            </a:lvl8pPr>
            <a:lvl9pPr marL="3206222" indent="0">
              <a:buNone/>
              <a:defRPr sz="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14AC56A1-412C-4120-AF77-E00B5DF7FE18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7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14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143" y="612065"/>
            <a:ext cx="5486400" cy="4115952"/>
          </a:xfrm>
        </p:spPr>
        <p:txBody>
          <a:bodyPr/>
          <a:lstStyle>
            <a:lvl1pPr marL="0" indent="0">
              <a:buNone/>
              <a:defRPr sz="2800"/>
            </a:lvl1pPr>
            <a:lvl2pPr marL="400777" indent="0">
              <a:buNone/>
              <a:defRPr sz="2500"/>
            </a:lvl2pPr>
            <a:lvl3pPr marL="801555" indent="0">
              <a:buNone/>
              <a:defRPr sz="2100"/>
            </a:lvl3pPr>
            <a:lvl4pPr marL="1202334" indent="0">
              <a:buNone/>
              <a:defRPr sz="1800"/>
            </a:lvl4pPr>
            <a:lvl5pPr marL="1603111" indent="0">
              <a:buNone/>
              <a:defRPr sz="1800"/>
            </a:lvl5pPr>
            <a:lvl6pPr marL="2003888" indent="0">
              <a:buNone/>
              <a:defRPr sz="1800"/>
            </a:lvl6pPr>
            <a:lvl7pPr marL="2404665" indent="0">
              <a:buNone/>
              <a:defRPr sz="1800"/>
            </a:lvl7pPr>
            <a:lvl8pPr marL="2805444" indent="0">
              <a:buNone/>
              <a:defRPr sz="1800"/>
            </a:lvl8pPr>
            <a:lvl9pPr marL="3206222" indent="0">
              <a:buNone/>
              <a:defRPr sz="18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143" y="5367444"/>
            <a:ext cx="5486400" cy="805044"/>
          </a:xfrm>
        </p:spPr>
        <p:txBody>
          <a:bodyPr/>
          <a:lstStyle>
            <a:lvl1pPr marL="0" indent="0">
              <a:buNone/>
              <a:defRPr sz="1200"/>
            </a:lvl1pPr>
            <a:lvl2pPr marL="400777" indent="0">
              <a:buNone/>
              <a:defRPr sz="1100"/>
            </a:lvl2pPr>
            <a:lvl3pPr marL="801555" indent="0">
              <a:buNone/>
              <a:defRPr sz="900"/>
            </a:lvl3pPr>
            <a:lvl4pPr marL="1202334" indent="0">
              <a:buNone/>
              <a:defRPr sz="800"/>
            </a:lvl4pPr>
            <a:lvl5pPr marL="1603111" indent="0">
              <a:buNone/>
              <a:defRPr sz="800"/>
            </a:lvl5pPr>
            <a:lvl6pPr marL="2003888" indent="0">
              <a:buNone/>
              <a:defRPr sz="800"/>
            </a:lvl6pPr>
            <a:lvl7pPr marL="2404665" indent="0">
              <a:buNone/>
              <a:defRPr sz="800"/>
            </a:lvl7pPr>
            <a:lvl8pPr marL="2805444" indent="0">
              <a:buNone/>
              <a:defRPr sz="800"/>
            </a:lvl8pPr>
            <a:lvl9pPr marL="3206222" indent="0">
              <a:buNone/>
              <a:defRPr sz="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914400" hangingPunct="1">
              <a:lnSpc>
                <a:spcPct val="100000"/>
              </a:lnSpc>
              <a:buSzTx/>
              <a:defRPr sz="2400"/>
            </a:lvl1pPr>
          </a:lstStyle>
          <a:p>
            <a:pPr>
              <a:defRPr/>
            </a:pPr>
            <a:fld id="{2D6E0967-20FD-49F9-BEEF-380AA0F0D221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37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3" descr="Fondos ppt puntos-02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2461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los formatos del texto del esquema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  <a:p>
            <a:pPr lvl="4"/>
            <a:r>
              <a:rPr lang="en-GB"/>
              <a:t>Octavo nivel del esquema</a:t>
            </a:r>
          </a:p>
          <a:p>
            <a:pPr lvl="4"/>
            <a:r>
              <a:rPr lang="en-GB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393869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1800">
                <a:solidFill>
                  <a:srgbClr val="000000"/>
                </a:solidFill>
                <a:latin typeface="Rambla" pitchFamily="50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393869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1800">
                <a:solidFill>
                  <a:srgbClr val="000000"/>
                </a:solidFill>
                <a:latin typeface="Rambla" pitchFamily="50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393869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 sz="1800" smtClean="0">
                <a:solidFill>
                  <a:srgbClr val="000000"/>
                </a:solidFill>
                <a:latin typeface="Rambla" pitchFamily="50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B1A4F150-B88C-4E91-BAC6-5A7C747C19E3}" type="slidenum">
              <a:rPr lang="es-UY"/>
              <a:pPr>
                <a:defRPr/>
              </a:pPr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428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  <p:sldLayoutId id="2147484298" r:id="rId14"/>
    <p:sldLayoutId id="2147484299" r:id="rId15"/>
    <p:sldLayoutId id="2147484300" r:id="rId16"/>
    <p:sldLayoutId id="2147484301" r:id="rId17"/>
  </p:sldLayoutIdLst>
  <p:txStyles>
    <p:titleStyle>
      <a:lvl1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 pitchFamily="50" charset="0"/>
          <a:ea typeface="+mj-ea"/>
          <a:cs typeface="+mj-cs"/>
        </a:defRPr>
      </a:lvl1pPr>
      <a:lvl2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2pPr>
      <a:lvl3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3pPr>
      <a:lvl4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4pPr>
      <a:lvl5pPr algn="ctr" defTabSz="3937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Rambla"/>
          <a:ea typeface="ＭＳ Ｐゴシック" charset="0"/>
          <a:cs typeface="Arial Unicode MS" charset="0"/>
        </a:defRPr>
      </a:lvl5pPr>
      <a:lvl6pPr marL="2204550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605377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006204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407032" indent="-200414" algn="ctr" defTabSz="39386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00038" indent="-300038" algn="l" defTabSz="393700" rtl="0" eaLnBrk="0" fontAlgn="base" hangingPunct="0">
        <a:lnSpc>
          <a:spcPct val="93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Rambla" pitchFamily="50" charset="0"/>
          <a:ea typeface="+mn-ea"/>
          <a:cs typeface="+mn-cs"/>
        </a:defRPr>
      </a:lvl1pPr>
      <a:lvl2pPr marL="650875" indent="-249238" algn="l" defTabSz="393700" rtl="0" eaLnBrk="0" fontAlgn="base" hangingPunct="0">
        <a:lnSpc>
          <a:spcPct val="93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Rambla" pitchFamily="50" charset="0"/>
          <a:ea typeface="+mn-ea"/>
          <a:cs typeface="+mn-cs"/>
        </a:defRPr>
      </a:lvl2pPr>
      <a:lvl3pPr marL="1001713" indent="-200025" algn="l" defTabSz="393700" rtl="0" eaLnBrk="0" fontAlgn="base" hangingPunct="0">
        <a:lnSpc>
          <a:spcPct val="93000"/>
        </a:lnSpc>
        <a:spcBef>
          <a:spcPct val="0"/>
        </a:spcBef>
        <a:spcAft>
          <a:spcPts val="75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Rambla" pitchFamily="50" charset="0"/>
          <a:ea typeface="+mn-ea"/>
          <a:cs typeface="+mn-cs"/>
        </a:defRPr>
      </a:lvl3pPr>
      <a:lvl4pPr marL="1401763" indent="-200025" algn="l" defTabSz="393700" rtl="0" eaLnBrk="0" fontAlgn="base" hangingPunct="0">
        <a:lnSpc>
          <a:spcPct val="93000"/>
        </a:lnSpc>
        <a:spcBef>
          <a:spcPct val="0"/>
        </a:spcBef>
        <a:spcAft>
          <a:spcPts val="5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Rambla" pitchFamily="50" charset="0"/>
          <a:ea typeface="+mn-ea"/>
          <a:cs typeface="+mn-cs"/>
        </a:defRPr>
      </a:lvl4pPr>
      <a:lvl5pPr marL="1803400" indent="-200025" algn="l" defTabSz="393700" rtl="0" eaLnBrk="0" fontAlgn="base" hangingPunct="0">
        <a:lnSpc>
          <a:spcPct val="93000"/>
        </a:lnSpc>
        <a:spcBef>
          <a:spcPct val="0"/>
        </a:spcBef>
        <a:spcAft>
          <a:spcPts val="25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Rambla" pitchFamily="50" charset="0"/>
          <a:ea typeface="+mn-ea"/>
          <a:cs typeface="+mn-cs"/>
        </a:defRPr>
      </a:lvl5pPr>
      <a:lvl6pPr marL="2204550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05377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006204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407032" indent="-200414" algn="l" defTabSz="393869" rtl="0" fontAlgn="base" hangingPunct="0">
        <a:lnSpc>
          <a:spcPct val="93000"/>
        </a:lnSpc>
        <a:spcBef>
          <a:spcPct val="0"/>
        </a:spcBef>
        <a:spcAft>
          <a:spcPts val="25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827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54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482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09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4136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963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791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6618" algn="l" defTabSz="4008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-108520" y="692696"/>
            <a:ext cx="8964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AVANZADO I</a:t>
            </a: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05" y="6021288"/>
            <a:ext cx="5604115" cy="648072"/>
          </a:xfrm>
        </p:spPr>
        <p:txBody>
          <a:bodyPr/>
          <a:lstStyle/>
          <a:p>
            <a:r>
              <a:rPr lang="es-PE" dirty="0" smtClean="0"/>
              <a:t>2016-I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48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Administración del Agente SQL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Configuración de la cuenta del servicio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servicio del </a:t>
            </a:r>
            <a:r>
              <a:rPr lang="es-ES" dirty="0"/>
              <a:t>Agente </a:t>
            </a:r>
            <a:r>
              <a:rPr lang="es-ES" dirty="0" smtClean="0"/>
              <a:t>SQL requieren </a:t>
            </a:r>
            <a:r>
              <a:rPr lang="es-ES" dirty="0"/>
              <a:t>la configuración de una cuenta para iniciar sesión en el sistema </a:t>
            </a:r>
            <a:r>
              <a:rPr lang="es-ES" dirty="0" smtClean="0"/>
              <a:t>operativo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Esta </a:t>
            </a:r>
            <a:r>
              <a:rPr lang="es-ES" dirty="0"/>
              <a:t>cuenta puede ser una cuenta </a:t>
            </a:r>
            <a:r>
              <a:rPr lang="es-ES" dirty="0" smtClean="0"/>
              <a:t>integrada (Sistema local, Servicio local ó Servicio </a:t>
            </a:r>
            <a:r>
              <a:rPr lang="es-ES" dirty="0"/>
              <a:t>de </a:t>
            </a:r>
            <a:r>
              <a:rPr lang="es-ES" dirty="0" smtClean="0"/>
              <a:t>red) ó una </a:t>
            </a:r>
            <a:r>
              <a:rPr lang="es-ES" dirty="0"/>
              <a:t>cuenta de usuario de Windows (Local o de Dominio</a:t>
            </a:r>
            <a:r>
              <a:rPr lang="es-ES" dirty="0" smtClean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mejores prácticas sugieren especificar una cuenta de usuario local o de usuario de dominio para el servicio Agente SQL Server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 dicha cuenta se deben asignar permisos </a:t>
            </a:r>
            <a:r>
              <a:rPr lang="es-ES" dirty="0"/>
              <a:t>y derechos </a:t>
            </a:r>
            <a:r>
              <a:rPr lang="es-ES" dirty="0" smtClean="0"/>
              <a:t>mínimos </a:t>
            </a:r>
            <a:r>
              <a:rPr lang="es-ES" dirty="0"/>
              <a:t>que la cuenta de servicio </a:t>
            </a:r>
            <a:r>
              <a:rPr lang="es-ES" dirty="0" smtClean="0"/>
              <a:t>necesite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servicio Agente SQL Server requiere el derecho de usuario </a:t>
            </a:r>
            <a:r>
              <a:rPr lang="es-ES" b="1" i="1" dirty="0"/>
              <a:t>iniciar sesión como un </a:t>
            </a:r>
            <a:r>
              <a:rPr lang="es-ES" b="1" i="1" dirty="0" smtClean="0"/>
              <a:t>servicio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966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Administración del Agente SQL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836712"/>
            <a:ext cx="77048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Seguridad del agente SQL</a:t>
            </a:r>
          </a:p>
          <a:p>
            <a:endParaRPr lang="es-ES" dirty="0" smtClean="0"/>
          </a:p>
          <a:p>
            <a:r>
              <a:rPr lang="es-PE" sz="2800" dirty="0"/>
              <a:t>SQL Server incluye roles de base de datos en la base de datos </a:t>
            </a:r>
            <a:r>
              <a:rPr lang="es-PE" sz="2800" dirty="0" err="1" smtClean="0"/>
              <a:t>msdb</a:t>
            </a:r>
            <a:r>
              <a:rPr lang="es-PE" sz="2800" dirty="0" smtClean="0"/>
              <a:t> para controlar los accesos al agente, si el usuario no pertenece al rol </a:t>
            </a:r>
            <a:r>
              <a:rPr lang="es-PE" sz="2800" b="1" dirty="0" err="1" smtClean="0"/>
              <a:t>sysadmin</a:t>
            </a:r>
            <a:r>
              <a:rPr lang="es-PE" sz="2800" dirty="0" smtClean="0"/>
              <a:t>:</a:t>
            </a:r>
            <a:endParaRPr lang="es-PE" sz="2800" dirty="0"/>
          </a:p>
          <a:p>
            <a:endParaRPr lang="es-PE" sz="2800" dirty="0" smtClean="0"/>
          </a:p>
          <a:p>
            <a:endParaRPr lang="es-PE" sz="2800" dirty="0"/>
          </a:p>
          <a:p>
            <a:pPr marL="2114550" lvl="4" indent="-285750">
              <a:buFont typeface="Arial" pitchFamily="34" charset="0"/>
              <a:buChar char="•"/>
            </a:pPr>
            <a:r>
              <a:rPr lang="es-PE" sz="2800" dirty="0" err="1" smtClean="0"/>
              <a:t>SQLAgentUserRole</a:t>
            </a:r>
            <a:endParaRPr lang="es-PE" sz="2800" dirty="0"/>
          </a:p>
          <a:p>
            <a:pPr marL="2114550" lvl="4" indent="-285750">
              <a:buFont typeface="Arial" pitchFamily="34" charset="0"/>
              <a:buChar char="•"/>
            </a:pPr>
            <a:r>
              <a:rPr lang="es-PE" sz="2800" dirty="0" err="1" smtClean="0"/>
              <a:t>SQLAgentReaderRole</a:t>
            </a:r>
            <a:endParaRPr lang="es-PE" sz="2800" dirty="0"/>
          </a:p>
          <a:p>
            <a:pPr marL="2114550" lvl="4" indent="-285750">
              <a:buFont typeface="Arial" pitchFamily="34" charset="0"/>
              <a:buChar char="•"/>
            </a:pPr>
            <a:r>
              <a:rPr lang="es-PE" sz="2800" dirty="0" err="1" smtClean="0"/>
              <a:t>SQLAgentOperatorRole</a:t>
            </a:r>
            <a:endParaRPr lang="es-PE" sz="28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340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91880" y="242088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4"/>
                </a:solidFill>
                <a:effectLst/>
              </a:rPr>
              <a:t>DEMO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6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431854"/>
            <a:ext cx="8274745" cy="4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Introducción </a:t>
            </a:r>
            <a:r>
              <a:rPr lang="es-PE" sz="2400" dirty="0"/>
              <a:t>a la automatización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Administración </a:t>
            </a:r>
            <a:r>
              <a:rPr lang="es-PE" sz="2400" dirty="0"/>
              <a:t>del agente de SQL Server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Creación </a:t>
            </a:r>
            <a:r>
              <a:rPr lang="es-PE" sz="2400" b="1" u="sng" dirty="0"/>
              <a:t>de trabajos (Jobs)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520" y="117694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Automatización de Procesos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446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>
                <a:solidFill>
                  <a:schemeClr val="bg1"/>
                </a:solidFill>
              </a:rPr>
              <a:t>Administrando Base de Datos MS </a:t>
            </a:r>
            <a:r>
              <a:rPr lang="es-PE" sz="2600" b="1" dirty="0" smtClean="0">
                <a:solidFill>
                  <a:schemeClr val="bg1"/>
                </a:solidFill>
              </a:rPr>
              <a:t>SQL Server 2014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trabajos (</a:t>
            </a:r>
            <a:r>
              <a:rPr lang="es-PE" sz="2800" b="1" dirty="0" err="1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jobs</a:t>
            </a:r>
            <a:r>
              <a:rPr lang="es-PE" sz="2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s-PE" sz="2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748938"/>
            <a:ext cx="864800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Jobs (trabajos)</a:t>
            </a:r>
          </a:p>
          <a:p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trabajo es una secuencia de tareas realizada secuencialmente por el Agente SQL Server.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Un </a:t>
            </a:r>
            <a:r>
              <a:rPr lang="es-ES" dirty="0"/>
              <a:t>trabajo puede realizar principalmente tareas del siguiente tipo: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Comandos </a:t>
            </a:r>
            <a:r>
              <a:rPr lang="es-ES" dirty="0"/>
              <a:t>de </a:t>
            </a:r>
            <a:r>
              <a:rPr lang="es-ES" dirty="0" err="1" smtClean="0"/>
              <a:t>Transact</a:t>
            </a:r>
            <a:r>
              <a:rPr lang="es-ES" dirty="0" smtClean="0"/>
              <a:t>-SQL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Aplicaciones de línea de </a:t>
            </a:r>
            <a:r>
              <a:rPr lang="es-ES" dirty="0" smtClean="0"/>
              <a:t>comandos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Scripts </a:t>
            </a:r>
            <a:r>
              <a:rPr lang="es-ES" dirty="0" smtClean="0"/>
              <a:t>ActiveX</a:t>
            </a:r>
          </a:p>
          <a:p>
            <a:pPr lvl="0"/>
            <a:endParaRPr lang="es-ES" dirty="0" smtClean="0"/>
          </a:p>
          <a:p>
            <a:pPr lvl="0"/>
            <a:r>
              <a:rPr lang="es-PE" dirty="0"/>
              <a:t>Toda la información de los trabajos se guarda en la base de datos </a:t>
            </a:r>
            <a:r>
              <a:rPr lang="es-PE" dirty="0" err="1" smtClean="0"/>
              <a:t>msdb</a:t>
            </a:r>
            <a:endParaRPr lang="es-PE" dirty="0"/>
          </a:p>
          <a:p>
            <a:pPr lvl="0"/>
            <a:endParaRPr lang="es-PE" dirty="0"/>
          </a:p>
          <a:p>
            <a:pPr lvl="0"/>
            <a:r>
              <a:rPr lang="es-PE" dirty="0"/>
              <a:t>Los trabajos se </a:t>
            </a:r>
            <a:r>
              <a:rPr lang="es-PE" dirty="0" smtClean="0"/>
              <a:t>crean habilitados. Si se deshabilita</a:t>
            </a:r>
            <a:r>
              <a:rPr lang="es-PE" dirty="0"/>
              <a:t>, no podrá </a:t>
            </a:r>
            <a:r>
              <a:rPr lang="es-PE" dirty="0" smtClean="0"/>
              <a:t>ejecutarse si se encuentra programado. Un </a:t>
            </a:r>
            <a:r>
              <a:rPr lang="es-PE" dirty="0"/>
              <a:t>usuario </a:t>
            </a:r>
            <a:r>
              <a:rPr lang="es-PE" dirty="0" smtClean="0"/>
              <a:t>puede </a:t>
            </a:r>
            <a:r>
              <a:rPr lang="es-PE" dirty="0"/>
              <a:t>ejecutar manualmente un trabajo </a:t>
            </a:r>
            <a:r>
              <a:rPr lang="es-PE" dirty="0" smtClean="0"/>
              <a:t>deshabilitado</a:t>
            </a:r>
            <a:endParaRPr lang="es-PE" dirty="0"/>
          </a:p>
          <a:p>
            <a:pPr lvl="0"/>
            <a:endParaRPr lang="es-PE" dirty="0"/>
          </a:p>
          <a:p>
            <a:pPr lvl="0"/>
            <a:r>
              <a:rPr lang="es-PE" dirty="0"/>
              <a:t>De forma predeterminada, el trabajo se va a ejecutar con los permisos de la cuenta del servicio del Agente SQL. Si requiere permisos diferentes se deben especificar en el </a:t>
            </a:r>
            <a:r>
              <a:rPr lang="es-PE" dirty="0" smtClean="0"/>
              <a:t>trabajo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111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trabajos (</a:t>
            </a:r>
            <a:r>
              <a:rPr lang="es-PE" sz="2400" b="1" dirty="0" err="1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jobs</a:t>
            </a: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0499" y="972592"/>
            <a:ext cx="86480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Job </a:t>
            </a:r>
            <a:r>
              <a:rPr lang="es-ES" sz="2400" b="1" dirty="0" err="1" smtClean="0"/>
              <a:t>steps</a:t>
            </a:r>
            <a:r>
              <a:rPr lang="es-ES" sz="2400" b="1" dirty="0" smtClean="0"/>
              <a:t> (pasos)</a:t>
            </a:r>
          </a:p>
          <a:p>
            <a:endParaRPr lang="es-ES" dirty="0" smtClean="0"/>
          </a:p>
          <a:p>
            <a:r>
              <a:rPr lang="es-PE" dirty="0"/>
              <a:t>Los trabajos están conformados por pasos. 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Los </a:t>
            </a:r>
            <a:r>
              <a:rPr lang="es-PE" dirty="0"/>
              <a:t>pasos son las tareas específicas que se van a ejecutar en el trabajo. Un trabajo puede tener uno o varios pasos.</a:t>
            </a:r>
          </a:p>
          <a:p>
            <a:endParaRPr lang="es-PE" dirty="0"/>
          </a:p>
          <a:p>
            <a:r>
              <a:rPr lang="es-PE" dirty="0" smtClean="0"/>
              <a:t>Los </a:t>
            </a:r>
            <a:r>
              <a:rPr lang="es-PE" dirty="0"/>
              <a:t>pasos pueden </a:t>
            </a:r>
            <a:r>
              <a:rPr lang="es-PE" dirty="0" smtClean="0"/>
              <a:t>ejecutar: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Sentencias </a:t>
            </a:r>
            <a:r>
              <a:rPr lang="es-PE" dirty="0" err="1" smtClean="0"/>
              <a:t>Transact</a:t>
            </a:r>
            <a:r>
              <a:rPr lang="es-PE" dirty="0" smtClean="0"/>
              <a:t>-SQL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comandos </a:t>
            </a:r>
            <a:r>
              <a:rPr lang="es-PE" dirty="0"/>
              <a:t>del sistema </a:t>
            </a:r>
            <a:r>
              <a:rPr lang="es-PE" dirty="0" smtClean="0"/>
              <a:t>operativo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 smtClean="0"/>
              <a:t>scripts ActiveX</a:t>
            </a:r>
          </a:p>
          <a:p>
            <a:endParaRPr lang="es-PE" dirty="0"/>
          </a:p>
          <a:p>
            <a:r>
              <a:rPr lang="es-PE" dirty="0" smtClean="0"/>
              <a:t>Sólo </a:t>
            </a:r>
            <a:r>
              <a:rPr lang="es-PE" dirty="0"/>
              <a:t>se puede especificar un tipo de ejecución para cada paso del trabajo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Se debe especificar </a:t>
            </a:r>
            <a:r>
              <a:rPr lang="es-PE" dirty="0"/>
              <a:t>las medidas que SQL Server debería tomar si un paso de trabajo se realiza correctamente o si se produce un </a:t>
            </a:r>
            <a:r>
              <a:rPr lang="es-PE" dirty="0" smtClean="0"/>
              <a:t>error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420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trabajos (</a:t>
            </a:r>
            <a:r>
              <a:rPr lang="es-PE" sz="2400" b="1" dirty="0" err="1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jobs</a:t>
            </a: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1487602"/>
            <a:ext cx="6480720" cy="431766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44475" y="748938"/>
            <a:ext cx="8648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Flujo de un trabajo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162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trabajos (</a:t>
            </a:r>
            <a:r>
              <a:rPr lang="es-PE" sz="2400" b="1" dirty="0" err="1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jobs</a:t>
            </a: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748938"/>
            <a:ext cx="86480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Programas</a:t>
            </a:r>
          </a:p>
          <a:p>
            <a:endParaRPr lang="es-ES" dirty="0" smtClean="0"/>
          </a:p>
          <a:p>
            <a:r>
              <a:rPr lang="es-ES" dirty="0" smtClean="0"/>
              <a:t>Define </a:t>
            </a:r>
            <a:r>
              <a:rPr lang="es-ES" dirty="0"/>
              <a:t>la periodicidad con la que un trabajo se va a </a:t>
            </a:r>
            <a:r>
              <a:rPr lang="es-ES" dirty="0" smtClean="0"/>
              <a:t>ejecutar</a:t>
            </a:r>
          </a:p>
          <a:p>
            <a:endParaRPr lang="es-ES" dirty="0"/>
          </a:p>
          <a:p>
            <a:r>
              <a:rPr lang="es-ES" dirty="0" smtClean="0"/>
              <a:t>Se utilizan cuando </a:t>
            </a:r>
            <a:r>
              <a:rPr lang="es-ES" dirty="0"/>
              <a:t>el trabajo es rutinario o </a:t>
            </a:r>
            <a:r>
              <a:rPr lang="es-ES" dirty="0" smtClean="0"/>
              <a:t>repetitivo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PE" dirty="0" smtClean="0"/>
              <a:t>Se pueden crear programaciones de manera independiente o crearlos al momento de crear el trabajo.</a:t>
            </a:r>
          </a:p>
          <a:p>
            <a:endParaRPr lang="es-PE" dirty="0"/>
          </a:p>
          <a:p>
            <a:endParaRPr lang="es-ES" dirty="0" smtClean="0"/>
          </a:p>
        </p:txBody>
      </p:sp>
      <p:pic>
        <p:nvPicPr>
          <p:cNvPr id="5" name="4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264696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64298"/>
            <a:ext cx="6264696" cy="1384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9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trabajos (</a:t>
            </a:r>
            <a:r>
              <a:rPr lang="es-PE" sz="2400" b="1" dirty="0" err="1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jobs</a:t>
            </a: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1196752"/>
            <a:ext cx="83529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Historial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historia de la ejecución de un trabajo se guarda en </a:t>
            </a:r>
            <a:r>
              <a:rPr lang="es-ES" dirty="0"/>
              <a:t>la base de datos </a:t>
            </a:r>
            <a:r>
              <a:rPr lang="es-ES" b="1" i="1" dirty="0" err="1" smtClean="0"/>
              <a:t>msdb</a:t>
            </a:r>
            <a:r>
              <a:rPr lang="es-ES" b="1" i="1" dirty="0" smtClean="0"/>
              <a:t> (</a:t>
            </a:r>
            <a:r>
              <a:rPr lang="es-ES" dirty="0" smtClean="0"/>
              <a:t>tabla </a:t>
            </a:r>
            <a:r>
              <a:rPr lang="es-ES" b="1" i="1" dirty="0" err="1" smtClean="0"/>
              <a:t>sysjobhistory</a:t>
            </a:r>
            <a:r>
              <a:rPr lang="es-ES" dirty="0"/>
              <a:t>)</a:t>
            </a:r>
            <a:r>
              <a:rPr lang="es-ES" dirty="0" smtClean="0"/>
              <a:t> </a:t>
            </a:r>
            <a:r>
              <a:rPr lang="es-ES" dirty="0"/>
              <a:t> </a:t>
            </a:r>
            <a:endParaRPr lang="es-PE" dirty="0"/>
          </a:p>
          <a:p>
            <a:pPr algn="just"/>
            <a:r>
              <a:rPr lang="es-ES" dirty="0"/>
              <a:t> </a:t>
            </a:r>
            <a:endParaRPr lang="es-PE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Visor del archivo de registros </a:t>
            </a:r>
            <a:r>
              <a:rPr lang="es-ES" dirty="0" smtClean="0"/>
              <a:t>permite revisar </a:t>
            </a:r>
            <a:r>
              <a:rPr lang="es-ES" dirty="0"/>
              <a:t>detalladamente la historia de ejecución del trabajo.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Desde </a:t>
            </a:r>
            <a:r>
              <a:rPr lang="es-ES" dirty="0"/>
              <a:t>esta ventana se pueden ver los mensajes resultantes de la ejecución, en especial cuando el trabajo termina con error, con el objetivo de solucionar </a:t>
            </a:r>
            <a:r>
              <a:rPr lang="es-ES" dirty="0" smtClean="0"/>
              <a:t>problemas</a:t>
            </a:r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872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14710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Creación de trabajos (</a:t>
            </a:r>
            <a:r>
              <a:rPr lang="es-PE" sz="2400" b="1" dirty="0" err="1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jobs</a:t>
            </a: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748938"/>
            <a:ext cx="8648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Monitor de actividad de trabajo</a:t>
            </a:r>
          </a:p>
          <a:p>
            <a:endParaRPr lang="es-ES" dirty="0" smtClean="0"/>
          </a:p>
          <a:p>
            <a:r>
              <a:rPr lang="es-PE" dirty="0" smtClean="0"/>
              <a:t>Permite visualizar información de la ejecución, programación e historial de los trabajos:</a:t>
            </a:r>
            <a:endParaRPr lang="es-ES" dirty="0" smtClean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060848"/>
            <a:ext cx="69127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-108520" y="692696"/>
            <a:ext cx="8964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AVANZADO I</a:t>
            </a: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s-P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016135"/>
            <a:ext cx="5604115" cy="648072"/>
          </a:xfrm>
        </p:spPr>
        <p:txBody>
          <a:bodyPr/>
          <a:lstStyle/>
          <a:p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Automatización de Procesos</a:t>
            </a:r>
            <a:endParaRPr lang="es-P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0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91880" y="242088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4"/>
                </a:solidFill>
                <a:effectLst/>
              </a:rPr>
              <a:t>DEMO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79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1 CuadroTexto"/>
          <p:cNvSpPr txBox="1">
            <a:spLocks noChangeArrowheads="1"/>
          </p:cNvSpPr>
          <p:nvPr/>
        </p:nvSpPr>
        <p:spPr bwMode="auto">
          <a:xfrm>
            <a:off x="107504" y="44624"/>
            <a:ext cx="89233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s-PE" sz="2600" b="1" dirty="0">
                <a:solidFill>
                  <a:schemeClr val="bg1"/>
                </a:solidFill>
              </a:rPr>
              <a:t>Administrando Base de Datos MS </a:t>
            </a:r>
            <a:r>
              <a:rPr lang="es-PE" sz="2600" b="1" dirty="0" smtClean="0">
                <a:solidFill>
                  <a:schemeClr val="bg1"/>
                </a:solidFill>
              </a:rPr>
              <a:t>SQL Server 2014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14663" y="2420888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4"/>
                </a:solidFill>
              </a:rPr>
              <a:t>¿Preguntas?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1 CuadroTexto"/>
          <p:cNvSpPr txBox="1">
            <a:spLocks noChangeArrowheads="1"/>
          </p:cNvSpPr>
          <p:nvPr/>
        </p:nvSpPr>
        <p:spPr bwMode="auto">
          <a:xfrm>
            <a:off x="107504" y="44624"/>
            <a:ext cx="89233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s-PE" sz="2600" b="1" dirty="0">
                <a:solidFill>
                  <a:schemeClr val="bg1"/>
                </a:solidFill>
              </a:rPr>
              <a:t>Administrando Base de Datos MS </a:t>
            </a:r>
            <a:r>
              <a:rPr lang="es-PE" sz="2600" b="1" dirty="0" smtClean="0">
                <a:solidFill>
                  <a:schemeClr val="bg1"/>
                </a:solidFill>
              </a:rPr>
              <a:t>SQL Server 2014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91472" y="2420888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4"/>
                </a:solidFill>
              </a:rPr>
              <a:t>FIN DE SESIÓN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9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431854"/>
            <a:ext cx="8274745" cy="4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Introducción </a:t>
            </a:r>
            <a:r>
              <a:rPr lang="es-PE" sz="2400" dirty="0"/>
              <a:t>a la automatización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Administración </a:t>
            </a:r>
            <a:r>
              <a:rPr lang="es-PE" sz="2400" dirty="0"/>
              <a:t>del agente de SQL Server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Creación </a:t>
            </a:r>
            <a:r>
              <a:rPr lang="es-PE" sz="2400" dirty="0"/>
              <a:t>de trabajos (Jobs)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520" y="117694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Automatización </a:t>
            </a:r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431854"/>
            <a:ext cx="8274745" cy="467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Introducción </a:t>
            </a:r>
            <a:r>
              <a:rPr lang="es-PE" sz="2400" b="1" u="sng" dirty="0"/>
              <a:t>a la automatización de </a:t>
            </a:r>
            <a:r>
              <a:rPr lang="es-PE" sz="2400" b="1" u="sng" dirty="0" smtClean="0"/>
              <a:t>SQL Server 2014</a:t>
            </a:r>
            <a:endParaRPr lang="es-PE" sz="2400" b="1" u="sng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Administración </a:t>
            </a:r>
            <a:r>
              <a:rPr lang="es-PE" sz="2400" dirty="0"/>
              <a:t>del agente de SQL Server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Creación </a:t>
            </a:r>
            <a:r>
              <a:rPr lang="es-PE" sz="2400" dirty="0"/>
              <a:t>de trabajos (Jobs)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520" y="117694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Automatización de Procesos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0" y="446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600" b="1" dirty="0">
                <a:solidFill>
                  <a:schemeClr val="bg1"/>
                </a:solidFill>
              </a:rPr>
              <a:t>Administrando Base de Datos MS </a:t>
            </a:r>
            <a:r>
              <a:rPr lang="es-PE" sz="2600" b="1" dirty="0" smtClean="0">
                <a:solidFill>
                  <a:schemeClr val="bg1"/>
                </a:solidFill>
              </a:rPr>
              <a:t>SQL Server 2014</a:t>
            </a:r>
            <a:endParaRPr lang="es-PE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97468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 a la automatización de SQL</a:t>
            </a:r>
            <a:endParaRPr lang="es-PE" sz="2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1391865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Existen </a:t>
            </a:r>
            <a:r>
              <a:rPr lang="es-ES" dirty="0" smtClean="0"/>
              <a:t>tareas </a:t>
            </a:r>
            <a:r>
              <a:rPr lang="es-ES" dirty="0"/>
              <a:t>administrativas diarias que se </a:t>
            </a:r>
            <a:r>
              <a:rPr lang="es-ES" dirty="0" smtClean="0"/>
              <a:t>realizan </a:t>
            </a:r>
            <a:r>
              <a:rPr lang="es-ES" dirty="0"/>
              <a:t>de manera rutinaria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</a:t>
            </a:r>
            <a:r>
              <a:rPr lang="es-ES" dirty="0"/>
              <a:t>automatización de dichas tareas minimiza la carga de trabajo </a:t>
            </a:r>
            <a:r>
              <a:rPr lang="es-ES" dirty="0" smtClean="0"/>
              <a:t>administrativa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La automatización permite </a:t>
            </a:r>
            <a:r>
              <a:rPr lang="es-ES" dirty="0"/>
              <a:t>identificar y resolver problemas antes de que estos afecten a la operación de la base de datos.</a:t>
            </a:r>
            <a:endParaRPr lang="es-PE" dirty="0"/>
          </a:p>
          <a:p>
            <a:pPr algn="just"/>
            <a:r>
              <a:rPr lang="es-ES" dirty="0"/>
              <a:t> </a:t>
            </a:r>
            <a:endParaRPr lang="es-PE" dirty="0"/>
          </a:p>
          <a:p>
            <a:pPr algn="just"/>
            <a:r>
              <a:rPr lang="es-ES" dirty="0" smtClean="0"/>
              <a:t>Existen deberes </a:t>
            </a:r>
            <a:r>
              <a:rPr lang="es-ES" dirty="0"/>
              <a:t>administrativos que no cambian de un día para otro y que pueden llegar a ser rutinarios.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Es </a:t>
            </a:r>
            <a:r>
              <a:rPr lang="es-ES" dirty="0"/>
              <a:t>posible automatizar estas tareas rutinarias y configurar SQL Server para supervisar ciertos tipos de problemas antes de que aparezcan</a:t>
            </a:r>
            <a:endParaRPr lang="es-PE" dirty="0"/>
          </a:p>
          <a:p>
            <a:pPr algn="just"/>
            <a:r>
              <a:rPr lang="es-ES" dirty="0"/>
              <a:t> 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81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 a la automatización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1371540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Beneficios de la automatización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ES" dirty="0"/>
              <a:t>Reducción de la carga de trabajo administrativa, con lo que se permite a los administradores de bases de datos centrarse en otras funciones del trabajo, como planear cambios en la base de datos u optimizar su rendimiento, en lugar de estar pendientes de tareas de mantenimiento rutinarias</a:t>
            </a:r>
            <a:r>
              <a:rPr lang="es-ES" dirty="0" smtClean="0"/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es-PE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ES" dirty="0"/>
              <a:t>Reducción del riesgo de que se pasen por alto tareas de mantenimiento fundamentales</a:t>
            </a:r>
            <a:r>
              <a:rPr lang="es-ES" dirty="0" smtClean="0"/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es-PE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ES" dirty="0"/>
              <a:t>Reducción del riesgo de error humano.</a:t>
            </a:r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" dirty="0"/>
              <a:t> 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48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 a la automatización</a:t>
            </a:r>
            <a:endParaRPr lang="es-PE" sz="24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agente 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r>
              <a:rPr lang="es-ES" dirty="0" smtClean="0"/>
              <a:t>Componente </a:t>
            </a:r>
            <a:r>
              <a:rPr lang="es-ES" dirty="0"/>
              <a:t>de SQL Server responsable de la automatización de </a:t>
            </a:r>
            <a:r>
              <a:rPr lang="es-ES" dirty="0" smtClean="0"/>
              <a:t>tareas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smtClean="0"/>
              <a:t>Debe </a:t>
            </a:r>
            <a:r>
              <a:rPr lang="es-ES" dirty="0"/>
              <a:t>estar en funcionamiento siempre y debe contar con permisos </a:t>
            </a:r>
            <a:r>
              <a:rPr lang="es-ES" dirty="0" smtClean="0"/>
              <a:t>suficientes 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/>
              <a:t>administrador de las bases de datos podrá programar tareas complejas y </a:t>
            </a:r>
            <a:r>
              <a:rPr lang="es-ES" dirty="0" smtClean="0"/>
              <a:t>flexibles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smtClean="0"/>
              <a:t>Se </a:t>
            </a:r>
            <a:r>
              <a:rPr lang="es-ES" dirty="0"/>
              <a:t>ejecuta como servicio de Windows. </a:t>
            </a:r>
            <a:r>
              <a:rPr lang="es-ES" dirty="0" smtClean="0"/>
              <a:t>Tiene </a:t>
            </a:r>
            <a:r>
              <a:rPr lang="es-ES" dirty="0"/>
              <a:t>que estar en funcionamiento para poder ejecutar los trabajos </a:t>
            </a:r>
            <a:r>
              <a:rPr lang="es-ES" dirty="0" smtClean="0"/>
              <a:t>programados</a:t>
            </a:r>
          </a:p>
          <a:p>
            <a:endParaRPr lang="es-ES" dirty="0"/>
          </a:p>
          <a:p>
            <a:r>
              <a:rPr lang="es-ES" dirty="0" smtClean="0"/>
              <a:t>Mejores práctica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/>
              <a:t>configurar </a:t>
            </a:r>
            <a:r>
              <a:rPr lang="es-ES" dirty="0"/>
              <a:t>el servicio Agente SQL Server para que se inicie automáticamente cada vez que Windows Server </a:t>
            </a:r>
            <a:r>
              <a:rPr lang="es-ES" dirty="0" smtClean="0"/>
              <a:t>inicie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smtClean="0"/>
              <a:t>Es </a:t>
            </a:r>
            <a:r>
              <a:rPr lang="es-ES" dirty="0"/>
              <a:t>posible configurar el servicio Agente SQL Server para que se reinicie automáticamente si se detiene inesperadamente mediante el Administrador de configuración de SQL </a:t>
            </a:r>
            <a:r>
              <a:rPr lang="es-ES" dirty="0" smtClean="0"/>
              <a:t>Server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48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2431854"/>
            <a:ext cx="8274745" cy="4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b="1" i="1" dirty="0"/>
              <a:t>Temas:</a:t>
            </a:r>
          </a:p>
          <a:p>
            <a:pPr eaLnBrk="0" hangingPunct="0">
              <a:spcBef>
                <a:spcPct val="50000"/>
              </a:spcBef>
            </a:pPr>
            <a:endParaRPr lang="es-PE" sz="500" b="1" i="1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Introducción </a:t>
            </a:r>
            <a:r>
              <a:rPr lang="es-PE" sz="2400" dirty="0"/>
              <a:t>a la automatización de </a:t>
            </a:r>
            <a:r>
              <a:rPr lang="es-PE" sz="2400" dirty="0" smtClean="0"/>
              <a:t>SQL Server 2014</a:t>
            </a: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b="1" u="sng" dirty="0" smtClean="0"/>
              <a:t>Administración </a:t>
            </a:r>
            <a:r>
              <a:rPr lang="es-PE" sz="2400" b="1" u="sng" dirty="0"/>
              <a:t>del agente de SQL Server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r>
              <a:rPr lang="es-PE" sz="2400" dirty="0" smtClean="0"/>
              <a:t>Creación </a:t>
            </a:r>
            <a:r>
              <a:rPr lang="es-PE" sz="2400" dirty="0"/>
              <a:t>de trabajos (Jobs)</a:t>
            </a:r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  <a:p>
            <a:pPr marL="0" lvl="1" eaLnBrk="0" hangingPunct="0">
              <a:spcBef>
                <a:spcPts val="300"/>
              </a:spcBef>
            </a:pPr>
            <a:endParaRPr lang="es-PE" sz="2400" dirty="0"/>
          </a:p>
          <a:p>
            <a:pPr lvl="1" indent="-457200" eaLnBrk="0" hangingPunct="0">
              <a:spcBef>
                <a:spcPts val="300"/>
              </a:spcBef>
              <a:buFont typeface="Calibri" pitchFamily="34" charset="0"/>
              <a:buAutoNum type="arabicPeriod"/>
            </a:pPr>
            <a:endParaRPr lang="es-PE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520" y="1176946"/>
            <a:ext cx="86344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Automatización de Procesos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244475" y="44624"/>
            <a:ext cx="8072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2800" b="1" dirty="0" smtClean="0">
                <a:solidFill>
                  <a:srgbClr val="00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Administración del Agente SQL</a:t>
            </a:r>
            <a:endParaRPr lang="es-PE" sz="2800" b="1" dirty="0">
              <a:solidFill>
                <a:srgbClr val="0076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4475" y="836712"/>
            <a:ext cx="86480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Configuración del servicio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r>
              <a:rPr lang="es-ES" dirty="0"/>
              <a:t>El Agente SQL Server se implementa como un servicio de </a:t>
            </a:r>
            <a:r>
              <a:rPr lang="es-ES" dirty="0" smtClean="0"/>
              <a:t>Windows por  cada instancia </a:t>
            </a:r>
            <a:r>
              <a:rPr lang="es-ES" dirty="0"/>
              <a:t>de SQL Server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servicios se </a:t>
            </a:r>
            <a:r>
              <a:rPr lang="es-ES" dirty="0"/>
              <a:t>denomina </a:t>
            </a:r>
            <a:r>
              <a:rPr lang="es-ES" b="1" i="1" dirty="0"/>
              <a:t>SQLSERVERAGENT</a:t>
            </a:r>
            <a:r>
              <a:rPr lang="es-ES" dirty="0"/>
              <a:t> para instancias por defecto, y </a:t>
            </a:r>
            <a:r>
              <a:rPr lang="es-ES" b="1" i="1" dirty="0" err="1"/>
              <a:t>SQLAgent$nombre_instancia</a:t>
            </a:r>
            <a:r>
              <a:rPr lang="es-ES" dirty="0"/>
              <a:t> para las instancias </a:t>
            </a:r>
            <a:r>
              <a:rPr lang="es-ES" dirty="0" smtClean="0"/>
              <a:t>nombradas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smtClean="0"/>
              <a:t>Por </a:t>
            </a:r>
            <a:r>
              <a:rPr lang="es-ES" dirty="0"/>
              <a:t>defecto, el servicio del Agente SQL Server está definido para que se inicie manualmente cuando SQL Server se instala</a:t>
            </a:r>
            <a:r>
              <a:rPr lang="es-ES" dirty="0" smtClean="0"/>
              <a:t>. </a:t>
            </a:r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smtClean="0"/>
              <a:t>Si </a:t>
            </a:r>
            <a:r>
              <a:rPr lang="es-ES" dirty="0"/>
              <a:t>la instancia tiene una implementación de trabajos importantes para la administración y </a:t>
            </a:r>
            <a:r>
              <a:rPr lang="es-ES" dirty="0" smtClean="0"/>
              <a:t>mantenimiento, </a:t>
            </a:r>
            <a:r>
              <a:rPr lang="es-ES" dirty="0"/>
              <a:t>la mejor práctica sugiere establecer que el servicio del Agente SQL Server se inicie automáticamente al arrancar Windows.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sz="1600" b="1" i="1" dirty="0"/>
              <a:t>NOTA: El servicio Agente SQL Server depende del servicio de SQL Server para la instancia a la que pertenece. Si el servicio de SQL Server deja de funcionar, entonces el servicio de SQL Server lo hará </a:t>
            </a:r>
            <a:r>
              <a:rPr lang="es-ES" sz="1600" b="1" i="1" dirty="0" smtClean="0"/>
              <a:t>también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101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22906</TotalTime>
  <Words>801</Words>
  <Application>Microsoft Office PowerPoint</Application>
  <PresentationFormat>Presentación en pantalla (4:3)</PresentationFormat>
  <Paragraphs>183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 Unicode MS</vt:lpstr>
      <vt:lpstr>ＭＳ Ｐゴシック</vt:lpstr>
      <vt:lpstr>Arial</vt:lpstr>
      <vt:lpstr>Brandon Grotesque Black</vt:lpstr>
      <vt:lpstr>Calibri</vt:lpstr>
      <vt:lpstr>Rambla</vt:lpstr>
      <vt:lpstr>Tahoma</vt:lpstr>
      <vt:lpstr>Times New Roman</vt:lpstr>
      <vt:lpstr>Wingdings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MARGOTH</dc:creator>
  <cp:lastModifiedBy>Javier Napán Tarmeño</cp:lastModifiedBy>
  <cp:revision>623</cp:revision>
  <dcterms:created xsi:type="dcterms:W3CDTF">2008-01-22T15:11:41Z</dcterms:created>
  <dcterms:modified xsi:type="dcterms:W3CDTF">2016-06-07T09:13:51Z</dcterms:modified>
</cp:coreProperties>
</file>