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4" r:id="rId1"/>
  </p:sldMasterIdLst>
  <p:notesMasterIdLst>
    <p:notesMasterId r:id="rId49"/>
  </p:notesMasterIdLst>
  <p:handoutMasterIdLst>
    <p:handoutMasterId r:id="rId50"/>
  </p:handoutMasterIdLst>
  <p:sldIdLst>
    <p:sldId id="296" r:id="rId2"/>
    <p:sldId id="516" r:id="rId3"/>
    <p:sldId id="297" r:id="rId4"/>
    <p:sldId id="463" r:id="rId5"/>
    <p:sldId id="506" r:id="rId6"/>
    <p:sldId id="465" r:id="rId7"/>
    <p:sldId id="484" r:id="rId8"/>
    <p:sldId id="485" r:id="rId9"/>
    <p:sldId id="486" r:id="rId10"/>
    <p:sldId id="507" r:id="rId11"/>
    <p:sldId id="467" r:id="rId12"/>
    <p:sldId id="487" r:id="rId13"/>
    <p:sldId id="508" r:id="rId14"/>
    <p:sldId id="469" r:id="rId15"/>
    <p:sldId id="488" r:id="rId16"/>
    <p:sldId id="489" r:id="rId17"/>
    <p:sldId id="509" r:id="rId18"/>
    <p:sldId id="471" r:id="rId19"/>
    <p:sldId id="490" r:id="rId20"/>
    <p:sldId id="491" r:id="rId21"/>
    <p:sldId id="492" r:id="rId22"/>
    <p:sldId id="493" r:id="rId23"/>
    <p:sldId id="510" r:id="rId24"/>
    <p:sldId id="473" r:id="rId25"/>
    <p:sldId id="494" r:id="rId26"/>
    <p:sldId id="495" r:id="rId27"/>
    <p:sldId id="503" r:id="rId28"/>
    <p:sldId id="511" r:id="rId29"/>
    <p:sldId id="475" r:id="rId30"/>
    <p:sldId id="496" r:id="rId31"/>
    <p:sldId id="497" r:id="rId32"/>
    <p:sldId id="504" r:id="rId33"/>
    <p:sldId id="512" r:id="rId34"/>
    <p:sldId id="477" r:id="rId35"/>
    <p:sldId id="498" r:id="rId36"/>
    <p:sldId id="479" r:id="rId37"/>
    <p:sldId id="514" r:id="rId38"/>
    <p:sldId id="481" r:id="rId39"/>
    <p:sldId id="499" r:id="rId40"/>
    <p:sldId id="500" r:id="rId41"/>
    <p:sldId id="501" r:id="rId42"/>
    <p:sldId id="505" r:id="rId43"/>
    <p:sldId id="515" r:id="rId44"/>
    <p:sldId id="483" r:id="rId45"/>
    <p:sldId id="502" r:id="rId46"/>
    <p:sldId id="270" r:id="rId47"/>
    <p:sldId id="517" r:id="rId48"/>
  </p:sldIdLst>
  <p:sldSz cx="9144000" cy="6858000" type="screen4x3"/>
  <p:notesSz cx="7099300" cy="10234613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9F"/>
    <a:srgbClr val="00CC66"/>
    <a:srgbClr val="FEFCDE"/>
    <a:srgbClr val="FF0000"/>
    <a:srgbClr val="00CC00"/>
    <a:srgbClr val="33CC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44" autoAdjust="0"/>
  </p:normalViewPr>
  <p:slideViewPr>
    <p:cSldViewPr>
      <p:cViewPr varScale="1">
        <p:scale>
          <a:sx n="58" d="100"/>
          <a:sy n="58" d="100"/>
        </p:scale>
        <p:origin x="11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124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"/>
          <p:cNvCxnSpPr/>
          <p:nvPr/>
        </p:nvCxnSpPr>
        <p:spPr>
          <a:xfrm>
            <a:off x="0" y="580802"/>
            <a:ext cx="709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641427" y="9869834"/>
            <a:ext cx="3076575" cy="257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ctr">
              <a:defRPr sz="1000">
                <a:latin typeface="Arial" charset="0"/>
                <a:cs typeface="+mn-cs"/>
              </a:defRPr>
            </a:lvl1pPr>
          </a:lstStyle>
          <a:p>
            <a:pPr algn="r">
              <a:defRPr/>
            </a:pPr>
            <a:fld id="{0CAAEC51-2911-4863-8222-AA313FC36CAC}" type="slidenum">
              <a:rPr lang="es-PE"/>
              <a:pPr algn="r">
                <a:defRPr/>
              </a:pPr>
              <a:t>‹Nº›</a:t>
            </a:fld>
            <a:endParaRPr lang="es-PE"/>
          </a:p>
        </p:txBody>
      </p:sp>
      <p:sp>
        <p:nvSpPr>
          <p:cNvPr id="6" name="TextBox 5"/>
          <p:cNvSpPr txBox="1"/>
          <p:nvPr/>
        </p:nvSpPr>
        <p:spPr>
          <a:xfrm>
            <a:off x="223838" y="77788"/>
            <a:ext cx="2334293" cy="4078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1050" b="1" dirty="0" smtClean="0">
                <a:latin typeface="Arial" pitchFamily="34" charset="0"/>
                <a:cs typeface="Arial" pitchFamily="34" charset="0"/>
              </a:rPr>
              <a:t>División de Alta Tecnología - DAT</a:t>
            </a:r>
          </a:p>
          <a:p>
            <a:pPr>
              <a:defRPr/>
            </a:pPr>
            <a:r>
              <a:rPr lang="es-PE" sz="1000" b="1" dirty="0" smtClean="0"/>
              <a:t>Base de Datos Avanzado I</a:t>
            </a:r>
            <a:endParaRPr lang="es-PE" sz="10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204" y="45750"/>
            <a:ext cx="864096" cy="46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42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2F4B48D9-7B69-4551-B3AC-F9E1D4180780}" type="datetimeFigureOut">
              <a:rPr lang="es-PE"/>
              <a:pPr>
                <a:defRPr/>
              </a:pPr>
              <a:t>7/06/2016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s-PE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547C66C-9CF2-44BB-B639-585E42815C83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34883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_tradnl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3DD492E-F286-45ED-AE9E-18C73301C0BD}" type="slidenum">
              <a:rPr lang="es-PE" smtClean="0"/>
              <a:pPr>
                <a:defRPr/>
              </a:pPr>
              <a:t>1</a:t>
            </a:fld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2640887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_tradnl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E1DDFCA-A508-4E47-882F-2B5124DFB830}" type="slidenum">
              <a:rPr lang="es-PE" smtClean="0"/>
              <a:pPr>
                <a:defRPr/>
              </a:pPr>
              <a:t>27</a:t>
            </a:fld>
            <a:endParaRPr lang="es-PE" smtClean="0"/>
          </a:p>
        </p:txBody>
      </p:sp>
    </p:spTree>
    <p:extLst>
      <p:ext uri="{BB962C8B-B14F-4D97-AF65-F5344CB8AC3E}">
        <p14:creationId xmlns:p14="http://schemas.microsoft.com/office/powerpoint/2010/main" val="4141884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46063" indent="-246063"/>
            <a:endParaRPr lang="es-ES_tradnl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41EE170-AB58-4040-AB4C-B1DC440208CC}" type="slidenum">
              <a:rPr lang="es-PE" smtClean="0"/>
              <a:pPr>
                <a:defRPr/>
              </a:pPr>
              <a:t>28</a:t>
            </a:fld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17885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_tradnl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E1DDFCA-A508-4E47-882F-2B5124DFB830}" type="slidenum">
              <a:rPr lang="es-PE" smtClean="0"/>
              <a:pPr>
                <a:defRPr/>
              </a:pPr>
              <a:t>32</a:t>
            </a:fld>
            <a:endParaRPr lang="es-PE" smtClean="0"/>
          </a:p>
        </p:txBody>
      </p:sp>
    </p:spTree>
    <p:extLst>
      <p:ext uri="{BB962C8B-B14F-4D97-AF65-F5344CB8AC3E}">
        <p14:creationId xmlns:p14="http://schemas.microsoft.com/office/powerpoint/2010/main" val="3315497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46063" indent="-246063"/>
            <a:endParaRPr lang="es-ES_tradnl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41EE170-AB58-4040-AB4C-B1DC440208CC}" type="slidenum">
              <a:rPr lang="es-PE" smtClean="0"/>
              <a:pPr>
                <a:defRPr/>
              </a:pPr>
              <a:t>33</a:t>
            </a:fld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575507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46063" indent="-246063"/>
            <a:endParaRPr lang="es-ES_tradnl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41EE170-AB58-4040-AB4C-B1DC440208CC}" type="slidenum">
              <a:rPr lang="es-PE" smtClean="0"/>
              <a:pPr>
                <a:defRPr/>
              </a:pPr>
              <a:t>37</a:t>
            </a:fld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109425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_tradnl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E1DDFCA-A508-4E47-882F-2B5124DFB830}" type="slidenum">
              <a:rPr lang="es-PE" smtClean="0"/>
              <a:pPr>
                <a:defRPr/>
              </a:pPr>
              <a:t>42</a:t>
            </a:fld>
            <a:endParaRPr lang="es-PE" smtClean="0"/>
          </a:p>
        </p:txBody>
      </p:sp>
    </p:spTree>
    <p:extLst>
      <p:ext uri="{BB962C8B-B14F-4D97-AF65-F5344CB8AC3E}">
        <p14:creationId xmlns:p14="http://schemas.microsoft.com/office/powerpoint/2010/main" val="1071344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46063" indent="-246063"/>
            <a:endParaRPr lang="es-ES_tradnl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41EE170-AB58-4040-AB4C-B1DC440208CC}" type="slidenum">
              <a:rPr lang="es-PE" smtClean="0"/>
              <a:pPr>
                <a:defRPr/>
              </a:pPr>
              <a:t>43</a:t>
            </a:fld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849143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_tradnl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60BE269-180C-4E9B-89EE-E7FEA74035AD}" type="slidenum">
              <a:rPr lang="es-PE" smtClean="0"/>
              <a:pPr>
                <a:defRPr/>
              </a:pPr>
              <a:t>46</a:t>
            </a:fld>
            <a:endParaRPr lang="es-PE" smtClean="0"/>
          </a:p>
        </p:txBody>
      </p:sp>
    </p:spTree>
    <p:extLst>
      <p:ext uri="{BB962C8B-B14F-4D97-AF65-F5344CB8AC3E}">
        <p14:creationId xmlns:p14="http://schemas.microsoft.com/office/powerpoint/2010/main" val="140524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_tradnl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3DD492E-F286-45ED-AE9E-18C73301C0BD}" type="slidenum">
              <a:rPr lang="es-PE" smtClean="0"/>
              <a:pPr>
                <a:defRPr/>
              </a:pPr>
              <a:t>2</a:t>
            </a:fld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4197168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46063" indent="-246063"/>
            <a:endParaRPr lang="es-ES_tradnl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41EE170-AB58-4040-AB4C-B1DC440208CC}" type="slidenum">
              <a:rPr lang="es-PE" smtClean="0"/>
              <a:pPr>
                <a:defRPr/>
              </a:pPr>
              <a:t>3</a:t>
            </a:fld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29353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46063" indent="-246063"/>
            <a:endParaRPr lang="es-ES_tradnl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41EE170-AB58-4040-AB4C-B1DC440208CC}" type="slidenum">
              <a:rPr lang="es-PE" smtClean="0"/>
              <a:pPr>
                <a:defRPr/>
              </a:pPr>
              <a:t>4</a:t>
            </a:fld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130550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46063" indent="-246063"/>
            <a:endParaRPr lang="es-ES_tradnl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41EE170-AB58-4040-AB4C-B1DC440208CC}" type="slidenum">
              <a:rPr lang="es-PE" smtClean="0"/>
              <a:pPr>
                <a:defRPr/>
              </a:pPr>
              <a:t>5</a:t>
            </a:fld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2986887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46063" indent="-246063"/>
            <a:endParaRPr lang="es-ES_tradnl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41EE170-AB58-4040-AB4C-B1DC440208CC}" type="slidenum">
              <a:rPr lang="es-PE" smtClean="0"/>
              <a:pPr>
                <a:defRPr/>
              </a:pPr>
              <a:t>10</a:t>
            </a:fld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2277700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46063" indent="-246063"/>
            <a:endParaRPr lang="es-ES_tradnl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41EE170-AB58-4040-AB4C-B1DC440208CC}" type="slidenum">
              <a:rPr lang="es-PE" smtClean="0"/>
              <a:pPr>
                <a:defRPr/>
              </a:pPr>
              <a:t>13</a:t>
            </a:fld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1788914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46063" indent="-246063"/>
            <a:endParaRPr lang="es-ES_tradnl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41EE170-AB58-4040-AB4C-B1DC440208CC}" type="slidenum">
              <a:rPr lang="es-PE" smtClean="0"/>
              <a:pPr>
                <a:defRPr/>
              </a:pPr>
              <a:t>17</a:t>
            </a:fld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2353705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46063" indent="-246063"/>
            <a:endParaRPr lang="es-ES_tradnl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41EE170-AB58-4040-AB4C-B1DC440208CC}" type="slidenum">
              <a:rPr lang="es-PE" smtClean="0"/>
              <a:pPr>
                <a:defRPr/>
              </a:pPr>
              <a:t>23</a:t>
            </a:fld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42240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455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 noChangeAspect="1"/>
          </p:cNvSpPr>
          <p:nvPr>
            <p:ph type="ctrTitle"/>
          </p:nvPr>
        </p:nvSpPr>
        <p:spPr>
          <a:xfrm>
            <a:off x="685632" y="946676"/>
            <a:ext cx="7772739" cy="1959731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  <a:latin typeface="Brandon Grotesque Black" pitchFamily="34" charset="0"/>
              </a:defRPr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 noChangeAspect="1"/>
          </p:cNvSpPr>
          <p:nvPr>
            <p:ph type="subTitle" idx="1"/>
          </p:nvPr>
        </p:nvSpPr>
        <p:spPr>
          <a:xfrm>
            <a:off x="692229" y="2971729"/>
            <a:ext cx="5604115" cy="1752664"/>
          </a:xfrm>
        </p:spPr>
        <p:txBody>
          <a:bodyPr/>
          <a:lstStyle>
            <a:lvl1pPr marL="0" indent="0" algn="ctr">
              <a:buNone/>
              <a:defRPr cap="small" baseline="0">
                <a:solidFill>
                  <a:schemeClr val="bg1"/>
                </a:solidFill>
                <a:latin typeface="Brandon Grotesque Black" pitchFamily="34" charset="0"/>
              </a:defRPr>
            </a:lvl1pPr>
            <a:lvl2pPr marL="400777" indent="0" algn="ctr">
              <a:buNone/>
              <a:defRPr/>
            </a:lvl2pPr>
            <a:lvl3pPr marL="801555" indent="0" algn="ctr">
              <a:buNone/>
              <a:defRPr/>
            </a:lvl3pPr>
            <a:lvl4pPr marL="1202334" indent="0" algn="ctr">
              <a:buNone/>
              <a:defRPr/>
            </a:lvl4pPr>
            <a:lvl5pPr marL="1603111" indent="0" algn="ctr">
              <a:buNone/>
              <a:defRPr/>
            </a:lvl5pPr>
            <a:lvl6pPr marL="2003888" indent="0" algn="ctr">
              <a:buNone/>
              <a:defRPr/>
            </a:lvl6pPr>
            <a:lvl7pPr marL="2404665" indent="0" algn="ctr">
              <a:buNone/>
              <a:defRPr/>
            </a:lvl7pPr>
            <a:lvl8pPr marL="2805444" indent="0" algn="ctr">
              <a:buNone/>
              <a:defRPr/>
            </a:lvl8pPr>
            <a:lvl9pPr marL="3206222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13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fld id="{51B32DB1-0A51-4AB6-9D0F-B80C8364D67E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3035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8213" y="273630"/>
            <a:ext cx="2055533" cy="585421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540" y="273630"/>
            <a:ext cx="6040334" cy="585421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fld id="{9C95501E-FCBA-468F-B463-592D3608010A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25109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1 Marcador de título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576064"/>
          </a:xfrm>
          <a:prstGeom prst="rect">
            <a:avLst/>
          </a:prstGeom>
        </p:spPr>
        <p:txBody>
          <a:bodyPr lIns="91440" tIns="45720" rIns="91440" bIns="45720" rtlCol="0">
            <a:noAutofit/>
          </a:bodyPr>
          <a:lstStyle/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 smtClean="0"/>
            </a:lvl1pPr>
          </a:lstStyle>
          <a:p>
            <a:pPr>
              <a:defRPr/>
            </a:pPr>
            <a:fld id="{0ADCC91A-8846-4189-A67F-41776478BD69}" type="datetimeFigureOut">
              <a:rPr lang="es-PE"/>
              <a:pPr>
                <a:defRPr/>
              </a:pPr>
              <a:t>7/06/2016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fld id="{3C7DAB17-38F6-457E-AEB4-9332948299A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7770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1" b="59525"/>
          <a:stretch>
            <a:fillRect/>
          </a:stretch>
        </p:blipFill>
        <p:spPr bwMode="auto">
          <a:xfrm>
            <a:off x="7758113" y="5926138"/>
            <a:ext cx="137477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8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5"/>
          <a:stretch>
            <a:fillRect/>
          </a:stretch>
        </p:blipFill>
        <p:spPr bwMode="auto">
          <a:xfrm>
            <a:off x="2943225" y="981075"/>
            <a:ext cx="3257550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2 Subtítulo"/>
          <p:cNvSpPr>
            <a:spLocks noGrp="1"/>
          </p:cNvSpPr>
          <p:nvPr>
            <p:ph type="subTitle" idx="13"/>
          </p:nvPr>
        </p:nvSpPr>
        <p:spPr>
          <a:xfrm>
            <a:off x="683568" y="4653136"/>
            <a:ext cx="7776864" cy="9856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 dirty="0"/>
          </a:p>
        </p:txBody>
      </p:sp>
      <p:sp>
        <p:nvSpPr>
          <p:cNvPr id="15" name="1 Título"/>
          <p:cNvSpPr>
            <a:spLocks noGrp="1"/>
          </p:cNvSpPr>
          <p:nvPr>
            <p:ph type="ctrTitle"/>
          </p:nvPr>
        </p:nvSpPr>
        <p:spPr>
          <a:xfrm>
            <a:off x="683568" y="3212976"/>
            <a:ext cx="7772400" cy="1326009"/>
          </a:xfrm>
        </p:spPr>
        <p:txBody>
          <a:bodyPr/>
          <a:lstStyle>
            <a:lvl1pPr algn="l">
              <a:defRPr sz="28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6" name="3 Marcador de fecha"/>
          <p:cNvSpPr>
            <a:spLocks noGrp="1"/>
          </p:cNvSpPr>
          <p:nvPr userDrawn="1">
            <p:ph type="dt" sz="half" idx="14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 smtClean="0"/>
            </a:lvl1pPr>
          </a:lstStyle>
          <a:p>
            <a:pPr>
              <a:defRPr/>
            </a:pPr>
            <a:fld id="{D0109503-953D-433F-929F-14C3CD2F37A6}" type="datetimeFigureOut">
              <a:rPr lang="es-PE"/>
              <a:pPr>
                <a:defRPr/>
              </a:pPr>
              <a:t>7/06/2016</a:t>
            </a:fld>
            <a:endParaRPr lang="es-PE"/>
          </a:p>
        </p:txBody>
      </p:sp>
      <p:sp>
        <p:nvSpPr>
          <p:cNvPr id="7" name="4 Marcador de pie de página"/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8" name="5 Marcador de número de diapositiva"/>
          <p:cNvSpPr>
            <a:spLocks noGrp="1"/>
          </p:cNvSpPr>
          <p:nvPr userDrawn="1">
            <p:ph type="sldNum" sz="quarter" idx="16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fld id="{3A735600-9F8F-4BE6-AB5F-C45307B9A1E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594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576064"/>
          </a:xfrm>
          <a:prstGeom prst="rect">
            <a:avLst/>
          </a:prstGeom>
        </p:spPr>
        <p:txBody>
          <a:bodyPr lIns="91440" tIns="45720" rIns="91440" bIns="45720" rtlCol="0">
            <a:noAutofit/>
          </a:bodyPr>
          <a:lstStyle/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 smtClean="0"/>
            </a:lvl1pPr>
          </a:lstStyle>
          <a:p>
            <a:pPr>
              <a:defRPr/>
            </a:pPr>
            <a:fld id="{0B555BB8-2376-4667-95C4-B45FE6E15A35}" type="datetimeFigureOut">
              <a:rPr lang="es-PE"/>
              <a:pPr>
                <a:defRPr/>
              </a:pPr>
              <a:t>7/06/2016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fld id="{0A66EF27-95D2-4A60-8D60-8DF153BAC26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1152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10" name="1 Marcador de título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576064"/>
          </a:xfrm>
          <a:prstGeom prst="rect">
            <a:avLst/>
          </a:prstGeom>
        </p:spPr>
        <p:txBody>
          <a:bodyPr lIns="91440" tIns="45720" rIns="91440" bIns="45720" rtlCol="0">
            <a:noAutofit/>
          </a:bodyPr>
          <a:lstStyle/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 smtClean="0"/>
            </a:lvl1pPr>
          </a:lstStyle>
          <a:p>
            <a:pPr>
              <a:defRPr/>
            </a:pPr>
            <a:fld id="{E9B0945A-FEA8-45CB-9397-1269329FECCA}" type="datetimeFigureOut">
              <a:rPr lang="es-PE"/>
              <a:pPr>
                <a:defRPr/>
              </a:pPr>
              <a:t>7/06/2016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fld id="{38F6FF52-6211-4A87-B0C4-DE2791B58B3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9164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576064"/>
          </a:xfrm>
          <a:prstGeom prst="rect">
            <a:avLst/>
          </a:prstGeom>
        </p:spPr>
        <p:txBody>
          <a:bodyPr lIns="91440" tIns="45720" rIns="91440" bIns="45720" rtlCol="0">
            <a:noAutofit/>
          </a:bodyPr>
          <a:lstStyle/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 smtClean="0"/>
            </a:lvl1pPr>
          </a:lstStyle>
          <a:p>
            <a:pPr>
              <a:defRPr/>
            </a:pPr>
            <a:fld id="{BE20711A-5137-453D-8F07-D118041C0486}" type="datetimeFigureOut">
              <a:rPr lang="es-PE"/>
              <a:pPr>
                <a:defRPr/>
              </a:pPr>
              <a:t>7/06/2016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fld id="{54D7FEBB-C6DF-4772-9774-9798F5BA937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1180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0" cy="5073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052736"/>
            <a:ext cx="3008313" cy="50734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576064"/>
          </a:xfrm>
          <a:prstGeom prst="rect">
            <a:avLst/>
          </a:prstGeom>
        </p:spPr>
        <p:txBody>
          <a:bodyPr lIns="91440" tIns="45720" rIns="91440" bIns="45720" rtlCol="0">
            <a:noAutofit/>
          </a:bodyPr>
          <a:lstStyle/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 smtClean="0"/>
            </a:lvl1pPr>
          </a:lstStyle>
          <a:p>
            <a:pPr>
              <a:defRPr/>
            </a:pPr>
            <a:fld id="{16971D52-E644-4121-A52E-88030FD81B91}" type="datetimeFigureOut">
              <a:rPr lang="es-PE"/>
              <a:pPr>
                <a:defRPr/>
              </a:pPr>
              <a:t>7/06/2016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fld id="{02EAEEBE-5A49-4F8B-B79F-0FBECD275C0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921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fld id="{5433F353-373A-4E8C-B638-FBA5DA76A1DF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5765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289" y="4406864"/>
            <a:ext cx="7772739" cy="1362383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289" y="2906225"/>
            <a:ext cx="7772739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0777" indent="0">
              <a:buNone/>
              <a:defRPr sz="1600"/>
            </a:lvl2pPr>
            <a:lvl3pPr marL="801555" indent="0">
              <a:buNone/>
              <a:defRPr sz="1400"/>
            </a:lvl3pPr>
            <a:lvl4pPr marL="1202334" indent="0">
              <a:buNone/>
              <a:defRPr sz="1200"/>
            </a:lvl4pPr>
            <a:lvl5pPr marL="1603111" indent="0">
              <a:buNone/>
              <a:defRPr sz="1200"/>
            </a:lvl5pPr>
            <a:lvl6pPr marL="2003888" indent="0">
              <a:buNone/>
              <a:defRPr sz="1200"/>
            </a:lvl6pPr>
            <a:lvl7pPr marL="2404665" indent="0">
              <a:buNone/>
              <a:defRPr sz="1200"/>
            </a:lvl7pPr>
            <a:lvl8pPr marL="2805444" indent="0">
              <a:buNone/>
              <a:defRPr sz="1200"/>
            </a:lvl8pPr>
            <a:lvl9pPr marL="3206222" indent="0">
              <a:buNone/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fld id="{24EE604A-3FD5-4C94-9819-EA21214F41C3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904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541" y="1604330"/>
            <a:ext cx="4047255" cy="452351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5133" y="1604330"/>
            <a:ext cx="4048613" cy="452351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fld id="{DF7DE3C9-FA48-4D98-BED6-DBFC1853EECA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026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540" y="275071"/>
            <a:ext cx="822892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540" y="1535201"/>
            <a:ext cx="404046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77" indent="0">
              <a:buNone/>
              <a:defRPr sz="1800" b="1"/>
            </a:lvl2pPr>
            <a:lvl3pPr marL="801555" indent="0">
              <a:buNone/>
              <a:defRPr sz="1600" b="1"/>
            </a:lvl3pPr>
            <a:lvl4pPr marL="1202334" indent="0">
              <a:buNone/>
              <a:defRPr sz="1400" b="1"/>
            </a:lvl4pPr>
            <a:lvl5pPr marL="1603111" indent="0">
              <a:buNone/>
              <a:defRPr sz="1400" b="1"/>
            </a:lvl5pPr>
            <a:lvl6pPr marL="2003888" indent="0">
              <a:buNone/>
              <a:defRPr sz="1400" b="1"/>
            </a:lvl6pPr>
            <a:lvl7pPr marL="2404665" indent="0">
              <a:buNone/>
              <a:defRPr sz="1400" b="1"/>
            </a:lvl7pPr>
            <a:lvl8pPr marL="2805444" indent="0">
              <a:buNone/>
              <a:defRPr sz="1400" b="1"/>
            </a:lvl8pPr>
            <a:lvl9pPr marL="3206222" indent="0">
              <a:buNone/>
              <a:defRPr sz="14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540" y="2174628"/>
            <a:ext cx="404046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638" y="1535201"/>
            <a:ext cx="4041824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77" indent="0">
              <a:buNone/>
              <a:defRPr sz="1800" b="1"/>
            </a:lvl2pPr>
            <a:lvl3pPr marL="801555" indent="0">
              <a:buNone/>
              <a:defRPr sz="1600" b="1"/>
            </a:lvl3pPr>
            <a:lvl4pPr marL="1202334" indent="0">
              <a:buNone/>
              <a:defRPr sz="1400" b="1"/>
            </a:lvl4pPr>
            <a:lvl5pPr marL="1603111" indent="0">
              <a:buNone/>
              <a:defRPr sz="1400" b="1"/>
            </a:lvl5pPr>
            <a:lvl6pPr marL="2003888" indent="0">
              <a:buNone/>
              <a:defRPr sz="1400" b="1"/>
            </a:lvl6pPr>
            <a:lvl7pPr marL="2404665" indent="0">
              <a:buNone/>
              <a:defRPr sz="1400" b="1"/>
            </a:lvl7pPr>
            <a:lvl8pPr marL="2805444" indent="0">
              <a:buNone/>
              <a:defRPr sz="1400" b="1"/>
            </a:lvl8pPr>
            <a:lvl9pPr marL="3206222" indent="0">
              <a:buNone/>
              <a:defRPr sz="14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638" y="2174628"/>
            <a:ext cx="4041824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fld id="{39E092C8-3E3B-496C-BDC6-21F3567802B6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5147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fld id="{82EA8C9E-030A-422E-9ED8-C85EBA408065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0874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fld id="{ED175914-E166-40E1-A72A-E9BAF0358E97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3824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541" y="273629"/>
            <a:ext cx="3008627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4783" y="273630"/>
            <a:ext cx="5111679" cy="5852774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541" y="1434392"/>
            <a:ext cx="3008627" cy="4692013"/>
          </a:xfrm>
        </p:spPr>
        <p:txBody>
          <a:bodyPr/>
          <a:lstStyle>
            <a:lvl1pPr marL="0" indent="0">
              <a:buNone/>
              <a:defRPr sz="1200"/>
            </a:lvl1pPr>
            <a:lvl2pPr marL="400777" indent="0">
              <a:buNone/>
              <a:defRPr sz="1100"/>
            </a:lvl2pPr>
            <a:lvl3pPr marL="801555" indent="0">
              <a:buNone/>
              <a:defRPr sz="900"/>
            </a:lvl3pPr>
            <a:lvl4pPr marL="1202334" indent="0">
              <a:buNone/>
              <a:defRPr sz="800"/>
            </a:lvl4pPr>
            <a:lvl5pPr marL="1603111" indent="0">
              <a:buNone/>
              <a:defRPr sz="800"/>
            </a:lvl5pPr>
            <a:lvl6pPr marL="2003888" indent="0">
              <a:buNone/>
              <a:defRPr sz="800"/>
            </a:lvl6pPr>
            <a:lvl7pPr marL="2404665" indent="0">
              <a:buNone/>
              <a:defRPr sz="800"/>
            </a:lvl7pPr>
            <a:lvl8pPr marL="2805444" indent="0">
              <a:buNone/>
              <a:defRPr sz="800"/>
            </a:lvl8pPr>
            <a:lvl9pPr marL="3206222" indent="0">
              <a:buNone/>
              <a:defRPr sz="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fld id="{14AC56A1-412C-4120-AF77-E00B5DF7FE18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7516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143" y="4800026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143" y="612065"/>
            <a:ext cx="5486400" cy="4115952"/>
          </a:xfrm>
        </p:spPr>
        <p:txBody>
          <a:bodyPr/>
          <a:lstStyle>
            <a:lvl1pPr marL="0" indent="0">
              <a:buNone/>
              <a:defRPr sz="2800"/>
            </a:lvl1pPr>
            <a:lvl2pPr marL="400777" indent="0">
              <a:buNone/>
              <a:defRPr sz="2500"/>
            </a:lvl2pPr>
            <a:lvl3pPr marL="801555" indent="0">
              <a:buNone/>
              <a:defRPr sz="2100"/>
            </a:lvl3pPr>
            <a:lvl4pPr marL="1202334" indent="0">
              <a:buNone/>
              <a:defRPr sz="1800"/>
            </a:lvl4pPr>
            <a:lvl5pPr marL="1603111" indent="0">
              <a:buNone/>
              <a:defRPr sz="1800"/>
            </a:lvl5pPr>
            <a:lvl6pPr marL="2003888" indent="0">
              <a:buNone/>
              <a:defRPr sz="1800"/>
            </a:lvl6pPr>
            <a:lvl7pPr marL="2404665" indent="0">
              <a:buNone/>
              <a:defRPr sz="1800"/>
            </a:lvl7pPr>
            <a:lvl8pPr marL="2805444" indent="0">
              <a:buNone/>
              <a:defRPr sz="1800"/>
            </a:lvl8pPr>
            <a:lvl9pPr marL="3206222" indent="0">
              <a:buNone/>
              <a:defRPr sz="18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143" y="5367444"/>
            <a:ext cx="5486400" cy="805044"/>
          </a:xfrm>
        </p:spPr>
        <p:txBody>
          <a:bodyPr/>
          <a:lstStyle>
            <a:lvl1pPr marL="0" indent="0">
              <a:buNone/>
              <a:defRPr sz="1200"/>
            </a:lvl1pPr>
            <a:lvl2pPr marL="400777" indent="0">
              <a:buNone/>
              <a:defRPr sz="1100"/>
            </a:lvl2pPr>
            <a:lvl3pPr marL="801555" indent="0">
              <a:buNone/>
              <a:defRPr sz="900"/>
            </a:lvl3pPr>
            <a:lvl4pPr marL="1202334" indent="0">
              <a:buNone/>
              <a:defRPr sz="800"/>
            </a:lvl4pPr>
            <a:lvl5pPr marL="1603111" indent="0">
              <a:buNone/>
              <a:defRPr sz="800"/>
            </a:lvl5pPr>
            <a:lvl6pPr marL="2003888" indent="0">
              <a:buNone/>
              <a:defRPr sz="800"/>
            </a:lvl6pPr>
            <a:lvl7pPr marL="2404665" indent="0">
              <a:buNone/>
              <a:defRPr sz="800"/>
            </a:lvl7pPr>
            <a:lvl8pPr marL="2805444" indent="0">
              <a:buNone/>
              <a:defRPr sz="800"/>
            </a:lvl8pPr>
            <a:lvl9pPr marL="3206222" indent="0">
              <a:buNone/>
              <a:defRPr sz="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fld id="{2D6E0967-20FD-49F9-BEEF-380AA0F0D221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321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n 3" descr="Fondos ppt puntos-02.jp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Pulse para editar el formato del texto de título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6425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2461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Pulse para editar los formatos del texto del esquema</a:t>
            </a:r>
          </a:p>
          <a:p>
            <a:pPr lvl="1"/>
            <a:r>
              <a:rPr lang="en-GB"/>
              <a:t>Segundo nivel del esquema</a:t>
            </a:r>
          </a:p>
          <a:p>
            <a:pPr lvl="2"/>
            <a:r>
              <a:rPr lang="en-GB"/>
              <a:t>Tercer nivel del esquema</a:t>
            </a:r>
          </a:p>
          <a:p>
            <a:pPr lvl="3"/>
            <a:r>
              <a:rPr lang="en-GB"/>
              <a:t>Cuarto nivel del esquema</a:t>
            </a:r>
          </a:p>
          <a:p>
            <a:pPr lvl="4"/>
            <a:r>
              <a:rPr lang="en-GB"/>
              <a:t>Quinto nivel del esquema</a:t>
            </a:r>
          </a:p>
          <a:p>
            <a:pPr lvl="4"/>
            <a:r>
              <a:rPr lang="en-GB"/>
              <a:t>Sexto nivel del esquema</a:t>
            </a:r>
          </a:p>
          <a:p>
            <a:pPr lvl="4"/>
            <a:r>
              <a:rPr lang="en-GB"/>
              <a:t>Séptimo nivel del esquema</a:t>
            </a:r>
          </a:p>
          <a:p>
            <a:pPr lvl="4"/>
            <a:r>
              <a:rPr lang="en-GB"/>
              <a:t>Octavo nivel del esquema</a:t>
            </a:r>
          </a:p>
          <a:p>
            <a:pPr lvl="4"/>
            <a:r>
              <a:rPr lang="en-GB"/>
              <a:t>Noveno nivel del esquema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393869" hangingPunct="0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 sz="1800">
                <a:solidFill>
                  <a:srgbClr val="000000"/>
                </a:solidFill>
                <a:latin typeface="Rambla" pitchFamily="50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393869" hangingPunct="0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 sz="1800">
                <a:solidFill>
                  <a:srgbClr val="000000"/>
                </a:solidFill>
                <a:latin typeface="Rambla" pitchFamily="50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393869" hangingPunct="0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 sz="1800" smtClean="0">
                <a:solidFill>
                  <a:srgbClr val="000000"/>
                </a:solidFill>
                <a:latin typeface="Rambla" pitchFamily="50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B1A4F150-B88C-4E91-BAC6-5A7C747C19E3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7021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  <p:sldLayoutId id="2147484296" r:id="rId12"/>
    <p:sldLayoutId id="2147484297" r:id="rId13"/>
    <p:sldLayoutId id="2147484298" r:id="rId14"/>
    <p:sldLayoutId id="2147484299" r:id="rId15"/>
    <p:sldLayoutId id="2147484300" r:id="rId16"/>
    <p:sldLayoutId id="2147484301" r:id="rId17"/>
  </p:sldLayoutIdLst>
  <p:txStyles>
    <p:titleStyle>
      <a:lvl1pPr algn="ctr" defTabSz="3937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900">
          <a:solidFill>
            <a:srgbClr val="000000"/>
          </a:solidFill>
          <a:latin typeface="Rambla" pitchFamily="50" charset="0"/>
          <a:ea typeface="+mj-ea"/>
          <a:cs typeface="+mj-cs"/>
        </a:defRPr>
      </a:lvl1pPr>
      <a:lvl2pPr algn="ctr" defTabSz="3937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900">
          <a:solidFill>
            <a:srgbClr val="000000"/>
          </a:solidFill>
          <a:latin typeface="Rambla"/>
          <a:ea typeface="ＭＳ Ｐゴシック" charset="0"/>
          <a:cs typeface="Arial Unicode MS" charset="0"/>
        </a:defRPr>
      </a:lvl2pPr>
      <a:lvl3pPr algn="ctr" defTabSz="3937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900">
          <a:solidFill>
            <a:srgbClr val="000000"/>
          </a:solidFill>
          <a:latin typeface="Rambla"/>
          <a:ea typeface="ＭＳ Ｐゴシック" charset="0"/>
          <a:cs typeface="Arial Unicode MS" charset="0"/>
        </a:defRPr>
      </a:lvl3pPr>
      <a:lvl4pPr algn="ctr" defTabSz="3937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900">
          <a:solidFill>
            <a:srgbClr val="000000"/>
          </a:solidFill>
          <a:latin typeface="Rambla"/>
          <a:ea typeface="ＭＳ Ｐゴシック" charset="0"/>
          <a:cs typeface="Arial Unicode MS" charset="0"/>
        </a:defRPr>
      </a:lvl4pPr>
      <a:lvl5pPr algn="ctr" defTabSz="3937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900">
          <a:solidFill>
            <a:srgbClr val="000000"/>
          </a:solidFill>
          <a:latin typeface="Rambla"/>
          <a:ea typeface="ＭＳ Ｐゴシック" charset="0"/>
          <a:cs typeface="Arial Unicode MS" charset="0"/>
        </a:defRPr>
      </a:lvl5pPr>
      <a:lvl6pPr marL="2204550" indent="-200414" algn="ctr" defTabSz="39386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9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6pPr>
      <a:lvl7pPr marL="2605377" indent="-200414" algn="ctr" defTabSz="39386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9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7pPr>
      <a:lvl8pPr marL="3006204" indent="-200414" algn="ctr" defTabSz="39386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9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8pPr>
      <a:lvl9pPr marL="3407032" indent="-200414" algn="ctr" defTabSz="39386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9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9pPr>
    </p:titleStyle>
    <p:bodyStyle>
      <a:lvl1pPr marL="300038" indent="-300038" algn="l" defTabSz="393700" rtl="0" eaLnBrk="0" fontAlgn="base" hangingPunct="0">
        <a:lnSpc>
          <a:spcPct val="93000"/>
        </a:lnSpc>
        <a:spcBef>
          <a:spcPct val="0"/>
        </a:spcBef>
        <a:spcAft>
          <a:spcPts val="125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Rambla" pitchFamily="50" charset="0"/>
          <a:ea typeface="+mn-ea"/>
          <a:cs typeface="+mn-cs"/>
        </a:defRPr>
      </a:lvl1pPr>
      <a:lvl2pPr marL="650875" indent="-249238" algn="l" defTabSz="393700" rtl="0" eaLnBrk="0" fontAlgn="base" hangingPunct="0">
        <a:lnSpc>
          <a:spcPct val="93000"/>
        </a:lnSpc>
        <a:spcBef>
          <a:spcPct val="0"/>
        </a:spcBef>
        <a:spcAft>
          <a:spcPts val="1000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000000"/>
          </a:solidFill>
          <a:latin typeface="Rambla" pitchFamily="50" charset="0"/>
          <a:ea typeface="+mn-ea"/>
          <a:cs typeface="+mn-cs"/>
        </a:defRPr>
      </a:lvl2pPr>
      <a:lvl3pPr marL="1001713" indent="-200025" algn="l" defTabSz="393700" rtl="0" eaLnBrk="0" fontAlgn="base" hangingPunct="0">
        <a:lnSpc>
          <a:spcPct val="93000"/>
        </a:lnSpc>
        <a:spcBef>
          <a:spcPct val="0"/>
        </a:spcBef>
        <a:spcAft>
          <a:spcPts val="750"/>
        </a:spcAft>
        <a:buClr>
          <a:srgbClr val="000000"/>
        </a:buClr>
        <a:buSzPct val="100000"/>
        <a:buFont typeface="Times New Roman" pitchFamily="18" charset="0"/>
        <a:defRPr sz="2100">
          <a:solidFill>
            <a:srgbClr val="000000"/>
          </a:solidFill>
          <a:latin typeface="Rambla" pitchFamily="50" charset="0"/>
          <a:ea typeface="+mn-ea"/>
          <a:cs typeface="+mn-cs"/>
        </a:defRPr>
      </a:lvl3pPr>
      <a:lvl4pPr marL="1401763" indent="-200025" algn="l" defTabSz="393700" rtl="0" eaLnBrk="0" fontAlgn="base" hangingPunct="0">
        <a:lnSpc>
          <a:spcPct val="93000"/>
        </a:lnSpc>
        <a:spcBef>
          <a:spcPct val="0"/>
        </a:spcBef>
        <a:spcAft>
          <a:spcPts val="5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Rambla" pitchFamily="50" charset="0"/>
          <a:ea typeface="+mn-ea"/>
          <a:cs typeface="+mn-cs"/>
        </a:defRPr>
      </a:lvl4pPr>
      <a:lvl5pPr marL="1803400" indent="-200025" algn="l" defTabSz="393700" rtl="0" eaLnBrk="0" fontAlgn="base" hangingPunct="0">
        <a:lnSpc>
          <a:spcPct val="93000"/>
        </a:lnSpc>
        <a:spcBef>
          <a:spcPct val="0"/>
        </a:spcBef>
        <a:spcAft>
          <a:spcPts val="25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Rambla" pitchFamily="50" charset="0"/>
          <a:ea typeface="+mn-ea"/>
          <a:cs typeface="+mn-cs"/>
        </a:defRPr>
      </a:lvl5pPr>
      <a:lvl6pPr marL="2204550" indent="-200414" algn="l" defTabSz="393869" rtl="0" fontAlgn="base" hangingPunct="0">
        <a:lnSpc>
          <a:spcPct val="93000"/>
        </a:lnSpc>
        <a:spcBef>
          <a:spcPct val="0"/>
        </a:spcBef>
        <a:spcAft>
          <a:spcPts val="252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605377" indent="-200414" algn="l" defTabSz="393869" rtl="0" fontAlgn="base" hangingPunct="0">
        <a:lnSpc>
          <a:spcPct val="93000"/>
        </a:lnSpc>
        <a:spcBef>
          <a:spcPct val="0"/>
        </a:spcBef>
        <a:spcAft>
          <a:spcPts val="252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006204" indent="-200414" algn="l" defTabSz="393869" rtl="0" fontAlgn="base" hangingPunct="0">
        <a:lnSpc>
          <a:spcPct val="93000"/>
        </a:lnSpc>
        <a:spcBef>
          <a:spcPct val="0"/>
        </a:spcBef>
        <a:spcAft>
          <a:spcPts val="252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407032" indent="-200414" algn="l" defTabSz="393869" rtl="0" fontAlgn="base" hangingPunct="0">
        <a:lnSpc>
          <a:spcPct val="93000"/>
        </a:lnSpc>
        <a:spcBef>
          <a:spcPct val="0"/>
        </a:spcBef>
        <a:spcAft>
          <a:spcPts val="252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008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827" algn="l" defTabSz="4008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54" algn="l" defTabSz="4008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2482" algn="l" defTabSz="4008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09" algn="l" defTabSz="4008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4136" algn="l" defTabSz="4008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4963" algn="l" defTabSz="4008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5791" algn="l" defTabSz="4008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6618" algn="l" defTabSz="4008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-108520" y="692696"/>
            <a:ext cx="89644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PE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DATOS AVANZADO I</a:t>
            </a:r>
            <a:endParaRPr lang="es-PE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endParaRPr lang="es-PE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105" y="6021288"/>
            <a:ext cx="5604115" cy="648072"/>
          </a:xfrm>
        </p:spPr>
        <p:txBody>
          <a:bodyPr/>
          <a:lstStyle/>
          <a:p>
            <a:r>
              <a:rPr lang="es-PE" dirty="0" smtClean="0"/>
              <a:t>2016-I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611188" y="2204864"/>
            <a:ext cx="7646987" cy="349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PE" sz="2800" b="1" i="1" dirty="0"/>
              <a:t>Temas:</a:t>
            </a:r>
          </a:p>
          <a:p>
            <a:pPr eaLnBrk="0" hangingPunct="0">
              <a:spcBef>
                <a:spcPct val="50000"/>
              </a:spcBef>
            </a:pPr>
            <a:endParaRPr lang="es-PE" sz="500" b="1" i="1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Registro </a:t>
            </a:r>
            <a:r>
              <a:rPr lang="es-PE" sz="2400" dirty="0"/>
              <a:t>de transacciones en </a:t>
            </a:r>
            <a:r>
              <a:rPr lang="es-PE" sz="2400" dirty="0" smtClean="0"/>
              <a:t>SQL Server 2014</a:t>
            </a: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b="1" u="sng" dirty="0" smtClean="0"/>
              <a:t>Modelos </a:t>
            </a:r>
            <a:r>
              <a:rPr lang="es-PE" sz="2400" b="1" u="sng" dirty="0"/>
              <a:t>de recuperación de </a:t>
            </a:r>
            <a:r>
              <a:rPr lang="es-PE" sz="2400" b="1" u="sng" dirty="0" smtClean="0"/>
              <a:t>SQL Server 2014</a:t>
            </a:r>
            <a:endParaRPr lang="es-PE" sz="2400" b="1" u="sng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Tipos </a:t>
            </a:r>
            <a:r>
              <a:rPr lang="es-PE" sz="2400" dirty="0"/>
              <a:t>de backup </a:t>
            </a:r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Estrategias </a:t>
            </a:r>
            <a:r>
              <a:rPr lang="es-PE" sz="2400" dirty="0"/>
              <a:t>de backup</a:t>
            </a:r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Compresión </a:t>
            </a:r>
            <a:r>
              <a:rPr lang="es-PE" sz="2400" dirty="0"/>
              <a:t>de </a:t>
            </a:r>
            <a:r>
              <a:rPr lang="es-PE" sz="2400" dirty="0" smtClean="0"/>
              <a:t>backup</a:t>
            </a:r>
            <a:endParaRPr lang="es-PE" sz="2400" dirty="0"/>
          </a:p>
          <a:p>
            <a:pPr marL="0" lvl="1" eaLnBrk="0" hangingPunct="0">
              <a:spcBef>
                <a:spcPts val="300"/>
              </a:spcBef>
            </a:pP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endParaRPr lang="es-PE" sz="2400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28625" y="1052736"/>
            <a:ext cx="8634413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PE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Recuperación </a:t>
            </a:r>
            <a:r>
              <a:rPr lang="es-PE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 Desastres</a:t>
            </a:r>
          </a:p>
        </p:txBody>
      </p:sp>
      <p:sp>
        <p:nvSpPr>
          <p:cNvPr id="2" name="1 CuadroTexto"/>
          <p:cNvSpPr txBox="1">
            <a:spLocks noChangeArrowheads="1"/>
          </p:cNvSpPr>
          <p:nvPr/>
        </p:nvSpPr>
        <p:spPr bwMode="auto">
          <a:xfrm>
            <a:off x="0" y="25460"/>
            <a:ext cx="914399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PE" sz="2600" b="1" dirty="0" smtClean="0">
                <a:solidFill>
                  <a:schemeClr val="bg1"/>
                </a:solidFill>
              </a:rPr>
              <a:t>Base de Datos Avanzado I</a:t>
            </a:r>
            <a:endParaRPr lang="es-PE" sz="2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44624"/>
            <a:ext cx="807243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Modelos </a:t>
            </a:r>
            <a:r>
              <a:rPr lang="es-PE" sz="2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 recuperación de </a:t>
            </a:r>
            <a:r>
              <a:rPr lang="es-PE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SQL Server 2014</a:t>
            </a:r>
            <a:endParaRPr lang="es-PE" sz="2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09916"/>
              </p:ext>
            </p:extLst>
          </p:nvPr>
        </p:nvGraphicFramePr>
        <p:xfrm>
          <a:off x="251520" y="1349856"/>
          <a:ext cx="8648005" cy="475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1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6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PE" sz="2400" b="1" dirty="0">
                          <a:effectLst/>
                        </a:rPr>
                        <a:t>MODELO DE RECUPERACIÓN</a:t>
                      </a:r>
                      <a:endParaRPr lang="es-PE" sz="28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PE" sz="2400" b="1" dirty="0">
                          <a:effectLst/>
                        </a:rPr>
                        <a:t>DESCRIPCIÓN</a:t>
                      </a:r>
                      <a:endParaRPr lang="es-PE" sz="28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PE" sz="2400" dirty="0">
                          <a:effectLst/>
                        </a:rPr>
                        <a:t>Simple</a:t>
                      </a:r>
                      <a:endParaRPr lang="es-PE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PE" sz="2400" dirty="0">
                          <a:effectLst/>
                        </a:rPr>
                        <a:t>Usa copias completas o diferenciales de la base de datos. Trunca los registros de transacciones.</a:t>
                      </a:r>
                      <a:endParaRPr lang="es-PE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PE" sz="2400">
                          <a:effectLst/>
                        </a:rPr>
                        <a:t>Completa</a:t>
                      </a:r>
                      <a:endParaRPr lang="es-PE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PE" sz="2400" dirty="0">
                          <a:effectLst/>
                        </a:rPr>
                        <a:t>Incluye copias de seguridad de la base de datos y del registro de transacciones. </a:t>
                      </a:r>
                      <a:endParaRPr lang="es-PE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PE" sz="2400">
                          <a:effectLst/>
                        </a:rPr>
                        <a:t>Registro masivo</a:t>
                      </a:r>
                      <a:endParaRPr lang="es-PE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PE" sz="2400" dirty="0">
                          <a:effectLst/>
                        </a:rPr>
                        <a:t>Incluye copias de seguridad de la base de datos y del registro de transacciones, pero usa menos espacio de registro para ciertas </a:t>
                      </a:r>
                      <a:r>
                        <a:rPr lang="es-PE" sz="2400" dirty="0" smtClean="0">
                          <a:effectLst/>
                        </a:rPr>
                        <a:t>operaciones de carga masiva.</a:t>
                      </a:r>
                      <a:endParaRPr lang="es-PE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53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44624"/>
            <a:ext cx="8072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Modelos de recuperación de </a:t>
            </a:r>
            <a:r>
              <a:rPr lang="es-PE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SQL Server 2014</a:t>
            </a:r>
            <a:endParaRPr lang="es-PE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44475" y="836712"/>
            <a:ext cx="86480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/>
              <a:t>Configuración del modelo de recuperación:</a:t>
            </a:r>
          </a:p>
          <a:p>
            <a:endParaRPr lang="es-PE" b="1" dirty="0"/>
          </a:p>
          <a:p>
            <a:r>
              <a:rPr lang="es-PE" dirty="0" smtClean="0"/>
              <a:t>Propiedades de la base de datos:</a:t>
            </a:r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 smtClean="0"/>
          </a:p>
          <a:p>
            <a:endParaRPr lang="es-PE" b="1" dirty="0" smtClean="0"/>
          </a:p>
          <a:p>
            <a:endParaRPr lang="es-PE" dirty="0" smtClean="0"/>
          </a:p>
          <a:p>
            <a:r>
              <a:rPr lang="es-PE" dirty="0" err="1" smtClean="0"/>
              <a:t>Transact</a:t>
            </a:r>
            <a:r>
              <a:rPr lang="es-PE" dirty="0" smtClean="0"/>
              <a:t>-SQL:</a:t>
            </a:r>
            <a:endParaRPr lang="es-PE" dirty="0"/>
          </a:p>
          <a:p>
            <a:endParaRPr lang="es-PE" b="1" dirty="0"/>
          </a:p>
          <a:p>
            <a:pPr marL="44958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ALTER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DATABASE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/>
                <a:ea typeface="Calibri"/>
              </a:rPr>
              <a:t>AdventureWorks2014</a:t>
            </a:r>
            <a:r>
              <a:rPr lang="en-US" dirty="0" smtClean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SET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RECOVERY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</a:rPr>
              <a:t>FULL</a:t>
            </a:r>
            <a:endParaRPr lang="es-PE" dirty="0">
              <a:latin typeface="Times New Roman"/>
              <a:ea typeface="Times New Roman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819" y="1844824"/>
            <a:ext cx="7034094" cy="22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26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611188" y="2204864"/>
            <a:ext cx="7646987" cy="349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PE" sz="2800" b="1" i="1" dirty="0"/>
              <a:t>Temas:</a:t>
            </a:r>
          </a:p>
          <a:p>
            <a:pPr eaLnBrk="0" hangingPunct="0">
              <a:spcBef>
                <a:spcPct val="50000"/>
              </a:spcBef>
            </a:pPr>
            <a:endParaRPr lang="es-PE" sz="500" b="1" i="1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Registro </a:t>
            </a:r>
            <a:r>
              <a:rPr lang="es-PE" sz="2400" dirty="0"/>
              <a:t>de transacciones en </a:t>
            </a:r>
            <a:r>
              <a:rPr lang="es-PE" sz="2400" dirty="0" smtClean="0"/>
              <a:t>SQL Server 2014</a:t>
            </a: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Modelos </a:t>
            </a:r>
            <a:r>
              <a:rPr lang="es-PE" sz="2400" dirty="0"/>
              <a:t>de recuperación de </a:t>
            </a:r>
            <a:r>
              <a:rPr lang="es-PE" sz="2400" dirty="0" smtClean="0"/>
              <a:t>SQL Server 2014</a:t>
            </a: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b="1" u="sng" dirty="0" smtClean="0"/>
              <a:t>Tipos </a:t>
            </a:r>
            <a:r>
              <a:rPr lang="es-PE" sz="2400" b="1" u="sng" dirty="0"/>
              <a:t>de backup </a:t>
            </a:r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Estrategias </a:t>
            </a:r>
            <a:r>
              <a:rPr lang="es-PE" sz="2400" dirty="0"/>
              <a:t>de backup</a:t>
            </a:r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Compresión </a:t>
            </a:r>
            <a:r>
              <a:rPr lang="es-PE" sz="2400" dirty="0"/>
              <a:t>de </a:t>
            </a:r>
            <a:r>
              <a:rPr lang="es-PE" sz="2400" dirty="0" smtClean="0"/>
              <a:t>backup</a:t>
            </a:r>
            <a:endParaRPr lang="es-PE" sz="2400" dirty="0"/>
          </a:p>
          <a:p>
            <a:pPr marL="0" lvl="1" eaLnBrk="0" hangingPunct="0">
              <a:spcBef>
                <a:spcPts val="300"/>
              </a:spcBef>
            </a:pP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endParaRPr lang="es-PE" sz="2400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28625" y="1052736"/>
            <a:ext cx="8634413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PE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Recuperación </a:t>
            </a:r>
            <a:r>
              <a:rPr lang="es-PE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 Desastres</a:t>
            </a:r>
          </a:p>
        </p:txBody>
      </p:sp>
      <p:sp>
        <p:nvSpPr>
          <p:cNvPr id="2" name="1 CuadroTexto"/>
          <p:cNvSpPr txBox="1">
            <a:spLocks noChangeArrowheads="1"/>
          </p:cNvSpPr>
          <p:nvPr/>
        </p:nvSpPr>
        <p:spPr bwMode="auto">
          <a:xfrm>
            <a:off x="0" y="25460"/>
            <a:ext cx="914399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PE" sz="2600" b="1" dirty="0" smtClean="0">
                <a:solidFill>
                  <a:schemeClr val="bg1"/>
                </a:solidFill>
              </a:rPr>
              <a:t>Base de Datos Avanzado I</a:t>
            </a:r>
            <a:endParaRPr lang="es-PE" sz="2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44624"/>
            <a:ext cx="80724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Tipos de Backup</a:t>
            </a:r>
            <a:endParaRPr lang="es-PE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44475" y="836712"/>
            <a:ext cx="86480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/>
              <a:t>Backup Full:</a:t>
            </a:r>
          </a:p>
          <a:p>
            <a:endParaRPr lang="es-PE" dirty="0"/>
          </a:p>
          <a:p>
            <a:pPr marL="285750" indent="-285750">
              <a:buFont typeface="Arial" pitchFamily="34" charset="0"/>
              <a:buChar char="•"/>
            </a:pPr>
            <a:r>
              <a:rPr lang="es-PE" dirty="0" smtClean="0"/>
              <a:t>Captura </a:t>
            </a:r>
            <a:r>
              <a:rPr lang="es-PE" dirty="0"/>
              <a:t>toda la data que se encuentra almacenada dentro de una base de datos. </a:t>
            </a:r>
            <a:endParaRPr lang="es-P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PE" dirty="0" smtClean="0"/>
              <a:t>Se utiliza </a:t>
            </a:r>
            <a:r>
              <a:rPr lang="es-PE" dirty="0"/>
              <a:t>para recrear una base de datos en su totalidad. </a:t>
            </a:r>
            <a:endParaRPr lang="es-P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PE" dirty="0" smtClean="0"/>
              <a:t>Disponible </a:t>
            </a:r>
            <a:r>
              <a:rPr lang="es-PE" dirty="0"/>
              <a:t>sin importar el modelo de </a:t>
            </a:r>
            <a:r>
              <a:rPr lang="es-PE" dirty="0" smtClean="0"/>
              <a:t>recuperación.</a:t>
            </a: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USE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master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GO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latin typeface="Consolas"/>
                <a:ea typeface="Calibri"/>
              </a:rPr>
              <a:t> 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BACKUP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DATABASE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/>
                <a:ea typeface="Calibri"/>
              </a:rPr>
              <a:t>AdventureWorks2014</a:t>
            </a:r>
            <a:r>
              <a:rPr lang="en-US" dirty="0" smtClean="0">
                <a:latin typeface="Consolas"/>
                <a:ea typeface="Calibri"/>
              </a:rPr>
              <a:t> 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TO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DISK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</a:rPr>
              <a:t>=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'D:\</a:t>
            </a:r>
            <a:r>
              <a:rPr lang="en-US" dirty="0" err="1" smtClean="0">
                <a:solidFill>
                  <a:srgbClr val="FF0000"/>
                </a:solidFill>
                <a:latin typeface="Consolas"/>
                <a:ea typeface="Calibri"/>
              </a:rPr>
              <a:t>SQLBackups</a:t>
            </a:r>
            <a:r>
              <a:rPr lang="en-US" dirty="0" smtClean="0">
                <a:solidFill>
                  <a:srgbClr val="FF0000"/>
                </a:solidFill>
                <a:latin typeface="Consolas"/>
                <a:ea typeface="Calibri"/>
              </a:rPr>
              <a:t>\AdventureWorks2014.bak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</a:t>
            </a:r>
            <a:r>
              <a:rPr lang="en-US" dirty="0">
                <a:latin typeface="Consolas"/>
                <a:ea typeface="Calibri"/>
              </a:rPr>
              <a:t> 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s-PE" dirty="0">
                <a:solidFill>
                  <a:srgbClr val="0000FF"/>
                </a:solidFill>
                <a:latin typeface="Consolas"/>
                <a:ea typeface="Calibri"/>
              </a:rPr>
              <a:t>WITH</a:t>
            </a:r>
            <a:r>
              <a:rPr lang="es-PE" dirty="0">
                <a:latin typeface="Consolas"/>
                <a:ea typeface="Calibri"/>
              </a:rPr>
              <a:t> </a:t>
            </a:r>
            <a:r>
              <a:rPr lang="es-PE" dirty="0">
                <a:solidFill>
                  <a:srgbClr val="0000FF"/>
                </a:solidFill>
                <a:latin typeface="Consolas"/>
                <a:ea typeface="Calibri"/>
              </a:rPr>
              <a:t>INIT</a:t>
            </a:r>
            <a:r>
              <a:rPr lang="es-PE" dirty="0">
                <a:latin typeface="Consolas"/>
                <a:ea typeface="Calibri"/>
              </a:rPr>
              <a:t> 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s-PE" dirty="0">
                <a:solidFill>
                  <a:srgbClr val="0000FF"/>
                </a:solidFill>
                <a:latin typeface="Consolas"/>
                <a:ea typeface="Calibri"/>
              </a:rPr>
              <a:t>GO</a:t>
            </a:r>
            <a:endParaRPr lang="es-PE" dirty="0">
              <a:latin typeface="Times New Roman"/>
              <a:ea typeface="Times New Roman"/>
            </a:endParaRPr>
          </a:p>
          <a:p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428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144463"/>
            <a:ext cx="8072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Tipos de Backup</a:t>
            </a:r>
            <a:endParaRPr lang="es-PE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95537" y="1052736"/>
            <a:ext cx="820891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b="1" dirty="0" smtClean="0"/>
              <a:t>Backup Diferencial:</a:t>
            </a:r>
          </a:p>
          <a:p>
            <a:pPr algn="just"/>
            <a:endParaRPr lang="es-PE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PE" dirty="0"/>
              <a:t>Capturan, únicamente, la data que ha sido modificada desde el último </a:t>
            </a:r>
            <a:r>
              <a:rPr lang="es-PE" dirty="0" smtClean="0"/>
              <a:t>backup full.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PE" dirty="0" smtClean="0"/>
              <a:t>disponible </a:t>
            </a:r>
            <a:r>
              <a:rPr lang="es-PE" dirty="0"/>
              <a:t>sin importar el modelo de recuperación </a:t>
            </a:r>
            <a:endParaRPr lang="es-PE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PE" dirty="0" smtClean="0"/>
              <a:t>Cada </a:t>
            </a:r>
            <a:r>
              <a:rPr lang="es-PE" dirty="0"/>
              <a:t>backup diferencial contiene toda la información de los previos </a:t>
            </a:r>
            <a:r>
              <a:rPr lang="es-PE" dirty="0" err="1"/>
              <a:t>backups</a:t>
            </a:r>
            <a:r>
              <a:rPr lang="es-PE" dirty="0"/>
              <a:t> </a:t>
            </a:r>
            <a:r>
              <a:rPr lang="es-PE" dirty="0" smtClean="0"/>
              <a:t>diferenciales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PE" dirty="0" smtClean="0"/>
              <a:t>No </a:t>
            </a:r>
            <a:r>
              <a:rPr lang="es-PE" dirty="0"/>
              <a:t>es un backup incremental. </a:t>
            </a:r>
            <a:endParaRPr lang="es-PE" dirty="0" smtClean="0"/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pPr marL="381000" algn="just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USE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master</a:t>
            </a:r>
            <a:endParaRPr lang="es-PE" dirty="0">
              <a:latin typeface="Times New Roman"/>
              <a:ea typeface="Times New Roman"/>
            </a:endParaRPr>
          </a:p>
          <a:p>
            <a:pPr marL="381000" algn="just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GO</a:t>
            </a:r>
            <a:endParaRPr lang="es-PE" dirty="0">
              <a:latin typeface="Times New Roman"/>
              <a:ea typeface="Times New Roman"/>
            </a:endParaRPr>
          </a:p>
          <a:p>
            <a:pPr marL="381000" algn="just">
              <a:spcAft>
                <a:spcPts val="0"/>
              </a:spcAft>
            </a:pPr>
            <a:r>
              <a:rPr lang="en-US" dirty="0">
                <a:latin typeface="Consolas"/>
                <a:ea typeface="Calibri"/>
              </a:rPr>
              <a:t> </a:t>
            </a:r>
            <a:endParaRPr lang="es-PE" dirty="0">
              <a:latin typeface="Times New Roman"/>
              <a:ea typeface="Times New Roman"/>
            </a:endParaRPr>
          </a:p>
          <a:p>
            <a:pPr marL="381000" algn="just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BACKUP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DATABASE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/>
                <a:ea typeface="Calibri"/>
              </a:rPr>
              <a:t>AdventureWorks2014</a:t>
            </a:r>
            <a:r>
              <a:rPr lang="en-US" dirty="0" smtClean="0">
                <a:latin typeface="Consolas"/>
                <a:ea typeface="Calibri"/>
              </a:rPr>
              <a:t> </a:t>
            </a:r>
            <a:endParaRPr lang="es-PE" dirty="0">
              <a:latin typeface="Times New Roman"/>
              <a:ea typeface="Times New Roman"/>
            </a:endParaRPr>
          </a:p>
          <a:p>
            <a:pPr marL="381000" algn="just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TO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DISK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</a:rPr>
              <a:t>=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'D:\</a:t>
            </a:r>
            <a:r>
              <a:rPr lang="en-US" dirty="0" err="1" smtClean="0">
                <a:solidFill>
                  <a:srgbClr val="FF0000"/>
                </a:solidFill>
                <a:latin typeface="Consolas"/>
                <a:ea typeface="Calibri"/>
              </a:rPr>
              <a:t>SQLBackups</a:t>
            </a:r>
            <a:r>
              <a:rPr lang="en-US" dirty="0" smtClean="0">
                <a:solidFill>
                  <a:srgbClr val="FF0000"/>
                </a:solidFill>
                <a:latin typeface="Consolas"/>
                <a:ea typeface="Calibri"/>
              </a:rPr>
              <a:t>\AdventureWorks2014Diff.bak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</a:t>
            </a:r>
            <a:r>
              <a:rPr lang="en-US" dirty="0">
                <a:latin typeface="Consolas"/>
                <a:ea typeface="Calibri"/>
              </a:rPr>
              <a:t> </a:t>
            </a:r>
            <a:endParaRPr lang="es-PE" dirty="0">
              <a:latin typeface="Times New Roman"/>
              <a:ea typeface="Times New Roman"/>
            </a:endParaRPr>
          </a:p>
          <a:p>
            <a:pPr marL="381000" algn="just">
              <a:spcAft>
                <a:spcPts val="0"/>
              </a:spcAft>
            </a:pPr>
            <a:r>
              <a:rPr lang="es-PE" dirty="0">
                <a:solidFill>
                  <a:srgbClr val="0000FF"/>
                </a:solidFill>
                <a:latin typeface="Consolas"/>
                <a:ea typeface="Calibri"/>
              </a:rPr>
              <a:t>WITH</a:t>
            </a:r>
            <a:r>
              <a:rPr lang="es-PE" dirty="0">
                <a:latin typeface="Consolas"/>
                <a:ea typeface="Calibri"/>
              </a:rPr>
              <a:t> </a:t>
            </a:r>
            <a:r>
              <a:rPr lang="es-PE" dirty="0">
                <a:solidFill>
                  <a:srgbClr val="0000FF"/>
                </a:solidFill>
                <a:latin typeface="Consolas"/>
                <a:ea typeface="Calibri"/>
              </a:rPr>
              <a:t>DIFFERENTIAL</a:t>
            </a:r>
            <a:endParaRPr lang="es-PE" dirty="0">
              <a:latin typeface="Times New Roman"/>
              <a:ea typeface="Times New Roman"/>
            </a:endParaRPr>
          </a:p>
          <a:p>
            <a:pPr marL="381000" algn="just">
              <a:spcAft>
                <a:spcPts val="0"/>
              </a:spcAft>
            </a:pPr>
            <a:r>
              <a:rPr lang="es-PE" dirty="0">
                <a:solidFill>
                  <a:srgbClr val="0000FF"/>
                </a:solidFill>
                <a:latin typeface="Consolas"/>
                <a:ea typeface="Calibri"/>
              </a:rPr>
              <a:t>GO</a:t>
            </a:r>
            <a:endParaRPr lang="es-PE" dirty="0">
              <a:latin typeface="Times New Roman"/>
              <a:ea typeface="Times New Roman"/>
            </a:endParaRPr>
          </a:p>
          <a:p>
            <a:pPr algn="just"/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54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44624"/>
            <a:ext cx="8072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Tipos de Backup</a:t>
            </a:r>
            <a:endParaRPr lang="es-PE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44475" y="1064925"/>
            <a:ext cx="86480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/>
              <a:t>Backup de </a:t>
            </a:r>
            <a:r>
              <a:rPr lang="es-PE" sz="2000" b="1" dirty="0" err="1"/>
              <a:t>Transaction</a:t>
            </a:r>
            <a:r>
              <a:rPr lang="es-PE" sz="2000" b="1" dirty="0"/>
              <a:t> </a:t>
            </a:r>
            <a:r>
              <a:rPr lang="es-PE" sz="2000" b="1" dirty="0" smtClean="0"/>
              <a:t>Log:</a:t>
            </a:r>
          </a:p>
          <a:p>
            <a:endParaRPr lang="es-PE" dirty="0"/>
          </a:p>
          <a:p>
            <a:pPr marL="285750" indent="-285750">
              <a:buFont typeface="Arial" pitchFamily="34" charset="0"/>
              <a:buChar char="•"/>
            </a:pPr>
            <a:r>
              <a:rPr lang="es-PE" dirty="0" smtClean="0"/>
              <a:t>Sólo </a:t>
            </a:r>
            <a:r>
              <a:rPr lang="es-PE" dirty="0"/>
              <a:t>puede ser ejecutado sobre bases de datos </a:t>
            </a:r>
            <a:r>
              <a:rPr lang="es-PE" dirty="0" smtClean="0"/>
              <a:t>con modelo de recuperación  Full </a:t>
            </a:r>
            <a:r>
              <a:rPr lang="es-PE" dirty="0"/>
              <a:t>o </a:t>
            </a:r>
            <a:r>
              <a:rPr lang="es-PE" dirty="0" err="1"/>
              <a:t>Bulk-Logged</a:t>
            </a:r>
            <a:r>
              <a:rPr lang="es-PE" dirty="0"/>
              <a:t>. </a:t>
            </a:r>
            <a:endParaRPr lang="es-P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PE" dirty="0" smtClean="0"/>
              <a:t>Sólo </a:t>
            </a:r>
            <a:r>
              <a:rPr lang="es-PE" dirty="0"/>
              <a:t>podrán ejecutarse después que se haya completado un full backup. </a:t>
            </a:r>
            <a:endParaRPr lang="es-P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PE" dirty="0" smtClean="0"/>
              <a:t>Los </a:t>
            </a:r>
            <a:r>
              <a:rPr lang="es-PE" dirty="0"/>
              <a:t>Log </a:t>
            </a:r>
            <a:r>
              <a:rPr lang="es-PE" dirty="0" err="1"/>
              <a:t>Backups</a:t>
            </a:r>
            <a:r>
              <a:rPr lang="es-PE" dirty="0"/>
              <a:t> contienen el active log. </a:t>
            </a:r>
            <a:endParaRPr lang="es-P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PE" dirty="0" smtClean="0"/>
              <a:t>SQL </a:t>
            </a:r>
            <a:r>
              <a:rPr lang="es-PE" dirty="0"/>
              <a:t>Server realiza un backup de todas las transacciones hasta que se encuentra con una transacción abierta.</a:t>
            </a:r>
          </a:p>
          <a:p>
            <a:endParaRPr lang="es-PE" dirty="0"/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USE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master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GO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latin typeface="Consolas"/>
                <a:ea typeface="Calibri"/>
              </a:rPr>
              <a:t> 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BACKUP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/>
                <a:ea typeface="Calibri"/>
              </a:rPr>
              <a:t>LOG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/>
                <a:ea typeface="Calibri"/>
              </a:rPr>
              <a:t>AdventureWorks2014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TO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DISK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</a:rPr>
              <a:t>=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'D:\</a:t>
            </a:r>
            <a:r>
              <a:rPr lang="en-US" dirty="0" err="1" smtClean="0">
                <a:solidFill>
                  <a:srgbClr val="FF0000"/>
                </a:solidFill>
                <a:latin typeface="Consolas"/>
                <a:ea typeface="Calibri"/>
              </a:rPr>
              <a:t>SQLBackups</a:t>
            </a:r>
            <a:r>
              <a:rPr lang="en-US" dirty="0" smtClean="0">
                <a:solidFill>
                  <a:srgbClr val="FF0000"/>
                </a:solidFill>
                <a:latin typeface="Consolas"/>
                <a:ea typeface="Calibri"/>
              </a:rPr>
              <a:t>\AdventureWorks2014.trn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</a:t>
            </a:r>
            <a:r>
              <a:rPr lang="en-US" dirty="0">
                <a:latin typeface="Consolas"/>
                <a:ea typeface="Calibri"/>
              </a:rPr>
              <a:t> 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s-PE" dirty="0">
                <a:solidFill>
                  <a:srgbClr val="0000FF"/>
                </a:solidFill>
                <a:latin typeface="Consolas"/>
                <a:ea typeface="Calibri"/>
              </a:rPr>
              <a:t>WITH</a:t>
            </a:r>
            <a:r>
              <a:rPr lang="es-PE" dirty="0">
                <a:latin typeface="Consolas"/>
                <a:ea typeface="Calibri"/>
              </a:rPr>
              <a:t> </a:t>
            </a:r>
            <a:r>
              <a:rPr lang="es-PE" dirty="0">
                <a:solidFill>
                  <a:srgbClr val="0000FF"/>
                </a:solidFill>
                <a:latin typeface="Consolas"/>
                <a:ea typeface="Calibri"/>
              </a:rPr>
              <a:t>INIT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s-PE" dirty="0" smtClean="0">
                <a:solidFill>
                  <a:srgbClr val="0000FF"/>
                </a:solidFill>
                <a:latin typeface="Consolas"/>
                <a:ea typeface="Calibri"/>
              </a:rPr>
              <a:t>GO</a:t>
            </a:r>
            <a:endParaRPr lang="es-PE" dirty="0">
              <a:latin typeface="Times New Roman"/>
              <a:ea typeface="Times New Roman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47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611188" y="2204864"/>
            <a:ext cx="7646987" cy="349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PE" sz="2800" b="1" i="1" dirty="0"/>
              <a:t>Temas:</a:t>
            </a:r>
          </a:p>
          <a:p>
            <a:pPr eaLnBrk="0" hangingPunct="0">
              <a:spcBef>
                <a:spcPct val="50000"/>
              </a:spcBef>
            </a:pPr>
            <a:endParaRPr lang="es-PE" sz="500" b="1" i="1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Registro </a:t>
            </a:r>
            <a:r>
              <a:rPr lang="es-PE" sz="2400" dirty="0"/>
              <a:t>de transacciones en </a:t>
            </a:r>
            <a:r>
              <a:rPr lang="es-PE" sz="2400" dirty="0" smtClean="0"/>
              <a:t>SQL Server 2014</a:t>
            </a: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Modelos </a:t>
            </a:r>
            <a:r>
              <a:rPr lang="es-PE" sz="2400" dirty="0"/>
              <a:t>de recuperación de </a:t>
            </a:r>
            <a:r>
              <a:rPr lang="es-PE" sz="2400" dirty="0" smtClean="0"/>
              <a:t>SQL Server 2014</a:t>
            </a: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Tipos </a:t>
            </a:r>
            <a:r>
              <a:rPr lang="es-PE" sz="2400" dirty="0"/>
              <a:t>de backup </a:t>
            </a:r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b="1" u="sng" dirty="0" smtClean="0"/>
              <a:t>Estrategias </a:t>
            </a:r>
            <a:r>
              <a:rPr lang="es-PE" sz="2400" b="1" u="sng" dirty="0"/>
              <a:t>de backup</a:t>
            </a:r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Compresión </a:t>
            </a:r>
            <a:r>
              <a:rPr lang="es-PE" sz="2400" dirty="0"/>
              <a:t>de </a:t>
            </a:r>
            <a:r>
              <a:rPr lang="es-PE" sz="2400" dirty="0" smtClean="0"/>
              <a:t>backup</a:t>
            </a:r>
            <a:endParaRPr lang="es-PE" sz="2400" dirty="0"/>
          </a:p>
          <a:p>
            <a:pPr marL="0" lvl="1" eaLnBrk="0" hangingPunct="0">
              <a:spcBef>
                <a:spcPts val="300"/>
              </a:spcBef>
            </a:pP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endParaRPr lang="es-PE" sz="2400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28625" y="1052736"/>
            <a:ext cx="8634413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PE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Recuperación </a:t>
            </a:r>
            <a:r>
              <a:rPr lang="es-PE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 Desastres</a:t>
            </a:r>
          </a:p>
        </p:txBody>
      </p:sp>
      <p:sp>
        <p:nvSpPr>
          <p:cNvPr id="2" name="1 CuadroTexto"/>
          <p:cNvSpPr txBox="1">
            <a:spLocks noChangeArrowheads="1"/>
          </p:cNvSpPr>
          <p:nvPr/>
        </p:nvSpPr>
        <p:spPr bwMode="auto">
          <a:xfrm>
            <a:off x="0" y="25460"/>
            <a:ext cx="914399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PE" sz="2600" b="1" dirty="0" smtClean="0">
                <a:solidFill>
                  <a:schemeClr val="bg1"/>
                </a:solidFill>
              </a:rPr>
              <a:t>Base de Datos Avanzado I</a:t>
            </a:r>
            <a:endParaRPr lang="es-PE" sz="2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44624"/>
            <a:ext cx="80724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Estrategias </a:t>
            </a:r>
            <a:r>
              <a:rPr lang="es-PE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 backup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44475" y="836712"/>
            <a:ext cx="86480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El diseño de una estrategia de backup y </a:t>
            </a:r>
            <a:r>
              <a:rPr lang="es-PE" dirty="0" err="1"/>
              <a:t>restore</a:t>
            </a:r>
            <a:r>
              <a:rPr lang="es-PE" dirty="0"/>
              <a:t> incluye </a:t>
            </a:r>
            <a:r>
              <a:rPr lang="es-PE" dirty="0" smtClean="0"/>
              <a:t>:</a:t>
            </a:r>
          </a:p>
          <a:p>
            <a:endParaRPr lang="es-PE" dirty="0"/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Analizar </a:t>
            </a:r>
            <a:r>
              <a:rPr lang="es-PE" dirty="0" smtClean="0"/>
              <a:t>requerimientos </a:t>
            </a:r>
            <a:r>
              <a:rPr lang="es-PE" dirty="0"/>
              <a:t>del negocio para recuperación de </a:t>
            </a:r>
            <a:r>
              <a:rPr lang="es-PE" dirty="0" smtClean="0"/>
              <a:t>información, para </a:t>
            </a:r>
            <a:r>
              <a:rPr lang="es-PE" dirty="0"/>
              <a:t>cada base de datos dentro de una </a:t>
            </a:r>
            <a:r>
              <a:rPr lang="es-PE" dirty="0" smtClean="0"/>
              <a:t>organización.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Categorizar las bases de datos por criterios de </a:t>
            </a:r>
            <a:r>
              <a:rPr lang="es-ES" dirty="0" smtClean="0"/>
              <a:t>recuperación.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PE" dirty="0" smtClean="0"/>
              <a:t>Bases </a:t>
            </a:r>
            <a:r>
              <a:rPr lang="es-PE" dirty="0"/>
              <a:t>de datos criticas con elevada actividad.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PE" dirty="0" smtClean="0"/>
              <a:t>Bases </a:t>
            </a:r>
            <a:r>
              <a:rPr lang="es-PE" dirty="0"/>
              <a:t>de datos criticas con baja actividad.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PE" dirty="0" smtClean="0"/>
              <a:t>Bases </a:t>
            </a:r>
            <a:r>
              <a:rPr lang="es-PE" dirty="0"/>
              <a:t>de datos no críticas</a:t>
            </a:r>
            <a:r>
              <a:rPr lang="es-PE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 smtClean="0"/>
              <a:t>Asignar </a:t>
            </a:r>
            <a:r>
              <a:rPr lang="es-PE" dirty="0"/>
              <a:t>un modelo de recuperación por cada </a:t>
            </a:r>
            <a:r>
              <a:rPr lang="es-PE" dirty="0" smtClean="0"/>
              <a:t>categoría.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 smtClean="0"/>
              <a:t>Especificar </a:t>
            </a:r>
            <a:r>
              <a:rPr lang="es-PE" dirty="0"/>
              <a:t>los tipos de backup requeridos por cada </a:t>
            </a:r>
            <a:r>
              <a:rPr lang="es-PE" dirty="0" smtClean="0"/>
              <a:t>categoría.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 smtClean="0"/>
              <a:t>Especificar </a:t>
            </a:r>
            <a:r>
              <a:rPr lang="es-PE" dirty="0"/>
              <a:t>una política de frecuencia de </a:t>
            </a:r>
            <a:r>
              <a:rPr lang="es-PE" dirty="0" err="1"/>
              <a:t>backups</a:t>
            </a:r>
            <a:r>
              <a:rPr lang="es-PE" dirty="0"/>
              <a:t> para cada </a:t>
            </a:r>
            <a:r>
              <a:rPr lang="es-PE" dirty="0" smtClean="0"/>
              <a:t>categoría.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 smtClean="0"/>
              <a:t>Determinar </a:t>
            </a:r>
            <a:r>
              <a:rPr lang="es-PE" dirty="0"/>
              <a:t>las políticas de seguridad para cada </a:t>
            </a:r>
            <a:r>
              <a:rPr lang="es-PE" dirty="0" smtClean="0"/>
              <a:t>categoría.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 smtClean="0"/>
              <a:t>Documentar </a:t>
            </a:r>
            <a:r>
              <a:rPr lang="es-PE" dirty="0"/>
              <a:t>la estrategia de </a:t>
            </a:r>
            <a:r>
              <a:rPr lang="es-PE" dirty="0" err="1" smtClean="0"/>
              <a:t>backups</a:t>
            </a:r>
            <a:r>
              <a:rPr lang="es-PE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 smtClean="0"/>
              <a:t>Crear </a:t>
            </a:r>
            <a:r>
              <a:rPr lang="es-PE" dirty="0"/>
              <a:t>validaciones de </a:t>
            </a:r>
            <a:r>
              <a:rPr lang="es-PE" dirty="0" err="1"/>
              <a:t>backups</a:t>
            </a:r>
            <a:r>
              <a:rPr lang="es-PE" dirty="0"/>
              <a:t> y políticas de </a:t>
            </a:r>
            <a:r>
              <a:rPr lang="es-PE" dirty="0" smtClean="0"/>
              <a:t>pruebas.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 smtClean="0"/>
              <a:t>Crear </a:t>
            </a:r>
            <a:r>
              <a:rPr lang="es-PE" dirty="0"/>
              <a:t>una política de notificación de </a:t>
            </a:r>
            <a:r>
              <a:rPr lang="es-PE" dirty="0" err="1"/>
              <a:t>backups</a:t>
            </a:r>
            <a:r>
              <a:rPr lang="es-PE" dirty="0"/>
              <a:t> </a:t>
            </a:r>
            <a:r>
              <a:rPr lang="es-PE" dirty="0" smtClean="0"/>
              <a:t>fallidos.</a:t>
            </a:r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82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315986" y="44624"/>
            <a:ext cx="8072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Estrategias de backup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44475" y="836712"/>
            <a:ext cx="8648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/>
              <a:t>Estrategia de Full Diario: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dirty="0" smtClean="0"/>
              <a:t>La </a:t>
            </a:r>
            <a:r>
              <a:rPr lang="es-PE" dirty="0"/>
              <a:t>base de datos es pequeña. </a:t>
            </a:r>
            <a:endParaRPr lang="es-P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PE" dirty="0" smtClean="0"/>
              <a:t>La </a:t>
            </a:r>
            <a:r>
              <a:rPr lang="es-PE" dirty="0"/>
              <a:t>base de datos sufre pocas modificaciones de datos </a:t>
            </a:r>
          </a:p>
        </p:txBody>
      </p:sp>
      <p:sp>
        <p:nvSpPr>
          <p:cNvPr id="6" name="5 Disco magnético"/>
          <p:cNvSpPr/>
          <p:nvPr/>
        </p:nvSpPr>
        <p:spPr>
          <a:xfrm>
            <a:off x="611560" y="2555612"/>
            <a:ext cx="1800200" cy="64807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ysClr val="windowText" lastClr="000000"/>
                </a:solidFill>
              </a:rPr>
              <a:t>FULL</a:t>
            </a:r>
            <a:endParaRPr lang="es-PE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1511660" y="3419708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11560" y="45718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LUNES</a:t>
            </a:r>
            <a:endParaRPr lang="es-PE" dirty="0"/>
          </a:p>
        </p:txBody>
      </p:sp>
      <p:sp>
        <p:nvSpPr>
          <p:cNvPr id="10" name="9 Disco magnético"/>
          <p:cNvSpPr/>
          <p:nvPr/>
        </p:nvSpPr>
        <p:spPr>
          <a:xfrm>
            <a:off x="2987824" y="2555612"/>
            <a:ext cx="1800200" cy="64807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ysClr val="windowText" lastClr="000000"/>
                </a:solidFill>
              </a:rPr>
              <a:t>FULL</a:t>
            </a:r>
            <a:endParaRPr lang="es-PE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3887924" y="3419708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2987824" y="45718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MARTES</a:t>
            </a:r>
            <a:endParaRPr lang="es-PE" dirty="0"/>
          </a:p>
        </p:txBody>
      </p:sp>
      <p:sp>
        <p:nvSpPr>
          <p:cNvPr id="13" name="12 Disco magnético"/>
          <p:cNvSpPr/>
          <p:nvPr/>
        </p:nvSpPr>
        <p:spPr>
          <a:xfrm>
            <a:off x="5364088" y="2555612"/>
            <a:ext cx="1800200" cy="64807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ysClr val="windowText" lastClr="000000"/>
                </a:solidFill>
              </a:rPr>
              <a:t>FULL</a:t>
            </a:r>
            <a:endParaRPr lang="es-PE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13 Conector recto"/>
          <p:cNvCxnSpPr/>
          <p:nvPr/>
        </p:nvCxnSpPr>
        <p:spPr>
          <a:xfrm>
            <a:off x="6264188" y="3419708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5364088" y="45718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MIERCOLES</a:t>
            </a:r>
            <a:endParaRPr lang="es-PE" dirty="0"/>
          </a:p>
        </p:txBody>
      </p:sp>
      <p:sp>
        <p:nvSpPr>
          <p:cNvPr id="16" name="15 CuadroTexto"/>
          <p:cNvSpPr txBox="1"/>
          <p:nvPr/>
        </p:nvSpPr>
        <p:spPr>
          <a:xfrm>
            <a:off x="7343800" y="45718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mtClean="0"/>
              <a:t>……..</a:t>
            </a:r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6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-108520" y="692696"/>
            <a:ext cx="89644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PE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DATOS AVANZADO I</a:t>
            </a:r>
            <a:endParaRPr lang="es-PE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endParaRPr lang="es-PE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1560" y="2016135"/>
            <a:ext cx="5604115" cy="648072"/>
          </a:xfrm>
        </p:spPr>
        <p:txBody>
          <a:bodyPr/>
          <a:lstStyle/>
          <a:p>
            <a:r>
              <a:rPr lang="es-P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Recuperación de Desastres</a:t>
            </a:r>
            <a:endParaRPr lang="es-P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82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44624"/>
            <a:ext cx="8072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Estrategias de backup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44475" y="836712"/>
            <a:ext cx="86480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/>
              <a:t>Estrategia de Full Diario más </a:t>
            </a:r>
            <a:r>
              <a:rPr lang="es-PE" sz="2000" b="1" dirty="0" err="1" smtClean="0"/>
              <a:t>transaction</a:t>
            </a:r>
            <a:r>
              <a:rPr lang="es-PE" sz="2000" b="1" dirty="0" smtClean="0"/>
              <a:t> log: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dirty="0" smtClean="0"/>
              <a:t>La </a:t>
            </a:r>
            <a:r>
              <a:rPr lang="es-PE" dirty="0"/>
              <a:t>base de datos es </a:t>
            </a:r>
            <a:r>
              <a:rPr lang="es-PE" dirty="0" smtClean="0"/>
              <a:t>pequeña/mediana.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dirty="0" smtClean="0"/>
              <a:t>La </a:t>
            </a:r>
            <a:r>
              <a:rPr lang="es-PE" dirty="0"/>
              <a:t>base de datos sufre </a:t>
            </a:r>
            <a:r>
              <a:rPr lang="es-PE" dirty="0" smtClean="0"/>
              <a:t>muchas modificaciones </a:t>
            </a:r>
            <a:r>
              <a:rPr lang="es-PE" dirty="0"/>
              <a:t>de </a:t>
            </a:r>
            <a:r>
              <a:rPr lang="es-PE" dirty="0" smtClean="0"/>
              <a:t>datos.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dirty="0" smtClean="0"/>
              <a:t>Se requiere recuperar la base de datos hasta el punto de falla.</a:t>
            </a:r>
            <a:endParaRPr lang="es-PE" dirty="0"/>
          </a:p>
        </p:txBody>
      </p:sp>
      <p:sp>
        <p:nvSpPr>
          <p:cNvPr id="6" name="5 Disco magnético"/>
          <p:cNvSpPr/>
          <p:nvPr/>
        </p:nvSpPr>
        <p:spPr>
          <a:xfrm>
            <a:off x="611560" y="2555612"/>
            <a:ext cx="1800200" cy="64807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ysClr val="windowText" lastClr="000000"/>
                </a:solidFill>
              </a:rPr>
              <a:t>FULL</a:t>
            </a:r>
            <a:endParaRPr lang="es-PE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1511660" y="3419708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11560" y="45718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LUNES</a:t>
            </a:r>
            <a:endParaRPr lang="es-PE" dirty="0"/>
          </a:p>
        </p:txBody>
      </p:sp>
      <p:sp>
        <p:nvSpPr>
          <p:cNvPr id="10" name="9 Disco magnético"/>
          <p:cNvSpPr/>
          <p:nvPr/>
        </p:nvSpPr>
        <p:spPr>
          <a:xfrm>
            <a:off x="2843808" y="2879648"/>
            <a:ext cx="648072" cy="32403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</a:t>
            </a:r>
            <a:endParaRPr lang="es-P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3131840" y="3419708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2699792" y="457183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9am      </a:t>
            </a:r>
            <a:r>
              <a:rPr lang="es-PE" smtClean="0"/>
              <a:t>12m      </a:t>
            </a:r>
            <a:r>
              <a:rPr lang="es-PE" dirty="0" smtClean="0"/>
              <a:t>5pm</a:t>
            </a:r>
            <a:endParaRPr lang="es-PE" dirty="0"/>
          </a:p>
        </p:txBody>
      </p:sp>
      <p:sp>
        <p:nvSpPr>
          <p:cNvPr id="13" name="12 Disco magnético"/>
          <p:cNvSpPr/>
          <p:nvPr/>
        </p:nvSpPr>
        <p:spPr>
          <a:xfrm>
            <a:off x="5364088" y="2555612"/>
            <a:ext cx="1800200" cy="64807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ysClr val="windowText" lastClr="000000"/>
                </a:solidFill>
              </a:rPr>
              <a:t>FULL</a:t>
            </a:r>
            <a:endParaRPr lang="es-PE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13 Conector recto"/>
          <p:cNvCxnSpPr/>
          <p:nvPr/>
        </p:nvCxnSpPr>
        <p:spPr>
          <a:xfrm>
            <a:off x="6264188" y="3419708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5364088" y="45718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MARTES</a:t>
            </a:r>
            <a:endParaRPr lang="es-PE" dirty="0"/>
          </a:p>
        </p:txBody>
      </p:sp>
      <p:sp>
        <p:nvSpPr>
          <p:cNvPr id="16" name="15 CuadroTexto"/>
          <p:cNvSpPr txBox="1"/>
          <p:nvPr/>
        </p:nvSpPr>
        <p:spPr>
          <a:xfrm>
            <a:off x="7092280" y="45718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……..</a:t>
            </a:r>
            <a:endParaRPr lang="es-PE" dirty="0"/>
          </a:p>
        </p:txBody>
      </p:sp>
      <p:sp>
        <p:nvSpPr>
          <p:cNvPr id="17" name="16 Disco magnético"/>
          <p:cNvSpPr/>
          <p:nvPr/>
        </p:nvSpPr>
        <p:spPr>
          <a:xfrm>
            <a:off x="3634134" y="2879648"/>
            <a:ext cx="648072" cy="32403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</a:t>
            </a:r>
            <a:endParaRPr lang="es-P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Disco magnético"/>
          <p:cNvSpPr/>
          <p:nvPr/>
        </p:nvSpPr>
        <p:spPr>
          <a:xfrm>
            <a:off x="4424461" y="2879648"/>
            <a:ext cx="648072" cy="32403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</a:t>
            </a:r>
            <a:endParaRPr lang="es-P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18 Conector recto"/>
          <p:cNvCxnSpPr/>
          <p:nvPr/>
        </p:nvCxnSpPr>
        <p:spPr>
          <a:xfrm>
            <a:off x="3995936" y="3429000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4781202" y="3453710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7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44624"/>
            <a:ext cx="8072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Estrategias de backup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44475" y="836712"/>
            <a:ext cx="8648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/>
              <a:t>Estrategia de Full y diferencial: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dirty="0" smtClean="0"/>
              <a:t>La </a:t>
            </a:r>
            <a:r>
              <a:rPr lang="es-PE" dirty="0"/>
              <a:t>base de datos es </a:t>
            </a:r>
            <a:r>
              <a:rPr lang="es-PE" dirty="0" smtClean="0"/>
              <a:t>GRANDE.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dirty="0" smtClean="0"/>
              <a:t>Solo un pequeño porcentaje de la BD es modificada.</a:t>
            </a:r>
            <a:endParaRPr lang="es-PE" dirty="0"/>
          </a:p>
        </p:txBody>
      </p:sp>
      <p:sp>
        <p:nvSpPr>
          <p:cNvPr id="6" name="5 Disco magnético"/>
          <p:cNvSpPr/>
          <p:nvPr/>
        </p:nvSpPr>
        <p:spPr>
          <a:xfrm>
            <a:off x="611560" y="2555612"/>
            <a:ext cx="1800200" cy="64807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ysClr val="windowText" lastClr="000000"/>
                </a:solidFill>
              </a:rPr>
              <a:t>FULL</a:t>
            </a:r>
            <a:endParaRPr lang="es-PE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1511660" y="3419708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11560" y="45718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LUNES</a:t>
            </a:r>
            <a:endParaRPr lang="es-PE" dirty="0"/>
          </a:p>
        </p:txBody>
      </p:sp>
      <p:sp>
        <p:nvSpPr>
          <p:cNvPr id="10" name="9 Disco magnético"/>
          <p:cNvSpPr/>
          <p:nvPr/>
        </p:nvSpPr>
        <p:spPr>
          <a:xfrm>
            <a:off x="2627784" y="2780928"/>
            <a:ext cx="1584176" cy="42275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3311860" y="3419708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2411760" y="45718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MARTES</a:t>
            </a:r>
            <a:endParaRPr lang="es-PE" dirty="0"/>
          </a:p>
        </p:txBody>
      </p:sp>
      <p:cxnSp>
        <p:nvCxnSpPr>
          <p:cNvPr id="14" name="13 Conector recto"/>
          <p:cNvCxnSpPr/>
          <p:nvPr/>
        </p:nvCxnSpPr>
        <p:spPr>
          <a:xfrm>
            <a:off x="5112060" y="3419708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4211960" y="45718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MIERCOLES</a:t>
            </a:r>
            <a:endParaRPr lang="es-PE" dirty="0"/>
          </a:p>
        </p:txBody>
      </p:sp>
      <p:sp>
        <p:nvSpPr>
          <p:cNvPr id="16" name="15 CuadroTexto"/>
          <p:cNvSpPr txBox="1"/>
          <p:nvPr/>
        </p:nvSpPr>
        <p:spPr>
          <a:xfrm>
            <a:off x="7956376" y="4571836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……..</a:t>
            </a:r>
            <a:endParaRPr lang="es-PE" dirty="0"/>
          </a:p>
        </p:txBody>
      </p:sp>
      <p:sp>
        <p:nvSpPr>
          <p:cNvPr id="17" name="16 Disco magnético"/>
          <p:cNvSpPr/>
          <p:nvPr/>
        </p:nvSpPr>
        <p:spPr>
          <a:xfrm>
            <a:off x="4303720" y="2799978"/>
            <a:ext cx="1584176" cy="42275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ysClr val="windowText" lastClr="000000"/>
              </a:solidFill>
            </a:endParaRPr>
          </a:p>
        </p:txBody>
      </p:sp>
      <p:sp>
        <p:nvSpPr>
          <p:cNvPr id="18" name="17 Disco magnético"/>
          <p:cNvSpPr/>
          <p:nvPr/>
        </p:nvSpPr>
        <p:spPr>
          <a:xfrm>
            <a:off x="4303720" y="2488424"/>
            <a:ext cx="1584176" cy="42275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18 Conector recto"/>
          <p:cNvCxnSpPr/>
          <p:nvPr/>
        </p:nvCxnSpPr>
        <p:spPr>
          <a:xfrm>
            <a:off x="7036524" y="3419708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6136424" y="45718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JUEVES</a:t>
            </a:r>
            <a:endParaRPr lang="es-PE" dirty="0"/>
          </a:p>
        </p:txBody>
      </p:sp>
      <p:sp>
        <p:nvSpPr>
          <p:cNvPr id="21" name="20 Disco magnético"/>
          <p:cNvSpPr/>
          <p:nvPr/>
        </p:nvSpPr>
        <p:spPr>
          <a:xfrm>
            <a:off x="6228184" y="2799978"/>
            <a:ext cx="1584176" cy="42275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ysClr val="windowText" lastClr="000000"/>
              </a:solidFill>
            </a:endParaRPr>
          </a:p>
        </p:txBody>
      </p:sp>
      <p:sp>
        <p:nvSpPr>
          <p:cNvPr id="22" name="21 Disco magnético"/>
          <p:cNvSpPr/>
          <p:nvPr/>
        </p:nvSpPr>
        <p:spPr>
          <a:xfrm>
            <a:off x="6228184" y="2488424"/>
            <a:ext cx="1584176" cy="42275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ysClr val="windowText" lastClr="000000"/>
              </a:solidFill>
            </a:endParaRPr>
          </a:p>
        </p:txBody>
      </p:sp>
      <p:sp>
        <p:nvSpPr>
          <p:cNvPr id="23" name="22 Disco magnético"/>
          <p:cNvSpPr/>
          <p:nvPr/>
        </p:nvSpPr>
        <p:spPr>
          <a:xfrm>
            <a:off x="6228184" y="2195688"/>
            <a:ext cx="1584176" cy="42275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ysClr val="windowText" lastClr="000000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2715558" y="2488424"/>
            <a:ext cx="128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dirty="0" smtClean="0"/>
              <a:t>DIFERENCIAL</a:t>
            </a:r>
            <a:endParaRPr lang="es-PE" sz="12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452208" y="2199558"/>
            <a:ext cx="128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dirty="0" smtClean="0"/>
              <a:t>DIFERENCIAL</a:t>
            </a:r>
            <a:endParaRPr lang="es-PE" sz="12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6392924" y="1901735"/>
            <a:ext cx="128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dirty="0" smtClean="0"/>
              <a:t>DIFERENCIAL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17391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44624"/>
            <a:ext cx="8072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Estrategias de backup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44475" y="836712"/>
            <a:ext cx="86480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/>
              <a:t>Estrategia de Full más diferencial más </a:t>
            </a:r>
            <a:r>
              <a:rPr lang="es-PE" sz="2000" b="1" dirty="0" err="1" smtClean="0"/>
              <a:t>transaction</a:t>
            </a:r>
            <a:r>
              <a:rPr lang="es-PE" sz="2000" b="1" dirty="0" smtClean="0"/>
              <a:t> log: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dirty="0" smtClean="0"/>
              <a:t>La </a:t>
            </a:r>
            <a:r>
              <a:rPr lang="es-PE" dirty="0"/>
              <a:t>base de datos es </a:t>
            </a:r>
            <a:r>
              <a:rPr lang="es-PE" dirty="0" smtClean="0"/>
              <a:t>pequeña/mediana.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dirty="0" smtClean="0"/>
              <a:t>La </a:t>
            </a:r>
            <a:r>
              <a:rPr lang="es-PE" dirty="0"/>
              <a:t>base de datos sufre </a:t>
            </a:r>
            <a:r>
              <a:rPr lang="es-PE" dirty="0" smtClean="0"/>
              <a:t>muchas modificaciones </a:t>
            </a:r>
            <a:r>
              <a:rPr lang="es-PE" dirty="0"/>
              <a:t>de </a:t>
            </a:r>
            <a:r>
              <a:rPr lang="es-PE" dirty="0" smtClean="0"/>
              <a:t>datos.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dirty="0" smtClean="0"/>
              <a:t>Se requiere recuperar la base de datos hasta el punto de falla.</a:t>
            </a:r>
            <a:endParaRPr lang="es-PE" dirty="0"/>
          </a:p>
        </p:txBody>
      </p:sp>
      <p:sp>
        <p:nvSpPr>
          <p:cNvPr id="6" name="5 Disco magnético"/>
          <p:cNvSpPr/>
          <p:nvPr/>
        </p:nvSpPr>
        <p:spPr>
          <a:xfrm>
            <a:off x="107504" y="2555612"/>
            <a:ext cx="1512168" cy="64807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ysClr val="windowText" lastClr="000000"/>
                </a:solidFill>
              </a:rPr>
              <a:t>FULL</a:t>
            </a:r>
            <a:endParaRPr lang="es-PE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827584" y="3419708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107504" y="45718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LUNES</a:t>
            </a:r>
            <a:endParaRPr lang="es-PE" dirty="0"/>
          </a:p>
        </p:txBody>
      </p:sp>
      <p:sp>
        <p:nvSpPr>
          <p:cNvPr id="10" name="9 Disco magnético"/>
          <p:cNvSpPr/>
          <p:nvPr/>
        </p:nvSpPr>
        <p:spPr>
          <a:xfrm>
            <a:off x="1691680" y="2879648"/>
            <a:ext cx="544380" cy="32403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</a:t>
            </a:r>
            <a:endParaRPr lang="es-PE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1876020" y="3419708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450946" y="4571836"/>
            <a:ext cx="223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9am   12m   5pm</a:t>
            </a:r>
            <a:endParaRPr lang="es-PE" dirty="0"/>
          </a:p>
        </p:txBody>
      </p:sp>
      <p:cxnSp>
        <p:nvCxnSpPr>
          <p:cNvPr id="14" name="13 Conector recto"/>
          <p:cNvCxnSpPr/>
          <p:nvPr/>
        </p:nvCxnSpPr>
        <p:spPr>
          <a:xfrm>
            <a:off x="4293140" y="3419708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3491880" y="45718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MARTES</a:t>
            </a:r>
            <a:endParaRPr lang="es-PE" dirty="0"/>
          </a:p>
        </p:txBody>
      </p:sp>
      <p:sp>
        <p:nvSpPr>
          <p:cNvPr id="17" name="16 Disco magnético"/>
          <p:cNvSpPr/>
          <p:nvPr/>
        </p:nvSpPr>
        <p:spPr>
          <a:xfrm>
            <a:off x="2299428" y="2879648"/>
            <a:ext cx="544380" cy="32403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</a:t>
            </a:r>
            <a:endParaRPr lang="es-PE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Disco magnético"/>
          <p:cNvSpPr/>
          <p:nvPr/>
        </p:nvSpPr>
        <p:spPr>
          <a:xfrm>
            <a:off x="2915816" y="2879648"/>
            <a:ext cx="544380" cy="32403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</a:t>
            </a:r>
            <a:endParaRPr lang="es-PE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18 Conector recto"/>
          <p:cNvCxnSpPr/>
          <p:nvPr/>
        </p:nvCxnSpPr>
        <p:spPr>
          <a:xfrm>
            <a:off x="2557538" y="3419708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3172164" y="3419708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Disco magnético"/>
          <p:cNvSpPr/>
          <p:nvPr/>
        </p:nvSpPr>
        <p:spPr>
          <a:xfrm>
            <a:off x="3565328" y="2830288"/>
            <a:ext cx="1330708" cy="42275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ysClr val="windowText" lastClr="000000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594292" y="2488424"/>
            <a:ext cx="1229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dirty="0" smtClean="0"/>
              <a:t>DIFERENCIAL</a:t>
            </a:r>
            <a:endParaRPr lang="es-PE" sz="1200" dirty="0"/>
          </a:p>
        </p:txBody>
      </p:sp>
      <p:sp>
        <p:nvSpPr>
          <p:cNvPr id="23" name="22 Disco magnético"/>
          <p:cNvSpPr/>
          <p:nvPr/>
        </p:nvSpPr>
        <p:spPr>
          <a:xfrm>
            <a:off x="5004048" y="2884120"/>
            <a:ext cx="544380" cy="32403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</a:t>
            </a:r>
            <a:endParaRPr lang="es-PE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23 Conector recto"/>
          <p:cNvCxnSpPr/>
          <p:nvPr/>
        </p:nvCxnSpPr>
        <p:spPr>
          <a:xfrm>
            <a:off x="5188388" y="3419708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7596336" y="3419708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6788482" y="4576308"/>
            <a:ext cx="235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MIÉRCOLES  …..</a:t>
            </a:r>
            <a:endParaRPr lang="es-PE" dirty="0"/>
          </a:p>
        </p:txBody>
      </p:sp>
      <p:sp>
        <p:nvSpPr>
          <p:cNvPr id="27" name="26 Disco magnético"/>
          <p:cNvSpPr/>
          <p:nvPr/>
        </p:nvSpPr>
        <p:spPr>
          <a:xfrm>
            <a:off x="5611796" y="2884120"/>
            <a:ext cx="544380" cy="32403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</a:t>
            </a:r>
            <a:endParaRPr lang="es-PE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27 Disco magnético"/>
          <p:cNvSpPr/>
          <p:nvPr/>
        </p:nvSpPr>
        <p:spPr>
          <a:xfrm>
            <a:off x="6228184" y="2884120"/>
            <a:ext cx="544380" cy="32403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</a:t>
            </a:r>
            <a:endParaRPr lang="es-PE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28 Conector recto"/>
          <p:cNvCxnSpPr/>
          <p:nvPr/>
        </p:nvCxnSpPr>
        <p:spPr>
          <a:xfrm>
            <a:off x="5869906" y="3419708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>
            <a:off x="6484532" y="3419708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Disco magnético"/>
          <p:cNvSpPr/>
          <p:nvPr/>
        </p:nvSpPr>
        <p:spPr>
          <a:xfrm>
            <a:off x="6949704" y="2834760"/>
            <a:ext cx="1330708" cy="42275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ysClr val="windowText" lastClr="000000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7034910" y="2148622"/>
            <a:ext cx="1245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dirty="0" smtClean="0"/>
              <a:t>DIFERENCIAL</a:t>
            </a:r>
            <a:endParaRPr lang="es-PE" sz="1200" dirty="0"/>
          </a:p>
        </p:txBody>
      </p:sp>
      <p:sp>
        <p:nvSpPr>
          <p:cNvPr id="33" name="32 Disco magnético"/>
          <p:cNvSpPr/>
          <p:nvPr/>
        </p:nvSpPr>
        <p:spPr>
          <a:xfrm>
            <a:off x="6938410" y="2517954"/>
            <a:ext cx="1330708" cy="42275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ysClr val="windowText" lastClr="000000"/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4750731" y="4571836"/>
            <a:ext cx="223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9am   12m   5pm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3112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611188" y="2204864"/>
            <a:ext cx="7646987" cy="349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PE" sz="2800" b="1" i="1" dirty="0"/>
              <a:t>Temas:</a:t>
            </a:r>
          </a:p>
          <a:p>
            <a:pPr eaLnBrk="0" hangingPunct="0">
              <a:spcBef>
                <a:spcPct val="50000"/>
              </a:spcBef>
            </a:pPr>
            <a:endParaRPr lang="es-PE" sz="500" b="1" i="1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Registro </a:t>
            </a:r>
            <a:r>
              <a:rPr lang="es-PE" sz="2400" dirty="0"/>
              <a:t>de transacciones en </a:t>
            </a:r>
            <a:r>
              <a:rPr lang="es-PE" sz="2400" dirty="0" smtClean="0"/>
              <a:t>SQL Server 2014</a:t>
            </a: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Modelos </a:t>
            </a:r>
            <a:r>
              <a:rPr lang="es-PE" sz="2400" dirty="0"/>
              <a:t>de recuperación de </a:t>
            </a:r>
            <a:r>
              <a:rPr lang="es-PE" sz="2400" dirty="0" smtClean="0"/>
              <a:t>SQL Server 2014</a:t>
            </a: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Tipos </a:t>
            </a:r>
            <a:r>
              <a:rPr lang="es-PE" sz="2400" dirty="0"/>
              <a:t>de backup </a:t>
            </a:r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Estrategias </a:t>
            </a:r>
            <a:r>
              <a:rPr lang="es-PE" sz="2400" dirty="0"/>
              <a:t>de backup</a:t>
            </a:r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b="1" u="sng" dirty="0" smtClean="0"/>
              <a:t>Compresión </a:t>
            </a:r>
            <a:r>
              <a:rPr lang="es-PE" sz="2400" b="1" u="sng" dirty="0"/>
              <a:t>de </a:t>
            </a:r>
            <a:r>
              <a:rPr lang="es-PE" sz="2400" b="1" u="sng" dirty="0" smtClean="0"/>
              <a:t>backup</a:t>
            </a:r>
            <a:endParaRPr lang="es-PE" sz="2400" b="1" u="sng" dirty="0"/>
          </a:p>
          <a:p>
            <a:pPr marL="0" lvl="1" eaLnBrk="0" hangingPunct="0">
              <a:spcBef>
                <a:spcPts val="300"/>
              </a:spcBef>
            </a:pP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endParaRPr lang="es-PE" sz="2400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28625" y="1052736"/>
            <a:ext cx="8634413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PE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Recuperación </a:t>
            </a:r>
            <a:r>
              <a:rPr lang="es-PE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 Desastres</a:t>
            </a:r>
          </a:p>
        </p:txBody>
      </p:sp>
      <p:sp>
        <p:nvSpPr>
          <p:cNvPr id="2" name="1 CuadroTexto"/>
          <p:cNvSpPr txBox="1">
            <a:spLocks noChangeArrowheads="1"/>
          </p:cNvSpPr>
          <p:nvPr/>
        </p:nvSpPr>
        <p:spPr bwMode="auto">
          <a:xfrm>
            <a:off x="0" y="25460"/>
            <a:ext cx="914399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PE" sz="2600" b="1" dirty="0" smtClean="0">
                <a:solidFill>
                  <a:schemeClr val="bg1"/>
                </a:solidFill>
              </a:rPr>
              <a:t>Base de Datos Avanzado I</a:t>
            </a:r>
            <a:endParaRPr lang="es-PE" sz="2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44624"/>
            <a:ext cx="80724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Compresión de </a:t>
            </a:r>
            <a:r>
              <a:rPr lang="es-PE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backup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44475" y="836712"/>
            <a:ext cx="864800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/>
              <a:t>Ventaja</a:t>
            </a:r>
            <a:endParaRPr lang="es-PE" b="1" dirty="0" smtClean="0"/>
          </a:p>
          <a:p>
            <a:r>
              <a:rPr lang="es-PE" dirty="0" smtClean="0"/>
              <a:t>Al comprimir </a:t>
            </a:r>
            <a:r>
              <a:rPr lang="es-PE" dirty="0"/>
              <a:t>un respaldo, éste tomará menos tiempo en ejecutarse y menos accesos a los discos (IO). </a:t>
            </a:r>
          </a:p>
          <a:p>
            <a:endParaRPr lang="es-PE" dirty="0"/>
          </a:p>
          <a:p>
            <a:r>
              <a:rPr lang="es-PE" sz="2000" b="1" dirty="0" smtClean="0"/>
              <a:t>Desventaja</a:t>
            </a:r>
            <a:endParaRPr lang="es-PE" b="1" dirty="0" smtClean="0"/>
          </a:p>
          <a:p>
            <a:r>
              <a:rPr lang="es-PE" dirty="0" smtClean="0"/>
              <a:t>Alto costo </a:t>
            </a:r>
            <a:r>
              <a:rPr lang="es-PE" dirty="0"/>
              <a:t>en CPU, por lo que se recomienda tener cuidado al generar el respaldo, ya que podría afectar a otras operaciones que se estén realizando en el mismo equipo durante la ejecución.</a:t>
            </a:r>
          </a:p>
          <a:p>
            <a:endParaRPr lang="es-PE" dirty="0"/>
          </a:p>
        </p:txBody>
      </p:sp>
      <p:pic>
        <p:nvPicPr>
          <p:cNvPr id="5" name="4 Imagen" descr="Relación de Compresió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84984"/>
            <a:ext cx="4752528" cy="26642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95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44624"/>
            <a:ext cx="8072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Compresión de </a:t>
            </a:r>
            <a:r>
              <a:rPr lang="es-PE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backup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44475" y="836712"/>
            <a:ext cx="864800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/>
              <a:t>Habilitar compresión de backup:</a:t>
            </a:r>
          </a:p>
          <a:p>
            <a:endParaRPr lang="es-PE" dirty="0"/>
          </a:p>
          <a:p>
            <a:r>
              <a:rPr lang="es-PE" dirty="0" err="1" smtClean="0"/>
              <a:t>Transact</a:t>
            </a:r>
            <a:r>
              <a:rPr lang="es-PE" dirty="0" smtClean="0"/>
              <a:t> SQL: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</a:rPr>
              <a:t>EXEC</a:t>
            </a:r>
            <a:r>
              <a:rPr lang="en-US" dirty="0" smtClean="0">
                <a:latin typeface="Consolas"/>
                <a:ea typeface="Calibri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/>
                <a:ea typeface="Calibri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/>
                <a:ea typeface="Calibri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Consolas"/>
                <a:ea typeface="Calibri"/>
              </a:rPr>
              <a:t>sp_configure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  <a:ea typeface="Calibri"/>
              </a:rPr>
              <a:t>N'backup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 compression default'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</a:rPr>
              <a:t>,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N'1'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</a:rPr>
              <a:t>;</a:t>
            </a:r>
            <a:r>
              <a:rPr lang="en-US" dirty="0">
                <a:latin typeface="Consolas"/>
                <a:ea typeface="Calibri"/>
              </a:rPr>
              <a:t> </a:t>
            </a:r>
            <a:endParaRPr lang="es-PE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s-PE" dirty="0" smtClean="0">
                <a:solidFill>
                  <a:srgbClr val="0000FF"/>
                </a:solidFill>
                <a:latin typeface="Consolas"/>
                <a:ea typeface="Calibri"/>
              </a:rPr>
              <a:t>RECONFIGURE</a:t>
            </a:r>
            <a:r>
              <a:rPr lang="es-PE" dirty="0" smtClean="0">
                <a:latin typeface="Consolas"/>
                <a:ea typeface="Calibri"/>
              </a:rPr>
              <a:t> </a:t>
            </a:r>
            <a:r>
              <a:rPr lang="es-PE" dirty="0">
                <a:solidFill>
                  <a:srgbClr val="0000FF"/>
                </a:solidFill>
                <a:latin typeface="Consolas"/>
                <a:ea typeface="Calibri"/>
              </a:rPr>
              <a:t>WITH</a:t>
            </a:r>
            <a:r>
              <a:rPr lang="es-PE" dirty="0">
                <a:latin typeface="Consolas"/>
                <a:ea typeface="Calibri"/>
              </a:rPr>
              <a:t> </a:t>
            </a:r>
            <a:r>
              <a:rPr lang="es-PE" dirty="0">
                <a:solidFill>
                  <a:srgbClr val="0000FF"/>
                </a:solidFill>
                <a:latin typeface="Consolas"/>
                <a:ea typeface="Calibri"/>
              </a:rPr>
              <a:t>OVERRIDE</a:t>
            </a:r>
            <a:r>
              <a:rPr lang="es-PE" dirty="0">
                <a:solidFill>
                  <a:srgbClr val="808080"/>
                </a:solidFill>
                <a:latin typeface="Consolas"/>
                <a:ea typeface="Calibri"/>
              </a:rPr>
              <a:t>;</a:t>
            </a:r>
            <a:r>
              <a:rPr lang="es-PE" dirty="0">
                <a:latin typeface="Consolas"/>
                <a:ea typeface="Calibri"/>
              </a:rPr>
              <a:t> </a:t>
            </a:r>
            <a:endParaRPr lang="es-PE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s-PE" dirty="0">
                <a:solidFill>
                  <a:srgbClr val="0000FF"/>
                </a:solidFill>
                <a:latin typeface="Consolas"/>
                <a:ea typeface="Calibri"/>
              </a:rPr>
              <a:t>GO</a:t>
            </a:r>
            <a:r>
              <a:rPr lang="es-PE" dirty="0">
                <a:latin typeface="Consolas"/>
                <a:ea typeface="Calibri"/>
              </a:rPr>
              <a:t> </a:t>
            </a:r>
            <a:endParaRPr lang="es-PE" dirty="0">
              <a:latin typeface="Times New Roman"/>
              <a:ea typeface="Times New Roman"/>
            </a:endParaRPr>
          </a:p>
          <a:p>
            <a:endParaRPr lang="es-PE" dirty="0" smtClean="0"/>
          </a:p>
          <a:p>
            <a:r>
              <a:rPr lang="es-PE" dirty="0" smtClean="0"/>
              <a:t>Propiedades de la instancia en Management Studio: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629" y="3145036"/>
            <a:ext cx="5588651" cy="283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702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116632"/>
            <a:ext cx="8072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Compresión de </a:t>
            </a:r>
            <a:r>
              <a:rPr lang="es-PE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backup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44475" y="836712"/>
            <a:ext cx="864800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/>
              <a:t>Ejecutar un backup con compresión:</a:t>
            </a:r>
          </a:p>
          <a:p>
            <a:endParaRPr lang="es-PE" dirty="0"/>
          </a:p>
          <a:p>
            <a:r>
              <a:rPr lang="es-PE" dirty="0" err="1" smtClean="0"/>
              <a:t>Transact</a:t>
            </a:r>
            <a:r>
              <a:rPr lang="es-PE" dirty="0" smtClean="0"/>
              <a:t> SQL: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</a:rPr>
              <a:t>BACKUP</a:t>
            </a:r>
            <a:r>
              <a:rPr lang="en-US" dirty="0" smtClean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DATABASE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  <a:ea typeface="Calibri"/>
              </a:rPr>
              <a:t>[AdventureWorks2008]</a:t>
            </a:r>
            <a:r>
              <a:rPr lang="en-US" dirty="0">
                <a:latin typeface="Consolas"/>
                <a:ea typeface="Calibri"/>
              </a:rPr>
              <a:t> </a:t>
            </a:r>
            <a:endParaRPr lang="es-PE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onsolas"/>
                <a:ea typeface="Calibri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TO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DISK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</a:rPr>
              <a:t>=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'D:\</a:t>
            </a:r>
            <a:r>
              <a:rPr lang="en-US" dirty="0" err="1" smtClean="0">
                <a:solidFill>
                  <a:srgbClr val="FF0000"/>
                </a:solidFill>
                <a:latin typeface="Consolas"/>
                <a:ea typeface="Calibri"/>
              </a:rPr>
              <a:t>SQLBackups</a:t>
            </a:r>
            <a:r>
              <a:rPr lang="en-US" dirty="0" smtClean="0">
                <a:solidFill>
                  <a:srgbClr val="FF0000"/>
                </a:solidFill>
                <a:latin typeface="Consolas"/>
                <a:ea typeface="Calibri"/>
              </a:rPr>
              <a:t>\20120528-1612_AdventureWorks2014.bak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</a:t>
            </a:r>
            <a:r>
              <a:rPr lang="en-US" sz="1600" dirty="0">
                <a:latin typeface="Consolas"/>
                <a:ea typeface="Calibri"/>
              </a:rPr>
              <a:t> </a:t>
            </a:r>
            <a:endParaRPr lang="es-PE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/>
                <a:ea typeface="Calibri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WITH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COMPRESSION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</a:rPr>
              <a:t>,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 smtClean="0">
                <a:solidFill>
                  <a:srgbClr val="FF00FF"/>
                </a:solidFill>
                <a:latin typeface="Consolas"/>
                <a:ea typeface="Calibri"/>
              </a:rPr>
              <a:t>FORMAT</a:t>
            </a:r>
          </a:p>
          <a:p>
            <a:pPr>
              <a:spcAft>
                <a:spcPts val="0"/>
              </a:spcAft>
            </a:pPr>
            <a:r>
              <a:rPr lang="es-PE" dirty="0" smtClean="0">
                <a:solidFill>
                  <a:srgbClr val="0000FF"/>
                </a:solidFill>
                <a:latin typeface="Consolas"/>
                <a:ea typeface="Calibri"/>
              </a:rPr>
              <a:t>GO</a:t>
            </a:r>
            <a:endParaRPr lang="es-PE" dirty="0">
              <a:latin typeface="Times New Roman"/>
              <a:ea typeface="Times New Roman"/>
            </a:endParaRPr>
          </a:p>
          <a:p>
            <a:endParaRPr lang="es-PE" dirty="0" smtClean="0"/>
          </a:p>
          <a:p>
            <a:r>
              <a:rPr lang="es-PE" dirty="0" smtClean="0"/>
              <a:t>Ventana de copia de seguridad de Management Studio: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52813"/>
            <a:ext cx="4925369" cy="258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404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251520" y="2276872"/>
            <a:ext cx="8575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b="1" dirty="0" smtClean="0">
                <a:solidFill>
                  <a:srgbClr val="0076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s-PE" sz="4800" b="1" dirty="0">
              <a:solidFill>
                <a:srgbClr val="0076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68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611188" y="1988840"/>
            <a:ext cx="8209284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PE" sz="2800" b="1" i="1" dirty="0"/>
              <a:t>Temas:</a:t>
            </a:r>
          </a:p>
          <a:p>
            <a:pPr eaLnBrk="0" hangingPunct="0">
              <a:spcBef>
                <a:spcPct val="50000"/>
              </a:spcBef>
            </a:pPr>
            <a:endParaRPr lang="es-PE" sz="500" b="1" i="1" dirty="0"/>
          </a:p>
          <a:p>
            <a:pPr lvl="1" indent="-457200" eaLnBrk="0" hangingPunct="0">
              <a:spcBef>
                <a:spcPts val="300"/>
              </a:spcBef>
              <a:buFont typeface="+mj-lt"/>
              <a:buAutoNum type="arabicPeriod" startAt="6"/>
            </a:pPr>
            <a:r>
              <a:rPr lang="es-PE" sz="2400" b="1" u="sng" dirty="0" smtClean="0"/>
              <a:t>Respaldando </a:t>
            </a:r>
            <a:r>
              <a:rPr lang="es-PE" sz="2400" b="1" u="sng" dirty="0"/>
              <a:t>una bases de datos y el registro de transacciones</a:t>
            </a:r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 startAt="6"/>
            </a:pPr>
            <a:r>
              <a:rPr lang="es-PE" sz="2400" dirty="0" smtClean="0"/>
              <a:t>Administración </a:t>
            </a:r>
            <a:r>
              <a:rPr lang="es-PE" sz="2400" dirty="0"/>
              <a:t>de copias de respaldo</a:t>
            </a:r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 startAt="6"/>
            </a:pPr>
            <a:r>
              <a:rPr lang="es-PE" sz="2400" dirty="0" smtClean="0"/>
              <a:t>Restauración </a:t>
            </a:r>
            <a:r>
              <a:rPr lang="es-PE" sz="2400" dirty="0"/>
              <a:t>de bases de datos</a:t>
            </a:r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 startAt="6"/>
            </a:pP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 startAt="6"/>
            </a:pPr>
            <a:endParaRPr lang="es-PE" sz="2400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28625" y="1104938"/>
            <a:ext cx="8634413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PE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Recuperación </a:t>
            </a:r>
            <a:r>
              <a:rPr lang="es-PE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 Desastres</a:t>
            </a:r>
          </a:p>
        </p:txBody>
      </p:sp>
      <p:sp>
        <p:nvSpPr>
          <p:cNvPr id="2" name="1 CuadroTexto"/>
          <p:cNvSpPr txBox="1">
            <a:spLocks noChangeArrowheads="1"/>
          </p:cNvSpPr>
          <p:nvPr/>
        </p:nvSpPr>
        <p:spPr bwMode="auto">
          <a:xfrm>
            <a:off x="0" y="44624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PE" sz="2600" b="1" dirty="0" smtClean="0">
                <a:solidFill>
                  <a:schemeClr val="bg1"/>
                </a:solidFill>
              </a:rPr>
              <a:t>Base de Datos Avanzado I</a:t>
            </a:r>
            <a:endParaRPr lang="es-PE" sz="2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83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108520" y="-99392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36575" indent="-536575">
              <a:defRPr/>
            </a:pPr>
            <a:r>
              <a:rPr lang="es-PE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Respaldando </a:t>
            </a:r>
            <a:r>
              <a:rPr lang="es-PE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una bases de datos y el registro de transacciones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44475" y="1412776"/>
            <a:ext cx="864800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/>
              <a:t>Ejecutar un backup full:</a:t>
            </a:r>
          </a:p>
          <a:p>
            <a:endParaRPr lang="es-PE" dirty="0" smtClean="0"/>
          </a:p>
          <a:p>
            <a:r>
              <a:rPr lang="es-PE" dirty="0" smtClean="0"/>
              <a:t>Utilizando un dispositivo de backup:</a:t>
            </a:r>
          </a:p>
          <a:p>
            <a:endParaRPr lang="es-PE" dirty="0" smtClean="0"/>
          </a:p>
          <a:p>
            <a:pPr marL="449580"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</a:rPr>
              <a:t>EXEC</a:t>
            </a:r>
            <a:r>
              <a:rPr lang="en-US" dirty="0" smtClean="0">
                <a:latin typeface="Consolas"/>
                <a:ea typeface="Calibri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/>
                <a:ea typeface="Calibri"/>
              </a:rPr>
              <a:t>sp_addumpdevice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/>
                <a:ea typeface="Calibri"/>
              </a:rPr>
              <a:t>'disk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</a:rPr>
              <a:t>,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/>
                <a:ea typeface="Calibri"/>
              </a:rPr>
              <a:t>'</a:t>
            </a:r>
            <a:r>
              <a:rPr lang="en-US" dirty="0" err="1" smtClean="0">
                <a:solidFill>
                  <a:srgbClr val="FF0000"/>
                </a:solidFill>
                <a:latin typeface="Consolas"/>
                <a:ea typeface="Calibri"/>
              </a:rPr>
              <a:t>AdventureWorksBack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</a:rPr>
              <a:t>,</a:t>
            </a:r>
            <a:endParaRPr lang="es-PE" dirty="0">
              <a:latin typeface="Times New Roman"/>
              <a:ea typeface="Times New Roman"/>
            </a:endParaRPr>
          </a:p>
          <a:p>
            <a:pPr marL="449580">
              <a:spcAft>
                <a:spcPts val="0"/>
              </a:spcAft>
            </a:pPr>
            <a:r>
              <a:rPr lang="en-US" dirty="0">
                <a:latin typeface="Consolas"/>
                <a:ea typeface="Calibri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'D:\</a:t>
            </a:r>
            <a:r>
              <a:rPr lang="en-US" dirty="0" err="1">
                <a:solidFill>
                  <a:srgbClr val="FF0000"/>
                </a:solidFill>
                <a:latin typeface="Consolas"/>
                <a:ea typeface="Calibri"/>
              </a:rPr>
              <a:t>SQLBackups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\</a:t>
            </a:r>
            <a:r>
              <a:rPr lang="en-US" dirty="0" err="1">
                <a:solidFill>
                  <a:srgbClr val="FF0000"/>
                </a:solidFill>
                <a:latin typeface="Consolas"/>
                <a:ea typeface="Calibri"/>
              </a:rPr>
              <a:t>AdventureWorksBack.bak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</a:t>
            </a:r>
            <a:endParaRPr lang="es-PE" dirty="0">
              <a:latin typeface="Times New Roman"/>
              <a:ea typeface="Times New Roman"/>
            </a:endParaRPr>
          </a:p>
          <a:p>
            <a:pPr marL="44958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GO</a:t>
            </a:r>
            <a:endParaRPr lang="es-PE" dirty="0">
              <a:latin typeface="Times New Roman"/>
              <a:ea typeface="Times New Roman"/>
            </a:endParaRPr>
          </a:p>
          <a:p>
            <a:pPr marL="449580">
              <a:spcAft>
                <a:spcPts val="0"/>
              </a:spcAft>
            </a:pPr>
            <a:r>
              <a:rPr lang="en-US" dirty="0">
                <a:latin typeface="Consolas"/>
                <a:ea typeface="Calibri"/>
              </a:rPr>
              <a:t> </a:t>
            </a:r>
            <a:endParaRPr lang="es-PE" dirty="0">
              <a:latin typeface="Times New Roman"/>
              <a:ea typeface="Times New Roman"/>
            </a:endParaRPr>
          </a:p>
          <a:p>
            <a:pPr marL="44958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BACKUP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DATABASE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/>
                <a:ea typeface="Calibri"/>
              </a:rPr>
              <a:t>AdventureWorks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</a:rPr>
              <a:t>TO</a:t>
            </a:r>
            <a:r>
              <a:rPr lang="en-US" dirty="0" smtClean="0">
                <a:latin typeface="Consolas"/>
                <a:ea typeface="Calibri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/>
                <a:ea typeface="Calibri"/>
              </a:rPr>
              <a:t>AdventureWorksBack</a:t>
            </a:r>
            <a:endParaRPr lang="es-PE" dirty="0">
              <a:latin typeface="Times New Roman"/>
              <a:ea typeface="Times New Roman"/>
            </a:endParaRPr>
          </a:p>
          <a:p>
            <a:pPr marL="449580">
              <a:spcAft>
                <a:spcPts val="0"/>
              </a:spcAft>
            </a:pPr>
            <a:r>
              <a:rPr lang="es-PE" dirty="0">
                <a:solidFill>
                  <a:srgbClr val="0000FF"/>
                </a:solidFill>
                <a:latin typeface="Consolas"/>
                <a:ea typeface="Calibri"/>
              </a:rPr>
              <a:t>GO</a:t>
            </a:r>
            <a:endParaRPr lang="es-PE" dirty="0">
              <a:latin typeface="Times New Roman"/>
              <a:ea typeface="Times New Roman"/>
            </a:endParaRPr>
          </a:p>
          <a:p>
            <a:endParaRPr lang="es-PE" dirty="0" smtClean="0"/>
          </a:p>
          <a:p>
            <a:r>
              <a:rPr lang="es-PE" dirty="0" smtClean="0"/>
              <a:t>Con inicialización para </a:t>
            </a:r>
            <a:r>
              <a:rPr lang="es-PE" dirty="0" err="1" smtClean="0"/>
              <a:t>sobreescritura</a:t>
            </a:r>
            <a:r>
              <a:rPr lang="es-PE" dirty="0" smtClean="0"/>
              <a:t>:</a:t>
            </a:r>
          </a:p>
          <a:p>
            <a:endParaRPr lang="es-PE" dirty="0"/>
          </a:p>
          <a:p>
            <a:pPr marL="44958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BACKUP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DATABASE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/>
                <a:ea typeface="Calibri"/>
              </a:rPr>
              <a:t>AdventureWorks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</a:rPr>
              <a:t>TO</a:t>
            </a:r>
            <a:r>
              <a:rPr lang="en-US" dirty="0" smtClean="0">
                <a:latin typeface="Consolas"/>
                <a:ea typeface="Calibri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/>
                <a:ea typeface="Calibri"/>
              </a:rPr>
              <a:t>AdventureWorksBack</a:t>
            </a:r>
            <a:r>
              <a:rPr lang="en-US" dirty="0">
                <a:latin typeface="Consolas"/>
                <a:ea typeface="Calibri"/>
              </a:rPr>
              <a:t> </a:t>
            </a:r>
            <a:endParaRPr lang="en-US" dirty="0" smtClean="0">
              <a:latin typeface="Consolas"/>
              <a:ea typeface="Calibri"/>
            </a:endParaRPr>
          </a:p>
          <a:p>
            <a:pPr marL="449580"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</a:rPr>
              <a:t>WITH</a:t>
            </a:r>
            <a:r>
              <a:rPr lang="en-US" dirty="0" smtClean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INIT</a:t>
            </a:r>
            <a:endParaRPr lang="es-PE" dirty="0">
              <a:latin typeface="Times New Roman"/>
              <a:ea typeface="Times New Roman"/>
            </a:endParaRP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508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611188" y="2204864"/>
            <a:ext cx="7646987" cy="349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PE" sz="2800" b="1" i="1" dirty="0"/>
              <a:t>Temas:</a:t>
            </a:r>
          </a:p>
          <a:p>
            <a:pPr eaLnBrk="0" hangingPunct="0">
              <a:spcBef>
                <a:spcPct val="50000"/>
              </a:spcBef>
            </a:pPr>
            <a:endParaRPr lang="es-PE" sz="500" b="1" i="1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Registro </a:t>
            </a:r>
            <a:r>
              <a:rPr lang="es-PE" sz="2400" dirty="0"/>
              <a:t>de transacciones en </a:t>
            </a:r>
            <a:r>
              <a:rPr lang="es-PE" sz="2400" dirty="0" smtClean="0"/>
              <a:t>SQL Server 2014</a:t>
            </a: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Modelos </a:t>
            </a:r>
            <a:r>
              <a:rPr lang="es-PE" sz="2400" dirty="0"/>
              <a:t>de recuperación de </a:t>
            </a:r>
            <a:r>
              <a:rPr lang="es-PE" sz="2400" dirty="0" smtClean="0"/>
              <a:t>SQL Server 2014</a:t>
            </a: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Tipos </a:t>
            </a:r>
            <a:r>
              <a:rPr lang="es-PE" sz="2400" dirty="0"/>
              <a:t>de backup </a:t>
            </a:r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Estrategias </a:t>
            </a:r>
            <a:r>
              <a:rPr lang="es-PE" sz="2400" dirty="0"/>
              <a:t>de backup</a:t>
            </a:r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Compresión </a:t>
            </a:r>
            <a:r>
              <a:rPr lang="es-PE" sz="2400" dirty="0"/>
              <a:t>de </a:t>
            </a:r>
            <a:r>
              <a:rPr lang="es-PE" sz="2400" dirty="0" smtClean="0"/>
              <a:t>backup</a:t>
            </a:r>
            <a:endParaRPr lang="es-PE" sz="2400" dirty="0"/>
          </a:p>
          <a:p>
            <a:pPr marL="0" lvl="1" eaLnBrk="0" hangingPunct="0">
              <a:spcBef>
                <a:spcPts val="300"/>
              </a:spcBef>
            </a:pP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endParaRPr lang="es-PE" sz="2400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28625" y="1052736"/>
            <a:ext cx="8634413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PE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Recuperación </a:t>
            </a:r>
            <a:r>
              <a:rPr lang="es-PE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 Desastres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108520" y="44624"/>
            <a:ext cx="914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PE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Respaldando una bases de datos y el registro de transacciones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44475" y="1150873"/>
            <a:ext cx="86480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/>
              <a:t>Ejecutar un backup diferencial:</a:t>
            </a:r>
          </a:p>
          <a:p>
            <a:endParaRPr lang="es-PE" dirty="0" smtClean="0"/>
          </a:p>
          <a:p>
            <a:r>
              <a:rPr lang="es-PE" dirty="0" smtClean="0"/>
              <a:t>Utilizando una ubicación en un disco físico:</a:t>
            </a:r>
          </a:p>
          <a:p>
            <a:endParaRPr lang="es-PE" dirty="0" smtClean="0"/>
          </a:p>
          <a:p>
            <a:pPr marL="44958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BACKUP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DATABASE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/>
                <a:ea typeface="Calibri"/>
              </a:rPr>
              <a:t>AdventureWorks</a:t>
            </a:r>
            <a:r>
              <a:rPr lang="en-US" dirty="0">
                <a:latin typeface="Consolas"/>
                <a:ea typeface="Calibri"/>
              </a:rPr>
              <a:t> </a:t>
            </a:r>
            <a:endParaRPr lang="en-US" dirty="0" smtClean="0">
              <a:latin typeface="Consolas"/>
              <a:ea typeface="Calibri"/>
            </a:endParaRPr>
          </a:p>
          <a:p>
            <a:pPr marL="449580"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</a:rPr>
              <a:t>TO DISK</a:t>
            </a:r>
            <a:r>
              <a:rPr lang="en-US" dirty="0" smtClean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</a:rPr>
              <a:t>=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/>
                <a:ea typeface="Calibri"/>
              </a:rPr>
              <a:t>D:SQLBackups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\</a:t>
            </a:r>
            <a:r>
              <a:rPr lang="en-US" dirty="0" err="1">
                <a:solidFill>
                  <a:srgbClr val="FF0000"/>
                </a:solidFill>
                <a:latin typeface="Consolas"/>
                <a:ea typeface="Calibri"/>
              </a:rPr>
              <a:t>MyDiffBackup.bak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</a:t>
            </a:r>
            <a:endParaRPr lang="es-PE" dirty="0">
              <a:latin typeface="Times New Roman"/>
              <a:ea typeface="Times New Roman"/>
            </a:endParaRPr>
          </a:p>
          <a:p>
            <a:pPr marL="44958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WITH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</a:rPr>
              <a:t>DIFFERENTIAL</a:t>
            </a:r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456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180528" y="44624"/>
            <a:ext cx="914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PE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Respaldando una bases de datos y el registro de transacciones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44475" y="836712"/>
            <a:ext cx="86480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/>
              <a:t>Ejecutar un backup de </a:t>
            </a:r>
            <a:r>
              <a:rPr lang="es-PE" sz="2000" b="1" dirty="0" err="1" smtClean="0"/>
              <a:t>transaction</a:t>
            </a:r>
            <a:r>
              <a:rPr lang="es-PE" sz="2000" b="1" dirty="0" smtClean="0"/>
              <a:t> log:</a:t>
            </a:r>
          </a:p>
          <a:p>
            <a:endParaRPr lang="es-PE" dirty="0" smtClean="0"/>
          </a:p>
          <a:p>
            <a:r>
              <a:rPr lang="es-PE" dirty="0" smtClean="0"/>
              <a:t>Utilizando un dispositivo de backup:</a:t>
            </a:r>
          </a:p>
          <a:p>
            <a:endParaRPr lang="es-PE" dirty="0" smtClean="0"/>
          </a:p>
          <a:p>
            <a:pPr marL="44958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EXEC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/>
                <a:ea typeface="Calibri"/>
              </a:rPr>
              <a:t>sp_addumpdevice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/>
                <a:ea typeface="Calibri"/>
              </a:rPr>
              <a:t>'disk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</a:rPr>
              <a:t>,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/>
                <a:ea typeface="Calibri"/>
              </a:rPr>
              <a:t>'</a:t>
            </a:r>
            <a:r>
              <a:rPr lang="en-US" dirty="0" err="1" smtClean="0">
                <a:solidFill>
                  <a:srgbClr val="FF0000"/>
                </a:solidFill>
                <a:latin typeface="Consolas"/>
                <a:ea typeface="Calibri"/>
              </a:rPr>
              <a:t>AWBackLog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</a:rPr>
              <a:t>,</a:t>
            </a:r>
            <a:endParaRPr lang="es-PE" dirty="0">
              <a:latin typeface="Times New Roman"/>
              <a:ea typeface="Times New Roman"/>
            </a:endParaRPr>
          </a:p>
          <a:p>
            <a:pPr marL="449580">
              <a:spcAft>
                <a:spcPts val="0"/>
              </a:spcAft>
            </a:pPr>
            <a:r>
              <a:rPr lang="en-US" dirty="0">
                <a:latin typeface="Consolas"/>
                <a:ea typeface="Calibri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'D:\</a:t>
            </a:r>
            <a:r>
              <a:rPr lang="en-US" dirty="0" err="1">
                <a:solidFill>
                  <a:srgbClr val="FF0000"/>
                </a:solidFill>
                <a:latin typeface="Consolas"/>
                <a:ea typeface="Calibri"/>
              </a:rPr>
              <a:t>SQLBackups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\</a:t>
            </a:r>
            <a:r>
              <a:rPr lang="en-US" dirty="0" err="1">
                <a:solidFill>
                  <a:srgbClr val="FF0000"/>
                </a:solidFill>
                <a:latin typeface="Consolas"/>
                <a:ea typeface="Calibri"/>
              </a:rPr>
              <a:t>AWBackLog.bak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</a:t>
            </a:r>
            <a:endParaRPr lang="es-PE" dirty="0">
              <a:latin typeface="Times New Roman"/>
              <a:ea typeface="Times New Roman"/>
            </a:endParaRPr>
          </a:p>
          <a:p>
            <a:pPr marL="44958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GO</a:t>
            </a:r>
            <a:endParaRPr lang="es-PE" dirty="0">
              <a:latin typeface="Times New Roman"/>
              <a:ea typeface="Times New Roman"/>
            </a:endParaRPr>
          </a:p>
          <a:p>
            <a:pPr marL="449580">
              <a:spcAft>
                <a:spcPts val="0"/>
              </a:spcAft>
            </a:pPr>
            <a:r>
              <a:rPr lang="en-US" dirty="0">
                <a:latin typeface="Consolas"/>
                <a:ea typeface="Calibri"/>
              </a:rPr>
              <a:t> </a:t>
            </a:r>
            <a:endParaRPr lang="es-PE" dirty="0">
              <a:latin typeface="Times New Roman"/>
              <a:ea typeface="Times New Roman"/>
            </a:endParaRPr>
          </a:p>
          <a:p>
            <a:pPr marL="44958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BACKUP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/>
                <a:ea typeface="Calibri"/>
              </a:rPr>
              <a:t>LOG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/>
                <a:ea typeface="Calibri"/>
              </a:rPr>
              <a:t>AdventureWorks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TO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/>
                <a:ea typeface="Calibri"/>
              </a:rPr>
              <a:t>AWBackLog</a:t>
            </a:r>
            <a:endParaRPr lang="es-PE" dirty="0">
              <a:latin typeface="Times New Roman"/>
              <a:ea typeface="Times New Roman"/>
            </a:endParaRPr>
          </a:p>
          <a:p>
            <a:pPr marL="449580">
              <a:spcAft>
                <a:spcPts val="0"/>
              </a:spcAft>
            </a:pPr>
            <a:r>
              <a:rPr lang="es-PE" dirty="0">
                <a:solidFill>
                  <a:srgbClr val="0000FF"/>
                </a:solidFill>
                <a:latin typeface="Consolas"/>
                <a:ea typeface="Calibri"/>
              </a:rPr>
              <a:t>GO</a:t>
            </a:r>
            <a:endParaRPr lang="es-PE" dirty="0">
              <a:latin typeface="Times New Roman"/>
              <a:ea typeface="Times New Roman"/>
            </a:endParaRPr>
          </a:p>
          <a:p>
            <a:endParaRPr lang="es-PE" dirty="0" smtClean="0"/>
          </a:p>
          <a:p>
            <a:r>
              <a:rPr lang="es-PE" dirty="0" smtClean="0"/>
              <a:t>Backup del </a:t>
            </a:r>
            <a:r>
              <a:rPr lang="es-PE" dirty="0" err="1" smtClean="0"/>
              <a:t>tail</a:t>
            </a:r>
            <a:r>
              <a:rPr lang="es-PE" dirty="0" smtClean="0"/>
              <a:t> log:</a:t>
            </a:r>
          </a:p>
          <a:p>
            <a:endParaRPr lang="es-PE" dirty="0" smtClean="0"/>
          </a:p>
          <a:p>
            <a:pPr marL="44958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BACKUP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/>
                <a:ea typeface="Calibri"/>
              </a:rPr>
              <a:t>LOG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/>
                <a:ea typeface="Calibri"/>
              </a:rPr>
              <a:t>AdventureWorks</a:t>
            </a:r>
            <a:endParaRPr lang="es-PE" dirty="0">
              <a:latin typeface="Times New Roman"/>
              <a:ea typeface="Times New Roman"/>
            </a:endParaRPr>
          </a:p>
          <a:p>
            <a:pPr marL="44958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TO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'D:\</a:t>
            </a:r>
            <a:r>
              <a:rPr lang="en-US" dirty="0" err="1">
                <a:solidFill>
                  <a:srgbClr val="FF0000"/>
                </a:solidFill>
                <a:latin typeface="Consolas"/>
                <a:ea typeface="Calibri"/>
              </a:rPr>
              <a:t>SQLBackups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\</a:t>
            </a:r>
            <a:r>
              <a:rPr lang="en-US" dirty="0" err="1">
                <a:solidFill>
                  <a:srgbClr val="FF0000"/>
                </a:solidFill>
                <a:latin typeface="Consolas"/>
                <a:ea typeface="Calibri"/>
              </a:rPr>
              <a:t>AWTail.bak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</a:t>
            </a:r>
            <a:endParaRPr lang="es-PE" dirty="0">
              <a:latin typeface="Times New Roman"/>
              <a:ea typeface="Times New Roman"/>
            </a:endParaRPr>
          </a:p>
          <a:p>
            <a:pPr marL="44958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WITH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NORECOVERY</a:t>
            </a:r>
            <a:endParaRPr lang="es-PE" dirty="0">
              <a:latin typeface="Times New Roman"/>
              <a:ea typeface="Times New Roman"/>
            </a:endParaRPr>
          </a:p>
          <a:p>
            <a:pPr marL="449580">
              <a:spcAft>
                <a:spcPts val="0"/>
              </a:spcAft>
            </a:pPr>
            <a:r>
              <a:rPr lang="es-PE" dirty="0" smtClean="0">
                <a:solidFill>
                  <a:srgbClr val="0000FF"/>
                </a:solidFill>
                <a:latin typeface="Consolas"/>
                <a:ea typeface="Calibri"/>
              </a:rPr>
              <a:t>GO</a:t>
            </a:r>
            <a:endParaRPr lang="es-PE" dirty="0">
              <a:latin typeface="Times New Roman"/>
              <a:ea typeface="Times New Roman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217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CuadroTexto"/>
          <p:cNvSpPr txBox="1"/>
          <p:nvPr/>
        </p:nvSpPr>
        <p:spPr>
          <a:xfrm>
            <a:off x="251520" y="2276872"/>
            <a:ext cx="8575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b="1" dirty="0" smtClean="0">
                <a:solidFill>
                  <a:srgbClr val="0076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s-PE" sz="4800" b="1" dirty="0">
              <a:solidFill>
                <a:srgbClr val="0076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932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611188" y="1988840"/>
            <a:ext cx="8209284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PE" sz="2800" b="1" i="1" dirty="0"/>
              <a:t>Temas:</a:t>
            </a:r>
          </a:p>
          <a:p>
            <a:pPr eaLnBrk="0" hangingPunct="0">
              <a:spcBef>
                <a:spcPct val="50000"/>
              </a:spcBef>
            </a:pPr>
            <a:endParaRPr lang="es-PE" sz="500" b="1" i="1" dirty="0"/>
          </a:p>
          <a:p>
            <a:pPr lvl="1" indent="-457200" eaLnBrk="0" hangingPunct="0">
              <a:spcBef>
                <a:spcPts val="300"/>
              </a:spcBef>
              <a:buFont typeface="+mj-lt"/>
              <a:buAutoNum type="arabicPeriod" startAt="6"/>
            </a:pPr>
            <a:r>
              <a:rPr lang="es-PE" sz="2400" dirty="0" smtClean="0"/>
              <a:t>Respaldando </a:t>
            </a:r>
            <a:r>
              <a:rPr lang="es-PE" sz="2400" dirty="0"/>
              <a:t>una bases de datos y el registro de transacciones</a:t>
            </a:r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 startAt="6"/>
            </a:pPr>
            <a:r>
              <a:rPr lang="es-PE" sz="2400" b="1" u="sng" dirty="0" smtClean="0"/>
              <a:t>Administración </a:t>
            </a:r>
            <a:r>
              <a:rPr lang="es-PE" sz="2400" b="1" u="sng" dirty="0"/>
              <a:t>de copias de respaldo</a:t>
            </a:r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 startAt="6"/>
            </a:pPr>
            <a:r>
              <a:rPr lang="es-PE" sz="2400" dirty="0" smtClean="0"/>
              <a:t>Restauración </a:t>
            </a:r>
            <a:r>
              <a:rPr lang="es-PE" sz="2400" dirty="0"/>
              <a:t>de bases de datos</a:t>
            </a:r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 startAt="6"/>
            </a:pP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 startAt="6"/>
            </a:pPr>
            <a:endParaRPr lang="es-PE" sz="2400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28625" y="1104938"/>
            <a:ext cx="8634413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PE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Recuperación </a:t>
            </a:r>
            <a:r>
              <a:rPr lang="es-PE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 Desastres</a:t>
            </a:r>
          </a:p>
        </p:txBody>
      </p:sp>
      <p:sp>
        <p:nvSpPr>
          <p:cNvPr id="2" name="1 CuadroTexto"/>
          <p:cNvSpPr txBox="1">
            <a:spLocks noChangeArrowheads="1"/>
          </p:cNvSpPr>
          <p:nvPr/>
        </p:nvSpPr>
        <p:spPr bwMode="auto">
          <a:xfrm>
            <a:off x="0" y="44624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PE" sz="2600" b="1" dirty="0" smtClean="0">
                <a:solidFill>
                  <a:schemeClr val="bg1"/>
                </a:solidFill>
              </a:rPr>
              <a:t>Base de Datos Avanzado I</a:t>
            </a:r>
            <a:endParaRPr lang="es-PE" sz="2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83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44624"/>
            <a:ext cx="80724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Administración</a:t>
            </a:r>
            <a:r>
              <a:rPr lang="es-PE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s-PE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Microsoft </a:t>
            </a:r>
            <a:r>
              <a:rPr lang="es-PE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SQL Server 2014</a:t>
            </a:r>
            <a:endParaRPr lang="es-PE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4" y="1275725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Medios:</a:t>
            </a:r>
          </a:p>
          <a:p>
            <a:endParaRPr lang="es-P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PE" dirty="0" smtClean="0"/>
              <a:t>Cinta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dirty="0" smtClean="0"/>
              <a:t>Disco (local o de red)</a:t>
            </a:r>
          </a:p>
          <a:p>
            <a:pPr marL="285750" indent="-285750">
              <a:buFont typeface="Arial" pitchFamily="34" charset="0"/>
              <a:buChar char="•"/>
            </a:pPr>
            <a:endParaRPr lang="es-PE" dirty="0"/>
          </a:p>
          <a:p>
            <a:r>
              <a:rPr lang="es-PE" b="1" dirty="0" smtClean="0"/>
              <a:t>Garantizar integridad de backup:</a:t>
            </a:r>
          </a:p>
          <a:p>
            <a:endParaRPr lang="es-PE" dirty="0"/>
          </a:p>
          <a:p>
            <a:pPr marL="285750" indent="-285750">
              <a:buFont typeface="Arial" pitchFamily="34" charset="0"/>
              <a:buChar char="•"/>
            </a:pPr>
            <a:r>
              <a:rPr lang="es-PE" dirty="0"/>
              <a:t>Copias de respaldo espejadas (</a:t>
            </a:r>
            <a:r>
              <a:rPr lang="es-PE" dirty="0" err="1" smtClean="0"/>
              <a:t>Mirror</a:t>
            </a:r>
            <a:r>
              <a:rPr lang="es-PE" dirty="0" smtClean="0"/>
              <a:t>, solo edición Enterprise)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dirty="0" err="1" smtClean="0"/>
              <a:t>Checksum</a:t>
            </a:r>
            <a:r>
              <a:rPr lang="es-PE" dirty="0" smtClean="0"/>
              <a:t> en el backup y en el </a:t>
            </a:r>
            <a:r>
              <a:rPr lang="es-PE" dirty="0" err="1" smtClean="0"/>
              <a:t>restore</a:t>
            </a:r>
            <a:endParaRPr lang="es-PE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827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86718"/>
            <a:ext cx="8072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Administración Microsoft </a:t>
            </a:r>
            <a:r>
              <a:rPr lang="es-PE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SQL Server 2014</a:t>
            </a:r>
            <a:endParaRPr lang="es-PE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44475" y="836712"/>
            <a:ext cx="864800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/>
              <a:t>Estrategia de prueba de recuperación:</a:t>
            </a:r>
            <a:endParaRPr lang="es-PE" sz="2000" b="1" dirty="0" smtClean="0"/>
          </a:p>
          <a:p>
            <a:endParaRPr lang="es-P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PE" dirty="0"/>
              <a:t>RESTORE VERIFYONLY </a:t>
            </a:r>
            <a:endParaRPr lang="es-PE" dirty="0" smtClean="0"/>
          </a:p>
          <a:p>
            <a:pPr marL="44958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RESTORE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VERIFYONLY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FROM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DISK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</a:rPr>
              <a:t>=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'D:\</a:t>
            </a:r>
            <a:r>
              <a:rPr lang="en-US" dirty="0" err="1">
                <a:solidFill>
                  <a:srgbClr val="FF0000"/>
                </a:solidFill>
                <a:latin typeface="Consolas"/>
                <a:ea typeface="Calibri"/>
              </a:rPr>
              <a:t>SQLBackups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\AW12Full.bak'</a:t>
            </a:r>
            <a:endParaRPr lang="es-PE" dirty="0">
              <a:latin typeface="Times New Roman"/>
              <a:ea typeface="Times New Roman"/>
            </a:endParaRPr>
          </a:p>
          <a:p>
            <a:endParaRPr lang="es-P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PE" dirty="0" smtClean="0"/>
              <a:t>Prueba de restauración:</a:t>
            </a:r>
          </a:p>
          <a:p>
            <a:pPr marL="268288" lvl="1"/>
            <a:r>
              <a:rPr lang="es-PE" dirty="0" smtClean="0"/>
              <a:t>a. Verificar </a:t>
            </a:r>
            <a:r>
              <a:rPr lang="es-PE" dirty="0"/>
              <a:t>cuales son los archivos contenidos en el backup.</a:t>
            </a:r>
          </a:p>
          <a:p>
            <a:pPr marL="536575" lvl="1" indent="-268288"/>
            <a:r>
              <a:rPr lang="es-PE" dirty="0" smtClean="0"/>
              <a:t>b. Restaurar </a:t>
            </a:r>
            <a:r>
              <a:rPr lang="es-PE" dirty="0"/>
              <a:t>la base da datos de prueba en una ubicación alternativa, en estado de recuperación.</a:t>
            </a:r>
          </a:p>
          <a:p>
            <a:pPr marL="268288" lvl="1"/>
            <a:r>
              <a:rPr lang="es-PE" dirty="0" smtClean="0"/>
              <a:t>c. Recuperar </a:t>
            </a:r>
            <a:r>
              <a:rPr lang="es-PE" dirty="0"/>
              <a:t>la base de datos de prueba pero con acceso restringido</a:t>
            </a:r>
            <a:r>
              <a:rPr lang="es-PE" dirty="0" smtClean="0"/>
              <a:t>.</a:t>
            </a:r>
          </a:p>
          <a:p>
            <a:pPr marL="6858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RESTORE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DATABASE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/>
                <a:ea typeface="Calibri"/>
              </a:rPr>
              <a:t>AdventureWorks2014_TEST</a:t>
            </a:r>
            <a:endParaRPr lang="es-PE" sz="2000" dirty="0">
              <a:latin typeface="Times New Roman"/>
              <a:ea typeface="Times New Roman"/>
            </a:endParaRPr>
          </a:p>
          <a:p>
            <a:pPr marL="6858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WITH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RECOVERY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</a:rPr>
              <a:t>,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RESTRICTED_USER</a:t>
            </a:r>
            <a:endParaRPr lang="es-PE" sz="2000" dirty="0">
              <a:latin typeface="Times New Roman"/>
              <a:ea typeface="Times New Roman"/>
            </a:endParaRPr>
          </a:p>
          <a:p>
            <a:pPr marL="685800">
              <a:spcAft>
                <a:spcPts val="0"/>
              </a:spcAft>
            </a:pPr>
            <a:r>
              <a:rPr lang="es-PE" dirty="0">
                <a:solidFill>
                  <a:srgbClr val="0000FF"/>
                </a:solidFill>
                <a:latin typeface="Consolas"/>
                <a:ea typeface="Calibri"/>
              </a:rPr>
              <a:t>GO</a:t>
            </a:r>
            <a:endParaRPr lang="es-PE" sz="2000" dirty="0">
              <a:latin typeface="Times New Roman"/>
              <a:ea typeface="Times New Roman"/>
            </a:endParaRPr>
          </a:p>
          <a:p>
            <a:pPr marL="268288" lvl="1"/>
            <a:endParaRPr lang="es-PE" dirty="0"/>
          </a:p>
          <a:p>
            <a:pPr marL="268288" lvl="1"/>
            <a:r>
              <a:rPr lang="es-PE" dirty="0" smtClean="0"/>
              <a:t>d. Ejecutar </a:t>
            </a:r>
            <a:r>
              <a:rPr lang="es-PE" dirty="0"/>
              <a:t>una verificación de la base de datos de prueba</a:t>
            </a:r>
            <a:r>
              <a:rPr lang="es-PE" dirty="0" smtClean="0"/>
              <a:t>.</a:t>
            </a:r>
          </a:p>
          <a:p>
            <a:pPr marL="685800">
              <a:spcAft>
                <a:spcPts val="0"/>
              </a:spcAft>
            </a:pPr>
            <a:r>
              <a:rPr lang="es-PE" dirty="0">
                <a:solidFill>
                  <a:srgbClr val="0000FF"/>
                </a:solidFill>
                <a:latin typeface="Consolas"/>
                <a:ea typeface="Calibri"/>
              </a:rPr>
              <a:t>DBCC</a:t>
            </a:r>
            <a:r>
              <a:rPr lang="es-PE" dirty="0">
                <a:latin typeface="Consolas"/>
                <a:ea typeface="Calibri"/>
              </a:rPr>
              <a:t> </a:t>
            </a:r>
            <a:r>
              <a:rPr lang="es-PE" dirty="0" smtClean="0">
                <a:solidFill>
                  <a:srgbClr val="008080"/>
                </a:solidFill>
                <a:latin typeface="Consolas"/>
                <a:ea typeface="Calibri"/>
              </a:rPr>
              <a:t>CHECKDB</a:t>
            </a:r>
            <a:r>
              <a:rPr lang="es-PE" dirty="0" smtClean="0">
                <a:solidFill>
                  <a:srgbClr val="808080"/>
                </a:solidFill>
                <a:latin typeface="Consolas"/>
                <a:ea typeface="Calibri"/>
              </a:rPr>
              <a:t>(</a:t>
            </a:r>
            <a:r>
              <a:rPr lang="es-PE" dirty="0" smtClean="0">
                <a:solidFill>
                  <a:srgbClr val="008080"/>
                </a:solidFill>
                <a:latin typeface="Consolas"/>
                <a:ea typeface="Calibri"/>
              </a:rPr>
              <a:t>AdventureWorks2014_TEST</a:t>
            </a:r>
            <a:r>
              <a:rPr lang="es-PE" dirty="0">
                <a:solidFill>
                  <a:srgbClr val="808080"/>
                </a:solidFill>
                <a:latin typeface="Consolas"/>
                <a:ea typeface="Calibri"/>
              </a:rPr>
              <a:t>)</a:t>
            </a:r>
            <a:endParaRPr lang="es-PE" dirty="0">
              <a:latin typeface="Times New Roman"/>
              <a:ea typeface="Times New Roman"/>
            </a:endParaRPr>
          </a:p>
          <a:p>
            <a:pPr marL="268288" lvl="1"/>
            <a:endParaRPr lang="es-PE" dirty="0"/>
          </a:p>
          <a:p>
            <a:pPr marL="268288" lvl="1"/>
            <a:r>
              <a:rPr lang="es-PE" dirty="0" smtClean="0"/>
              <a:t>e. Eliminar </a:t>
            </a:r>
            <a:r>
              <a:rPr lang="es-PE" dirty="0"/>
              <a:t>la base de datos de prueba</a:t>
            </a:r>
            <a:r>
              <a:rPr lang="es-PE" dirty="0" smtClean="0"/>
              <a:t>.</a:t>
            </a:r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46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908720"/>
            <a:ext cx="81369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b="1" dirty="0" smtClean="0"/>
              <a:t>master</a:t>
            </a:r>
            <a:endParaRPr lang="es-PE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PE" dirty="0" smtClean="0"/>
              <a:t>Backup luego de ejecutar </a:t>
            </a:r>
            <a:r>
              <a:rPr lang="es-PE" dirty="0"/>
              <a:t>ciertas instrucciones o procedimientos almacenados del sistema, SQL Server modifica automáticamente la base de datos master. </a:t>
            </a:r>
            <a:endParaRPr lang="es-PE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PE" dirty="0" smtClean="0"/>
              <a:t>Realizar una </a:t>
            </a:r>
            <a:r>
              <a:rPr lang="es-PE" dirty="0"/>
              <a:t>copia de seguridad de la base de datos master cuando ejecute una de las operaciones siguientes: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s-PE" dirty="0" smtClean="0"/>
              <a:t>Creación</a:t>
            </a:r>
            <a:r>
              <a:rPr lang="es-PE" dirty="0"/>
              <a:t>, modificación o eliminación de bases de datos de usuario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s-PE" dirty="0" smtClean="0"/>
              <a:t>Creación </a:t>
            </a:r>
            <a:r>
              <a:rPr lang="es-PE" dirty="0"/>
              <a:t>de objetos a nivel de servidor 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s-PE" dirty="0" smtClean="0"/>
              <a:t>Creación</a:t>
            </a:r>
            <a:r>
              <a:rPr lang="es-PE" dirty="0"/>
              <a:t>, modificación o eliminación de inicios de sesión</a:t>
            </a:r>
          </a:p>
          <a:p>
            <a:pPr algn="just"/>
            <a:endParaRPr lang="es-PE" dirty="0"/>
          </a:p>
          <a:p>
            <a:pPr algn="just"/>
            <a:r>
              <a:rPr lang="es-PE" sz="2000" b="1" dirty="0" err="1" smtClean="0"/>
              <a:t>msdb</a:t>
            </a:r>
            <a:endParaRPr lang="es-PE" b="1" dirty="0" smtClean="0"/>
          </a:p>
          <a:p>
            <a:pPr algn="just"/>
            <a:r>
              <a:rPr lang="es-PE" dirty="0"/>
              <a:t>Backup luego de </a:t>
            </a:r>
            <a:r>
              <a:rPr lang="es-PE" dirty="0" smtClean="0"/>
              <a:t>modificarla</a:t>
            </a:r>
            <a:r>
              <a:rPr lang="es-PE" dirty="0"/>
              <a:t>. </a:t>
            </a:r>
            <a:r>
              <a:rPr lang="es-PE" dirty="0" err="1"/>
              <a:t>Msdb</a:t>
            </a:r>
            <a:r>
              <a:rPr lang="es-PE" dirty="0"/>
              <a:t> contiene información sobre </a:t>
            </a:r>
            <a:r>
              <a:rPr lang="es-PE" dirty="0" err="1"/>
              <a:t>jobs</a:t>
            </a:r>
            <a:r>
              <a:rPr lang="es-PE" dirty="0"/>
              <a:t>, alertas y operadores usados por el Agente SQL Server</a:t>
            </a:r>
            <a:r>
              <a:rPr lang="es-PE" dirty="0" smtClean="0"/>
              <a:t>.</a:t>
            </a:r>
          </a:p>
          <a:p>
            <a:pPr algn="just"/>
            <a:endParaRPr lang="es-PE" dirty="0" smtClean="0"/>
          </a:p>
          <a:p>
            <a:pPr algn="just"/>
            <a:endParaRPr lang="es-PE" dirty="0"/>
          </a:p>
          <a:p>
            <a:pPr algn="just"/>
            <a:r>
              <a:rPr lang="es-PE" sz="1600" b="1" i="1" dirty="0" smtClean="0"/>
              <a:t>NOTA: </a:t>
            </a:r>
            <a:r>
              <a:rPr lang="es-PE" sz="1600" i="1" dirty="0" smtClean="0"/>
              <a:t>se </a:t>
            </a:r>
            <a:r>
              <a:rPr lang="es-PE" sz="1600" i="1" dirty="0"/>
              <a:t>recomienda establecer </a:t>
            </a:r>
            <a:r>
              <a:rPr lang="es-PE" sz="1600" i="1" dirty="0" err="1"/>
              <a:t>backups</a:t>
            </a:r>
            <a:r>
              <a:rPr lang="es-PE" sz="1600" i="1" dirty="0"/>
              <a:t> periódicos automáticos de estas bases de datos del sistema para asegurarse que todos los cambios estén respaldados.</a:t>
            </a:r>
          </a:p>
          <a:p>
            <a:pPr algn="just"/>
            <a:endParaRPr lang="es-PE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177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611188" y="1988840"/>
            <a:ext cx="8209284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PE" sz="2800" b="1" i="1" dirty="0"/>
              <a:t>Temas:</a:t>
            </a:r>
          </a:p>
          <a:p>
            <a:pPr eaLnBrk="0" hangingPunct="0">
              <a:spcBef>
                <a:spcPct val="50000"/>
              </a:spcBef>
            </a:pPr>
            <a:endParaRPr lang="es-PE" sz="500" b="1" i="1" dirty="0"/>
          </a:p>
          <a:p>
            <a:pPr lvl="1" indent="-457200" eaLnBrk="0" hangingPunct="0">
              <a:spcBef>
                <a:spcPts val="300"/>
              </a:spcBef>
              <a:buFont typeface="+mj-lt"/>
              <a:buAutoNum type="arabicPeriod" startAt="6"/>
            </a:pPr>
            <a:r>
              <a:rPr lang="es-PE" sz="2400" dirty="0" smtClean="0"/>
              <a:t>Respaldando </a:t>
            </a:r>
            <a:r>
              <a:rPr lang="es-PE" sz="2400" dirty="0"/>
              <a:t>una bases de datos y el registro de transacciones</a:t>
            </a:r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 startAt="6"/>
            </a:pPr>
            <a:r>
              <a:rPr lang="es-PE" sz="2400" dirty="0" smtClean="0"/>
              <a:t>Administración </a:t>
            </a:r>
            <a:r>
              <a:rPr lang="es-PE" sz="2400" dirty="0"/>
              <a:t>de copias de respaldo</a:t>
            </a:r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 startAt="6"/>
            </a:pPr>
            <a:r>
              <a:rPr lang="es-PE" sz="2400" b="1" u="sng" dirty="0" smtClean="0"/>
              <a:t>Restauración </a:t>
            </a:r>
            <a:r>
              <a:rPr lang="es-PE" sz="2400" b="1" u="sng" dirty="0"/>
              <a:t>de bases de datos</a:t>
            </a:r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 startAt="6"/>
            </a:pP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 startAt="6"/>
            </a:pPr>
            <a:endParaRPr lang="es-PE" sz="2400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28625" y="1104938"/>
            <a:ext cx="8634413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PE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Recuperación </a:t>
            </a:r>
            <a:r>
              <a:rPr lang="es-PE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 Desastres</a:t>
            </a:r>
          </a:p>
        </p:txBody>
      </p:sp>
      <p:sp>
        <p:nvSpPr>
          <p:cNvPr id="2" name="1 CuadroTexto"/>
          <p:cNvSpPr txBox="1">
            <a:spLocks noChangeArrowheads="1"/>
          </p:cNvSpPr>
          <p:nvPr/>
        </p:nvSpPr>
        <p:spPr bwMode="auto">
          <a:xfrm>
            <a:off x="0" y="44624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PE" sz="2600" b="1" dirty="0" smtClean="0">
                <a:solidFill>
                  <a:schemeClr val="bg1"/>
                </a:solidFill>
              </a:rPr>
              <a:t>Base de Datos Avanzado I</a:t>
            </a:r>
            <a:endParaRPr lang="es-PE" sz="2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83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44624"/>
            <a:ext cx="80724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Restauración </a:t>
            </a:r>
            <a:r>
              <a:rPr lang="es-PE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 bases de datos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95536" y="1045180"/>
            <a:ext cx="82809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b="1" dirty="0" err="1"/>
              <a:t>Restore</a:t>
            </a:r>
            <a:r>
              <a:rPr lang="es-PE" sz="2000" b="1" dirty="0"/>
              <a:t> - Full Backup</a:t>
            </a:r>
            <a:endParaRPr lang="es-PE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PE" dirty="0" smtClean="0"/>
              <a:t>Restaura la base de datos completa desde un backup full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PE" dirty="0" smtClean="0"/>
              <a:t>Si la </a:t>
            </a:r>
            <a:r>
              <a:rPr lang="es-PE" dirty="0"/>
              <a:t>base de datos ya exista en la instancia, </a:t>
            </a:r>
            <a:r>
              <a:rPr lang="es-PE" dirty="0" smtClean="0"/>
              <a:t>sobrescribe </a:t>
            </a:r>
            <a:r>
              <a:rPr lang="es-PE" dirty="0"/>
              <a:t>la base de datos con el mismo </a:t>
            </a:r>
            <a:r>
              <a:rPr lang="es-PE" dirty="0" smtClean="0"/>
              <a:t>nombre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PE" dirty="0" smtClean="0"/>
              <a:t>Si no existe, crea </a:t>
            </a:r>
            <a:r>
              <a:rPr lang="es-PE" dirty="0"/>
              <a:t>los </a:t>
            </a:r>
            <a:r>
              <a:rPr lang="es-PE" dirty="0" err="1"/>
              <a:t>datafiles</a:t>
            </a:r>
            <a:r>
              <a:rPr lang="es-PE" dirty="0"/>
              <a:t> y </a:t>
            </a:r>
            <a:r>
              <a:rPr lang="es-PE" dirty="0" err="1"/>
              <a:t>filegroups</a:t>
            </a:r>
            <a:r>
              <a:rPr lang="es-PE" dirty="0"/>
              <a:t> antes de realizar el </a:t>
            </a:r>
            <a:r>
              <a:rPr lang="es-PE" dirty="0" err="1" smtClean="0"/>
              <a:t>restore</a:t>
            </a:r>
            <a:endParaRPr lang="es-PE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s-PE" dirty="0"/>
          </a:p>
          <a:p>
            <a:pPr marL="381000" algn="just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RESTORE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DATABASE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/>
                <a:ea typeface="Calibri"/>
              </a:rPr>
              <a:t>AdventureWorks2014</a:t>
            </a:r>
            <a:r>
              <a:rPr lang="en-US" dirty="0" smtClean="0">
                <a:latin typeface="Consolas"/>
                <a:ea typeface="Calibri"/>
              </a:rPr>
              <a:t> </a:t>
            </a:r>
            <a:endParaRPr lang="es-PE" dirty="0">
              <a:latin typeface="Times New Roman"/>
              <a:ea typeface="Times New Roman"/>
            </a:endParaRPr>
          </a:p>
          <a:p>
            <a:pPr marL="381000" algn="just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FROM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DISK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</a:rPr>
              <a:t>=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'D:\</a:t>
            </a:r>
            <a:r>
              <a:rPr lang="en-US" dirty="0" err="1">
                <a:solidFill>
                  <a:srgbClr val="FF0000"/>
                </a:solidFill>
                <a:latin typeface="Consolas"/>
                <a:ea typeface="Calibri"/>
              </a:rPr>
              <a:t>SQLBackusp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\AWFULL.BAK'</a:t>
            </a:r>
            <a:r>
              <a:rPr lang="en-US" dirty="0">
                <a:latin typeface="Consolas"/>
                <a:ea typeface="Calibri"/>
              </a:rPr>
              <a:t> </a:t>
            </a:r>
            <a:endParaRPr lang="es-PE" dirty="0">
              <a:latin typeface="Times New Roman"/>
              <a:ea typeface="Times New Roman"/>
            </a:endParaRPr>
          </a:p>
          <a:p>
            <a:pPr marL="381000" algn="just">
              <a:spcAft>
                <a:spcPts val="0"/>
              </a:spcAft>
            </a:pPr>
            <a:r>
              <a:rPr lang="es-PE" dirty="0">
                <a:solidFill>
                  <a:srgbClr val="0000FF"/>
                </a:solidFill>
                <a:latin typeface="Consolas"/>
                <a:ea typeface="Calibri"/>
              </a:rPr>
              <a:t>WITH</a:t>
            </a:r>
            <a:r>
              <a:rPr lang="es-PE" dirty="0">
                <a:latin typeface="Consolas"/>
                <a:ea typeface="Calibri"/>
              </a:rPr>
              <a:t> </a:t>
            </a:r>
            <a:r>
              <a:rPr lang="es-PE" dirty="0">
                <a:solidFill>
                  <a:srgbClr val="FF00FF"/>
                </a:solidFill>
                <a:latin typeface="Consolas"/>
                <a:ea typeface="Calibri"/>
              </a:rPr>
              <a:t>REPLACE</a:t>
            </a:r>
            <a:endParaRPr lang="es-PE" dirty="0">
              <a:latin typeface="Times New Roman"/>
              <a:ea typeface="Times New Roman"/>
            </a:endParaRPr>
          </a:p>
          <a:p>
            <a:pPr marL="381000" algn="just">
              <a:spcAft>
                <a:spcPts val="0"/>
              </a:spcAft>
            </a:pPr>
            <a:r>
              <a:rPr lang="es-PE" dirty="0" smtClean="0">
                <a:solidFill>
                  <a:srgbClr val="0000FF"/>
                </a:solidFill>
                <a:latin typeface="Consolas"/>
                <a:ea typeface="Calibri"/>
              </a:rPr>
              <a:t>GO</a:t>
            </a:r>
            <a:endParaRPr lang="es-PE" dirty="0" smtClean="0">
              <a:latin typeface="Times New Roman"/>
              <a:ea typeface="Calibri"/>
            </a:endParaRPr>
          </a:p>
          <a:p>
            <a:pPr marL="381000" algn="just">
              <a:spcAft>
                <a:spcPts val="0"/>
              </a:spcAft>
            </a:pPr>
            <a:endParaRPr lang="es-PE" dirty="0">
              <a:latin typeface="Times New Roman"/>
            </a:endParaRPr>
          </a:p>
          <a:p>
            <a:pPr marL="3175" algn="just">
              <a:spcAft>
                <a:spcPts val="0"/>
              </a:spcAft>
            </a:pPr>
            <a:r>
              <a:rPr lang="es-PE" b="1" dirty="0" smtClean="0"/>
              <a:t>WITH </a:t>
            </a:r>
            <a:r>
              <a:rPr lang="es-PE" b="1" dirty="0"/>
              <a:t>RECOVERY</a:t>
            </a:r>
            <a:r>
              <a:rPr lang="es-PE" dirty="0"/>
              <a:t>: la base de datos se coloca online y se aceptan transacciones.</a:t>
            </a:r>
          </a:p>
          <a:p>
            <a:pPr marL="3175" algn="just">
              <a:spcAft>
                <a:spcPts val="0"/>
              </a:spcAft>
            </a:pPr>
            <a:r>
              <a:rPr lang="es-PE" b="1" dirty="0" smtClean="0"/>
              <a:t>WITH </a:t>
            </a:r>
            <a:r>
              <a:rPr lang="es-PE" b="1" dirty="0"/>
              <a:t>NORECOVERY</a:t>
            </a:r>
            <a:r>
              <a:rPr lang="es-PE" dirty="0"/>
              <a:t>: la base de datos o </a:t>
            </a:r>
            <a:r>
              <a:rPr lang="es-PE" dirty="0" err="1"/>
              <a:t>filegroup</a:t>
            </a:r>
            <a:r>
              <a:rPr lang="es-PE" dirty="0"/>
              <a:t> permanece en estado RESTORING. Es posible restaurar </a:t>
            </a:r>
            <a:r>
              <a:rPr lang="es-PE" dirty="0" err="1"/>
              <a:t>backups</a:t>
            </a:r>
            <a:r>
              <a:rPr lang="es-PE" dirty="0"/>
              <a:t> adicionales, tal como diferencial o </a:t>
            </a:r>
            <a:r>
              <a:rPr lang="es-PE" dirty="0" err="1"/>
              <a:t>transaction</a:t>
            </a:r>
            <a:r>
              <a:rPr lang="es-PE" dirty="0"/>
              <a:t> log.</a:t>
            </a:r>
          </a:p>
          <a:p>
            <a:pPr marL="381000" algn="just">
              <a:spcAft>
                <a:spcPts val="0"/>
              </a:spcAft>
            </a:pPr>
            <a:endParaRPr lang="es-PE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13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44624"/>
            <a:ext cx="8072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Restauración de bases de datos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95536" y="1084089"/>
            <a:ext cx="828092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err="1"/>
              <a:t>Restore</a:t>
            </a:r>
            <a:r>
              <a:rPr lang="es-PE" sz="2000" b="1" dirty="0"/>
              <a:t> </a:t>
            </a:r>
            <a:r>
              <a:rPr lang="es-PE" sz="2000" b="1" dirty="0" smtClean="0"/>
              <a:t>– Backup Diferencial</a:t>
            </a:r>
            <a:endParaRPr lang="es-P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PE" dirty="0"/>
              <a:t>Para restaurar un backup diferencial primero se debe  restaurar un backup full con la opción </a:t>
            </a:r>
            <a:r>
              <a:rPr lang="es-PE" b="1" dirty="0" smtClean="0"/>
              <a:t>NORECOVERY</a:t>
            </a:r>
          </a:p>
          <a:p>
            <a:pPr marL="285750" indent="-285750">
              <a:buFont typeface="Arial" pitchFamily="34" charset="0"/>
              <a:buChar char="•"/>
            </a:pPr>
            <a:endParaRPr lang="es-PE" b="1" dirty="0"/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RESTORE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DATABASE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/>
                <a:ea typeface="Calibri"/>
              </a:rPr>
              <a:t>AdventureWorks2014</a:t>
            </a:r>
            <a:r>
              <a:rPr lang="en-US" dirty="0" smtClean="0">
                <a:latin typeface="Consolas"/>
                <a:ea typeface="Calibri"/>
              </a:rPr>
              <a:t> 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FROM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DISK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</a:rPr>
              <a:t>=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'D:\</a:t>
            </a:r>
            <a:r>
              <a:rPr lang="en-US" dirty="0" err="1">
                <a:solidFill>
                  <a:srgbClr val="FF0000"/>
                </a:solidFill>
                <a:latin typeface="Consolas"/>
                <a:ea typeface="Calibri"/>
              </a:rPr>
              <a:t>SQLBackusp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\AWFULL.BAK'</a:t>
            </a:r>
            <a:r>
              <a:rPr lang="en-US" dirty="0">
                <a:latin typeface="Consolas"/>
                <a:ea typeface="Calibri"/>
              </a:rPr>
              <a:t> 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WITH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NORECOVERY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GO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latin typeface="Consolas"/>
                <a:ea typeface="Calibri"/>
              </a:rPr>
              <a:t> 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RESTORE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DATABASE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/>
                <a:ea typeface="Calibri"/>
              </a:rPr>
              <a:t>AdventureWorks2014</a:t>
            </a:r>
            <a:r>
              <a:rPr lang="en-US" dirty="0" smtClean="0">
                <a:latin typeface="Consolas"/>
                <a:ea typeface="Calibri"/>
              </a:rPr>
              <a:t> 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FROM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DISK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</a:rPr>
              <a:t>=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'D:\</a:t>
            </a:r>
            <a:r>
              <a:rPr lang="en-US" dirty="0" err="1">
                <a:solidFill>
                  <a:srgbClr val="FF0000"/>
                </a:solidFill>
                <a:latin typeface="Consolas"/>
                <a:ea typeface="Calibri"/>
              </a:rPr>
              <a:t>SQLBackusp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\AWDIFF.BAK'</a:t>
            </a:r>
            <a:r>
              <a:rPr lang="en-US" dirty="0">
                <a:latin typeface="Consolas"/>
                <a:ea typeface="Calibri"/>
              </a:rPr>
              <a:t> 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s-PE" dirty="0">
                <a:solidFill>
                  <a:srgbClr val="0000FF"/>
                </a:solidFill>
                <a:latin typeface="Consolas"/>
                <a:ea typeface="Calibri"/>
              </a:rPr>
              <a:t>WITH</a:t>
            </a:r>
            <a:r>
              <a:rPr lang="es-PE" dirty="0">
                <a:latin typeface="Consolas"/>
                <a:ea typeface="Calibri"/>
              </a:rPr>
              <a:t> </a:t>
            </a:r>
            <a:r>
              <a:rPr lang="es-PE" dirty="0">
                <a:solidFill>
                  <a:srgbClr val="0000FF"/>
                </a:solidFill>
                <a:latin typeface="Consolas"/>
                <a:ea typeface="Calibri"/>
              </a:rPr>
              <a:t>RECOVERY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s-PE" dirty="0">
                <a:solidFill>
                  <a:srgbClr val="0000FF"/>
                </a:solidFill>
                <a:latin typeface="Consolas"/>
                <a:ea typeface="Calibri"/>
              </a:rPr>
              <a:t>GO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endParaRPr lang="es-PE" dirty="0">
              <a:latin typeface="Times New Roman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07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611188" y="1988840"/>
            <a:ext cx="8209284" cy="2639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PE" sz="2800" b="1" i="1" dirty="0"/>
              <a:t>Temas:</a:t>
            </a:r>
          </a:p>
          <a:p>
            <a:pPr eaLnBrk="0" hangingPunct="0">
              <a:spcBef>
                <a:spcPct val="50000"/>
              </a:spcBef>
            </a:pPr>
            <a:endParaRPr lang="es-PE" sz="500" b="1" i="1" dirty="0"/>
          </a:p>
          <a:p>
            <a:pPr lvl="1" indent="-457200" eaLnBrk="0" hangingPunct="0">
              <a:spcBef>
                <a:spcPts val="300"/>
              </a:spcBef>
              <a:buFont typeface="+mj-lt"/>
              <a:buAutoNum type="arabicPeriod" startAt="6"/>
            </a:pPr>
            <a:r>
              <a:rPr lang="es-PE" sz="2400" dirty="0" smtClean="0"/>
              <a:t>Respaldando </a:t>
            </a:r>
            <a:r>
              <a:rPr lang="es-PE" sz="2400" dirty="0"/>
              <a:t>una bases de datos y el registro de transacciones</a:t>
            </a:r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 startAt="6"/>
            </a:pPr>
            <a:r>
              <a:rPr lang="es-PE" sz="2400" dirty="0" smtClean="0"/>
              <a:t>Administración </a:t>
            </a:r>
            <a:r>
              <a:rPr lang="es-PE" sz="2400" dirty="0"/>
              <a:t>de copias de respaldo</a:t>
            </a:r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 startAt="6"/>
            </a:pPr>
            <a:r>
              <a:rPr lang="es-PE" sz="2400" dirty="0" smtClean="0"/>
              <a:t>Restauración </a:t>
            </a:r>
            <a:r>
              <a:rPr lang="es-PE" sz="2400" dirty="0"/>
              <a:t>de bases de datos</a:t>
            </a:r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 startAt="6"/>
            </a:pPr>
            <a:endParaRPr lang="es-PE" sz="2400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28625" y="1104938"/>
            <a:ext cx="8634413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PE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Recuperación </a:t>
            </a:r>
            <a:r>
              <a:rPr lang="es-PE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 Desastres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83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44624"/>
            <a:ext cx="8072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Restauración de bases de datos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44475" y="692696"/>
            <a:ext cx="864800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err="1"/>
              <a:t>Restore</a:t>
            </a:r>
            <a:r>
              <a:rPr lang="es-PE" sz="2000" b="1" dirty="0"/>
              <a:t> </a:t>
            </a:r>
            <a:r>
              <a:rPr lang="es-PE" sz="2000" b="1" dirty="0" smtClean="0"/>
              <a:t>– Backup </a:t>
            </a:r>
            <a:r>
              <a:rPr lang="es-PE" sz="2000" b="1" dirty="0" err="1" smtClean="0"/>
              <a:t>Transaction</a:t>
            </a:r>
            <a:r>
              <a:rPr lang="es-PE" sz="2000" b="1" dirty="0" smtClean="0"/>
              <a:t> Log</a:t>
            </a:r>
            <a:endParaRPr lang="es-P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PE" dirty="0" smtClean="0"/>
              <a:t>Restauran </a:t>
            </a:r>
            <a:r>
              <a:rPr lang="es-PE" dirty="0"/>
              <a:t>la base de datos a determinado punto del </a:t>
            </a:r>
            <a:r>
              <a:rPr lang="es-PE" dirty="0" smtClean="0"/>
              <a:t>tiempo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dirty="0" smtClean="0"/>
              <a:t>Aplica </a:t>
            </a:r>
            <a:r>
              <a:rPr lang="es-PE" dirty="0"/>
              <a:t>solo para los modelos de recuperación Completo (Full) y de Registro Masivo (</a:t>
            </a:r>
            <a:r>
              <a:rPr lang="es-PE" dirty="0" err="1"/>
              <a:t>Bulk</a:t>
            </a:r>
            <a:r>
              <a:rPr lang="es-PE" dirty="0"/>
              <a:t> </a:t>
            </a:r>
            <a:r>
              <a:rPr lang="es-PE" dirty="0" err="1"/>
              <a:t>Logged</a:t>
            </a:r>
            <a:r>
              <a:rPr lang="es-PE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s-PE" dirty="0"/>
          </a:p>
          <a:p>
            <a:pPr marL="285750" indent="-285750">
              <a:buFont typeface="Arial" pitchFamily="34" charset="0"/>
              <a:buChar char="•"/>
            </a:pPr>
            <a:r>
              <a:rPr lang="es-PE" dirty="0" smtClean="0"/>
              <a:t>Ejemplo con backup full, diferencial y log</a:t>
            </a:r>
          </a:p>
          <a:p>
            <a:pPr marL="381000">
              <a:spcAft>
                <a:spcPts val="0"/>
              </a:spcAft>
            </a:pP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</a:rPr>
              <a:t>--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</a:rPr>
              <a:t>Full</a:t>
            </a:r>
            <a:endParaRPr lang="es-PE" sz="2000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RESTORE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DATABASE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/>
                <a:ea typeface="Calibri"/>
              </a:rPr>
              <a:t>AdventureWorks2014</a:t>
            </a:r>
            <a:r>
              <a:rPr lang="en-US" dirty="0" smtClean="0">
                <a:latin typeface="Consolas"/>
                <a:ea typeface="Calibri"/>
              </a:rPr>
              <a:t> </a:t>
            </a:r>
            <a:endParaRPr lang="es-PE" sz="2000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FROM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DISK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</a:rPr>
              <a:t>=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'D:\</a:t>
            </a:r>
            <a:r>
              <a:rPr lang="en-US" dirty="0" err="1">
                <a:solidFill>
                  <a:srgbClr val="FF0000"/>
                </a:solidFill>
                <a:latin typeface="Consolas"/>
                <a:ea typeface="Calibri"/>
              </a:rPr>
              <a:t>SQLBackups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\</a:t>
            </a:r>
            <a:r>
              <a:rPr lang="en-US" dirty="0" err="1">
                <a:solidFill>
                  <a:srgbClr val="FF0000"/>
                </a:solidFill>
                <a:latin typeface="Consolas"/>
                <a:ea typeface="Calibri"/>
              </a:rPr>
              <a:t>AWFull.BAK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</a:rPr>
              <a:t>WITH</a:t>
            </a:r>
            <a:r>
              <a:rPr lang="en-US" dirty="0" smtClean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NORECOVERY</a:t>
            </a:r>
            <a:endParaRPr lang="es-PE" sz="2000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</a:rPr>
              <a:t>GO</a:t>
            </a:r>
            <a:endParaRPr lang="es-PE" sz="2000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8000"/>
                </a:solidFill>
                <a:latin typeface="Consolas"/>
                <a:ea typeface="Calibri"/>
              </a:rPr>
              <a:t>--Differential</a:t>
            </a:r>
            <a:endParaRPr lang="es-PE" sz="2000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RESTORE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DATABASE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/>
                <a:ea typeface="Calibri"/>
              </a:rPr>
              <a:t>AdventureWorks2014</a:t>
            </a:r>
            <a:r>
              <a:rPr lang="en-US" dirty="0" smtClean="0">
                <a:latin typeface="Consolas"/>
                <a:ea typeface="Calibri"/>
              </a:rPr>
              <a:t> </a:t>
            </a:r>
            <a:endParaRPr lang="es-PE" sz="2000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FROM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DISK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</a:rPr>
              <a:t>=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'D:\</a:t>
            </a:r>
            <a:r>
              <a:rPr lang="en-US" dirty="0" err="1">
                <a:solidFill>
                  <a:srgbClr val="FF0000"/>
                </a:solidFill>
                <a:latin typeface="Consolas"/>
                <a:ea typeface="Calibri"/>
              </a:rPr>
              <a:t>SQLBackups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\</a:t>
            </a:r>
            <a:r>
              <a:rPr lang="en-US" dirty="0" err="1">
                <a:solidFill>
                  <a:srgbClr val="FF0000"/>
                </a:solidFill>
                <a:latin typeface="Consolas"/>
                <a:ea typeface="Calibri"/>
              </a:rPr>
              <a:t>AWDiff.BAK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</a:rPr>
              <a:t>WITH</a:t>
            </a:r>
            <a:r>
              <a:rPr lang="en-US" dirty="0" smtClean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NORECOVERY</a:t>
            </a:r>
            <a:endParaRPr lang="es-PE" sz="2000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</a:rPr>
              <a:t>GO</a:t>
            </a:r>
            <a:endParaRPr lang="es-PE" sz="2000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8000"/>
                </a:solidFill>
                <a:latin typeface="Consolas"/>
                <a:ea typeface="Calibri"/>
              </a:rPr>
              <a:t>--Transaction log</a:t>
            </a:r>
            <a:endParaRPr lang="es-PE" sz="2000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RESTORE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/>
                <a:ea typeface="Calibri"/>
              </a:rPr>
              <a:t>LOG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/>
                <a:ea typeface="Calibri"/>
              </a:rPr>
              <a:t>AdventureWorks2014</a:t>
            </a:r>
            <a:r>
              <a:rPr lang="en-US" dirty="0" smtClean="0">
                <a:latin typeface="Consolas"/>
                <a:ea typeface="Calibri"/>
              </a:rPr>
              <a:t> </a:t>
            </a:r>
            <a:endParaRPr lang="es-PE" sz="2000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FROM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DISK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</a:rPr>
              <a:t>=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'D:\</a:t>
            </a:r>
            <a:r>
              <a:rPr lang="en-US" dirty="0" err="1">
                <a:solidFill>
                  <a:srgbClr val="FF0000"/>
                </a:solidFill>
                <a:latin typeface="Consolas"/>
                <a:ea typeface="Calibri"/>
              </a:rPr>
              <a:t>SQLBackups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\</a:t>
            </a:r>
            <a:r>
              <a:rPr lang="en-US" dirty="0" err="1">
                <a:solidFill>
                  <a:srgbClr val="FF0000"/>
                </a:solidFill>
                <a:latin typeface="Consolas"/>
                <a:ea typeface="Calibri"/>
              </a:rPr>
              <a:t>AwLog.TRN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s-PE" dirty="0" smtClean="0">
                <a:solidFill>
                  <a:srgbClr val="0000FF"/>
                </a:solidFill>
                <a:latin typeface="Consolas"/>
                <a:ea typeface="Calibri"/>
              </a:rPr>
              <a:t>WITH</a:t>
            </a:r>
            <a:r>
              <a:rPr lang="es-PE" dirty="0" smtClean="0">
                <a:latin typeface="Consolas"/>
                <a:ea typeface="Calibri"/>
              </a:rPr>
              <a:t> </a:t>
            </a:r>
            <a:r>
              <a:rPr lang="es-PE" dirty="0">
                <a:solidFill>
                  <a:srgbClr val="0000FF"/>
                </a:solidFill>
                <a:latin typeface="Consolas"/>
                <a:ea typeface="Calibri"/>
              </a:rPr>
              <a:t>RECOVERY</a:t>
            </a:r>
            <a:endParaRPr lang="es-PE" sz="2000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s-PE" dirty="0">
                <a:solidFill>
                  <a:srgbClr val="0000FF"/>
                </a:solidFill>
                <a:latin typeface="Consolas"/>
                <a:ea typeface="Calibri"/>
              </a:rPr>
              <a:t>GO</a:t>
            </a:r>
            <a:endParaRPr lang="es-PE" sz="2000" dirty="0">
              <a:latin typeface="Times New Roman"/>
              <a:ea typeface="Times New Roman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PE" b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724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44624"/>
            <a:ext cx="8072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Restauración de bases de datos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44475" y="779214"/>
            <a:ext cx="864800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err="1"/>
              <a:t>Restore</a:t>
            </a:r>
            <a:r>
              <a:rPr lang="es-PE" sz="2000" b="1" dirty="0"/>
              <a:t> </a:t>
            </a:r>
            <a:r>
              <a:rPr lang="es-PE" sz="2000" b="1" dirty="0" smtClean="0"/>
              <a:t>– Backup </a:t>
            </a:r>
            <a:r>
              <a:rPr lang="es-PE" sz="2000" b="1" dirty="0" err="1" smtClean="0"/>
              <a:t>Transaction</a:t>
            </a:r>
            <a:r>
              <a:rPr lang="es-PE" sz="2000" b="1" dirty="0" smtClean="0"/>
              <a:t> Log</a:t>
            </a:r>
            <a:endParaRPr lang="es-PE" dirty="0" smtClean="0"/>
          </a:p>
          <a:p>
            <a:pPr marL="285750" indent="-285750">
              <a:buFont typeface="Arial" pitchFamily="34" charset="0"/>
              <a:buChar char="•"/>
            </a:pPr>
            <a:endParaRPr lang="es-PE" dirty="0"/>
          </a:p>
          <a:p>
            <a:pPr marL="285750" indent="-285750">
              <a:buFont typeface="Arial" pitchFamily="34" charset="0"/>
              <a:buChar char="•"/>
            </a:pPr>
            <a:r>
              <a:rPr lang="es-PE" dirty="0" smtClean="0"/>
              <a:t>Ejemplo con backup full, y dos backup de log:</a:t>
            </a:r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8000"/>
                </a:solidFill>
                <a:latin typeface="Consolas"/>
                <a:ea typeface="Calibri"/>
              </a:rPr>
              <a:t>--Full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</a:rPr>
              <a:t>RESTORE</a:t>
            </a:r>
            <a:r>
              <a:rPr lang="en-US" dirty="0" smtClean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DATABASE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/>
                <a:ea typeface="Calibri"/>
              </a:rPr>
              <a:t>AdventureWorks2014</a:t>
            </a:r>
            <a:r>
              <a:rPr lang="en-US" dirty="0" smtClean="0">
                <a:latin typeface="Consolas"/>
                <a:ea typeface="Calibri"/>
              </a:rPr>
              <a:t> 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FROM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DISK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</a:rPr>
              <a:t>=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'D:\</a:t>
            </a:r>
            <a:r>
              <a:rPr lang="en-US" dirty="0" err="1">
                <a:solidFill>
                  <a:srgbClr val="FF0000"/>
                </a:solidFill>
                <a:latin typeface="Consolas"/>
                <a:ea typeface="Calibri"/>
              </a:rPr>
              <a:t>SQLBackups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\</a:t>
            </a:r>
            <a:r>
              <a:rPr lang="en-US" dirty="0" err="1">
                <a:solidFill>
                  <a:srgbClr val="FF0000"/>
                </a:solidFill>
                <a:latin typeface="Consolas"/>
                <a:ea typeface="Calibri"/>
              </a:rPr>
              <a:t>AWFull.BAK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</a:t>
            </a:r>
            <a:r>
              <a:rPr lang="en-US" dirty="0">
                <a:latin typeface="Consolas"/>
                <a:ea typeface="Calibri"/>
              </a:rPr>
              <a:t> 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WITH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NORECOVERY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GO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latin typeface="Consolas"/>
                <a:ea typeface="Calibri"/>
              </a:rPr>
              <a:t> 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8000"/>
                </a:solidFill>
                <a:latin typeface="Consolas"/>
                <a:ea typeface="Calibri"/>
              </a:rPr>
              <a:t>--Transaction log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RESTORE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/>
                <a:ea typeface="Calibri"/>
              </a:rPr>
              <a:t>LOG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/>
                <a:ea typeface="Calibri"/>
              </a:rPr>
              <a:t>AdventureWorks2014</a:t>
            </a:r>
            <a:r>
              <a:rPr lang="en-US" dirty="0" smtClean="0">
                <a:latin typeface="Consolas"/>
                <a:ea typeface="Calibri"/>
              </a:rPr>
              <a:t> 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FROM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DISK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</a:rPr>
              <a:t>=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'D:\</a:t>
            </a:r>
            <a:r>
              <a:rPr lang="en-US" dirty="0" err="1">
                <a:solidFill>
                  <a:srgbClr val="FF0000"/>
                </a:solidFill>
                <a:latin typeface="Consolas"/>
                <a:ea typeface="Calibri"/>
              </a:rPr>
              <a:t>SQLBackups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\AwLog1.TRN'</a:t>
            </a:r>
            <a:r>
              <a:rPr lang="en-US" dirty="0">
                <a:latin typeface="Consolas"/>
                <a:ea typeface="Calibri"/>
              </a:rPr>
              <a:t> 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WITH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NORECOVERY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GO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latin typeface="Consolas"/>
                <a:ea typeface="Calibri"/>
              </a:rPr>
              <a:t> 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RESTORE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/>
                <a:ea typeface="Calibri"/>
              </a:rPr>
              <a:t>LOG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/>
                <a:ea typeface="Calibri"/>
              </a:rPr>
              <a:t>AdventureWorks2014</a:t>
            </a:r>
            <a:r>
              <a:rPr lang="en-US" dirty="0" smtClean="0">
                <a:latin typeface="Consolas"/>
                <a:ea typeface="Calibri"/>
              </a:rPr>
              <a:t> 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FROM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DISK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</a:rPr>
              <a:t>=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'D:\</a:t>
            </a:r>
            <a:r>
              <a:rPr lang="en-US" dirty="0" err="1">
                <a:solidFill>
                  <a:srgbClr val="FF0000"/>
                </a:solidFill>
                <a:latin typeface="Consolas"/>
                <a:ea typeface="Calibri"/>
              </a:rPr>
              <a:t>SQLBackups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\AwLog2.TRN'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s-PE" dirty="0">
                <a:solidFill>
                  <a:srgbClr val="0000FF"/>
                </a:solidFill>
                <a:latin typeface="Consolas"/>
                <a:ea typeface="Calibri"/>
              </a:rPr>
              <a:t>WITH</a:t>
            </a:r>
            <a:r>
              <a:rPr lang="es-PE" dirty="0">
                <a:latin typeface="Consolas"/>
                <a:ea typeface="Calibri"/>
              </a:rPr>
              <a:t> </a:t>
            </a:r>
            <a:r>
              <a:rPr lang="es-PE" dirty="0">
                <a:solidFill>
                  <a:srgbClr val="0000FF"/>
                </a:solidFill>
                <a:latin typeface="Consolas"/>
                <a:ea typeface="Calibri"/>
              </a:rPr>
              <a:t>RECOVERY</a:t>
            </a:r>
            <a:endParaRPr lang="es-PE" dirty="0">
              <a:latin typeface="Times New Roman"/>
              <a:ea typeface="Times New Roman"/>
            </a:endParaRPr>
          </a:p>
          <a:p>
            <a:pPr marL="381000">
              <a:spcAft>
                <a:spcPts val="0"/>
              </a:spcAft>
            </a:pPr>
            <a:r>
              <a:rPr lang="es-PE" dirty="0" smtClean="0">
                <a:solidFill>
                  <a:srgbClr val="0000FF"/>
                </a:solidFill>
                <a:latin typeface="Consolas"/>
                <a:ea typeface="Calibri"/>
              </a:rPr>
              <a:t>GO</a:t>
            </a:r>
            <a:endParaRPr lang="es-PE" dirty="0">
              <a:latin typeface="Times New Roman"/>
              <a:ea typeface="Times New Roman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31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CuadroTexto"/>
          <p:cNvSpPr txBox="1"/>
          <p:nvPr/>
        </p:nvSpPr>
        <p:spPr>
          <a:xfrm>
            <a:off x="251520" y="2276872"/>
            <a:ext cx="8575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b="1" dirty="0" smtClean="0">
                <a:solidFill>
                  <a:srgbClr val="0076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s-PE" sz="4800" b="1" dirty="0">
              <a:solidFill>
                <a:srgbClr val="0076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101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54793" y="2852936"/>
            <a:ext cx="8634413" cy="77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s-PE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Bonus</a:t>
            </a:r>
            <a:r>
              <a:rPr lang="es-PE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s-PE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Slide</a:t>
            </a:r>
            <a:endParaRPr lang="es-PE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CuadroTexto"/>
          <p:cNvSpPr txBox="1">
            <a:spLocks noChangeArrowheads="1"/>
          </p:cNvSpPr>
          <p:nvPr/>
        </p:nvSpPr>
        <p:spPr bwMode="auto">
          <a:xfrm>
            <a:off x="0" y="44624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PE" sz="2600" b="1" dirty="0" smtClean="0">
                <a:solidFill>
                  <a:schemeClr val="bg1"/>
                </a:solidFill>
              </a:rPr>
              <a:t>Base de Datos Avanzado I</a:t>
            </a:r>
            <a:endParaRPr lang="es-PE" sz="2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83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1228105"/>
            <a:ext cx="828092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b="1" dirty="0" smtClean="0"/>
              <a:t>Pasos para restaurar las bases de datos del sistema</a:t>
            </a:r>
            <a:endParaRPr lang="es-PE" dirty="0" smtClean="0"/>
          </a:p>
          <a:p>
            <a:pPr algn="just"/>
            <a:endParaRPr lang="es-PE" dirty="0" smtClean="0"/>
          </a:p>
          <a:p>
            <a:pPr marL="441325" indent="-441325" algn="just">
              <a:tabLst>
                <a:tab pos="361950" algn="l"/>
              </a:tabLst>
            </a:pPr>
            <a:r>
              <a:rPr lang="es-PE" dirty="0" smtClean="0"/>
              <a:t>1. 	Restaurar la base de datos </a:t>
            </a:r>
            <a:r>
              <a:rPr lang="es-PE" dirty="0" err="1" smtClean="0"/>
              <a:t>master</a:t>
            </a:r>
            <a:r>
              <a:rPr lang="es-PE" dirty="0" smtClean="0"/>
              <a:t>. Si no existe ningún backup válido de la </a:t>
            </a:r>
            <a:r>
              <a:rPr lang="es-PE" dirty="0" err="1" smtClean="0"/>
              <a:t>master</a:t>
            </a:r>
            <a:r>
              <a:rPr lang="es-PE" dirty="0" smtClean="0"/>
              <a:t>, se deberán crear manualmente los datos.</a:t>
            </a:r>
            <a:endParaRPr lang="es-PE" dirty="0"/>
          </a:p>
          <a:p>
            <a:pPr marL="441325" indent="-441325" algn="just">
              <a:tabLst>
                <a:tab pos="361950" algn="l"/>
              </a:tabLst>
            </a:pPr>
            <a:endParaRPr lang="es-PE" dirty="0"/>
          </a:p>
          <a:p>
            <a:pPr marL="441325" indent="-441325" algn="just">
              <a:tabLst>
                <a:tab pos="361950" algn="l"/>
              </a:tabLst>
            </a:pPr>
            <a:r>
              <a:rPr lang="es-PE" dirty="0"/>
              <a:t>2. </a:t>
            </a:r>
            <a:r>
              <a:rPr lang="es-PE" dirty="0" smtClean="0"/>
              <a:t>	Restaurar </a:t>
            </a:r>
            <a:r>
              <a:rPr lang="es-PE" dirty="0"/>
              <a:t>la base de datos </a:t>
            </a:r>
            <a:r>
              <a:rPr lang="es-PE" dirty="0" err="1"/>
              <a:t>msdb</a:t>
            </a:r>
            <a:r>
              <a:rPr lang="es-PE" dirty="0"/>
              <a:t>. Se debe restaurar la base de datos </a:t>
            </a:r>
            <a:r>
              <a:rPr lang="es-PE" dirty="0" err="1"/>
              <a:t>msdb</a:t>
            </a:r>
            <a:r>
              <a:rPr lang="es-PE" dirty="0"/>
              <a:t> después de hacer una restauración de la master. Cuando se vuelve a generar la base de datos master, la base de datos </a:t>
            </a:r>
            <a:r>
              <a:rPr lang="es-PE" dirty="0" err="1"/>
              <a:t>msdb</a:t>
            </a:r>
            <a:r>
              <a:rPr lang="es-PE" dirty="0"/>
              <a:t> se elimina y, a continuación, se vuelve a crear. Por consiguiente, se pierde toda la información.</a:t>
            </a:r>
          </a:p>
          <a:p>
            <a:pPr marL="441325" indent="-441325" algn="just">
              <a:tabLst>
                <a:tab pos="361950" algn="l"/>
              </a:tabLst>
            </a:pPr>
            <a:endParaRPr lang="es-PE" dirty="0"/>
          </a:p>
          <a:p>
            <a:pPr marL="441325" indent="-441325" algn="just">
              <a:tabLst>
                <a:tab pos="361950" algn="l"/>
              </a:tabLst>
            </a:pPr>
            <a:r>
              <a:rPr lang="es-PE" dirty="0"/>
              <a:t>3. </a:t>
            </a:r>
            <a:r>
              <a:rPr lang="es-PE" dirty="0" smtClean="0"/>
              <a:t>	Si </a:t>
            </a:r>
            <a:r>
              <a:rPr lang="es-PE" dirty="0"/>
              <a:t>se han hecho modificaciones a la </a:t>
            </a:r>
            <a:r>
              <a:rPr lang="es-PE" dirty="0" err="1"/>
              <a:t>model</a:t>
            </a:r>
            <a:r>
              <a:rPr lang="es-PE" dirty="0"/>
              <a:t>, se restaura la base de datos </a:t>
            </a:r>
            <a:r>
              <a:rPr lang="es-PE" dirty="0" err="1"/>
              <a:t>model</a:t>
            </a:r>
            <a:r>
              <a:rPr lang="es-PE" dirty="0"/>
              <a:t> desde el backup más reciente.</a:t>
            </a:r>
          </a:p>
          <a:p>
            <a:pPr algn="just"/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767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1228105"/>
            <a:ext cx="820891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b="1" dirty="0" smtClean="0"/>
              <a:t>Pasos para restaurar las master</a:t>
            </a:r>
            <a:endParaRPr lang="es-PE" dirty="0" smtClean="0"/>
          </a:p>
          <a:p>
            <a:pPr algn="just"/>
            <a:endParaRPr lang="es-PE" dirty="0" smtClean="0"/>
          </a:p>
          <a:p>
            <a:pPr algn="just"/>
            <a:r>
              <a:rPr lang="es-PE" dirty="0" smtClean="0"/>
              <a:t>Inicie </a:t>
            </a:r>
            <a:r>
              <a:rPr lang="es-PE" dirty="0"/>
              <a:t>SQL Server en modo de usuario único. Desde la ventana de comandos del sistema, ubicarse en la carpeta de instalación de SQL Server escribir el siguiente comando:</a:t>
            </a:r>
          </a:p>
          <a:p>
            <a:pPr algn="just"/>
            <a:endParaRPr lang="es-PE" dirty="0"/>
          </a:p>
          <a:p>
            <a:pPr algn="just"/>
            <a:r>
              <a:rPr lang="es-PE" b="1" dirty="0"/>
              <a:t>sqlservr.exe -c –m –s &lt;nombre instancia&gt;</a:t>
            </a:r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Restaurar </a:t>
            </a:r>
            <a:r>
              <a:rPr lang="es-PE" dirty="0"/>
              <a:t>la base de datos master desde la copia de seguridad más reciente:</a:t>
            </a:r>
          </a:p>
          <a:p>
            <a:pPr algn="just"/>
            <a:endParaRPr lang="es-PE" dirty="0" smtClean="0"/>
          </a:p>
          <a:p>
            <a:pPr marL="609600" algn="just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RESTORE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DATABASE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master</a:t>
            </a:r>
            <a:endParaRPr lang="es-PE" dirty="0">
              <a:latin typeface="Times New Roman"/>
              <a:ea typeface="Times New Roman"/>
            </a:endParaRPr>
          </a:p>
          <a:p>
            <a:pPr marL="609600" algn="just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FROM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DISK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</a:rPr>
              <a:t>=</a:t>
            </a:r>
            <a:r>
              <a:rPr lang="en-US" dirty="0"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'D:\</a:t>
            </a:r>
            <a:r>
              <a:rPr lang="en-US" dirty="0" err="1">
                <a:solidFill>
                  <a:srgbClr val="FF0000"/>
                </a:solidFill>
                <a:latin typeface="Consolas"/>
                <a:ea typeface="Calibri"/>
              </a:rPr>
              <a:t>SQLBackups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\</a:t>
            </a:r>
            <a:r>
              <a:rPr lang="en-US" dirty="0" err="1">
                <a:solidFill>
                  <a:srgbClr val="FF0000"/>
                </a:solidFill>
                <a:latin typeface="Consolas"/>
                <a:ea typeface="Calibri"/>
              </a:rPr>
              <a:t>MasterFull.BAK</a:t>
            </a:r>
            <a:r>
              <a:rPr lang="en-US" dirty="0">
                <a:solidFill>
                  <a:srgbClr val="FF0000"/>
                </a:solidFill>
                <a:latin typeface="Consolas"/>
                <a:ea typeface="Calibri"/>
              </a:rPr>
              <a:t>'</a:t>
            </a:r>
            <a:endParaRPr lang="es-PE" dirty="0">
              <a:latin typeface="Times New Roman"/>
              <a:ea typeface="Times New Roman"/>
            </a:endParaRPr>
          </a:p>
          <a:p>
            <a:pPr marL="609600" algn="just">
              <a:spcAft>
                <a:spcPts val="0"/>
              </a:spcAft>
            </a:pPr>
            <a:r>
              <a:rPr lang="es-PE" dirty="0" smtClean="0">
                <a:solidFill>
                  <a:srgbClr val="0000FF"/>
                </a:solidFill>
                <a:latin typeface="Consolas"/>
                <a:ea typeface="Calibri"/>
              </a:rPr>
              <a:t>GO</a:t>
            </a:r>
            <a:endParaRPr lang="es-PE" dirty="0"/>
          </a:p>
          <a:p>
            <a:pPr algn="just"/>
            <a:endParaRPr lang="es-PE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694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1 CuadroTexto"/>
          <p:cNvSpPr txBox="1">
            <a:spLocks noChangeArrowheads="1"/>
          </p:cNvSpPr>
          <p:nvPr/>
        </p:nvSpPr>
        <p:spPr bwMode="auto">
          <a:xfrm>
            <a:off x="35496" y="44624"/>
            <a:ext cx="89233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s-PE" sz="2600" b="1" dirty="0" smtClean="0">
                <a:solidFill>
                  <a:schemeClr val="bg1"/>
                </a:solidFill>
              </a:rPr>
              <a:t>Base de Datos Avanzado I</a:t>
            </a:r>
            <a:endParaRPr lang="es-PE" sz="2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5 CuadroTexto"/>
          <p:cNvSpPr txBox="1"/>
          <p:nvPr/>
        </p:nvSpPr>
        <p:spPr>
          <a:xfrm>
            <a:off x="251520" y="2276872"/>
            <a:ext cx="8575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b="1" dirty="0" smtClean="0">
                <a:solidFill>
                  <a:srgbClr val="0076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 PREGUNTAS ?</a:t>
            </a:r>
            <a:endParaRPr lang="es-PE" sz="4800" b="1" dirty="0">
              <a:solidFill>
                <a:srgbClr val="0076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CuadroTexto"/>
          <p:cNvSpPr txBox="1"/>
          <p:nvPr/>
        </p:nvSpPr>
        <p:spPr>
          <a:xfrm>
            <a:off x="251520" y="2276872"/>
            <a:ext cx="8575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b="1" dirty="0" smtClean="0">
                <a:solidFill>
                  <a:srgbClr val="0076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SESIÓN</a:t>
            </a:r>
            <a:endParaRPr lang="es-PE" sz="4800" b="1" dirty="0">
              <a:solidFill>
                <a:srgbClr val="0076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757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611188" y="2204864"/>
            <a:ext cx="7646987" cy="349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PE" sz="2800" b="1" i="1" dirty="0"/>
              <a:t>Temas:</a:t>
            </a:r>
          </a:p>
          <a:p>
            <a:pPr eaLnBrk="0" hangingPunct="0">
              <a:spcBef>
                <a:spcPct val="50000"/>
              </a:spcBef>
            </a:pPr>
            <a:endParaRPr lang="es-PE" sz="500" b="1" i="1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b="1" u="sng" dirty="0" smtClean="0"/>
              <a:t>Registro </a:t>
            </a:r>
            <a:r>
              <a:rPr lang="es-PE" sz="2400" b="1" u="sng" dirty="0"/>
              <a:t>de transacciones en </a:t>
            </a:r>
            <a:r>
              <a:rPr lang="es-PE" sz="2400" b="1" u="sng" dirty="0" smtClean="0"/>
              <a:t>SQL Server 2014</a:t>
            </a:r>
            <a:endParaRPr lang="es-PE" sz="2400" b="1" u="sng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Modelos </a:t>
            </a:r>
            <a:r>
              <a:rPr lang="es-PE" sz="2400" dirty="0"/>
              <a:t>de recuperación de </a:t>
            </a:r>
            <a:r>
              <a:rPr lang="es-PE" sz="2400" dirty="0" smtClean="0"/>
              <a:t>SQL Server 2014</a:t>
            </a: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Tipos </a:t>
            </a:r>
            <a:r>
              <a:rPr lang="es-PE" sz="2400" dirty="0"/>
              <a:t>de backup </a:t>
            </a:r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Estrategias </a:t>
            </a:r>
            <a:r>
              <a:rPr lang="es-PE" sz="2400" dirty="0"/>
              <a:t>de backup</a:t>
            </a:r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Compresión </a:t>
            </a:r>
            <a:r>
              <a:rPr lang="es-PE" sz="2400" dirty="0"/>
              <a:t>de </a:t>
            </a:r>
            <a:r>
              <a:rPr lang="es-PE" sz="2400" dirty="0" smtClean="0"/>
              <a:t>backup</a:t>
            </a:r>
            <a:endParaRPr lang="es-PE" sz="2400" dirty="0"/>
          </a:p>
          <a:p>
            <a:pPr marL="0" lvl="1" eaLnBrk="0" hangingPunct="0">
              <a:spcBef>
                <a:spcPts val="300"/>
              </a:spcBef>
            </a:pP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endParaRPr lang="es-PE" sz="2400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28625" y="1052736"/>
            <a:ext cx="8634413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PE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Recuperación </a:t>
            </a:r>
            <a:r>
              <a:rPr lang="es-PE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 Desastres</a:t>
            </a:r>
          </a:p>
        </p:txBody>
      </p:sp>
      <p:sp>
        <p:nvSpPr>
          <p:cNvPr id="2" name="1 CuadroTexto"/>
          <p:cNvSpPr txBox="1">
            <a:spLocks noChangeArrowheads="1"/>
          </p:cNvSpPr>
          <p:nvPr/>
        </p:nvSpPr>
        <p:spPr bwMode="auto">
          <a:xfrm>
            <a:off x="0" y="25460"/>
            <a:ext cx="914399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PE" sz="2600" b="1" dirty="0" smtClean="0">
                <a:solidFill>
                  <a:schemeClr val="bg1"/>
                </a:solidFill>
              </a:rPr>
              <a:t>Base de Datos Avanzado I</a:t>
            </a:r>
            <a:endParaRPr lang="es-PE" sz="2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87015"/>
            <a:ext cx="8072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Registro </a:t>
            </a:r>
            <a:r>
              <a:rPr lang="es-PE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 transacciones en </a:t>
            </a:r>
            <a:r>
              <a:rPr lang="es-PE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SQL Server 2014</a:t>
            </a:r>
            <a:endParaRPr lang="es-PE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4" y="1358766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s-PE" dirty="0"/>
              <a:t>El registro de transacciones </a:t>
            </a:r>
            <a:r>
              <a:rPr lang="es-PE" dirty="0" smtClean="0"/>
              <a:t>es </a:t>
            </a:r>
            <a:r>
              <a:rPr lang="es-PE" dirty="0"/>
              <a:t>clave para la confiabilidad de SQL Server. </a:t>
            </a:r>
            <a:endParaRPr lang="es-PE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s-PE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PE" dirty="0" smtClean="0"/>
              <a:t>Varias </a:t>
            </a:r>
            <a:r>
              <a:rPr lang="es-PE" dirty="0"/>
              <a:t>formas de configurar SQL Server para determinar </a:t>
            </a:r>
            <a:r>
              <a:rPr lang="es-PE" dirty="0" smtClean="0"/>
              <a:t>cómo </a:t>
            </a:r>
            <a:r>
              <a:rPr lang="es-PE" dirty="0"/>
              <a:t>va a operar el log de transacciones. </a:t>
            </a:r>
            <a:endParaRPr lang="es-PE" dirty="0" smtClean="0"/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s-PE" dirty="0" smtClean="0"/>
              <a:t>Modelo de recuperación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s-PE" dirty="0" smtClean="0"/>
              <a:t>Capacidad </a:t>
            </a:r>
            <a:r>
              <a:rPr lang="es-PE" dirty="0"/>
              <a:t>de almacenamiento o el tamaño del archivo del </a:t>
            </a:r>
            <a:r>
              <a:rPr lang="es-PE" dirty="0" smtClean="0"/>
              <a:t>log.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PE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PE" dirty="0" smtClean="0"/>
              <a:t>Conocer cómo </a:t>
            </a:r>
            <a:r>
              <a:rPr lang="es-PE" dirty="0"/>
              <a:t>funciona el registro de transacciones también es clave para diseñar la estrategia de recuperación de desastres adecuada para su organización.</a:t>
            </a:r>
            <a:endParaRPr lang="es-PE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144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44624"/>
            <a:ext cx="8072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Registro de transacciones en </a:t>
            </a:r>
            <a:r>
              <a:rPr lang="es-PE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SQL Server 2014</a:t>
            </a:r>
            <a:endParaRPr lang="es-PE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992888" cy="43924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42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44624"/>
            <a:ext cx="8072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Registro de transacciones en </a:t>
            </a:r>
            <a:r>
              <a:rPr lang="es-PE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SQL Server 2014</a:t>
            </a:r>
            <a:endParaRPr lang="es-PE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1560" y="1412776"/>
            <a:ext cx="79928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/>
              <a:t>Controles </a:t>
            </a:r>
            <a:r>
              <a:rPr lang="es-PE" dirty="0"/>
              <a:t>por parte del motor de base de </a:t>
            </a:r>
            <a:r>
              <a:rPr lang="es-PE" dirty="0" smtClean="0"/>
              <a:t>datos</a:t>
            </a:r>
            <a:r>
              <a:rPr lang="es-PE" dirty="0"/>
              <a:t> </a:t>
            </a:r>
            <a:r>
              <a:rPr lang="es-PE" dirty="0" smtClean="0"/>
              <a:t>para la </a:t>
            </a:r>
            <a:r>
              <a:rPr lang="es-PE" dirty="0"/>
              <a:t>implementación de </a:t>
            </a:r>
            <a:r>
              <a:rPr lang="es-PE" dirty="0" smtClean="0"/>
              <a:t>transacciones: </a:t>
            </a:r>
          </a:p>
          <a:p>
            <a:pPr algn="just"/>
            <a:endParaRPr lang="es-PE" dirty="0"/>
          </a:p>
          <a:p>
            <a:pPr algn="just"/>
            <a:r>
              <a:rPr lang="es-PE" sz="2000" b="1" dirty="0" smtClean="0"/>
              <a:t>Atomicidad </a:t>
            </a:r>
            <a:endParaRPr lang="es-PE" b="1" dirty="0" smtClean="0"/>
          </a:p>
          <a:p>
            <a:pPr algn="just"/>
            <a:r>
              <a:rPr lang="es-PE" dirty="0" smtClean="0"/>
              <a:t>Requiere que </a:t>
            </a:r>
            <a:r>
              <a:rPr lang="es-PE" dirty="0"/>
              <a:t>una transacción se complete en su totalidad o no se complete en absoluto. Es decir, que todas las sentencias se ejecuten correctamente. Basta que una falle para que todas las demás se </a:t>
            </a:r>
            <a:r>
              <a:rPr lang="es-PE" dirty="0" smtClean="0"/>
              <a:t>deshagan (</a:t>
            </a:r>
            <a:r>
              <a:rPr lang="es-PE" dirty="0" err="1" smtClean="0"/>
              <a:t>rollback</a:t>
            </a:r>
            <a:r>
              <a:rPr lang="es-PE" dirty="0" smtClean="0"/>
              <a:t>). </a:t>
            </a:r>
          </a:p>
          <a:p>
            <a:pPr algn="just"/>
            <a:endParaRPr lang="es-PE" dirty="0"/>
          </a:p>
          <a:p>
            <a:pPr algn="just"/>
            <a:r>
              <a:rPr lang="es-PE" sz="2000" b="1" dirty="0" smtClean="0"/>
              <a:t>Durabilidad </a:t>
            </a:r>
            <a:endParaRPr lang="es-PE" b="1" dirty="0" smtClean="0"/>
          </a:p>
          <a:p>
            <a:pPr algn="just"/>
            <a:r>
              <a:rPr lang="es-PE" dirty="0" smtClean="0"/>
              <a:t>Una vez </a:t>
            </a:r>
            <a:r>
              <a:rPr lang="es-PE" dirty="0"/>
              <a:t>que la transacción se complete, debe recuperarse si es que el sistema se reinicia, inclusive si el reinicio es provocado por una falla del sistema.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174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44624"/>
            <a:ext cx="8072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Registro de transacciones en </a:t>
            </a:r>
            <a:r>
              <a:rPr lang="es-PE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SQL Server 2014</a:t>
            </a:r>
            <a:endParaRPr lang="es-PE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95536" y="1319857"/>
            <a:ext cx="8280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b="1" dirty="0"/>
              <a:t>Planeamiento de la capacidad del </a:t>
            </a:r>
            <a:r>
              <a:rPr lang="es-PE" sz="2000" b="1" dirty="0" err="1"/>
              <a:t>transaction</a:t>
            </a:r>
            <a:r>
              <a:rPr lang="es-PE" sz="2000" b="1" dirty="0"/>
              <a:t> </a:t>
            </a:r>
            <a:r>
              <a:rPr lang="es-PE" sz="2000" b="1" dirty="0" smtClean="0"/>
              <a:t>log:</a:t>
            </a:r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En base a estrategia </a:t>
            </a:r>
            <a:r>
              <a:rPr lang="es-PE" dirty="0"/>
              <a:t>de copia de seguridad </a:t>
            </a:r>
            <a:r>
              <a:rPr lang="es-PE" dirty="0" smtClean="0"/>
              <a:t>de </a:t>
            </a:r>
            <a:r>
              <a:rPr lang="es-PE" dirty="0"/>
              <a:t>la base de </a:t>
            </a:r>
            <a:r>
              <a:rPr lang="es-PE" dirty="0" smtClean="0"/>
              <a:t>datos.</a:t>
            </a:r>
          </a:p>
          <a:p>
            <a:pPr algn="just"/>
            <a:r>
              <a:rPr lang="es-PE" dirty="0" smtClean="0"/>
              <a:t>Cuando </a:t>
            </a:r>
            <a:r>
              <a:rPr lang="es-PE" dirty="0"/>
              <a:t>el registro de transacciones está lleno, SQL Server puede impedir la actividad de la base de datos. </a:t>
            </a:r>
            <a:endParaRPr lang="es-PE" dirty="0" smtClean="0"/>
          </a:p>
          <a:p>
            <a:pPr algn="just"/>
            <a:r>
              <a:rPr lang="es-PE" dirty="0" smtClean="0"/>
              <a:t>Para </a:t>
            </a:r>
            <a:r>
              <a:rPr lang="es-PE" dirty="0"/>
              <a:t>evitar este problema, se pueden </a:t>
            </a:r>
            <a:r>
              <a:rPr lang="es-PE" dirty="0" smtClean="0"/>
              <a:t>escoger entre las </a:t>
            </a:r>
            <a:r>
              <a:rPr lang="es-PE" dirty="0"/>
              <a:t>siguientes acciones:</a:t>
            </a:r>
          </a:p>
          <a:p>
            <a:pPr algn="just"/>
            <a:endParaRPr lang="es-PE" dirty="0"/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s-PE" dirty="0" smtClean="0"/>
              <a:t>Establecer </a:t>
            </a:r>
            <a:r>
              <a:rPr lang="es-PE" dirty="0"/>
              <a:t>el modelo de recuperación de la base de datos como simple</a:t>
            </a:r>
            <a:r>
              <a:rPr lang="es-PE" dirty="0" smtClean="0"/>
              <a:t>.</a:t>
            </a:r>
          </a:p>
          <a:p>
            <a:pPr marL="742950" lvl="1" indent="-285750" algn="just">
              <a:buFont typeface="Arial" pitchFamily="34" charset="0"/>
              <a:buChar char="•"/>
            </a:pPr>
            <a:endParaRPr lang="es-PE" dirty="0"/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s-PE" dirty="0" smtClean="0"/>
              <a:t>Borrar </a:t>
            </a:r>
            <a:r>
              <a:rPr lang="es-PE" dirty="0"/>
              <a:t>periódicamente el registro de transacciones mediante copias de seguridad del log de transacciones, de manera periódica, varias veces al día, dependiendo del tamaño de la base de datos.</a:t>
            </a:r>
          </a:p>
          <a:p>
            <a:pPr lvl="1" algn="just"/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47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ＭＳ Ｐゴシック"/>
        <a:cs typeface="Arial Unicode MS"/>
      </a:majorFont>
      <a:minorFont>
        <a:latin typeface="Arial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23067</TotalTime>
  <Words>2065</Words>
  <Application>Microsoft Office PowerPoint</Application>
  <PresentationFormat>Presentación en pantalla (4:3)</PresentationFormat>
  <Paragraphs>472</Paragraphs>
  <Slides>47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7" baseType="lpstr">
      <vt:lpstr>Arial Unicode MS</vt:lpstr>
      <vt:lpstr>ＭＳ Ｐゴシック</vt:lpstr>
      <vt:lpstr>Arial</vt:lpstr>
      <vt:lpstr>Brandon Grotesque Black</vt:lpstr>
      <vt:lpstr>Calibri</vt:lpstr>
      <vt:lpstr>Consolas</vt:lpstr>
      <vt:lpstr>Rambla</vt:lpstr>
      <vt:lpstr>Tahoma</vt:lpstr>
      <vt:lpstr>Times New Roman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MARGOTH</dc:creator>
  <cp:lastModifiedBy>Javier Napán Tarmeño</cp:lastModifiedBy>
  <cp:revision>644</cp:revision>
  <dcterms:created xsi:type="dcterms:W3CDTF">2008-01-22T15:11:41Z</dcterms:created>
  <dcterms:modified xsi:type="dcterms:W3CDTF">2016-06-07T09:05:42Z</dcterms:modified>
</cp:coreProperties>
</file>