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Especial:FuentesDeLibros/0201895420" TargetMode="External"/><Relationship Id="rId4" Type="http://schemas.openxmlformats.org/officeDocument/2006/relationships/hyperlink" Target="https://es.wikipedia.org/wiki/Kent_Beck" TargetMode="External"/><Relationship Id="rId11" Type="http://schemas.openxmlformats.org/officeDocument/2006/relationships/hyperlink" Target="https://es.wikipedia.org/wiki/Especial:FuentesDeLibros/9780321826626" TargetMode="External"/><Relationship Id="rId10" Type="http://schemas.openxmlformats.org/officeDocument/2006/relationships/hyperlink" Target="https://es.wikipedia.org/wiki/Especial:FuentesDeLibros/9780321712943" TargetMode="External"/><Relationship Id="rId9" Type="http://schemas.openxmlformats.org/officeDocument/2006/relationships/hyperlink" Target="https://es.wikipedia.org/wiki/Especial:FuentesDeLibros/0321127420" TargetMode="External"/><Relationship Id="rId5" Type="http://schemas.openxmlformats.org/officeDocument/2006/relationships/hyperlink" Target="https://es.wikipedia.org/w/index.php?title=William_Opdyke&amp;action=edit&amp;redlink=1" TargetMode="External"/><Relationship Id="rId6" Type="http://schemas.openxmlformats.org/officeDocument/2006/relationships/hyperlink" Target="https://es.wikipedia.org/wiki/Especial:FuentesDeLibros/0201485672" TargetMode="External"/><Relationship Id="rId7" Type="http://schemas.openxmlformats.org/officeDocument/2006/relationships/hyperlink" Target="https://es.wikipedia.org/wiki/Kent_Beck" TargetMode="External"/><Relationship Id="rId8" Type="http://schemas.openxmlformats.org/officeDocument/2006/relationships/hyperlink" Target="https://es.wikipedia.org/wiki/Especial:FuentesDeLibros/02017109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CDI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@MitoCodeNetwork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Beneficios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Bajo Acoplamiento de código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Testing sencillo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Mejor abstracción en capas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Diseño orientado a interfaces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Favorece al uso de patrones de diseño complementarios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Desventajas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Aumento de complejidad del código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Perfomance bajo para aplicaciones críticas o que requiera interacción aguda con 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Inyección de dependencias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15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de diseño de software orientado a objetos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Se establecen los objetos a una clase, en lugar que la propia clase genere los objetos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44" y="2405350"/>
            <a:ext cx="3364550" cy="25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949050" y="4376225"/>
            <a:ext cx="1245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Martin Fowler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Libros de Martin Fowler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1996.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 Patterns: Reusable Object Models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ISBN 0-201-89542-0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1997.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UML Distilled: A Brief Guide to the Standard Object Modeling Language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1999.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Refactoring: Improving the Design of Existing Code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Kent Beck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John Brant, </a:t>
            </a:r>
            <a:r>
              <a:rPr lang="es-419" sz="1500">
                <a:solidFill>
                  <a:srgbClr val="A55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William Opdyke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y Don Roberts (Junio de 1999). 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ISBN 0-201-48567-2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2001.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Planning Extreme Programming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Con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Kent Beck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ISBN 0-201-71091-9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2002.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Patterns of Enterprise Application Architecture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With David Rice, Matthew Foemmel, Edward Hieatt, Robert Mee, y Randy Stafford.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ISBN 0-321-12742-0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2010.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Domain-Specific Languages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Con Rebecca Parsons.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ISBN 978-0-321-71294-3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23850" lvl="0" marL="685800" rtl="0"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</a:pP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2012. </a:t>
            </a:r>
            <a:r>
              <a:rPr i="1"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NoSQL Distilled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Con Pramod Sadalage. Addison-Wesley. </a:t>
            </a:r>
            <a:r>
              <a:rPr lang="es-419" sz="15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ISBN 978-0-321-82662-6</a:t>
            </a:r>
            <a:r>
              <a:rPr lang="es-419" sz="15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990900" y="4536300"/>
            <a:ext cx="8153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200"/>
              <a:t>http://mundogeek.net/archivos/2010/02/04/10-libros-miticos-sobre-programacion-que-todo-desarrollador-deberia-leer/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Ejemplo SIN DI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Robot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Brazo</a:t>
            </a:r>
            <a:r>
              <a:rPr lang="es-419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brazo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BrazoX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CabezaX cabeza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CabezaX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void disparar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  brazo.fire();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Ejemplo CON DI - Set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0278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Robot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BrazoX brazo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CabezaX cabeza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void setBrazo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(BrazoX brazo)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es-419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razo = brazo;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void setCabeza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(CabezaX cabeza)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es-419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razo = brazo;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Ejemplo CON DI - Constructor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1050" y="10155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Robot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BrazoX brazo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CabezaX cabeza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Robot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(BrazoX brazo, CabezaX cabeza)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es-419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razo = brazo;</a:t>
            </a:r>
          </a:p>
          <a:p>
            <a:pPr indent="457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this.</a:t>
            </a:r>
            <a:r>
              <a:rPr lang="es-419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abeza = cabeza</a:t>
            </a:r>
            <a: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Ejemplo CON DI - Interfaz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894750"/>
            <a:ext cx="54237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10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Robot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IBrazo brazo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ICabeza cabeza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Robot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(IBrazo brazo, ICabeza cabeza)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this.brazo = brazo;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this.cabeza = cabeza;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setBrazo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(IBrazo brazo)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razo = brazo;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setCabeza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(ICabeza cabeza)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	this.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razo = brazo;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es-419" sz="11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void disparar(){</a:t>
            </a: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brazo.disparar();</a:t>
            </a: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br>
              <a:rPr lang="es-419" sz="11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1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682375" y="1052550"/>
            <a:ext cx="2397600" cy="9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IBrazo</a:t>
            </a: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void disparar();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97775" y="1903812"/>
            <a:ext cx="2397600" cy="9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BrazoX implements IBrazo</a:t>
            </a: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public void disparar(){</a:t>
            </a:r>
          </a:p>
          <a:p>
            <a:pPr indent="4572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//</a:t>
            </a: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código</a:t>
            </a: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marca X</a:t>
            </a:r>
          </a:p>
          <a:p>
            <a:pPr indent="4572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863850" y="3507250"/>
            <a:ext cx="2397600" cy="9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419" sz="120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BrazoY implements IBrazo</a:t>
            </a: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	public void disparar(){</a:t>
            </a:r>
          </a:p>
          <a:p>
            <a:pPr indent="4572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//</a:t>
            </a: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código</a:t>
            </a: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marca Y</a:t>
            </a:r>
          </a:p>
          <a:p>
            <a:pPr indent="4572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 sz="120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Context Dependency Injection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Disponible desde Java EE 6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JSR 299 (Conocido como Web Beans)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Anotaciones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@Inject  | </a:t>
            </a:r>
            <a:r>
              <a:rPr i="1" lang="es-419">
                <a:solidFill>
                  <a:srgbClr val="38761D"/>
                </a:solidFill>
              </a:rPr>
              <a:t>@Autowired (Spring)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@EJB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@Resource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@Any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@Named  | </a:t>
            </a:r>
            <a:r>
              <a:rPr i="1" lang="es-419">
                <a:solidFill>
                  <a:srgbClr val="38761D"/>
                </a:solidFill>
              </a:rPr>
              <a:t>@Component (Spring)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@PostConstruct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@PreDestroy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