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8"/>
  </p:notesMasterIdLst>
  <p:handoutMasterIdLst>
    <p:handoutMasterId r:id="rId19"/>
  </p:handoutMasterIdLst>
  <p:sldIdLst>
    <p:sldId id="686" r:id="rId2"/>
    <p:sldId id="257" r:id="rId3"/>
    <p:sldId id="260" r:id="rId4"/>
    <p:sldId id="684" r:id="rId5"/>
    <p:sldId id="685" r:id="rId6"/>
    <p:sldId id="262" r:id="rId7"/>
    <p:sldId id="687" r:id="rId8"/>
    <p:sldId id="689" r:id="rId9"/>
    <p:sldId id="688" r:id="rId10"/>
    <p:sldId id="268" r:id="rId11"/>
    <p:sldId id="266" r:id="rId12"/>
    <p:sldId id="267" r:id="rId13"/>
    <p:sldId id="690" r:id="rId14"/>
    <p:sldId id="672" r:id="rId15"/>
    <p:sldId id="673" r:id="rId16"/>
    <p:sldId id="676" r:id="rId17"/>
  </p:sldIdLst>
  <p:sldSz cx="9906000" cy="6858000" type="A4"/>
  <p:notesSz cx="6896100" cy="10033000"/>
  <p:defaultTextStyle>
    <a:defPPr>
      <a:defRPr lang="nl-NL"/>
    </a:defPPr>
    <a:lvl1pPr algn="l" rtl="0" fontAlgn="base">
      <a:spcBef>
        <a:spcPct val="10000"/>
      </a:spcBef>
      <a:spcAft>
        <a:spcPct val="10000"/>
      </a:spcAft>
      <a:defRPr sz="1000" kern="1200">
        <a:solidFill>
          <a:schemeClr val="tx1"/>
        </a:solidFill>
        <a:latin typeface="Arial" charset="0"/>
        <a:ea typeface="+mn-ea"/>
        <a:cs typeface="+mn-cs"/>
      </a:defRPr>
    </a:lvl1pPr>
    <a:lvl2pPr marL="457200" algn="l" rtl="0" fontAlgn="base">
      <a:spcBef>
        <a:spcPct val="10000"/>
      </a:spcBef>
      <a:spcAft>
        <a:spcPct val="10000"/>
      </a:spcAft>
      <a:defRPr sz="1000" kern="1200">
        <a:solidFill>
          <a:schemeClr val="tx1"/>
        </a:solidFill>
        <a:latin typeface="Arial" charset="0"/>
        <a:ea typeface="+mn-ea"/>
        <a:cs typeface="+mn-cs"/>
      </a:defRPr>
    </a:lvl2pPr>
    <a:lvl3pPr marL="914400" algn="l" rtl="0" fontAlgn="base">
      <a:spcBef>
        <a:spcPct val="10000"/>
      </a:spcBef>
      <a:spcAft>
        <a:spcPct val="10000"/>
      </a:spcAft>
      <a:defRPr sz="1000" kern="1200">
        <a:solidFill>
          <a:schemeClr val="tx1"/>
        </a:solidFill>
        <a:latin typeface="Arial" charset="0"/>
        <a:ea typeface="+mn-ea"/>
        <a:cs typeface="+mn-cs"/>
      </a:defRPr>
    </a:lvl3pPr>
    <a:lvl4pPr marL="1371600" algn="l" rtl="0" fontAlgn="base">
      <a:spcBef>
        <a:spcPct val="10000"/>
      </a:spcBef>
      <a:spcAft>
        <a:spcPct val="10000"/>
      </a:spcAft>
      <a:defRPr sz="1000" kern="1200">
        <a:solidFill>
          <a:schemeClr val="tx1"/>
        </a:solidFill>
        <a:latin typeface="Arial" charset="0"/>
        <a:ea typeface="+mn-ea"/>
        <a:cs typeface="+mn-cs"/>
      </a:defRPr>
    </a:lvl4pPr>
    <a:lvl5pPr marL="1828800" algn="l" rtl="0" fontAlgn="base">
      <a:spcBef>
        <a:spcPct val="10000"/>
      </a:spcBef>
      <a:spcAft>
        <a:spcPct val="1000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E55484FB-676E-4A4F-B518-C957B90EDB43}">
          <p14:sldIdLst>
            <p14:sldId id="686"/>
            <p14:sldId id="257"/>
            <p14:sldId id="260"/>
            <p14:sldId id="684"/>
            <p14:sldId id="685"/>
            <p14:sldId id="262"/>
            <p14:sldId id="687"/>
            <p14:sldId id="689"/>
            <p14:sldId id="688"/>
            <p14:sldId id="268"/>
            <p14:sldId id="266"/>
            <p14:sldId id="267"/>
            <p14:sldId id="690"/>
            <p14:sldId id="672"/>
            <p14:sldId id="673"/>
            <p14:sldId id="676"/>
          </p14:sldIdLst>
        </p14:section>
      </p14:sectionLst>
    </p:ext>
    <p:ext uri="{EFAFB233-063F-42B5-8137-9DF3F51BA10A}">
      <p15:sldGuideLst xmlns:p15="http://schemas.microsoft.com/office/powerpoint/2012/main">
        <p15:guide id="1" orient="horz" pos="777">
          <p15:clr>
            <a:srgbClr val="A4A3A4"/>
          </p15:clr>
        </p15:guide>
        <p15:guide id="2" orient="horz" pos="453">
          <p15:clr>
            <a:srgbClr val="A4A3A4"/>
          </p15:clr>
        </p15:guide>
        <p15:guide id="3" orient="horz" pos="3960" userDrawn="1">
          <p15:clr>
            <a:srgbClr val="A4A3A4"/>
          </p15:clr>
        </p15:guide>
        <p15:guide id="4" orient="horz" pos="2443">
          <p15:clr>
            <a:srgbClr val="A4A3A4"/>
          </p15:clr>
        </p15:guide>
        <p15:guide id="5" orient="horz" pos="1152" userDrawn="1">
          <p15:clr>
            <a:srgbClr val="A4A3A4"/>
          </p15:clr>
        </p15:guide>
        <p15:guide id="6" orient="horz" pos="1464" userDrawn="1">
          <p15:clr>
            <a:srgbClr val="A4A3A4"/>
          </p15:clr>
        </p15:guide>
        <p15:guide id="7" pos="600" userDrawn="1">
          <p15:clr>
            <a:srgbClr val="A4A3A4"/>
          </p15:clr>
        </p15:guide>
        <p15:guide id="8" pos="1104" userDrawn="1">
          <p15:clr>
            <a:srgbClr val="A4A3A4"/>
          </p15:clr>
        </p15:guide>
        <p15:guide id="9" pos="6165">
          <p15:clr>
            <a:srgbClr val="A4A3A4"/>
          </p15:clr>
        </p15:guide>
        <p15:guide id="10" pos="5880" userDrawn="1">
          <p15:clr>
            <a:srgbClr val="A4A3A4"/>
          </p15:clr>
        </p15:guide>
        <p15:guide id="11" pos="75">
          <p15:clr>
            <a:srgbClr val="A4A3A4"/>
          </p15:clr>
        </p15:guide>
        <p15:guide id="12" pos="3716">
          <p15:clr>
            <a:srgbClr val="A4A3A4"/>
          </p15:clr>
        </p15:guide>
        <p15:guide id="13" pos="2924">
          <p15:clr>
            <a:srgbClr val="A4A3A4"/>
          </p15:clr>
        </p15:guide>
        <p15:guide id="14" pos="3056">
          <p15:clr>
            <a:srgbClr val="A4A3A4"/>
          </p15:clr>
        </p15:guide>
      </p15:sldGuideLst>
    </p:ext>
    <p:ext uri="{2D200454-40CA-4A62-9FC3-DE9A4176ACB9}">
      <p15:notesGuideLst xmlns:p15="http://schemas.microsoft.com/office/powerpoint/2012/main">
        <p15:guide id="1" orient="horz" pos="3160">
          <p15:clr>
            <a:srgbClr val="A4A3A4"/>
          </p15:clr>
        </p15:guide>
        <p15:guide id="2" pos="21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8EA"/>
    <a:srgbClr val="81DBD5"/>
    <a:srgbClr val="007F75"/>
    <a:srgbClr val="888E96"/>
    <a:srgbClr val="C1D82F"/>
    <a:srgbClr val="8DC63F"/>
    <a:srgbClr val="49A942"/>
    <a:srgbClr val="35BDB2"/>
    <a:srgbClr val="C7EFEC"/>
    <a:srgbClr val="E2EA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17" autoAdjust="0"/>
    <p:restoredTop sz="94771" autoAdjust="0"/>
  </p:normalViewPr>
  <p:slideViewPr>
    <p:cSldViewPr snapToGrid="0">
      <p:cViewPr varScale="1">
        <p:scale>
          <a:sx n="78" d="100"/>
          <a:sy n="78" d="100"/>
        </p:scale>
        <p:origin x="835" y="67"/>
      </p:cViewPr>
      <p:guideLst>
        <p:guide orient="horz" pos="777"/>
        <p:guide orient="horz" pos="453"/>
        <p:guide orient="horz" pos="3960"/>
        <p:guide orient="horz" pos="2443"/>
        <p:guide orient="horz" pos="1152"/>
        <p:guide orient="horz" pos="1464"/>
        <p:guide pos="600"/>
        <p:guide pos="1104"/>
        <p:guide pos="6165"/>
        <p:guide pos="5880"/>
        <p:guide pos="75"/>
        <p:guide pos="3716"/>
        <p:guide pos="2924"/>
        <p:guide pos="30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79" d="100"/>
          <a:sy n="79" d="100"/>
        </p:scale>
        <p:origin x="-3960" y="-96"/>
      </p:cViewPr>
      <p:guideLst>
        <p:guide orient="horz" pos="3160"/>
        <p:guide pos="2172"/>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7675" cy="501650"/>
          </a:xfrm>
          <a:prstGeom prst="rect">
            <a:avLst/>
          </a:prstGeom>
        </p:spPr>
        <p:txBody>
          <a:bodyPr vert="horz" lIns="91427" tIns="45714" rIns="91427" bIns="45714" rtlCol="0"/>
          <a:lstStyle>
            <a:lvl1pPr algn="l">
              <a:defRPr sz="1200"/>
            </a:lvl1pPr>
          </a:lstStyle>
          <a:p>
            <a:endParaRPr lang="en-GB"/>
          </a:p>
        </p:txBody>
      </p:sp>
      <p:sp>
        <p:nvSpPr>
          <p:cNvPr id="3" name="Date Placeholder 2"/>
          <p:cNvSpPr>
            <a:spLocks noGrp="1"/>
          </p:cNvSpPr>
          <p:nvPr>
            <p:ph type="dt" sz="quarter" idx="1"/>
          </p:nvPr>
        </p:nvSpPr>
        <p:spPr>
          <a:xfrm>
            <a:off x="3906839" y="0"/>
            <a:ext cx="2987675" cy="501650"/>
          </a:xfrm>
          <a:prstGeom prst="rect">
            <a:avLst/>
          </a:prstGeom>
        </p:spPr>
        <p:txBody>
          <a:bodyPr vert="horz" lIns="91427" tIns="45714" rIns="91427" bIns="45714" rtlCol="0"/>
          <a:lstStyle>
            <a:lvl1pPr algn="r">
              <a:defRPr sz="1200"/>
            </a:lvl1pPr>
          </a:lstStyle>
          <a:p>
            <a:fld id="{553F3D21-849A-42AB-AFE2-B900DEBA4D78}" type="datetimeFigureOut">
              <a:rPr lang="en-GB" smtClean="0"/>
              <a:t>15/12/2022</a:t>
            </a:fld>
            <a:endParaRPr lang="en-GB"/>
          </a:p>
        </p:txBody>
      </p:sp>
      <p:sp>
        <p:nvSpPr>
          <p:cNvPr id="4" name="Footer Placeholder 3"/>
          <p:cNvSpPr>
            <a:spLocks noGrp="1"/>
          </p:cNvSpPr>
          <p:nvPr>
            <p:ph type="ftr" sz="quarter" idx="2"/>
          </p:nvPr>
        </p:nvSpPr>
        <p:spPr>
          <a:xfrm>
            <a:off x="1" y="9529763"/>
            <a:ext cx="2987675" cy="501650"/>
          </a:xfrm>
          <a:prstGeom prst="rect">
            <a:avLst/>
          </a:prstGeom>
        </p:spPr>
        <p:txBody>
          <a:bodyPr vert="horz" lIns="91427" tIns="45714" rIns="91427" bIns="45714" rtlCol="0" anchor="b"/>
          <a:lstStyle>
            <a:lvl1pPr algn="l">
              <a:defRPr sz="1200"/>
            </a:lvl1pPr>
          </a:lstStyle>
          <a:p>
            <a:endParaRPr lang="en-GB"/>
          </a:p>
        </p:txBody>
      </p:sp>
      <p:sp>
        <p:nvSpPr>
          <p:cNvPr id="5" name="Slide Number Placeholder 4"/>
          <p:cNvSpPr>
            <a:spLocks noGrp="1"/>
          </p:cNvSpPr>
          <p:nvPr>
            <p:ph type="sldNum" sz="quarter" idx="3"/>
          </p:nvPr>
        </p:nvSpPr>
        <p:spPr>
          <a:xfrm>
            <a:off x="3906839" y="9529763"/>
            <a:ext cx="2987675" cy="501650"/>
          </a:xfrm>
          <a:prstGeom prst="rect">
            <a:avLst/>
          </a:prstGeom>
        </p:spPr>
        <p:txBody>
          <a:bodyPr vert="horz" lIns="91427" tIns="45714" rIns="91427" bIns="45714" rtlCol="0" anchor="b"/>
          <a:lstStyle>
            <a:lvl1pPr algn="r">
              <a:defRPr sz="1200"/>
            </a:lvl1pPr>
          </a:lstStyle>
          <a:p>
            <a:fld id="{2C5D7FBB-A8A2-444D-A240-C86BED5AEDB0}" type="slidenum">
              <a:rPr lang="en-GB" smtClean="0"/>
              <a:t>‹#›</a:t>
            </a:fld>
            <a:endParaRPr lang="en-GB"/>
          </a:p>
        </p:txBody>
      </p:sp>
    </p:spTree>
    <p:extLst>
      <p:ext uri="{BB962C8B-B14F-4D97-AF65-F5344CB8AC3E}">
        <p14:creationId xmlns:p14="http://schemas.microsoft.com/office/powerpoint/2010/main" val="2339152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8831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20" tIns="48360" rIns="96720" bIns="48360" numCol="1" anchor="t" anchorCtr="0" compatLnSpc="1">
            <a:prstTxWarp prst="textNoShape">
              <a:avLst/>
            </a:prstTxWarp>
          </a:bodyPr>
          <a:lstStyle>
            <a:lvl1pPr>
              <a:spcBef>
                <a:spcPct val="0"/>
              </a:spcBef>
              <a:spcAft>
                <a:spcPct val="0"/>
              </a:spcAft>
              <a:defRPr sz="1300"/>
            </a:lvl1pPr>
          </a:lstStyle>
          <a:p>
            <a:endParaRPr lang="nl-NL"/>
          </a:p>
        </p:txBody>
      </p:sp>
      <p:sp>
        <p:nvSpPr>
          <p:cNvPr id="10243" name="Rectangle 3"/>
          <p:cNvSpPr>
            <a:spLocks noGrp="1" noChangeArrowheads="1"/>
          </p:cNvSpPr>
          <p:nvPr>
            <p:ph type="dt" idx="1"/>
          </p:nvPr>
        </p:nvSpPr>
        <p:spPr bwMode="auto">
          <a:xfrm>
            <a:off x="3906195" y="0"/>
            <a:ext cx="298831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20" tIns="48360" rIns="96720" bIns="48360" numCol="1" anchor="t" anchorCtr="0" compatLnSpc="1">
            <a:prstTxWarp prst="textNoShape">
              <a:avLst/>
            </a:prstTxWarp>
          </a:bodyPr>
          <a:lstStyle>
            <a:lvl1pPr algn="r">
              <a:spcBef>
                <a:spcPct val="0"/>
              </a:spcBef>
              <a:spcAft>
                <a:spcPct val="0"/>
              </a:spcAft>
              <a:defRPr sz="1300"/>
            </a:lvl1pPr>
          </a:lstStyle>
          <a:p>
            <a:endParaRPr lang="nl-NL"/>
          </a:p>
        </p:txBody>
      </p:sp>
      <p:sp>
        <p:nvSpPr>
          <p:cNvPr id="10244" name="Rectangle 4"/>
          <p:cNvSpPr>
            <a:spLocks noGrp="1" noRot="1" noChangeAspect="1" noChangeArrowheads="1" noTextEdit="1"/>
          </p:cNvSpPr>
          <p:nvPr>
            <p:ph type="sldImg" idx="2"/>
          </p:nvPr>
        </p:nvSpPr>
        <p:spPr bwMode="auto">
          <a:xfrm>
            <a:off x="730250" y="752475"/>
            <a:ext cx="5435600" cy="37623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9611" y="4765676"/>
            <a:ext cx="5516880"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20" tIns="48360" rIns="96720" bIns="48360" numCol="1" anchor="t" anchorCtr="0" compatLnSpc="1">
            <a:prstTxWarp prst="textNoShape">
              <a:avLst/>
            </a:prstTxWarp>
          </a:body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10246" name="Rectangle 6"/>
          <p:cNvSpPr>
            <a:spLocks noGrp="1" noChangeArrowheads="1"/>
          </p:cNvSpPr>
          <p:nvPr>
            <p:ph type="ftr" sz="quarter" idx="4"/>
          </p:nvPr>
        </p:nvSpPr>
        <p:spPr bwMode="auto">
          <a:xfrm>
            <a:off x="0" y="9529609"/>
            <a:ext cx="298831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20" tIns="48360" rIns="96720" bIns="48360" numCol="1" anchor="b" anchorCtr="0" compatLnSpc="1">
            <a:prstTxWarp prst="textNoShape">
              <a:avLst/>
            </a:prstTxWarp>
          </a:bodyPr>
          <a:lstStyle>
            <a:lvl1pPr>
              <a:spcBef>
                <a:spcPct val="0"/>
              </a:spcBef>
              <a:spcAft>
                <a:spcPct val="0"/>
              </a:spcAft>
              <a:defRPr sz="1300"/>
            </a:lvl1pPr>
          </a:lstStyle>
          <a:p>
            <a:endParaRPr lang="nl-NL"/>
          </a:p>
        </p:txBody>
      </p:sp>
      <p:sp>
        <p:nvSpPr>
          <p:cNvPr id="10247" name="Rectangle 7"/>
          <p:cNvSpPr>
            <a:spLocks noGrp="1" noChangeArrowheads="1"/>
          </p:cNvSpPr>
          <p:nvPr>
            <p:ph type="sldNum" sz="quarter" idx="5"/>
          </p:nvPr>
        </p:nvSpPr>
        <p:spPr bwMode="auto">
          <a:xfrm>
            <a:off x="3906195" y="9529609"/>
            <a:ext cx="298831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20" tIns="48360" rIns="96720" bIns="48360" numCol="1" anchor="b" anchorCtr="0" compatLnSpc="1">
            <a:prstTxWarp prst="textNoShape">
              <a:avLst/>
            </a:prstTxWarp>
          </a:bodyPr>
          <a:lstStyle>
            <a:lvl1pPr algn="r">
              <a:spcBef>
                <a:spcPct val="0"/>
              </a:spcBef>
              <a:spcAft>
                <a:spcPct val="0"/>
              </a:spcAft>
              <a:defRPr sz="1300"/>
            </a:lvl1pPr>
          </a:lstStyle>
          <a:p>
            <a:fld id="{31C6F8A5-A09B-4AF1-B10B-4B98C1CEF1DB}" type="slidenum">
              <a:rPr lang="nl-NL"/>
              <a:pPr/>
              <a:t>‹#›</a:t>
            </a:fld>
            <a:endParaRPr lang="nl-NL"/>
          </a:p>
        </p:txBody>
      </p:sp>
    </p:spTree>
    <p:extLst>
      <p:ext uri="{BB962C8B-B14F-4D97-AF65-F5344CB8AC3E}">
        <p14:creationId xmlns:p14="http://schemas.microsoft.com/office/powerpoint/2010/main" val="41813744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miter lim="800000"/>
            <a:headEnd/>
            <a:tailEnd/>
          </a:ln>
        </p:spPr>
        <p:txBody>
          <a:bodyPr/>
          <a:lstStyle/>
          <a:p>
            <a:fld id="{94C0F6AC-EC90-4EF1-B643-4AADF43496AD}" type="slidenum">
              <a:rPr lang="nl-NL" smtClean="0">
                <a:cs typeface="Arial" charset="0"/>
              </a:rPr>
              <a:pPr/>
              <a:t>1</a:t>
            </a:fld>
            <a:endParaRPr lang="nl-NL" dirty="0">
              <a:cs typeface="Arial" charset="0"/>
            </a:endParaRPr>
          </a:p>
        </p:txBody>
      </p:sp>
      <p:sp>
        <p:nvSpPr>
          <p:cNvPr id="10242" name="Rectangle 2"/>
          <p:cNvSpPr>
            <a:spLocks noGrp="1" noRot="1" noChangeAspect="1" noChangeArrowheads="1" noTextEdit="1"/>
          </p:cNvSpPr>
          <p:nvPr>
            <p:ph type="sldImg"/>
          </p:nvPr>
        </p:nvSpPr>
        <p:spPr>
          <a:xfrm>
            <a:off x="919163" y="881063"/>
            <a:ext cx="5064125" cy="3506787"/>
          </a:xfrm>
          <a:ln/>
        </p:spPr>
      </p:sp>
      <p:sp>
        <p:nvSpPr>
          <p:cNvPr id="10243" name="Rectangle 3"/>
          <p:cNvSpPr>
            <a:spLocks noGrp="1" noChangeArrowheads="1"/>
          </p:cNvSpPr>
          <p:nvPr>
            <p:ph type="body" idx="1"/>
          </p:nvPr>
        </p:nvSpPr>
        <p:spPr>
          <a:xfrm>
            <a:off x="920751" y="4768850"/>
            <a:ext cx="5054600" cy="4219576"/>
          </a:xfrm>
          <a:noFill/>
        </p:spPr>
        <p:txBody>
          <a:bodyPr/>
          <a:lstStyle/>
          <a:p>
            <a:pPr eaLnBrk="1" hangingPunct="1"/>
            <a:endParaRPr lang="en-US" dirty="0"/>
          </a:p>
        </p:txBody>
      </p:sp>
    </p:spTree>
    <p:extLst>
      <p:ext uri="{BB962C8B-B14F-4D97-AF65-F5344CB8AC3E}">
        <p14:creationId xmlns:p14="http://schemas.microsoft.com/office/powerpoint/2010/main" val="3983853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99664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miter lim="800000"/>
            <a:headEnd/>
            <a:tailEnd/>
          </a:ln>
        </p:spPr>
        <p:txBody>
          <a:bodyPr/>
          <a:lstStyle/>
          <a:p>
            <a:fld id="{94C0F6AC-EC90-4EF1-B643-4AADF43496AD}" type="slidenum">
              <a:rPr lang="nl-NL" smtClean="0">
                <a:cs typeface="Arial" charset="0"/>
              </a:rPr>
              <a:pPr/>
              <a:t>13</a:t>
            </a:fld>
            <a:endParaRPr lang="nl-NL" dirty="0">
              <a:cs typeface="Arial" charset="0"/>
            </a:endParaRPr>
          </a:p>
        </p:txBody>
      </p:sp>
      <p:sp>
        <p:nvSpPr>
          <p:cNvPr id="10242" name="Rectangle 2"/>
          <p:cNvSpPr>
            <a:spLocks noGrp="1" noRot="1" noChangeAspect="1" noChangeArrowheads="1" noTextEdit="1"/>
          </p:cNvSpPr>
          <p:nvPr>
            <p:ph type="sldImg"/>
          </p:nvPr>
        </p:nvSpPr>
        <p:spPr>
          <a:xfrm>
            <a:off x="919163" y="881063"/>
            <a:ext cx="5064125" cy="3506787"/>
          </a:xfrm>
          <a:ln/>
        </p:spPr>
      </p:sp>
      <p:sp>
        <p:nvSpPr>
          <p:cNvPr id="10243" name="Rectangle 3"/>
          <p:cNvSpPr>
            <a:spLocks noGrp="1" noChangeArrowheads="1"/>
          </p:cNvSpPr>
          <p:nvPr>
            <p:ph type="body" idx="1"/>
          </p:nvPr>
        </p:nvSpPr>
        <p:spPr>
          <a:xfrm>
            <a:off x="920751" y="4768850"/>
            <a:ext cx="5054600" cy="4219576"/>
          </a:xfrm>
          <a:noFill/>
        </p:spPr>
        <p:txBody>
          <a:bodyPr/>
          <a:lstStyle/>
          <a:p>
            <a:pPr eaLnBrk="1" hangingPunct="1"/>
            <a:endParaRPr lang="en-US" dirty="0"/>
          </a:p>
        </p:txBody>
      </p:sp>
    </p:spTree>
    <p:extLst>
      <p:ext uri="{BB962C8B-B14F-4D97-AF65-F5344CB8AC3E}">
        <p14:creationId xmlns:p14="http://schemas.microsoft.com/office/powerpoint/2010/main" val="1744456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miter lim="800000"/>
            <a:headEnd/>
            <a:tailEnd/>
          </a:ln>
        </p:spPr>
        <p:txBody>
          <a:bodyPr/>
          <a:lstStyle/>
          <a:p>
            <a:fld id="{5BF651B8-22BD-4859-8646-FA0965E47E86}" type="slidenum">
              <a:rPr lang="nl-NL" smtClean="0">
                <a:cs typeface="Arial" charset="0"/>
              </a:rPr>
              <a:pPr/>
              <a:t>14</a:t>
            </a:fld>
            <a:endParaRPr lang="nl-NL">
              <a:cs typeface="Arial" charset="0"/>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p:spPr>
        <p:txBody>
          <a:bodyPr/>
          <a:lstStyle/>
          <a:p>
            <a:pPr eaLnBrk="1" hangingPunct="1"/>
            <a:endParaRPr lang="en-GB"/>
          </a:p>
        </p:txBody>
      </p:sp>
    </p:spTree>
    <p:extLst>
      <p:ext uri="{BB962C8B-B14F-4D97-AF65-F5344CB8AC3E}">
        <p14:creationId xmlns:p14="http://schemas.microsoft.com/office/powerpoint/2010/main" val="1326824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miter lim="800000"/>
            <a:headEnd/>
            <a:tailEnd/>
          </a:ln>
        </p:spPr>
        <p:txBody>
          <a:bodyPr/>
          <a:lstStyle/>
          <a:p>
            <a:fld id="{5BF651B8-22BD-4859-8646-FA0965E47E86}" type="slidenum">
              <a:rPr lang="nl-NL" smtClean="0">
                <a:cs typeface="Arial" charset="0"/>
              </a:rPr>
              <a:pPr/>
              <a:t>15</a:t>
            </a:fld>
            <a:endParaRPr lang="nl-NL">
              <a:cs typeface="Arial" charset="0"/>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p:spPr>
        <p:txBody>
          <a:bodyPr/>
          <a:lstStyle/>
          <a:p>
            <a:pPr eaLnBrk="1" hangingPunct="1"/>
            <a:endParaRPr lang="en-GB"/>
          </a:p>
        </p:txBody>
      </p:sp>
    </p:spTree>
    <p:extLst>
      <p:ext uri="{BB962C8B-B14F-4D97-AF65-F5344CB8AC3E}">
        <p14:creationId xmlns:p14="http://schemas.microsoft.com/office/powerpoint/2010/main" val="1071010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miter lim="800000"/>
            <a:headEnd/>
            <a:tailEnd/>
          </a:ln>
        </p:spPr>
        <p:txBody>
          <a:bodyPr/>
          <a:lstStyle/>
          <a:p>
            <a:fld id="{5BF651B8-22BD-4859-8646-FA0965E47E86}" type="slidenum">
              <a:rPr lang="nl-NL" smtClean="0">
                <a:cs typeface="Arial" charset="0"/>
              </a:rPr>
              <a:pPr/>
              <a:t>16</a:t>
            </a:fld>
            <a:endParaRPr lang="nl-NL">
              <a:cs typeface="Arial" charset="0"/>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p:spPr>
        <p:txBody>
          <a:bodyPr/>
          <a:lstStyle/>
          <a:p>
            <a:pPr eaLnBrk="1" hangingPunct="1"/>
            <a:endParaRPr lang="en-GB"/>
          </a:p>
        </p:txBody>
      </p:sp>
    </p:spTree>
    <p:extLst>
      <p:ext uri="{BB962C8B-B14F-4D97-AF65-F5344CB8AC3E}">
        <p14:creationId xmlns:p14="http://schemas.microsoft.com/office/powerpoint/2010/main" val="4076113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afac2fd350_0_23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1afac2fd350_0_2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10545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11496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11049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65944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6"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342" r="175"/>
          <a:stretch/>
        </p:blipFill>
        <p:spPr bwMode="auto">
          <a:xfrm>
            <a:off x="0" y="3779837"/>
            <a:ext cx="9906000" cy="203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8" name="Rectangle 2"/>
          <p:cNvSpPr>
            <a:spLocks noGrp="1" noChangeArrowheads="1"/>
          </p:cNvSpPr>
          <p:nvPr>
            <p:ph type="ctrTitle" hasCustomPrompt="1"/>
          </p:nvPr>
        </p:nvSpPr>
        <p:spPr>
          <a:xfrm>
            <a:off x="618267" y="4105275"/>
            <a:ext cx="6498496" cy="1109276"/>
          </a:xfrm>
          <a:prstGeom prst="rect">
            <a:avLst/>
          </a:prstGeom>
        </p:spPr>
        <p:txBody>
          <a:bodyPr anchor="ctr" anchorCtr="0">
            <a:noAutofit/>
          </a:bodyPr>
          <a:lstStyle>
            <a:lvl1pPr>
              <a:lnSpc>
                <a:spcPct val="100000"/>
              </a:lnSpc>
              <a:defRPr sz="2400" b="1">
                <a:solidFill>
                  <a:schemeClr val="bg1"/>
                </a:solidFill>
              </a:defRPr>
            </a:lvl1pPr>
          </a:lstStyle>
          <a:p>
            <a:pPr lvl="0"/>
            <a:r>
              <a:rPr lang="nl-NL" noProof="0" dirty="0"/>
              <a:t>Klik om het opmaakprofiel te bewerken</a:t>
            </a:r>
          </a:p>
        </p:txBody>
      </p:sp>
      <p:sp>
        <p:nvSpPr>
          <p:cNvPr id="4099" name="Rectangle 3"/>
          <p:cNvSpPr>
            <a:spLocks noGrp="1" noChangeArrowheads="1"/>
          </p:cNvSpPr>
          <p:nvPr>
            <p:ph type="subTitle" idx="1"/>
          </p:nvPr>
        </p:nvSpPr>
        <p:spPr>
          <a:xfrm>
            <a:off x="618267" y="5279152"/>
            <a:ext cx="6498496" cy="246221"/>
          </a:xfrm>
          <a:prstGeom prst="rect">
            <a:avLst/>
          </a:prstGeom>
        </p:spPr>
        <p:txBody>
          <a:bodyPr anchor="ctr" anchorCtr="0"/>
          <a:lstStyle>
            <a:lvl1pPr>
              <a:defRPr sz="1600" b="0">
                <a:solidFill>
                  <a:schemeClr val="bg1"/>
                </a:solidFill>
              </a:defRPr>
            </a:lvl1pPr>
          </a:lstStyle>
          <a:p>
            <a:pPr lvl="0"/>
            <a:r>
              <a:rPr lang="en-US" noProof="0"/>
              <a:t>Click to edit Master subtitle style</a:t>
            </a:r>
            <a:endParaRPr lang="nl-NL" noProof="0" dirty="0"/>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216150" y="488176"/>
            <a:ext cx="7561263" cy="276999"/>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2216150" y="1233488"/>
            <a:ext cx="5616575" cy="881780"/>
          </a:xfrm>
          <a:prstGeom prst="rect">
            <a:avLst/>
          </a:prstGeom>
        </p:spPr>
        <p:txBody>
          <a:bodyPr/>
          <a:lstStyle>
            <a:lvl1pPr>
              <a:defRPr>
                <a:solidFill>
                  <a:srgbClr val="007F75"/>
                </a:solidFill>
              </a:defRPr>
            </a:lvl1pPr>
            <a:lvl4pPr>
              <a:buClr>
                <a:srgbClr val="A9B1B7"/>
              </a:buClr>
              <a:defRPr/>
            </a:lvl4pPr>
            <a:lvl5pPr>
              <a:buClr>
                <a:srgbClr val="A9B1B7"/>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64620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Gridline Slide">
    <p:spTree>
      <p:nvGrpSpPr>
        <p:cNvPr id="1" name=""/>
        <p:cNvGrpSpPr/>
        <p:nvPr/>
      </p:nvGrpSpPr>
      <p:grpSpPr>
        <a:xfrm>
          <a:off x="0" y="0"/>
          <a:ext cx="0" cy="0"/>
          <a:chOff x="0" y="0"/>
          <a:chExt cx="0" cy="0"/>
        </a:xfrm>
      </p:grpSpPr>
      <p:sp>
        <p:nvSpPr>
          <p:cNvPr id="2" name="Title 1"/>
          <p:cNvSpPr>
            <a:spLocks noGrp="1"/>
          </p:cNvSpPr>
          <p:nvPr>
            <p:ph type="title"/>
          </p:nvPr>
        </p:nvSpPr>
        <p:spPr>
          <a:xfrm>
            <a:off x="2216150" y="488176"/>
            <a:ext cx="7561263" cy="276999"/>
          </a:xfrm>
          <a:prstGeom prst="rect">
            <a:avLst/>
          </a:prstGeom>
        </p:spPr>
        <p:txBody>
          <a:bodyPr/>
          <a:lstStyle/>
          <a:p>
            <a:r>
              <a:rPr lang="en-US"/>
              <a:t>Click to edit Master title style</a:t>
            </a:r>
            <a:endParaRPr lang="en-US" dirty="0"/>
          </a:p>
        </p:txBody>
      </p:sp>
      <p:cxnSp>
        <p:nvCxnSpPr>
          <p:cNvPr id="12" name="Straight Connector 11"/>
          <p:cNvCxnSpPr/>
          <p:nvPr/>
        </p:nvCxnSpPr>
        <p:spPr bwMode="auto">
          <a:xfrm>
            <a:off x="113821"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1861022"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2209972"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5887123"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6092696"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a:off x="7852848"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9778822"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Connector 5"/>
          <p:cNvCxnSpPr/>
          <p:nvPr/>
        </p:nvCxnSpPr>
        <p:spPr bwMode="auto">
          <a:xfrm flipH="1">
            <a:off x="67867" y="1233486"/>
            <a:ext cx="9762629" cy="0"/>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flipH="1">
            <a:off x="67869" y="3660690"/>
            <a:ext cx="9762627" cy="0"/>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flipH="1">
            <a:off x="67870" y="3865895"/>
            <a:ext cx="9772150" cy="0"/>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flipH="1">
            <a:off x="67868" y="6283325"/>
            <a:ext cx="9762628" cy="0"/>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flipH="1">
            <a:off x="67867" y="716580"/>
            <a:ext cx="9772153" cy="0"/>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Content Placeholder 2"/>
          <p:cNvSpPr>
            <a:spLocks noGrp="1"/>
          </p:cNvSpPr>
          <p:nvPr>
            <p:ph idx="1"/>
          </p:nvPr>
        </p:nvSpPr>
        <p:spPr>
          <a:xfrm>
            <a:off x="2216150" y="1233488"/>
            <a:ext cx="5616575" cy="881780"/>
          </a:xfrm>
          <a:prstGeom prst="rect">
            <a:avLst/>
          </a:prstGeom>
        </p:spPr>
        <p:txBody>
          <a:bodyPr/>
          <a:lstStyle>
            <a:lvl1pPr>
              <a:defRPr>
                <a:solidFill>
                  <a:srgbClr val="007F75"/>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878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5" name="Content Placeholder 2"/>
          <p:cNvSpPr txBox="1">
            <a:spLocks/>
          </p:cNvSpPr>
          <p:nvPr userDrawn="1"/>
        </p:nvSpPr>
        <p:spPr>
          <a:xfrm>
            <a:off x="2216150" y="1233488"/>
            <a:ext cx="5616575" cy="2825389"/>
          </a:xfrm>
          <a:prstGeom prst="rect">
            <a:avLst/>
          </a:prstGeom>
        </p:spPr>
        <p:txBody>
          <a:bodyPr lIns="0" tIns="0" rIns="0" bIns="0">
            <a:spAutoFit/>
          </a:bodyPr>
          <a:lstStyle>
            <a:lvl1pPr algn="l" rtl="0" eaLnBrk="1" fontAlgn="base" hangingPunct="1">
              <a:spcBef>
                <a:spcPct val="10000"/>
              </a:spcBef>
              <a:spcAft>
                <a:spcPts val="600"/>
              </a:spcAft>
              <a:defRPr sz="1000" b="1">
                <a:solidFill>
                  <a:srgbClr val="007F75"/>
                </a:solidFill>
                <a:latin typeface="+mn-lt"/>
                <a:ea typeface="+mn-ea"/>
                <a:cs typeface="+mn-cs"/>
              </a:defRPr>
            </a:lvl1pPr>
            <a:lvl2pPr marL="1588" algn="l" rtl="0" eaLnBrk="1" fontAlgn="base" hangingPunct="1">
              <a:spcBef>
                <a:spcPct val="10000"/>
              </a:spcBef>
              <a:spcAft>
                <a:spcPct val="10000"/>
              </a:spcAft>
              <a:defRPr sz="900">
                <a:solidFill>
                  <a:schemeClr val="tx1"/>
                </a:solidFill>
                <a:latin typeface="+mn-lt"/>
              </a:defRPr>
            </a:lvl2pPr>
            <a:lvl3pPr marL="180975" indent="-177800" algn="l" rtl="0" eaLnBrk="1" fontAlgn="base" hangingPunct="1">
              <a:spcBef>
                <a:spcPct val="10000"/>
              </a:spcBef>
              <a:spcAft>
                <a:spcPct val="10000"/>
              </a:spcAft>
              <a:buClr>
                <a:srgbClr val="009286"/>
              </a:buClr>
              <a:buFont typeface="Wingdings" pitchFamily="2" charset="2"/>
              <a:buChar char="§"/>
              <a:defRPr sz="900">
                <a:solidFill>
                  <a:schemeClr val="tx1"/>
                </a:solidFill>
                <a:latin typeface="+mn-lt"/>
              </a:defRPr>
            </a:lvl3pPr>
            <a:lvl4pPr marL="360363" indent="-177800" algn="l" rtl="0" eaLnBrk="1" fontAlgn="base" hangingPunct="1">
              <a:spcBef>
                <a:spcPct val="10000"/>
              </a:spcBef>
              <a:spcAft>
                <a:spcPct val="10000"/>
              </a:spcAft>
              <a:buClr>
                <a:srgbClr val="A9B1B7"/>
              </a:buClr>
              <a:buFont typeface="Arial" pitchFamily="34" charset="0"/>
              <a:buChar char="−"/>
              <a:defRPr sz="900">
                <a:solidFill>
                  <a:schemeClr val="tx1"/>
                </a:solidFill>
                <a:latin typeface="+mn-lt"/>
              </a:defRPr>
            </a:lvl4pPr>
            <a:lvl5pPr marL="539750" indent="-177800" algn="l" rtl="0" eaLnBrk="1" fontAlgn="base" hangingPunct="1">
              <a:spcBef>
                <a:spcPct val="10000"/>
              </a:spcBef>
              <a:spcAft>
                <a:spcPct val="10000"/>
              </a:spcAft>
              <a:buClr>
                <a:srgbClr val="A9B1B7"/>
              </a:buClr>
              <a:buFont typeface="Arial" pitchFamily="34" charset="0"/>
              <a:buChar char="•"/>
              <a:defRPr sz="900">
                <a:solidFill>
                  <a:schemeClr val="tx1"/>
                </a:solidFill>
                <a:latin typeface="+mn-lt"/>
              </a:defRPr>
            </a:lvl5pPr>
            <a:lvl6pPr marL="996950" indent="-177800" algn="l" rtl="0" eaLnBrk="1" fontAlgn="base" hangingPunct="1">
              <a:spcBef>
                <a:spcPct val="10000"/>
              </a:spcBef>
              <a:spcAft>
                <a:spcPct val="10000"/>
              </a:spcAft>
              <a:buClr>
                <a:schemeClr val="accent1"/>
              </a:buClr>
              <a:buFont typeface="Arial" charset="0"/>
              <a:buChar char="−"/>
              <a:defRPr sz="1000">
                <a:solidFill>
                  <a:schemeClr val="tx1"/>
                </a:solidFill>
                <a:latin typeface="+mn-lt"/>
              </a:defRPr>
            </a:lvl6pPr>
            <a:lvl7pPr marL="1454150" indent="-177800" algn="l" rtl="0" eaLnBrk="1" fontAlgn="base" hangingPunct="1">
              <a:spcBef>
                <a:spcPct val="10000"/>
              </a:spcBef>
              <a:spcAft>
                <a:spcPct val="10000"/>
              </a:spcAft>
              <a:buClr>
                <a:schemeClr val="accent1"/>
              </a:buClr>
              <a:buFont typeface="Arial" charset="0"/>
              <a:buChar char="−"/>
              <a:defRPr sz="1000">
                <a:solidFill>
                  <a:schemeClr val="tx1"/>
                </a:solidFill>
                <a:latin typeface="+mn-lt"/>
              </a:defRPr>
            </a:lvl7pPr>
            <a:lvl8pPr marL="1911350" indent="-177800" algn="l" rtl="0" eaLnBrk="1" fontAlgn="base" hangingPunct="1">
              <a:spcBef>
                <a:spcPct val="10000"/>
              </a:spcBef>
              <a:spcAft>
                <a:spcPct val="10000"/>
              </a:spcAft>
              <a:buClr>
                <a:schemeClr val="accent1"/>
              </a:buClr>
              <a:buFont typeface="Arial" charset="0"/>
              <a:buChar char="−"/>
              <a:defRPr sz="1000">
                <a:solidFill>
                  <a:schemeClr val="tx1"/>
                </a:solidFill>
                <a:latin typeface="+mn-lt"/>
              </a:defRPr>
            </a:lvl8pPr>
            <a:lvl9pPr marL="2368550" indent="-177800" algn="l" rtl="0" eaLnBrk="1" fontAlgn="base" hangingPunct="1">
              <a:spcBef>
                <a:spcPct val="10000"/>
              </a:spcBef>
              <a:spcAft>
                <a:spcPct val="10000"/>
              </a:spcAft>
              <a:buClr>
                <a:schemeClr val="accent1"/>
              </a:buClr>
              <a:buFont typeface="Arial" charset="0"/>
              <a:buChar char="−"/>
              <a:defRPr sz="1000">
                <a:solidFill>
                  <a:schemeClr val="tx1"/>
                </a:solidFill>
                <a:latin typeface="+mn-lt"/>
              </a:defRPr>
            </a:lvl9pPr>
          </a:lstStyle>
          <a:p>
            <a:pPr lvl="1"/>
            <a:r>
              <a:rPr lang="en-GB" dirty="0"/>
              <a:t>This presentation has been prepared by ABN AMRO Bank N.V. (“ABN AMRO”) exclusively for the benefit and internal use of you to serve for discussion purposes only. This presentation is incomplete without reference to, and should be viewed solely in conjunction with, the oral briefing provided by ABN AMRO. This presentation is proprietary to ABN AMRO and may not be disclosed to any third party or used for any other purpose without the prior written consent of ABN AMRO. </a:t>
            </a:r>
          </a:p>
          <a:p>
            <a:pPr lvl="1"/>
            <a:endParaRPr lang="en-GB" dirty="0"/>
          </a:p>
          <a:p>
            <a:pPr lvl="1"/>
            <a:r>
              <a:rPr lang="en-GB" dirty="0"/>
              <a:t>This presentation has not been independently verified. No representation or warranty express or implied, is or will be made in relation to, and no responsibility or liability is or will be accepted by ABN AMRO (or any of its respective directors, officers, employees, advisers, agents, representatives and consultants) as to or in relation to, the accuracy or completeness of this document or any further written or oral information made available to you or your advisers. ABN AMRO expressly disclaims any and all liability which may be based on such information, errors therein or omissions there from. In particular, no representation or warranty is given as to the accuracy of any information (financial or otherwise) contained herein, or as to the achievement or reasonableness of any forecasts, projections, management targets, prospectus or returns. In addition, our analyses are not and do not purport to be appraisals of the assets, stock or business. Even when this presentation contains a kind of appraisal, it should be considered preliminary, suitable only for the purpose described herein and not to be disclosed or otherwise used without the prior written consent of ABN AMRO. The information in this presentation does not take into account the effects of a possible transaction or transactions involving an actual or potential change of control, which may have significant valuation and other effects. </a:t>
            </a:r>
          </a:p>
        </p:txBody>
      </p:sp>
      <p:sp>
        <p:nvSpPr>
          <p:cNvPr id="13" name="TextBox 12"/>
          <p:cNvSpPr txBox="1"/>
          <p:nvPr userDrawn="1"/>
        </p:nvSpPr>
        <p:spPr>
          <a:xfrm>
            <a:off x="2216150" y="497701"/>
            <a:ext cx="7570788" cy="276999"/>
          </a:xfrm>
          <a:prstGeom prst="rect">
            <a:avLst/>
          </a:prstGeom>
          <a:noFill/>
        </p:spPr>
        <p:txBody>
          <a:bodyPr wrap="square" lIns="0" tIns="0" rIns="0" bIns="0" rtlCol="0">
            <a:spAutoFit/>
          </a:bodyPr>
          <a:lstStyle/>
          <a:p>
            <a:pPr>
              <a:spcBef>
                <a:spcPts val="0"/>
              </a:spcBef>
              <a:spcAft>
                <a:spcPts val="0"/>
              </a:spcAft>
            </a:pPr>
            <a:r>
              <a:rPr lang="en-GB" sz="1800" dirty="0">
                <a:solidFill>
                  <a:schemeClr val="accent1"/>
                </a:solidFill>
                <a:latin typeface="+mj-lt"/>
              </a:rPr>
              <a:t>Disclaimer</a:t>
            </a:r>
            <a:endParaRPr lang="en-US" sz="1800" dirty="0">
              <a:solidFill>
                <a:schemeClr val="accent1"/>
              </a:solidFill>
              <a:latin typeface="+mj-lt"/>
            </a:endParaRPr>
          </a:p>
        </p:txBody>
      </p:sp>
    </p:spTree>
    <p:extLst>
      <p:ext uri="{BB962C8B-B14F-4D97-AF65-F5344CB8AC3E}">
        <p14:creationId xmlns:p14="http://schemas.microsoft.com/office/powerpoint/2010/main" val="1405068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idline Slide">
    <p:spTree>
      <p:nvGrpSpPr>
        <p:cNvPr id="1" name=""/>
        <p:cNvGrpSpPr/>
        <p:nvPr/>
      </p:nvGrpSpPr>
      <p:grpSpPr>
        <a:xfrm>
          <a:off x="0" y="0"/>
          <a:ext cx="0" cy="0"/>
          <a:chOff x="0" y="0"/>
          <a:chExt cx="0" cy="0"/>
        </a:xfrm>
      </p:grpSpPr>
      <p:sp>
        <p:nvSpPr>
          <p:cNvPr id="2" name="Title 1"/>
          <p:cNvSpPr>
            <a:spLocks noGrp="1"/>
          </p:cNvSpPr>
          <p:nvPr>
            <p:ph type="title"/>
          </p:nvPr>
        </p:nvSpPr>
        <p:spPr>
          <a:xfrm>
            <a:off x="2216150" y="488176"/>
            <a:ext cx="7561263" cy="276999"/>
          </a:xfrm>
          <a:prstGeom prst="rect">
            <a:avLst/>
          </a:prstGeom>
        </p:spPr>
        <p:txBody>
          <a:bodyPr/>
          <a:lstStyle/>
          <a:p>
            <a:r>
              <a:rPr lang="en-US"/>
              <a:t>Click to edit Master title style</a:t>
            </a:r>
            <a:endParaRPr lang="en-US" dirty="0"/>
          </a:p>
        </p:txBody>
      </p:sp>
      <p:cxnSp>
        <p:nvCxnSpPr>
          <p:cNvPr id="12" name="Straight Connector 11"/>
          <p:cNvCxnSpPr/>
          <p:nvPr/>
        </p:nvCxnSpPr>
        <p:spPr bwMode="auto">
          <a:xfrm>
            <a:off x="113821"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1861022"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2209972"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5887123"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6092696"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a:off x="7852848"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9778822"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Connector 5"/>
          <p:cNvCxnSpPr/>
          <p:nvPr/>
        </p:nvCxnSpPr>
        <p:spPr bwMode="auto">
          <a:xfrm flipH="1">
            <a:off x="67867" y="1233486"/>
            <a:ext cx="9762629" cy="0"/>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flipH="1">
            <a:off x="67869" y="3660690"/>
            <a:ext cx="9762627" cy="0"/>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flipH="1">
            <a:off x="67870" y="3865895"/>
            <a:ext cx="9772150" cy="0"/>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flipH="1">
            <a:off x="67868" y="6283325"/>
            <a:ext cx="9762628" cy="0"/>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flipH="1">
            <a:off x="67867" y="716580"/>
            <a:ext cx="9772153" cy="0"/>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Content Placeholder 2"/>
          <p:cNvSpPr>
            <a:spLocks noGrp="1"/>
          </p:cNvSpPr>
          <p:nvPr>
            <p:ph idx="1"/>
          </p:nvPr>
        </p:nvSpPr>
        <p:spPr>
          <a:xfrm>
            <a:off x="2216150" y="1233488"/>
            <a:ext cx="5616575" cy="881780"/>
          </a:xfrm>
          <a:prstGeom prst="rect">
            <a:avLst/>
          </a:prstGeom>
        </p:spPr>
        <p:txBody>
          <a:bodyPr/>
          <a:lstStyle>
            <a:lvl1pPr>
              <a:defRPr>
                <a:solidFill>
                  <a:srgbClr val="007F75"/>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600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3"/>
        </a:solidFill>
        <a:effectLst/>
      </p:bgPr>
    </p:bg>
    <p:spTree>
      <p:nvGrpSpPr>
        <p:cNvPr id="1" name="Shape 14"/>
        <p:cNvGrpSpPr/>
        <p:nvPr/>
      </p:nvGrpSpPr>
      <p:grpSpPr>
        <a:xfrm>
          <a:off x="0" y="0"/>
          <a:ext cx="0" cy="0"/>
          <a:chOff x="0" y="0"/>
          <a:chExt cx="0" cy="0"/>
        </a:xfrm>
      </p:grpSpPr>
      <p:sp>
        <p:nvSpPr>
          <p:cNvPr id="15" name="Google Shape;15;g1afac2fd350_0_832"/>
          <p:cNvSpPr/>
          <p:nvPr/>
        </p:nvSpPr>
        <p:spPr>
          <a:xfrm>
            <a:off x="0" y="64132"/>
            <a:ext cx="9906271" cy="5864133"/>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g1afac2fd350_0_832"/>
          <p:cNvSpPr/>
          <p:nvPr/>
        </p:nvSpPr>
        <p:spPr>
          <a:xfrm>
            <a:off x="0" y="0"/>
            <a:ext cx="9906271" cy="5864133"/>
          </a:xfrm>
          <a:custGeom>
            <a:avLst/>
            <a:gdLst/>
            <a:ahLst/>
            <a:cxnLst/>
            <a:rect l="l" t="t" r="r" b="b"/>
            <a:pathLst>
              <a:path w="365770" h="175924" extrusionOk="0">
                <a:moveTo>
                  <a:pt x="0" y="0"/>
                </a:moveTo>
                <a:lnTo>
                  <a:pt x="365770" y="0"/>
                </a:lnTo>
                <a:lnTo>
                  <a:pt x="365760" y="70914"/>
                </a:lnTo>
                <a:lnTo>
                  <a:pt x="0" y="175924"/>
                </a:lnTo>
                <a:close/>
              </a:path>
            </a:pathLst>
          </a:custGeom>
          <a:solidFill>
            <a:srgbClr val="009286"/>
          </a:solidFill>
          <a:ln>
            <a:noFill/>
          </a:ln>
        </p:spPr>
      </p:sp>
      <p:sp>
        <p:nvSpPr>
          <p:cNvPr id="17" name="Google Shape;17;g1afac2fd350_0_832"/>
          <p:cNvSpPr txBox="1">
            <a:spLocks noGrp="1"/>
          </p:cNvSpPr>
          <p:nvPr>
            <p:ph type="title"/>
          </p:nvPr>
        </p:nvSpPr>
        <p:spPr>
          <a:xfrm>
            <a:off x="337675" y="719633"/>
            <a:ext cx="9230650" cy="17100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900"/>
            </a:lvl1pPr>
            <a:lvl2pPr lvl="1">
              <a:spcBef>
                <a:spcPts val="0"/>
              </a:spcBef>
              <a:spcAft>
                <a:spcPts val="0"/>
              </a:spcAft>
              <a:buSzPts val="3600"/>
              <a:buNone/>
              <a:defRPr sz="3900"/>
            </a:lvl2pPr>
            <a:lvl3pPr lvl="2">
              <a:spcBef>
                <a:spcPts val="0"/>
              </a:spcBef>
              <a:spcAft>
                <a:spcPts val="0"/>
              </a:spcAft>
              <a:buSzPts val="3600"/>
              <a:buNone/>
              <a:defRPr sz="3900"/>
            </a:lvl3pPr>
            <a:lvl4pPr lvl="3">
              <a:spcBef>
                <a:spcPts val="0"/>
              </a:spcBef>
              <a:spcAft>
                <a:spcPts val="0"/>
              </a:spcAft>
              <a:buSzPts val="3600"/>
              <a:buNone/>
              <a:defRPr sz="3900"/>
            </a:lvl4pPr>
            <a:lvl5pPr lvl="4">
              <a:spcBef>
                <a:spcPts val="0"/>
              </a:spcBef>
              <a:spcAft>
                <a:spcPts val="0"/>
              </a:spcAft>
              <a:buSzPts val="3600"/>
              <a:buNone/>
              <a:defRPr sz="3900"/>
            </a:lvl5pPr>
            <a:lvl6pPr lvl="5">
              <a:spcBef>
                <a:spcPts val="0"/>
              </a:spcBef>
              <a:spcAft>
                <a:spcPts val="0"/>
              </a:spcAft>
              <a:buSzPts val="3600"/>
              <a:buNone/>
              <a:defRPr sz="3900"/>
            </a:lvl6pPr>
            <a:lvl7pPr lvl="6">
              <a:spcBef>
                <a:spcPts val="0"/>
              </a:spcBef>
              <a:spcAft>
                <a:spcPts val="0"/>
              </a:spcAft>
              <a:buSzPts val="3600"/>
              <a:buNone/>
              <a:defRPr sz="3900"/>
            </a:lvl7pPr>
            <a:lvl8pPr lvl="7">
              <a:spcBef>
                <a:spcPts val="0"/>
              </a:spcBef>
              <a:spcAft>
                <a:spcPts val="0"/>
              </a:spcAft>
              <a:buSzPts val="3600"/>
              <a:buNone/>
              <a:defRPr sz="3900"/>
            </a:lvl8pPr>
            <a:lvl9pPr lvl="8">
              <a:spcBef>
                <a:spcPts val="0"/>
              </a:spcBef>
              <a:spcAft>
                <a:spcPts val="0"/>
              </a:spcAft>
              <a:buSzPts val="3600"/>
              <a:buNone/>
              <a:defRPr sz="3900"/>
            </a:lvl9pPr>
          </a:lstStyle>
          <a:p>
            <a:endParaRPr dirty="0"/>
          </a:p>
        </p:txBody>
      </p:sp>
      <p:sp>
        <p:nvSpPr>
          <p:cNvPr id="18" name="Google Shape;18;g1afac2fd350_0_832"/>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algn="r">
              <a:spcBef>
                <a:spcPts val="0"/>
              </a:spcBef>
              <a:spcAft>
                <a:spcPts val="0"/>
              </a:spcAft>
            </a:pPr>
            <a:fld id="{00000000-1234-1234-1234-123412341234}" type="slidenum">
              <a:rPr lang="en-US" smtClean="0"/>
              <a:pPr algn="r">
                <a:spcBef>
                  <a:spcPts val="0"/>
                </a:spcBef>
                <a:spcAft>
                  <a:spcPts val="0"/>
                </a:spcAft>
              </a:pPr>
              <a:t>‹#›</a:t>
            </a:fld>
            <a:endParaRPr lang="en-US"/>
          </a:p>
        </p:txBody>
      </p:sp>
    </p:spTree>
    <p:extLst>
      <p:ext uri="{BB962C8B-B14F-4D97-AF65-F5344CB8AC3E}">
        <p14:creationId xmlns:p14="http://schemas.microsoft.com/office/powerpoint/2010/main" val="3785493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60"/>
        <p:cNvGrpSpPr/>
        <p:nvPr/>
      </p:nvGrpSpPr>
      <p:grpSpPr>
        <a:xfrm>
          <a:off x="0" y="0"/>
          <a:ext cx="0" cy="0"/>
          <a:chOff x="0" y="0"/>
          <a:chExt cx="0" cy="0"/>
        </a:xfrm>
      </p:grpSpPr>
      <p:sp>
        <p:nvSpPr>
          <p:cNvPr id="61" name="Google Shape;61;g1afac2fd350_0_878"/>
          <p:cNvSpPr txBox="1">
            <a:spLocks noGrp="1"/>
          </p:cNvSpPr>
          <p:nvPr>
            <p:ph type="title"/>
          </p:nvPr>
        </p:nvSpPr>
        <p:spPr>
          <a:xfrm>
            <a:off x="681038" y="365125"/>
            <a:ext cx="8543925" cy="13256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g1afac2fd350_0_878"/>
          <p:cNvSpPr txBox="1">
            <a:spLocks noGrp="1"/>
          </p:cNvSpPr>
          <p:nvPr>
            <p:ph type="body" idx="1"/>
          </p:nvPr>
        </p:nvSpPr>
        <p:spPr>
          <a:xfrm>
            <a:off x="681038" y="1825625"/>
            <a:ext cx="4210050" cy="4351200"/>
          </a:xfrm>
          <a:prstGeom prst="rect">
            <a:avLst/>
          </a:prstGeom>
          <a:noFill/>
          <a:ln>
            <a:noFill/>
          </a:ln>
        </p:spPr>
        <p:txBody>
          <a:bodyPr spcFirstLastPara="1" wrap="square" lIns="91425" tIns="45700" rIns="91425" bIns="45700" anchor="t" anchorCtr="0">
            <a:normAutofit/>
          </a:bodyPr>
          <a:lstStyle>
            <a:lvl1pPr marL="495285" lvl="0" indent="-371464" algn="l" rtl="0">
              <a:lnSpc>
                <a:spcPct val="90000"/>
              </a:lnSpc>
              <a:spcBef>
                <a:spcPts val="812"/>
              </a:spcBef>
              <a:spcAft>
                <a:spcPts val="0"/>
              </a:spcAft>
              <a:buClr>
                <a:schemeClr val="dk1"/>
              </a:buClr>
              <a:buSzPts val="1800"/>
              <a:buChar char="●"/>
              <a:defRPr/>
            </a:lvl1pPr>
            <a:lvl2pPr marL="990570" lvl="1" indent="-371464" algn="l" rtl="0">
              <a:lnSpc>
                <a:spcPct val="90000"/>
              </a:lnSpc>
              <a:spcBef>
                <a:spcPts val="1300"/>
              </a:spcBef>
              <a:spcAft>
                <a:spcPts val="0"/>
              </a:spcAft>
              <a:buClr>
                <a:schemeClr val="dk1"/>
              </a:buClr>
              <a:buSzPts val="1800"/>
              <a:buChar char="○"/>
              <a:defRPr/>
            </a:lvl2pPr>
            <a:lvl3pPr marL="1485854" lvl="2" indent="-371464" algn="l" rtl="0">
              <a:lnSpc>
                <a:spcPct val="90000"/>
              </a:lnSpc>
              <a:spcBef>
                <a:spcPts val="1300"/>
              </a:spcBef>
              <a:spcAft>
                <a:spcPts val="0"/>
              </a:spcAft>
              <a:buClr>
                <a:schemeClr val="dk1"/>
              </a:buClr>
              <a:buSzPts val="1800"/>
              <a:buChar char="■"/>
              <a:defRPr/>
            </a:lvl3pPr>
            <a:lvl4pPr marL="1981139" lvl="3" indent="-371464" algn="l" rtl="0">
              <a:lnSpc>
                <a:spcPct val="90000"/>
              </a:lnSpc>
              <a:spcBef>
                <a:spcPts val="1300"/>
              </a:spcBef>
              <a:spcAft>
                <a:spcPts val="0"/>
              </a:spcAft>
              <a:buClr>
                <a:schemeClr val="dk1"/>
              </a:buClr>
              <a:buSzPts val="1800"/>
              <a:buChar char="●"/>
              <a:defRPr/>
            </a:lvl4pPr>
            <a:lvl5pPr marL="2476424" lvl="4" indent="-371464" algn="l" rtl="0">
              <a:lnSpc>
                <a:spcPct val="90000"/>
              </a:lnSpc>
              <a:spcBef>
                <a:spcPts val="1300"/>
              </a:spcBef>
              <a:spcAft>
                <a:spcPts val="0"/>
              </a:spcAft>
              <a:buClr>
                <a:schemeClr val="dk1"/>
              </a:buClr>
              <a:buSzPts val="1800"/>
              <a:buChar char="○"/>
              <a:defRPr/>
            </a:lvl5pPr>
            <a:lvl6pPr marL="2971709" lvl="5" indent="-371464" algn="l" rtl="0">
              <a:lnSpc>
                <a:spcPct val="90000"/>
              </a:lnSpc>
              <a:spcBef>
                <a:spcPts val="1300"/>
              </a:spcBef>
              <a:spcAft>
                <a:spcPts val="0"/>
              </a:spcAft>
              <a:buClr>
                <a:schemeClr val="dk1"/>
              </a:buClr>
              <a:buSzPts val="1800"/>
              <a:buChar char="■"/>
              <a:defRPr/>
            </a:lvl6pPr>
            <a:lvl7pPr marL="3466993" lvl="6" indent="-371464" algn="l" rtl="0">
              <a:lnSpc>
                <a:spcPct val="90000"/>
              </a:lnSpc>
              <a:spcBef>
                <a:spcPts val="1300"/>
              </a:spcBef>
              <a:spcAft>
                <a:spcPts val="0"/>
              </a:spcAft>
              <a:buClr>
                <a:schemeClr val="dk1"/>
              </a:buClr>
              <a:buSzPts val="1800"/>
              <a:buChar char="●"/>
              <a:defRPr/>
            </a:lvl7pPr>
            <a:lvl8pPr marL="3962278" lvl="7" indent="-371464" algn="l" rtl="0">
              <a:lnSpc>
                <a:spcPct val="90000"/>
              </a:lnSpc>
              <a:spcBef>
                <a:spcPts val="1300"/>
              </a:spcBef>
              <a:spcAft>
                <a:spcPts val="0"/>
              </a:spcAft>
              <a:buClr>
                <a:schemeClr val="dk1"/>
              </a:buClr>
              <a:buSzPts val="1800"/>
              <a:buChar char="○"/>
              <a:defRPr/>
            </a:lvl8pPr>
            <a:lvl9pPr marL="4457563" lvl="8" indent="-371464" algn="l" rtl="0">
              <a:lnSpc>
                <a:spcPct val="90000"/>
              </a:lnSpc>
              <a:spcBef>
                <a:spcPts val="1300"/>
              </a:spcBef>
              <a:spcAft>
                <a:spcPts val="1300"/>
              </a:spcAft>
              <a:buClr>
                <a:schemeClr val="dk1"/>
              </a:buClr>
              <a:buSzPts val="1800"/>
              <a:buChar char="■"/>
              <a:defRPr/>
            </a:lvl9pPr>
          </a:lstStyle>
          <a:p>
            <a:endParaRPr/>
          </a:p>
        </p:txBody>
      </p:sp>
      <p:sp>
        <p:nvSpPr>
          <p:cNvPr id="63" name="Google Shape;63;g1afac2fd350_0_878"/>
          <p:cNvSpPr txBox="1">
            <a:spLocks noGrp="1"/>
          </p:cNvSpPr>
          <p:nvPr>
            <p:ph type="body" idx="2"/>
          </p:nvPr>
        </p:nvSpPr>
        <p:spPr>
          <a:xfrm>
            <a:off x="5014913" y="1825625"/>
            <a:ext cx="4210050" cy="4351200"/>
          </a:xfrm>
          <a:prstGeom prst="rect">
            <a:avLst/>
          </a:prstGeom>
          <a:noFill/>
          <a:ln>
            <a:noFill/>
          </a:ln>
        </p:spPr>
        <p:txBody>
          <a:bodyPr spcFirstLastPara="1" wrap="square" lIns="91425" tIns="45700" rIns="91425" bIns="45700" anchor="t" anchorCtr="0">
            <a:normAutofit/>
          </a:bodyPr>
          <a:lstStyle>
            <a:lvl1pPr marL="495285" lvl="0" indent="-371464" algn="l" rtl="0">
              <a:lnSpc>
                <a:spcPct val="90000"/>
              </a:lnSpc>
              <a:spcBef>
                <a:spcPts val="812"/>
              </a:spcBef>
              <a:spcAft>
                <a:spcPts val="0"/>
              </a:spcAft>
              <a:buClr>
                <a:schemeClr val="dk1"/>
              </a:buClr>
              <a:buSzPts val="1800"/>
              <a:buChar char="●"/>
              <a:defRPr/>
            </a:lvl1pPr>
            <a:lvl2pPr marL="990570" lvl="1" indent="-371464" algn="l" rtl="0">
              <a:lnSpc>
                <a:spcPct val="90000"/>
              </a:lnSpc>
              <a:spcBef>
                <a:spcPts val="1300"/>
              </a:spcBef>
              <a:spcAft>
                <a:spcPts val="0"/>
              </a:spcAft>
              <a:buClr>
                <a:schemeClr val="dk1"/>
              </a:buClr>
              <a:buSzPts val="1800"/>
              <a:buChar char="○"/>
              <a:defRPr/>
            </a:lvl2pPr>
            <a:lvl3pPr marL="1485854" lvl="2" indent="-371464" algn="l" rtl="0">
              <a:lnSpc>
                <a:spcPct val="90000"/>
              </a:lnSpc>
              <a:spcBef>
                <a:spcPts val="1300"/>
              </a:spcBef>
              <a:spcAft>
                <a:spcPts val="0"/>
              </a:spcAft>
              <a:buClr>
                <a:schemeClr val="dk1"/>
              </a:buClr>
              <a:buSzPts val="1800"/>
              <a:buChar char="■"/>
              <a:defRPr/>
            </a:lvl3pPr>
            <a:lvl4pPr marL="1981139" lvl="3" indent="-371464" algn="l" rtl="0">
              <a:lnSpc>
                <a:spcPct val="90000"/>
              </a:lnSpc>
              <a:spcBef>
                <a:spcPts val="1300"/>
              </a:spcBef>
              <a:spcAft>
                <a:spcPts val="0"/>
              </a:spcAft>
              <a:buClr>
                <a:schemeClr val="dk1"/>
              </a:buClr>
              <a:buSzPts val="1800"/>
              <a:buChar char="●"/>
              <a:defRPr/>
            </a:lvl4pPr>
            <a:lvl5pPr marL="2476424" lvl="4" indent="-371464" algn="l" rtl="0">
              <a:lnSpc>
                <a:spcPct val="90000"/>
              </a:lnSpc>
              <a:spcBef>
                <a:spcPts val="1300"/>
              </a:spcBef>
              <a:spcAft>
                <a:spcPts val="0"/>
              </a:spcAft>
              <a:buClr>
                <a:schemeClr val="dk1"/>
              </a:buClr>
              <a:buSzPts val="1800"/>
              <a:buChar char="○"/>
              <a:defRPr/>
            </a:lvl5pPr>
            <a:lvl6pPr marL="2971709" lvl="5" indent="-371464" algn="l" rtl="0">
              <a:lnSpc>
                <a:spcPct val="90000"/>
              </a:lnSpc>
              <a:spcBef>
                <a:spcPts val="1300"/>
              </a:spcBef>
              <a:spcAft>
                <a:spcPts val="0"/>
              </a:spcAft>
              <a:buClr>
                <a:schemeClr val="dk1"/>
              </a:buClr>
              <a:buSzPts val="1800"/>
              <a:buChar char="■"/>
              <a:defRPr/>
            </a:lvl6pPr>
            <a:lvl7pPr marL="3466993" lvl="6" indent="-371464" algn="l" rtl="0">
              <a:lnSpc>
                <a:spcPct val="90000"/>
              </a:lnSpc>
              <a:spcBef>
                <a:spcPts val="1300"/>
              </a:spcBef>
              <a:spcAft>
                <a:spcPts val="0"/>
              </a:spcAft>
              <a:buClr>
                <a:schemeClr val="dk1"/>
              </a:buClr>
              <a:buSzPts val="1800"/>
              <a:buChar char="●"/>
              <a:defRPr/>
            </a:lvl7pPr>
            <a:lvl8pPr marL="3962278" lvl="7" indent="-371464" algn="l" rtl="0">
              <a:lnSpc>
                <a:spcPct val="90000"/>
              </a:lnSpc>
              <a:spcBef>
                <a:spcPts val="1300"/>
              </a:spcBef>
              <a:spcAft>
                <a:spcPts val="0"/>
              </a:spcAft>
              <a:buClr>
                <a:schemeClr val="dk1"/>
              </a:buClr>
              <a:buSzPts val="1800"/>
              <a:buChar char="○"/>
              <a:defRPr/>
            </a:lvl8pPr>
            <a:lvl9pPr marL="4457563" lvl="8" indent="-371464" algn="l" rtl="0">
              <a:lnSpc>
                <a:spcPct val="90000"/>
              </a:lnSpc>
              <a:spcBef>
                <a:spcPts val="1300"/>
              </a:spcBef>
              <a:spcAft>
                <a:spcPts val="1300"/>
              </a:spcAft>
              <a:buClr>
                <a:schemeClr val="dk1"/>
              </a:buClr>
              <a:buSzPts val="1800"/>
              <a:buChar char="■"/>
              <a:defRPr/>
            </a:lvl9pPr>
          </a:lstStyle>
          <a:p>
            <a:endParaRPr/>
          </a:p>
        </p:txBody>
      </p:sp>
      <p:sp>
        <p:nvSpPr>
          <p:cNvPr id="64" name="Google Shape;64;g1afac2fd350_0_878"/>
          <p:cNvSpPr txBox="1">
            <a:spLocks noGrp="1"/>
          </p:cNvSpPr>
          <p:nvPr>
            <p:ph type="dt" idx="10"/>
          </p:nvPr>
        </p:nvSpPr>
        <p:spPr>
          <a:xfrm>
            <a:off x="681038" y="6356351"/>
            <a:ext cx="2228850" cy="365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g1afac2fd350_0_878"/>
          <p:cNvSpPr txBox="1">
            <a:spLocks noGrp="1"/>
          </p:cNvSpPr>
          <p:nvPr>
            <p:ph type="ftr" idx="11"/>
          </p:nvPr>
        </p:nvSpPr>
        <p:spPr>
          <a:xfrm>
            <a:off x="3281363" y="6356351"/>
            <a:ext cx="3343275" cy="365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g1afac2fd350_0_878"/>
          <p:cNvSpPr txBox="1">
            <a:spLocks noGrp="1"/>
          </p:cNvSpPr>
          <p:nvPr>
            <p:ph type="sldNum" idx="12"/>
          </p:nvPr>
        </p:nvSpPr>
        <p:spPr>
          <a:xfrm>
            <a:off x="6996113" y="6356351"/>
            <a:ext cx="2228850" cy="3652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799892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Line 13"/>
          <p:cNvSpPr>
            <a:spLocks noChangeShapeType="1"/>
          </p:cNvSpPr>
          <p:nvPr userDrawn="1"/>
        </p:nvSpPr>
        <p:spPr bwMode="auto">
          <a:xfrm>
            <a:off x="1971675" y="923925"/>
            <a:ext cx="7934325" cy="0"/>
          </a:xfrm>
          <a:prstGeom prst="line">
            <a:avLst/>
          </a:prstGeom>
          <a:noFill/>
          <a:ln w="12700">
            <a:solidFill>
              <a:srgbClr val="CACDD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latin typeface="+mj-lt"/>
            </a:endParaRPr>
          </a:p>
        </p:txBody>
      </p:sp>
      <p:sp>
        <p:nvSpPr>
          <p:cNvPr id="53" name="Line 14"/>
          <p:cNvSpPr>
            <a:spLocks noChangeShapeType="1"/>
          </p:cNvSpPr>
          <p:nvPr userDrawn="1"/>
        </p:nvSpPr>
        <p:spPr bwMode="auto">
          <a:xfrm>
            <a:off x="0" y="923925"/>
            <a:ext cx="2000250"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1041" name="Rectangle 17"/>
          <p:cNvSpPr>
            <a:spLocks noChangeArrowheads="1"/>
          </p:cNvSpPr>
          <p:nvPr/>
        </p:nvSpPr>
        <p:spPr bwMode="auto">
          <a:xfrm>
            <a:off x="9402763" y="6629400"/>
            <a:ext cx="374650"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r" defTabSz="762000" eaLnBrk="0" hangingPunct="0">
              <a:spcBef>
                <a:spcPct val="0"/>
              </a:spcBef>
              <a:spcAft>
                <a:spcPct val="0"/>
              </a:spcAft>
            </a:pPr>
            <a:fld id="{157FC240-D34E-491D-9A2C-074E12BF2A3C}" type="slidenum">
              <a:rPr lang="en-GB" sz="800"/>
              <a:pPr algn="r" defTabSz="762000" eaLnBrk="0" hangingPunct="0">
                <a:spcBef>
                  <a:spcPct val="0"/>
                </a:spcBef>
                <a:spcAft>
                  <a:spcPct val="0"/>
                </a:spcAft>
              </a:pPr>
              <a:t>‹#›</a:t>
            </a:fld>
            <a:endParaRPr lang="en-GB" sz="800" dirty="0"/>
          </a:p>
        </p:txBody>
      </p:sp>
      <p:grpSp>
        <p:nvGrpSpPr>
          <p:cNvPr id="7" name="Group 6">
            <a:extLst>
              <a:ext uri="{FF2B5EF4-FFF2-40B4-BE49-F238E27FC236}">
                <a16:creationId xmlns:a16="http://schemas.microsoft.com/office/drawing/2014/main" id="{D16515EC-A7CD-3235-840C-4CE50FFB7975}"/>
              </a:ext>
            </a:extLst>
          </p:cNvPr>
          <p:cNvGrpSpPr/>
          <p:nvPr userDrawn="1"/>
        </p:nvGrpSpPr>
        <p:grpSpPr>
          <a:xfrm>
            <a:off x="103189" y="110099"/>
            <a:ext cx="896936" cy="770338"/>
            <a:chOff x="7723188" y="1984257"/>
            <a:chExt cx="1461861" cy="1901729"/>
          </a:xfrm>
        </p:grpSpPr>
        <p:pic>
          <p:nvPicPr>
            <p:cNvPr id="8" name="Picture 7">
              <a:extLst>
                <a:ext uri="{FF2B5EF4-FFF2-40B4-BE49-F238E27FC236}">
                  <a16:creationId xmlns:a16="http://schemas.microsoft.com/office/drawing/2014/main" id="{028E178D-6B1A-2687-5666-1B3AAC44C3B1}"/>
                </a:ext>
              </a:extLst>
            </p:cNvPr>
            <p:cNvPicPr>
              <a:picLocks noChangeAspect="1"/>
            </p:cNvPicPr>
            <p:nvPr/>
          </p:nvPicPr>
          <p:blipFill>
            <a:blip r:embed="rId9"/>
            <a:stretch>
              <a:fillRect/>
            </a:stretch>
          </p:blipFill>
          <p:spPr>
            <a:xfrm>
              <a:off x="8040349" y="1984257"/>
              <a:ext cx="961411" cy="1444743"/>
            </a:xfrm>
            <a:prstGeom prst="rect">
              <a:avLst/>
            </a:prstGeom>
          </p:spPr>
        </p:pic>
        <p:sp>
          <p:nvSpPr>
            <p:cNvPr id="9" name="TextBox 8">
              <a:extLst>
                <a:ext uri="{FF2B5EF4-FFF2-40B4-BE49-F238E27FC236}">
                  <a16:creationId xmlns:a16="http://schemas.microsoft.com/office/drawing/2014/main" id="{AE47B293-9444-292C-A4A6-7EDFBE8ED858}"/>
                </a:ext>
              </a:extLst>
            </p:cNvPr>
            <p:cNvSpPr txBox="1"/>
            <p:nvPr/>
          </p:nvSpPr>
          <p:spPr>
            <a:xfrm>
              <a:off x="7723188" y="3354121"/>
              <a:ext cx="1461861" cy="531865"/>
            </a:xfrm>
            <a:prstGeom prst="rect">
              <a:avLst/>
            </a:prstGeom>
            <a:noFill/>
          </p:spPr>
          <p:txBody>
            <a:bodyPr wrap="square" rtlCol="0">
              <a:spAutoFit/>
            </a:bodyPr>
            <a:lstStyle/>
            <a:p>
              <a:r>
                <a:rPr lang="en-US" sz="800" dirty="0">
                  <a:ln w="0"/>
                  <a:solidFill>
                    <a:srgbClr val="009286"/>
                  </a:solidFill>
                  <a:effectLst>
                    <a:reflection blurRad="6350" stA="53000" endA="300" endPos="35500" dir="5400000" sy="-90000" algn="bl" rotWithShape="0"/>
                  </a:effectLst>
                </a:rPr>
                <a:t>Lending Genie</a:t>
              </a:r>
            </a:p>
          </p:txBody>
        </p:sp>
      </p:grpSp>
    </p:spTree>
  </p:cSld>
  <p:clrMap bg1="lt1" tx1="dk1" bg2="lt2" tx2="dk2" accent1="accent1" accent2="accent2" accent3="accent3" accent4="accent4" accent5="accent5" accent6="accent6" hlink="hlink" folHlink="folHlink"/>
  <p:sldLayoutIdLst>
    <p:sldLayoutId id="2147483695" r:id="rId1"/>
    <p:sldLayoutId id="2147483697" r:id="rId2"/>
    <p:sldLayoutId id="2147483703" r:id="rId3"/>
    <p:sldLayoutId id="2147483702" r:id="rId4"/>
    <p:sldLayoutId id="2147483698" r:id="rId5"/>
    <p:sldLayoutId id="2147483704" r:id="rId6"/>
    <p:sldLayoutId id="2147483705" r:id="rId7"/>
  </p:sldLayoutIdLst>
  <p:txStyles>
    <p:titleStyle>
      <a:lvl1pPr algn="l" rtl="0" eaLnBrk="1" fontAlgn="base" hangingPunct="1">
        <a:spcBef>
          <a:spcPct val="0"/>
        </a:spcBef>
        <a:spcAft>
          <a:spcPct val="0"/>
        </a:spcAft>
        <a:defRPr sz="1800" b="0">
          <a:solidFill>
            <a:srgbClr val="007F75"/>
          </a:solidFill>
          <a:latin typeface="+mj-lt"/>
          <a:ea typeface="+mj-ea"/>
          <a:cs typeface="+mj-cs"/>
        </a:defRPr>
      </a:lvl1pPr>
      <a:lvl2pPr algn="l" rtl="0" eaLnBrk="1" fontAlgn="base" hangingPunct="1">
        <a:spcBef>
          <a:spcPct val="0"/>
        </a:spcBef>
        <a:spcAft>
          <a:spcPct val="0"/>
        </a:spcAft>
        <a:defRPr b="1">
          <a:solidFill>
            <a:schemeClr val="tx1"/>
          </a:solidFill>
          <a:latin typeface="Arial" charset="0"/>
        </a:defRPr>
      </a:lvl2pPr>
      <a:lvl3pPr algn="l" rtl="0" eaLnBrk="1" fontAlgn="base" hangingPunct="1">
        <a:spcBef>
          <a:spcPct val="0"/>
        </a:spcBef>
        <a:spcAft>
          <a:spcPct val="0"/>
        </a:spcAft>
        <a:defRPr b="1">
          <a:solidFill>
            <a:schemeClr val="tx1"/>
          </a:solidFill>
          <a:latin typeface="Arial" charset="0"/>
        </a:defRPr>
      </a:lvl3pPr>
      <a:lvl4pPr algn="l" rtl="0" eaLnBrk="1" fontAlgn="base" hangingPunct="1">
        <a:spcBef>
          <a:spcPct val="0"/>
        </a:spcBef>
        <a:spcAft>
          <a:spcPct val="0"/>
        </a:spcAft>
        <a:defRPr b="1">
          <a:solidFill>
            <a:schemeClr val="tx1"/>
          </a:solidFill>
          <a:latin typeface="Arial" charset="0"/>
        </a:defRPr>
      </a:lvl4pPr>
      <a:lvl5pPr algn="l" rtl="0" eaLnBrk="1" fontAlgn="base" hangingPunct="1">
        <a:spcBef>
          <a:spcPct val="0"/>
        </a:spcBef>
        <a:spcAft>
          <a:spcPct val="0"/>
        </a:spcAft>
        <a:defRPr b="1">
          <a:solidFill>
            <a:schemeClr val="tx1"/>
          </a:solidFill>
          <a:latin typeface="Arial" charset="0"/>
        </a:defRPr>
      </a:lvl5pPr>
      <a:lvl6pPr marL="457200" algn="l" rtl="0" eaLnBrk="1" fontAlgn="base" hangingPunct="1">
        <a:spcBef>
          <a:spcPct val="0"/>
        </a:spcBef>
        <a:spcAft>
          <a:spcPct val="0"/>
        </a:spcAft>
        <a:defRPr b="1">
          <a:solidFill>
            <a:schemeClr val="tx1"/>
          </a:solidFill>
          <a:latin typeface="Arial" charset="0"/>
        </a:defRPr>
      </a:lvl6pPr>
      <a:lvl7pPr marL="914400" algn="l" rtl="0" eaLnBrk="1" fontAlgn="base" hangingPunct="1">
        <a:spcBef>
          <a:spcPct val="0"/>
        </a:spcBef>
        <a:spcAft>
          <a:spcPct val="0"/>
        </a:spcAft>
        <a:defRPr b="1">
          <a:solidFill>
            <a:schemeClr val="tx1"/>
          </a:solidFill>
          <a:latin typeface="Arial" charset="0"/>
        </a:defRPr>
      </a:lvl7pPr>
      <a:lvl8pPr marL="1371600" algn="l" rtl="0" eaLnBrk="1" fontAlgn="base" hangingPunct="1">
        <a:spcBef>
          <a:spcPct val="0"/>
        </a:spcBef>
        <a:spcAft>
          <a:spcPct val="0"/>
        </a:spcAft>
        <a:defRPr b="1">
          <a:solidFill>
            <a:schemeClr val="tx1"/>
          </a:solidFill>
          <a:latin typeface="Arial" charset="0"/>
        </a:defRPr>
      </a:lvl8pPr>
      <a:lvl9pPr marL="1828800" algn="l" rtl="0" eaLnBrk="1" fontAlgn="base" hangingPunct="1">
        <a:spcBef>
          <a:spcPct val="0"/>
        </a:spcBef>
        <a:spcAft>
          <a:spcPct val="0"/>
        </a:spcAft>
        <a:defRPr b="1">
          <a:solidFill>
            <a:schemeClr val="tx1"/>
          </a:solidFill>
          <a:latin typeface="Arial" charset="0"/>
        </a:defRPr>
      </a:lvl9pPr>
    </p:titleStyle>
    <p:bodyStyle>
      <a:lvl1pPr algn="l" rtl="0" eaLnBrk="1" fontAlgn="base" hangingPunct="1">
        <a:spcBef>
          <a:spcPct val="10000"/>
        </a:spcBef>
        <a:spcAft>
          <a:spcPts val="600"/>
        </a:spcAft>
        <a:defRPr sz="1000" b="1">
          <a:solidFill>
            <a:srgbClr val="007F75"/>
          </a:solidFill>
          <a:latin typeface="+mn-lt"/>
          <a:ea typeface="+mn-ea"/>
          <a:cs typeface="+mn-cs"/>
        </a:defRPr>
      </a:lvl1pPr>
      <a:lvl2pPr marL="1588" algn="l" rtl="0" eaLnBrk="1" fontAlgn="base" hangingPunct="1">
        <a:spcBef>
          <a:spcPct val="10000"/>
        </a:spcBef>
        <a:spcAft>
          <a:spcPct val="10000"/>
        </a:spcAft>
        <a:defRPr sz="900">
          <a:solidFill>
            <a:schemeClr val="tx1"/>
          </a:solidFill>
          <a:latin typeface="+mn-lt"/>
        </a:defRPr>
      </a:lvl2pPr>
      <a:lvl3pPr marL="180975" indent="-177800" algn="l" rtl="0" eaLnBrk="1" fontAlgn="base" hangingPunct="1">
        <a:spcBef>
          <a:spcPct val="10000"/>
        </a:spcBef>
        <a:spcAft>
          <a:spcPct val="10000"/>
        </a:spcAft>
        <a:buClr>
          <a:srgbClr val="009286"/>
        </a:buClr>
        <a:buFont typeface="Wingdings" pitchFamily="2" charset="2"/>
        <a:buChar char="§"/>
        <a:defRPr sz="900">
          <a:solidFill>
            <a:schemeClr val="tx1"/>
          </a:solidFill>
          <a:latin typeface="+mn-lt"/>
        </a:defRPr>
      </a:lvl3pPr>
      <a:lvl4pPr marL="360363" indent="-177800" algn="l" rtl="0" eaLnBrk="1" fontAlgn="base" hangingPunct="1">
        <a:spcBef>
          <a:spcPct val="10000"/>
        </a:spcBef>
        <a:spcAft>
          <a:spcPct val="10000"/>
        </a:spcAft>
        <a:buClr>
          <a:srgbClr val="A9B1B7"/>
        </a:buClr>
        <a:buFont typeface="Arial" pitchFamily="34" charset="0"/>
        <a:buChar char="−"/>
        <a:defRPr sz="900">
          <a:solidFill>
            <a:schemeClr val="tx1"/>
          </a:solidFill>
          <a:latin typeface="+mn-lt"/>
        </a:defRPr>
      </a:lvl4pPr>
      <a:lvl5pPr marL="539750" indent="-177800" algn="l" rtl="0" eaLnBrk="1" fontAlgn="base" hangingPunct="1">
        <a:spcBef>
          <a:spcPct val="10000"/>
        </a:spcBef>
        <a:spcAft>
          <a:spcPct val="10000"/>
        </a:spcAft>
        <a:buClr>
          <a:srgbClr val="A9B1B7"/>
        </a:buClr>
        <a:buFont typeface="Arial" pitchFamily="34" charset="0"/>
        <a:buChar char="•"/>
        <a:defRPr sz="900">
          <a:solidFill>
            <a:schemeClr val="tx1"/>
          </a:solidFill>
          <a:latin typeface="+mn-lt"/>
        </a:defRPr>
      </a:lvl5pPr>
      <a:lvl6pPr marL="996950" indent="-177800" algn="l" rtl="0" eaLnBrk="1" fontAlgn="base" hangingPunct="1">
        <a:spcBef>
          <a:spcPct val="10000"/>
        </a:spcBef>
        <a:spcAft>
          <a:spcPct val="10000"/>
        </a:spcAft>
        <a:buClr>
          <a:schemeClr val="accent1"/>
        </a:buClr>
        <a:buFont typeface="Arial" charset="0"/>
        <a:buChar char="−"/>
        <a:defRPr sz="1000">
          <a:solidFill>
            <a:schemeClr val="tx1"/>
          </a:solidFill>
          <a:latin typeface="+mn-lt"/>
        </a:defRPr>
      </a:lvl6pPr>
      <a:lvl7pPr marL="1454150" indent="-177800" algn="l" rtl="0" eaLnBrk="1" fontAlgn="base" hangingPunct="1">
        <a:spcBef>
          <a:spcPct val="10000"/>
        </a:spcBef>
        <a:spcAft>
          <a:spcPct val="10000"/>
        </a:spcAft>
        <a:buClr>
          <a:schemeClr val="accent1"/>
        </a:buClr>
        <a:buFont typeface="Arial" charset="0"/>
        <a:buChar char="−"/>
        <a:defRPr sz="1000">
          <a:solidFill>
            <a:schemeClr val="tx1"/>
          </a:solidFill>
          <a:latin typeface="+mn-lt"/>
        </a:defRPr>
      </a:lvl7pPr>
      <a:lvl8pPr marL="1911350" indent="-177800" algn="l" rtl="0" eaLnBrk="1" fontAlgn="base" hangingPunct="1">
        <a:spcBef>
          <a:spcPct val="10000"/>
        </a:spcBef>
        <a:spcAft>
          <a:spcPct val="10000"/>
        </a:spcAft>
        <a:buClr>
          <a:schemeClr val="accent1"/>
        </a:buClr>
        <a:buFont typeface="Arial" charset="0"/>
        <a:buChar char="−"/>
        <a:defRPr sz="1000">
          <a:solidFill>
            <a:schemeClr val="tx1"/>
          </a:solidFill>
          <a:latin typeface="+mn-lt"/>
        </a:defRPr>
      </a:lvl8pPr>
      <a:lvl9pPr marL="2368550" indent="-177800" algn="l" rtl="0" eaLnBrk="1" fontAlgn="base" hangingPunct="1">
        <a:spcBef>
          <a:spcPct val="10000"/>
        </a:spcBef>
        <a:spcAft>
          <a:spcPct val="10000"/>
        </a:spcAft>
        <a:buClr>
          <a:schemeClr val="accent1"/>
        </a:buClr>
        <a:buFont typeface="Arial" charset="0"/>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prpercy/LendingGeni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datatechnotes.com/2020/07/classification-example-with-linearsvm-in-python.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wordsforthewise/lending-clu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4"/>
          <p:cNvSpPr>
            <a:spLocks noChangeArrowheads="1"/>
          </p:cNvSpPr>
          <p:nvPr/>
        </p:nvSpPr>
        <p:spPr bwMode="auto">
          <a:xfrm>
            <a:off x="7723188" y="3781425"/>
            <a:ext cx="2063750" cy="1803400"/>
          </a:xfrm>
          <a:prstGeom prst="rect">
            <a:avLst/>
          </a:prstGeom>
          <a:noFill/>
          <a:ln w="9525">
            <a:noFill/>
            <a:miter lim="800000"/>
            <a:headEnd/>
            <a:tailEnd/>
          </a:ln>
        </p:spPr>
        <p:txBody>
          <a:bodyPr lIns="0" tIns="0" rIns="0" bIns="0" anchor="ctr"/>
          <a:lstStyle/>
          <a:p>
            <a:pPr>
              <a:lnSpc>
                <a:spcPct val="150000"/>
              </a:lnSpc>
            </a:pPr>
            <a:r>
              <a:rPr lang="en-GB" sz="1200" b="1" dirty="0">
                <a:solidFill>
                  <a:schemeClr val="bg1"/>
                </a:solidFill>
              </a:rPr>
              <a:t>Date 12/15/2022</a:t>
            </a:r>
          </a:p>
        </p:txBody>
      </p:sp>
      <p:sp>
        <p:nvSpPr>
          <p:cNvPr id="9218" name="Title 1"/>
          <p:cNvSpPr>
            <a:spLocks noGrp="1"/>
          </p:cNvSpPr>
          <p:nvPr>
            <p:ph type="ctrTitle"/>
          </p:nvPr>
        </p:nvSpPr>
        <p:spPr>
          <a:xfrm>
            <a:off x="0" y="4152276"/>
            <a:ext cx="7439025" cy="1015663"/>
          </a:xfrm>
        </p:spPr>
        <p:txBody>
          <a:bodyPr wrap="square">
            <a:spAutoFit/>
          </a:bodyPr>
          <a:lstStyle/>
          <a:p>
            <a:r>
              <a:rPr lang="en-US" sz="3000" dirty="0">
                <a:latin typeface="Calibri"/>
                <a:ea typeface="Calibri"/>
                <a:cs typeface="Calibri"/>
                <a:sym typeface="Calibri"/>
              </a:rPr>
              <a:t>…… where ‘Machine Learning’ </a:t>
            </a:r>
            <a:r>
              <a:rPr lang="en-US" sz="3000" i="1" u="sng" dirty="0">
                <a:latin typeface="Calibri"/>
                <a:ea typeface="Calibri"/>
                <a:cs typeface="Calibri"/>
                <a:sym typeface="Calibri"/>
              </a:rPr>
              <a:t>reduces</a:t>
            </a:r>
            <a:r>
              <a:rPr lang="en-US" sz="3000" dirty="0">
                <a:latin typeface="Calibri"/>
                <a:ea typeface="Calibri"/>
                <a:cs typeface="Calibri"/>
                <a:sym typeface="Calibri"/>
              </a:rPr>
              <a:t> customer credit risks</a:t>
            </a:r>
            <a:endParaRPr lang="en-GB" dirty="0"/>
          </a:p>
        </p:txBody>
      </p:sp>
      <p:grpSp>
        <p:nvGrpSpPr>
          <p:cNvPr id="10" name="Group 9">
            <a:extLst>
              <a:ext uri="{FF2B5EF4-FFF2-40B4-BE49-F238E27FC236}">
                <a16:creationId xmlns:a16="http://schemas.microsoft.com/office/drawing/2014/main" id="{3F4D4677-AE51-74C8-ABA7-89307533C161}"/>
              </a:ext>
            </a:extLst>
          </p:cNvPr>
          <p:cNvGrpSpPr>
            <a:grpSpLocks noChangeAspect="1"/>
          </p:cNvGrpSpPr>
          <p:nvPr/>
        </p:nvGrpSpPr>
        <p:grpSpPr>
          <a:xfrm>
            <a:off x="3027681" y="261751"/>
            <a:ext cx="4411346" cy="3033908"/>
            <a:chOff x="7180768" y="1984257"/>
            <a:chExt cx="2854436" cy="1913343"/>
          </a:xfrm>
        </p:grpSpPr>
        <p:pic>
          <p:nvPicPr>
            <p:cNvPr id="3" name="Picture 2">
              <a:extLst>
                <a:ext uri="{FF2B5EF4-FFF2-40B4-BE49-F238E27FC236}">
                  <a16:creationId xmlns:a16="http://schemas.microsoft.com/office/drawing/2014/main" id="{1741AE85-2EAC-38FC-B611-C8D9DA3D91B6}"/>
                </a:ext>
              </a:extLst>
            </p:cNvPr>
            <p:cNvPicPr>
              <a:picLocks noChangeAspect="1"/>
            </p:cNvPicPr>
            <p:nvPr/>
          </p:nvPicPr>
          <p:blipFill>
            <a:blip r:embed="rId3"/>
            <a:stretch>
              <a:fillRect/>
            </a:stretch>
          </p:blipFill>
          <p:spPr>
            <a:xfrm>
              <a:off x="8040349" y="1984257"/>
              <a:ext cx="961411" cy="1444743"/>
            </a:xfrm>
            <a:prstGeom prst="rect">
              <a:avLst/>
            </a:prstGeom>
          </p:spPr>
        </p:pic>
        <p:sp>
          <p:nvSpPr>
            <p:cNvPr id="9" name="TextBox 8">
              <a:extLst>
                <a:ext uri="{FF2B5EF4-FFF2-40B4-BE49-F238E27FC236}">
                  <a16:creationId xmlns:a16="http://schemas.microsoft.com/office/drawing/2014/main" id="{962480CE-9F52-F1D7-0B63-A645A4031DC9}"/>
                </a:ext>
              </a:extLst>
            </p:cNvPr>
            <p:cNvSpPr txBox="1"/>
            <p:nvPr/>
          </p:nvSpPr>
          <p:spPr>
            <a:xfrm>
              <a:off x="7180768" y="3354120"/>
              <a:ext cx="2854436" cy="543480"/>
            </a:xfrm>
            <a:prstGeom prst="rect">
              <a:avLst/>
            </a:prstGeom>
            <a:noFill/>
          </p:spPr>
          <p:txBody>
            <a:bodyPr wrap="square" rtlCol="0">
              <a:spAutoFit/>
            </a:bodyPr>
            <a:lstStyle/>
            <a:p>
              <a:r>
                <a:rPr lang="en-US" sz="5000" dirty="0">
                  <a:ln w="0"/>
                  <a:solidFill>
                    <a:srgbClr val="009286"/>
                  </a:solidFill>
                  <a:effectLst>
                    <a:reflection blurRad="6350" stA="53000" endA="300" endPos="35500" dir="5400000" sy="-90000" algn="bl" rotWithShape="0"/>
                  </a:effectLst>
                </a:rPr>
                <a:t>Lending Genie</a:t>
              </a:r>
            </a:p>
          </p:txBody>
        </p:sp>
      </p:grpSp>
      <p:sp>
        <p:nvSpPr>
          <p:cNvPr id="4" name="TextBox 3">
            <a:extLst>
              <a:ext uri="{FF2B5EF4-FFF2-40B4-BE49-F238E27FC236}">
                <a16:creationId xmlns:a16="http://schemas.microsoft.com/office/drawing/2014/main" id="{47AF9BAC-FC3B-F4F8-E097-1C0C70FD333E}"/>
              </a:ext>
            </a:extLst>
          </p:cNvPr>
          <p:cNvSpPr txBox="1"/>
          <p:nvPr/>
        </p:nvSpPr>
        <p:spPr>
          <a:xfrm>
            <a:off x="1752600" y="5947946"/>
            <a:ext cx="5775960" cy="338554"/>
          </a:xfrm>
          <a:prstGeom prst="rect">
            <a:avLst/>
          </a:prstGeom>
          <a:noFill/>
        </p:spPr>
        <p:txBody>
          <a:bodyPr wrap="square">
            <a:spAutoFit/>
          </a:bodyPr>
          <a:lstStyle/>
          <a:p>
            <a:r>
              <a:rPr lang="en-US" sz="1600" b="1" dirty="0">
                <a:latin typeface="Calibri"/>
                <a:ea typeface="Calibri"/>
                <a:cs typeface="Calibri"/>
                <a:sym typeface="Calibri"/>
              </a:rPr>
              <a:t>FinTech Blended Boot Camp, Columbia Engineering (2022-23)</a:t>
            </a:r>
            <a:endParaRPr lang="en-US" sz="1600" dirty="0"/>
          </a:p>
        </p:txBody>
      </p:sp>
    </p:spTree>
    <p:extLst>
      <p:ext uri="{BB962C8B-B14F-4D97-AF65-F5344CB8AC3E}">
        <p14:creationId xmlns:p14="http://schemas.microsoft.com/office/powerpoint/2010/main" val="161299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7" name="Google Shape;187;p25"/>
          <p:cNvSpPr txBox="1">
            <a:spLocks noGrp="1"/>
          </p:cNvSpPr>
          <p:nvPr>
            <p:ph type="title"/>
          </p:nvPr>
        </p:nvSpPr>
        <p:spPr>
          <a:xfrm>
            <a:off x="952500" y="1233488"/>
            <a:ext cx="8382000" cy="595312"/>
          </a:xfrm>
          <a:prstGeom prst="rect">
            <a:avLst/>
          </a:prstGeom>
          <a:noFill/>
          <a:ln>
            <a:noFill/>
          </a:ln>
        </p:spPr>
        <p:txBody>
          <a:bodyPr spcFirstLastPara="1" wrap="square" lIns="99044" tIns="99044" rIns="99044" bIns="99044" anchor="ctr" anchorCtr="0">
            <a:normAutofit fontScale="90000"/>
          </a:bodyPr>
          <a:lstStyle/>
          <a:p>
            <a:pPr>
              <a:lnSpc>
                <a:spcPct val="90000"/>
              </a:lnSpc>
              <a:spcBef>
                <a:spcPts val="0"/>
              </a:spcBef>
              <a:spcAft>
                <a:spcPts val="0"/>
              </a:spcAft>
              <a:buClr>
                <a:schemeClr val="dk1"/>
              </a:buClr>
              <a:buSzPts val="3200"/>
            </a:pPr>
            <a:r>
              <a:rPr lang="en-US" sz="3200" dirty="0">
                <a:solidFill>
                  <a:schemeClr val="bg1">
                    <a:lumMod val="65000"/>
                  </a:schemeClr>
                </a:solidFill>
                <a:latin typeface="Calibri"/>
                <a:cs typeface="Calibri"/>
              </a:rPr>
              <a:t>Next Steps</a:t>
            </a:r>
            <a:endParaRPr sz="3200" dirty="0">
              <a:solidFill>
                <a:schemeClr val="bg1">
                  <a:lumMod val="65000"/>
                </a:schemeClr>
              </a:solidFill>
              <a:latin typeface="Calibri"/>
              <a:cs typeface="Calibri"/>
            </a:endParaRPr>
          </a:p>
        </p:txBody>
      </p:sp>
      <p:sp>
        <p:nvSpPr>
          <p:cNvPr id="189" name="Google Shape;189;p25"/>
          <p:cNvSpPr/>
          <p:nvPr/>
        </p:nvSpPr>
        <p:spPr>
          <a:xfrm rot="10389197" flipH="1">
            <a:off x="5087778" y="1201792"/>
            <a:ext cx="4445307" cy="4445307"/>
          </a:xfrm>
          <a:prstGeom prst="arc">
            <a:avLst>
              <a:gd name="adj1" fmla="val 16200000"/>
              <a:gd name="adj2" fmla="val 20093138"/>
            </a:avLst>
          </a:prstGeom>
          <a:noFill/>
          <a:ln w="127000" cap="rnd" cmpd="sng">
            <a:solidFill>
              <a:schemeClr val="accent4">
                <a:alpha val="94901"/>
              </a:schemeClr>
            </a:solidFill>
            <a:prstDash val="dash"/>
            <a:miter lim="800000"/>
            <a:headEnd type="none" w="sm" len="sm"/>
            <a:tailEnd type="none" w="sm" len="sm"/>
          </a:ln>
        </p:spPr>
        <p:txBody>
          <a:bodyPr spcFirstLastPara="1" wrap="square" lIns="99044" tIns="49508" rIns="99044" bIns="49508" anchor="ctr" anchorCtr="0">
            <a:noAutofit/>
          </a:bodyPr>
          <a:lstStyle/>
          <a:p>
            <a:pPr algn="ctr">
              <a:spcBef>
                <a:spcPts val="0"/>
              </a:spcBef>
              <a:spcAft>
                <a:spcPts val="0"/>
              </a:spcAft>
            </a:pPr>
            <a:endParaRPr sz="1950">
              <a:solidFill>
                <a:schemeClr val="dk1"/>
              </a:solidFill>
              <a:latin typeface="Calibri"/>
              <a:ea typeface="Calibri"/>
              <a:cs typeface="Calibri"/>
              <a:sym typeface="Calibri"/>
            </a:endParaRPr>
          </a:p>
        </p:txBody>
      </p:sp>
      <p:grpSp>
        <p:nvGrpSpPr>
          <p:cNvPr id="191" name="Google Shape;191;p25"/>
          <p:cNvGrpSpPr/>
          <p:nvPr/>
        </p:nvGrpSpPr>
        <p:grpSpPr>
          <a:xfrm>
            <a:off x="1863380" y="2533291"/>
            <a:ext cx="5401020" cy="3091221"/>
            <a:chOff x="3491" y="205034"/>
            <a:chExt cx="4038037" cy="2853435"/>
          </a:xfrm>
        </p:grpSpPr>
        <p:sp>
          <p:nvSpPr>
            <p:cNvPr id="192" name="Google Shape;192;p25"/>
            <p:cNvSpPr/>
            <p:nvPr/>
          </p:nvSpPr>
          <p:spPr>
            <a:xfrm>
              <a:off x="3491" y="205034"/>
              <a:ext cx="421884" cy="421884"/>
            </a:xfrm>
            <a:prstGeom prst="rect">
              <a:avLst/>
            </a:prstGeom>
            <a:blipFill rotWithShape="1">
              <a:blip r:embed="rId3">
                <a:alphaModFix/>
              </a:blip>
              <a:stretch>
                <a:fillRect/>
              </a:stretch>
            </a:blipFill>
            <a:ln>
              <a:noFill/>
            </a:ln>
          </p:spPr>
          <p:txBody>
            <a:bodyPr spcFirstLastPara="1" wrap="square" lIns="99044" tIns="99044" rIns="99044" bIns="99044" anchor="ctr" anchorCtr="0">
              <a:noAutofit/>
            </a:bodyPr>
            <a:lstStyle/>
            <a:p>
              <a:pPr>
                <a:spcBef>
                  <a:spcPts val="0"/>
                </a:spcBef>
                <a:spcAft>
                  <a:spcPts val="0"/>
                </a:spcAft>
              </a:pPr>
              <a:endParaRPr sz="1083"/>
            </a:p>
          </p:txBody>
        </p:sp>
        <p:sp>
          <p:nvSpPr>
            <p:cNvPr id="193" name="Google Shape;193;p25"/>
            <p:cNvSpPr/>
            <p:nvPr/>
          </p:nvSpPr>
          <p:spPr>
            <a:xfrm>
              <a:off x="3491" y="749616"/>
              <a:ext cx="1205384" cy="655427"/>
            </a:xfrm>
            <a:prstGeom prst="rect">
              <a:avLst/>
            </a:prstGeom>
            <a:noFill/>
            <a:ln>
              <a:noFill/>
            </a:ln>
          </p:spPr>
          <p:txBody>
            <a:bodyPr spcFirstLastPara="1" wrap="square" lIns="99044" tIns="99044" rIns="99044" bIns="99044" anchor="ctr" anchorCtr="0">
              <a:noAutofit/>
            </a:bodyPr>
            <a:lstStyle/>
            <a:p>
              <a:pPr>
                <a:spcBef>
                  <a:spcPts val="0"/>
                </a:spcBef>
                <a:spcAft>
                  <a:spcPts val="0"/>
                </a:spcAft>
              </a:pPr>
              <a:endParaRPr sz="1083"/>
            </a:p>
          </p:txBody>
        </p:sp>
        <p:sp>
          <p:nvSpPr>
            <p:cNvPr id="194" name="Google Shape;194;p25"/>
            <p:cNvSpPr txBox="1"/>
            <p:nvPr/>
          </p:nvSpPr>
          <p:spPr>
            <a:xfrm>
              <a:off x="3491" y="749616"/>
              <a:ext cx="1205384" cy="655427"/>
            </a:xfrm>
            <a:prstGeom prst="rect">
              <a:avLst/>
            </a:prstGeom>
            <a:noFill/>
            <a:ln>
              <a:noFill/>
            </a:ln>
          </p:spPr>
          <p:txBody>
            <a:bodyPr spcFirstLastPara="1" wrap="square" lIns="0" tIns="0" rIns="0" bIns="0" anchor="t" anchorCtr="0">
              <a:noAutofit/>
            </a:bodyPr>
            <a:lstStyle/>
            <a:p>
              <a:pPr>
                <a:spcBef>
                  <a:spcPts val="0"/>
                </a:spcBef>
                <a:spcAft>
                  <a:spcPts val="0"/>
                </a:spcAft>
                <a:buClr>
                  <a:schemeClr val="dk1"/>
                </a:buClr>
                <a:buSzPts val="1400"/>
              </a:pPr>
              <a:r>
                <a:rPr lang="en-US" sz="1517" b="1" dirty="0">
                  <a:solidFill>
                    <a:schemeClr val="dk1"/>
                  </a:solidFill>
                  <a:latin typeface="Calibri"/>
                  <a:ea typeface="Calibri"/>
                  <a:cs typeface="Calibri"/>
                  <a:sym typeface="Calibri"/>
                </a:rPr>
                <a:t>Additional questions that surfaced</a:t>
              </a:r>
              <a:endParaRPr sz="1083" dirty="0"/>
            </a:p>
          </p:txBody>
        </p:sp>
        <p:sp>
          <p:nvSpPr>
            <p:cNvPr id="195" name="Google Shape;195;p25"/>
            <p:cNvSpPr/>
            <p:nvPr/>
          </p:nvSpPr>
          <p:spPr>
            <a:xfrm>
              <a:off x="3491" y="1462113"/>
              <a:ext cx="1205384" cy="1596356"/>
            </a:xfrm>
            <a:prstGeom prst="rect">
              <a:avLst/>
            </a:prstGeom>
            <a:noFill/>
            <a:ln>
              <a:noFill/>
            </a:ln>
          </p:spPr>
          <p:txBody>
            <a:bodyPr spcFirstLastPara="1" wrap="square" lIns="99044" tIns="99044" rIns="99044" bIns="99044" anchor="ctr" anchorCtr="0">
              <a:noAutofit/>
            </a:bodyPr>
            <a:lstStyle/>
            <a:p>
              <a:pPr>
                <a:spcBef>
                  <a:spcPts val="0"/>
                </a:spcBef>
                <a:spcAft>
                  <a:spcPts val="0"/>
                </a:spcAft>
              </a:pPr>
              <a:endParaRPr sz="1083"/>
            </a:p>
          </p:txBody>
        </p:sp>
        <p:sp>
          <p:nvSpPr>
            <p:cNvPr id="196" name="Google Shape;196;p25"/>
            <p:cNvSpPr txBox="1"/>
            <p:nvPr/>
          </p:nvSpPr>
          <p:spPr>
            <a:xfrm>
              <a:off x="3491" y="1462113"/>
              <a:ext cx="1205384" cy="1596356"/>
            </a:xfrm>
            <a:prstGeom prst="rect">
              <a:avLst/>
            </a:prstGeom>
            <a:noFill/>
            <a:ln>
              <a:noFill/>
            </a:ln>
          </p:spPr>
          <p:txBody>
            <a:bodyPr spcFirstLastPara="1" wrap="square" lIns="0" tIns="0" rIns="0" bIns="0" anchor="t" anchorCtr="0">
              <a:noAutofit/>
            </a:bodyPr>
            <a:lstStyle/>
            <a:p>
              <a:pPr>
                <a:spcBef>
                  <a:spcPts val="0"/>
                </a:spcBef>
                <a:spcAft>
                  <a:spcPts val="0"/>
                </a:spcAft>
                <a:buClr>
                  <a:schemeClr val="dk1"/>
                </a:buClr>
                <a:buSzPts val="1100"/>
              </a:pPr>
              <a:r>
                <a:rPr lang="en-US" sz="1192" dirty="0">
                  <a:solidFill>
                    <a:schemeClr val="dk1"/>
                  </a:solidFill>
                  <a:latin typeface="Calibri"/>
                  <a:ea typeface="Calibri"/>
                  <a:cs typeface="Calibri"/>
                  <a:sym typeface="Calibri"/>
                </a:rPr>
                <a:t>Is it possible to create an additional layer that allows data to be input from any source?</a:t>
              </a:r>
            </a:p>
            <a:p>
              <a:pPr>
                <a:spcBef>
                  <a:spcPts val="0"/>
                </a:spcBef>
                <a:spcAft>
                  <a:spcPts val="0"/>
                </a:spcAft>
                <a:buClr>
                  <a:schemeClr val="dk1"/>
                </a:buClr>
                <a:buSzPts val="1100"/>
              </a:pPr>
              <a:endParaRPr sz="1192" dirty="0">
                <a:solidFill>
                  <a:schemeClr val="dk1"/>
                </a:solidFill>
                <a:latin typeface="Calibri"/>
                <a:ea typeface="Calibri"/>
                <a:cs typeface="Calibri"/>
                <a:sym typeface="Calibri"/>
              </a:endParaRPr>
            </a:p>
            <a:p>
              <a:pPr>
                <a:spcBef>
                  <a:spcPts val="0"/>
                </a:spcBef>
                <a:spcAft>
                  <a:spcPts val="0"/>
                </a:spcAft>
                <a:buClr>
                  <a:schemeClr val="dk1"/>
                </a:buClr>
                <a:buSzPts val="1100"/>
              </a:pPr>
              <a:r>
                <a:rPr lang="en-US" sz="1192" dirty="0">
                  <a:solidFill>
                    <a:schemeClr val="dk1"/>
                  </a:solidFill>
                  <a:latin typeface="Calibri"/>
                  <a:ea typeface="Calibri"/>
                  <a:cs typeface="Calibri"/>
                  <a:sym typeface="Calibri"/>
                </a:rPr>
                <a:t>Is there a more accurate model than the Linear SV Model</a:t>
              </a:r>
              <a:endParaRPr sz="1192" dirty="0">
                <a:solidFill>
                  <a:schemeClr val="dk1"/>
                </a:solidFill>
                <a:latin typeface="Calibri"/>
                <a:ea typeface="Calibri"/>
                <a:cs typeface="Calibri"/>
                <a:sym typeface="Calibri"/>
              </a:endParaRPr>
            </a:p>
          </p:txBody>
        </p:sp>
        <p:sp>
          <p:nvSpPr>
            <p:cNvPr id="197" name="Google Shape;197;p25"/>
            <p:cNvSpPr/>
            <p:nvPr/>
          </p:nvSpPr>
          <p:spPr>
            <a:xfrm>
              <a:off x="1419817" y="205034"/>
              <a:ext cx="421884" cy="421884"/>
            </a:xfrm>
            <a:prstGeom prst="rect">
              <a:avLst/>
            </a:prstGeom>
            <a:blipFill rotWithShape="1">
              <a:blip r:embed="rId4">
                <a:alphaModFix/>
              </a:blip>
              <a:stretch>
                <a:fillRect/>
              </a:stretch>
            </a:blipFill>
            <a:ln>
              <a:noFill/>
            </a:ln>
          </p:spPr>
          <p:txBody>
            <a:bodyPr spcFirstLastPara="1" wrap="square" lIns="99044" tIns="99044" rIns="99044" bIns="99044" anchor="ctr" anchorCtr="0">
              <a:noAutofit/>
            </a:bodyPr>
            <a:lstStyle/>
            <a:p>
              <a:pPr>
                <a:spcBef>
                  <a:spcPts val="0"/>
                </a:spcBef>
                <a:spcAft>
                  <a:spcPts val="0"/>
                </a:spcAft>
              </a:pPr>
              <a:endParaRPr sz="1083"/>
            </a:p>
          </p:txBody>
        </p:sp>
        <p:sp>
          <p:nvSpPr>
            <p:cNvPr id="198" name="Google Shape;198;p25"/>
            <p:cNvSpPr/>
            <p:nvPr/>
          </p:nvSpPr>
          <p:spPr>
            <a:xfrm>
              <a:off x="1419817" y="749616"/>
              <a:ext cx="1205384" cy="655427"/>
            </a:xfrm>
            <a:prstGeom prst="rect">
              <a:avLst/>
            </a:prstGeom>
            <a:noFill/>
            <a:ln>
              <a:noFill/>
            </a:ln>
          </p:spPr>
          <p:txBody>
            <a:bodyPr spcFirstLastPara="1" wrap="square" lIns="99044" tIns="99044" rIns="99044" bIns="99044" anchor="ctr" anchorCtr="0">
              <a:noAutofit/>
            </a:bodyPr>
            <a:lstStyle/>
            <a:p>
              <a:pPr>
                <a:spcBef>
                  <a:spcPts val="0"/>
                </a:spcBef>
                <a:spcAft>
                  <a:spcPts val="0"/>
                </a:spcAft>
              </a:pPr>
              <a:endParaRPr sz="1083"/>
            </a:p>
          </p:txBody>
        </p:sp>
        <p:sp>
          <p:nvSpPr>
            <p:cNvPr id="199" name="Google Shape;199;p25"/>
            <p:cNvSpPr txBox="1"/>
            <p:nvPr/>
          </p:nvSpPr>
          <p:spPr>
            <a:xfrm>
              <a:off x="1419817" y="749616"/>
              <a:ext cx="1205384" cy="655427"/>
            </a:xfrm>
            <a:prstGeom prst="rect">
              <a:avLst/>
            </a:prstGeom>
            <a:noFill/>
            <a:ln>
              <a:noFill/>
            </a:ln>
          </p:spPr>
          <p:txBody>
            <a:bodyPr spcFirstLastPara="1" wrap="square" lIns="0" tIns="0" rIns="0" bIns="0" anchor="t" anchorCtr="0">
              <a:noAutofit/>
            </a:bodyPr>
            <a:lstStyle/>
            <a:p>
              <a:pPr>
                <a:spcBef>
                  <a:spcPts val="0"/>
                </a:spcBef>
                <a:spcAft>
                  <a:spcPts val="0"/>
                </a:spcAft>
                <a:buClr>
                  <a:schemeClr val="dk1"/>
                </a:buClr>
                <a:buSzPts val="1400"/>
              </a:pPr>
              <a:r>
                <a:rPr lang="en-US" sz="1517" b="1">
                  <a:solidFill>
                    <a:schemeClr val="dk1"/>
                  </a:solidFill>
                  <a:latin typeface="Calibri"/>
                  <a:ea typeface="Calibri"/>
                  <a:cs typeface="Calibri"/>
                  <a:sym typeface="Calibri"/>
                </a:rPr>
                <a:t>Additional topics to research</a:t>
              </a:r>
              <a:endParaRPr sz="1083"/>
            </a:p>
          </p:txBody>
        </p:sp>
        <p:sp>
          <p:nvSpPr>
            <p:cNvPr id="200" name="Google Shape;200;p25"/>
            <p:cNvSpPr/>
            <p:nvPr/>
          </p:nvSpPr>
          <p:spPr>
            <a:xfrm>
              <a:off x="1419817" y="1462113"/>
              <a:ext cx="1205384" cy="1596356"/>
            </a:xfrm>
            <a:prstGeom prst="rect">
              <a:avLst/>
            </a:prstGeom>
            <a:noFill/>
            <a:ln>
              <a:noFill/>
            </a:ln>
          </p:spPr>
          <p:txBody>
            <a:bodyPr spcFirstLastPara="1" wrap="square" lIns="99044" tIns="99044" rIns="99044" bIns="99044" anchor="ctr" anchorCtr="0">
              <a:noAutofit/>
            </a:bodyPr>
            <a:lstStyle/>
            <a:p>
              <a:pPr>
                <a:spcBef>
                  <a:spcPts val="0"/>
                </a:spcBef>
                <a:spcAft>
                  <a:spcPts val="0"/>
                </a:spcAft>
              </a:pPr>
              <a:endParaRPr sz="1083"/>
            </a:p>
          </p:txBody>
        </p:sp>
        <p:sp>
          <p:nvSpPr>
            <p:cNvPr id="201" name="Google Shape;201;p25"/>
            <p:cNvSpPr txBox="1"/>
            <p:nvPr/>
          </p:nvSpPr>
          <p:spPr>
            <a:xfrm>
              <a:off x="1419817" y="1462113"/>
              <a:ext cx="1205384" cy="1596356"/>
            </a:xfrm>
            <a:prstGeom prst="rect">
              <a:avLst/>
            </a:prstGeom>
            <a:noFill/>
            <a:ln>
              <a:noFill/>
            </a:ln>
          </p:spPr>
          <p:txBody>
            <a:bodyPr spcFirstLastPara="1" wrap="square" lIns="0" tIns="0" rIns="0" bIns="0" anchor="t" anchorCtr="0">
              <a:noAutofit/>
            </a:bodyPr>
            <a:lstStyle/>
            <a:p>
              <a:pPr>
                <a:spcBef>
                  <a:spcPts val="417"/>
                </a:spcBef>
                <a:spcAft>
                  <a:spcPts val="0"/>
                </a:spcAft>
                <a:buClr>
                  <a:schemeClr val="dk1"/>
                </a:buClr>
                <a:buSzPts val="1100"/>
              </a:pPr>
              <a:r>
                <a:rPr lang="en-US" sz="1192" dirty="0">
                  <a:solidFill>
                    <a:schemeClr val="dk1"/>
                  </a:solidFill>
                  <a:latin typeface="Calibri"/>
                  <a:ea typeface="Calibri"/>
                  <a:cs typeface="Calibri"/>
                  <a:sym typeface="Calibri"/>
                </a:rPr>
                <a:t>GPU/CPU efficiency of models </a:t>
              </a:r>
              <a:endParaRPr sz="1192" dirty="0">
                <a:solidFill>
                  <a:schemeClr val="dk1"/>
                </a:solidFill>
                <a:latin typeface="Calibri"/>
                <a:ea typeface="Calibri"/>
                <a:cs typeface="Calibri"/>
                <a:sym typeface="Calibri"/>
              </a:endParaRPr>
            </a:p>
            <a:p>
              <a:pPr>
                <a:spcBef>
                  <a:spcPts val="417"/>
                </a:spcBef>
                <a:spcAft>
                  <a:spcPts val="0"/>
                </a:spcAft>
                <a:buClr>
                  <a:schemeClr val="dk1"/>
                </a:buClr>
                <a:buSzPts val="1100"/>
              </a:pPr>
              <a:endParaRPr sz="1192" dirty="0">
                <a:solidFill>
                  <a:schemeClr val="dk1"/>
                </a:solidFill>
                <a:latin typeface="Calibri"/>
                <a:ea typeface="Calibri"/>
                <a:cs typeface="Calibri"/>
                <a:sym typeface="Calibri"/>
              </a:endParaRPr>
            </a:p>
            <a:p>
              <a:pPr>
                <a:spcBef>
                  <a:spcPts val="417"/>
                </a:spcBef>
                <a:spcAft>
                  <a:spcPts val="0"/>
                </a:spcAft>
                <a:buClr>
                  <a:schemeClr val="dk1"/>
                </a:buClr>
                <a:buSzPts val="1100"/>
              </a:pPr>
              <a:r>
                <a:rPr lang="en-US" sz="1192" dirty="0">
                  <a:solidFill>
                    <a:schemeClr val="dk1"/>
                  </a:solidFill>
                  <a:latin typeface="Calibri"/>
                  <a:ea typeface="Calibri"/>
                  <a:cs typeface="Calibri"/>
                  <a:sym typeface="Calibri"/>
                </a:rPr>
                <a:t>Grid searches to find the optimal hyperparameters for development</a:t>
              </a:r>
              <a:endParaRPr sz="1192" dirty="0">
                <a:solidFill>
                  <a:schemeClr val="dk1"/>
                </a:solidFill>
                <a:latin typeface="Calibri"/>
                <a:ea typeface="Calibri"/>
                <a:cs typeface="Calibri"/>
                <a:sym typeface="Calibri"/>
              </a:endParaRPr>
            </a:p>
          </p:txBody>
        </p:sp>
        <p:sp>
          <p:nvSpPr>
            <p:cNvPr id="202" name="Google Shape;202;p25"/>
            <p:cNvSpPr/>
            <p:nvPr/>
          </p:nvSpPr>
          <p:spPr>
            <a:xfrm>
              <a:off x="2836144" y="205034"/>
              <a:ext cx="421884" cy="421884"/>
            </a:xfrm>
            <a:prstGeom prst="rect">
              <a:avLst/>
            </a:prstGeom>
            <a:blipFill rotWithShape="1">
              <a:blip r:embed="rId5">
                <a:alphaModFix/>
              </a:blip>
              <a:stretch>
                <a:fillRect/>
              </a:stretch>
            </a:blipFill>
            <a:ln>
              <a:noFill/>
            </a:ln>
          </p:spPr>
          <p:txBody>
            <a:bodyPr spcFirstLastPara="1" wrap="square" lIns="99044" tIns="99044" rIns="99044" bIns="99044" anchor="ctr" anchorCtr="0">
              <a:noAutofit/>
            </a:bodyPr>
            <a:lstStyle/>
            <a:p>
              <a:pPr>
                <a:spcBef>
                  <a:spcPts val="0"/>
                </a:spcBef>
                <a:spcAft>
                  <a:spcPts val="0"/>
                </a:spcAft>
              </a:pPr>
              <a:endParaRPr sz="1083"/>
            </a:p>
          </p:txBody>
        </p:sp>
        <p:sp>
          <p:nvSpPr>
            <p:cNvPr id="203" name="Google Shape;203;p25"/>
            <p:cNvSpPr/>
            <p:nvPr/>
          </p:nvSpPr>
          <p:spPr>
            <a:xfrm>
              <a:off x="2836144" y="749616"/>
              <a:ext cx="1205384" cy="655427"/>
            </a:xfrm>
            <a:prstGeom prst="rect">
              <a:avLst/>
            </a:prstGeom>
            <a:noFill/>
            <a:ln>
              <a:noFill/>
            </a:ln>
          </p:spPr>
          <p:txBody>
            <a:bodyPr spcFirstLastPara="1" wrap="square" lIns="99044" tIns="99044" rIns="99044" bIns="99044" anchor="ctr" anchorCtr="0">
              <a:noAutofit/>
            </a:bodyPr>
            <a:lstStyle/>
            <a:p>
              <a:pPr>
                <a:spcBef>
                  <a:spcPts val="0"/>
                </a:spcBef>
                <a:spcAft>
                  <a:spcPts val="0"/>
                </a:spcAft>
              </a:pPr>
              <a:endParaRPr sz="1083"/>
            </a:p>
          </p:txBody>
        </p:sp>
        <p:sp>
          <p:nvSpPr>
            <p:cNvPr id="204" name="Google Shape;204;p25"/>
            <p:cNvSpPr txBox="1"/>
            <p:nvPr/>
          </p:nvSpPr>
          <p:spPr>
            <a:xfrm>
              <a:off x="2836144" y="749616"/>
              <a:ext cx="1205384" cy="655427"/>
            </a:xfrm>
            <a:prstGeom prst="rect">
              <a:avLst/>
            </a:prstGeom>
            <a:noFill/>
            <a:ln>
              <a:noFill/>
            </a:ln>
          </p:spPr>
          <p:txBody>
            <a:bodyPr spcFirstLastPara="1" wrap="square" lIns="0" tIns="0" rIns="0" bIns="0" anchor="t" anchorCtr="0">
              <a:noAutofit/>
            </a:bodyPr>
            <a:lstStyle/>
            <a:p>
              <a:pPr>
                <a:spcBef>
                  <a:spcPts val="0"/>
                </a:spcBef>
                <a:spcAft>
                  <a:spcPts val="0"/>
                </a:spcAft>
                <a:buClr>
                  <a:schemeClr val="dk1"/>
                </a:buClr>
                <a:buSzPts val="1400"/>
              </a:pPr>
              <a:r>
                <a:rPr lang="en-US" sz="1517" b="1">
                  <a:solidFill>
                    <a:schemeClr val="dk1"/>
                  </a:solidFill>
                  <a:latin typeface="Calibri"/>
                  <a:ea typeface="Calibri"/>
                  <a:cs typeface="Calibri"/>
                  <a:sym typeface="Calibri"/>
                </a:rPr>
                <a:t>Plan for future development</a:t>
              </a:r>
              <a:endParaRPr sz="1083"/>
            </a:p>
          </p:txBody>
        </p:sp>
        <p:sp>
          <p:nvSpPr>
            <p:cNvPr id="205" name="Google Shape;205;p25"/>
            <p:cNvSpPr/>
            <p:nvPr/>
          </p:nvSpPr>
          <p:spPr>
            <a:xfrm>
              <a:off x="2836144" y="1462113"/>
              <a:ext cx="1205384" cy="1596356"/>
            </a:xfrm>
            <a:prstGeom prst="rect">
              <a:avLst/>
            </a:prstGeom>
            <a:noFill/>
            <a:ln>
              <a:noFill/>
            </a:ln>
          </p:spPr>
          <p:txBody>
            <a:bodyPr spcFirstLastPara="1" wrap="square" lIns="99044" tIns="99044" rIns="99044" bIns="99044" anchor="ctr" anchorCtr="0">
              <a:noAutofit/>
            </a:bodyPr>
            <a:lstStyle/>
            <a:p>
              <a:pPr>
                <a:spcBef>
                  <a:spcPts val="0"/>
                </a:spcBef>
                <a:spcAft>
                  <a:spcPts val="0"/>
                </a:spcAft>
              </a:pPr>
              <a:endParaRPr sz="1083"/>
            </a:p>
          </p:txBody>
        </p:sp>
        <p:sp>
          <p:nvSpPr>
            <p:cNvPr id="206" name="Google Shape;206;p25"/>
            <p:cNvSpPr txBox="1"/>
            <p:nvPr/>
          </p:nvSpPr>
          <p:spPr>
            <a:xfrm>
              <a:off x="2836144" y="1462113"/>
              <a:ext cx="1205384" cy="1596356"/>
            </a:xfrm>
            <a:prstGeom prst="rect">
              <a:avLst/>
            </a:prstGeom>
            <a:noFill/>
            <a:ln>
              <a:noFill/>
            </a:ln>
          </p:spPr>
          <p:txBody>
            <a:bodyPr spcFirstLastPara="1" wrap="square" lIns="0" tIns="0" rIns="0" bIns="0" anchor="t" anchorCtr="0">
              <a:noAutofit/>
            </a:bodyPr>
            <a:lstStyle/>
            <a:p>
              <a:pPr>
                <a:spcBef>
                  <a:spcPts val="0"/>
                </a:spcBef>
                <a:spcAft>
                  <a:spcPts val="0"/>
                </a:spcAft>
                <a:buClr>
                  <a:schemeClr val="dk1"/>
                </a:buClr>
                <a:buSzPts val="1100"/>
              </a:pPr>
              <a:r>
                <a:rPr lang="en-US" sz="1200" dirty="0">
                  <a:solidFill>
                    <a:schemeClr val="dk1"/>
                  </a:solidFill>
                  <a:latin typeface="Calibri"/>
                  <a:ea typeface="Calibri"/>
                  <a:cs typeface="Calibri"/>
                  <a:sym typeface="Calibri"/>
                </a:rPr>
                <a:t>Provide predictions to clients based on fresh data delivered periodically</a:t>
              </a:r>
              <a:endParaRPr sz="1200" dirty="0"/>
            </a:p>
            <a:p>
              <a:pPr>
                <a:spcBef>
                  <a:spcPts val="417"/>
                </a:spcBef>
                <a:spcAft>
                  <a:spcPts val="0"/>
                </a:spcAft>
                <a:buClr>
                  <a:schemeClr val="dk1"/>
                </a:buClr>
                <a:buSzPts val="1100"/>
              </a:pPr>
              <a:r>
                <a:rPr lang="en-US" sz="1200" dirty="0">
                  <a:solidFill>
                    <a:schemeClr val="dk1"/>
                  </a:solidFill>
                  <a:latin typeface="Calibri"/>
                  <a:ea typeface="Calibri"/>
                  <a:cs typeface="Calibri"/>
                  <a:sym typeface="Calibri"/>
                </a:rPr>
                <a:t>Create a front end and client portal for data upload</a:t>
              </a:r>
              <a:endParaRPr sz="1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882617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26"/>
          <p:cNvSpPr/>
          <p:nvPr/>
        </p:nvSpPr>
        <p:spPr>
          <a:xfrm>
            <a:off x="8294565" y="642937"/>
            <a:ext cx="922241" cy="388373"/>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9044" tIns="49508" rIns="99044" bIns="49508" anchor="ctr" anchorCtr="0">
            <a:noAutofit/>
          </a:bodyPr>
          <a:lstStyle/>
          <a:p>
            <a:pPr algn="ctr">
              <a:spcBef>
                <a:spcPts val="0"/>
              </a:spcBef>
              <a:spcAft>
                <a:spcPts val="0"/>
              </a:spcAft>
            </a:pPr>
            <a:endParaRPr sz="1950">
              <a:solidFill>
                <a:schemeClr val="lt1"/>
              </a:solidFill>
              <a:latin typeface="Calibri"/>
              <a:ea typeface="Calibri"/>
              <a:cs typeface="Calibri"/>
              <a:sym typeface="Calibri"/>
            </a:endParaRPr>
          </a:p>
        </p:txBody>
      </p:sp>
      <p:sp>
        <p:nvSpPr>
          <p:cNvPr id="213" name="Google Shape;213;p26"/>
          <p:cNvSpPr txBox="1">
            <a:spLocks noGrp="1"/>
          </p:cNvSpPr>
          <p:nvPr>
            <p:ph type="title"/>
          </p:nvPr>
        </p:nvSpPr>
        <p:spPr>
          <a:xfrm>
            <a:off x="952500" y="1233488"/>
            <a:ext cx="8382000" cy="595312"/>
          </a:xfrm>
          <a:prstGeom prst="rect">
            <a:avLst/>
          </a:prstGeom>
          <a:noFill/>
          <a:ln>
            <a:noFill/>
          </a:ln>
        </p:spPr>
        <p:txBody>
          <a:bodyPr spcFirstLastPara="1" wrap="square" lIns="99044" tIns="99044" rIns="99044" bIns="99044" anchor="ctr" anchorCtr="0">
            <a:normAutofit fontScale="90000"/>
          </a:bodyPr>
          <a:lstStyle/>
          <a:p>
            <a:pPr>
              <a:lnSpc>
                <a:spcPct val="90000"/>
              </a:lnSpc>
              <a:spcBef>
                <a:spcPts val="0"/>
              </a:spcBef>
              <a:spcAft>
                <a:spcPts val="0"/>
              </a:spcAft>
              <a:buClr>
                <a:schemeClr val="dk1"/>
              </a:buClr>
              <a:buSzPts val="3200"/>
            </a:pPr>
            <a:r>
              <a:rPr lang="en-US" sz="3200" dirty="0">
                <a:solidFill>
                  <a:schemeClr val="bg1">
                    <a:lumMod val="65000"/>
                  </a:schemeClr>
                </a:solidFill>
                <a:latin typeface="Calibri"/>
                <a:cs typeface="Calibri"/>
              </a:rPr>
              <a:t>Links</a:t>
            </a:r>
            <a:endParaRPr sz="3200" dirty="0">
              <a:solidFill>
                <a:schemeClr val="bg1">
                  <a:lumMod val="65000"/>
                </a:schemeClr>
              </a:solidFill>
              <a:latin typeface="Calibri"/>
              <a:cs typeface="Calibri"/>
            </a:endParaRPr>
          </a:p>
        </p:txBody>
      </p:sp>
      <p:sp>
        <p:nvSpPr>
          <p:cNvPr id="215" name="Google Shape;215;p26"/>
          <p:cNvSpPr txBox="1">
            <a:spLocks noGrp="1"/>
          </p:cNvSpPr>
          <p:nvPr>
            <p:ph idx="1"/>
          </p:nvPr>
        </p:nvSpPr>
        <p:spPr>
          <a:xfrm>
            <a:off x="1752600" y="2126258"/>
            <a:ext cx="7472363" cy="3535350"/>
          </a:xfrm>
          <a:prstGeom prst="rect">
            <a:avLst/>
          </a:prstGeom>
          <a:noFill/>
          <a:ln>
            <a:noFill/>
          </a:ln>
        </p:spPr>
        <p:txBody>
          <a:bodyPr spcFirstLastPara="1" wrap="square" lIns="99044" tIns="99044" rIns="99044" bIns="99044" anchor="t" anchorCtr="0">
            <a:normAutofit/>
          </a:bodyPr>
          <a:lstStyle/>
          <a:p>
            <a:pPr marL="123821">
              <a:lnSpc>
                <a:spcPct val="90000"/>
              </a:lnSpc>
              <a:spcBef>
                <a:spcPts val="0"/>
              </a:spcBef>
              <a:spcAft>
                <a:spcPts val="0"/>
              </a:spcAft>
              <a:buClr>
                <a:schemeClr val="dk1"/>
              </a:buClr>
              <a:buSzPts val="1800"/>
            </a:pPr>
            <a:r>
              <a:rPr lang="en-US" sz="1800" dirty="0"/>
              <a:t>GitHub Repo</a:t>
            </a:r>
            <a:endParaRPr sz="1800" dirty="0"/>
          </a:p>
          <a:p>
            <a:pPr marL="619106" lvl="1">
              <a:lnSpc>
                <a:spcPct val="90000"/>
              </a:lnSpc>
              <a:spcBef>
                <a:spcPts val="650"/>
              </a:spcBef>
              <a:spcAft>
                <a:spcPts val="0"/>
              </a:spcAft>
              <a:buClr>
                <a:schemeClr val="dk1"/>
              </a:buClr>
              <a:buSzPts val="1800"/>
            </a:pPr>
            <a:r>
              <a:rPr lang="en-US" sz="1800" dirty="0"/>
              <a:t>Ref URL: </a:t>
            </a:r>
            <a:r>
              <a:rPr lang="en-US" sz="1800" u="sng" dirty="0">
                <a:solidFill>
                  <a:schemeClr val="hlink"/>
                </a:solidFill>
                <a:hlinkClick r:id="rId3"/>
              </a:rPr>
              <a:t>https://github.com/prpercy/LendingGenie</a:t>
            </a:r>
            <a:endParaRPr sz="1800" dirty="0"/>
          </a:p>
          <a:p>
            <a:pPr marL="619106" lvl="1">
              <a:lnSpc>
                <a:spcPct val="90000"/>
              </a:lnSpc>
              <a:spcBef>
                <a:spcPts val="650"/>
              </a:spcBef>
              <a:spcAft>
                <a:spcPts val="0"/>
              </a:spcAft>
              <a:buClr>
                <a:schemeClr val="dk1"/>
              </a:buClr>
              <a:buSzPts val="1800"/>
            </a:pPr>
            <a:r>
              <a:rPr lang="en-US" sz="1800" dirty="0"/>
              <a:t> </a:t>
            </a:r>
            <a:endParaRPr sz="1800" dirty="0"/>
          </a:p>
          <a:p>
            <a:pPr marL="123821">
              <a:lnSpc>
                <a:spcPct val="90000"/>
              </a:lnSpc>
              <a:spcBef>
                <a:spcPts val="650"/>
              </a:spcBef>
              <a:spcAft>
                <a:spcPts val="0"/>
              </a:spcAft>
              <a:buClr>
                <a:schemeClr val="dk1"/>
              </a:buClr>
              <a:buSzPts val="1800"/>
            </a:pPr>
            <a:r>
              <a:rPr lang="en-US" sz="1800" dirty="0"/>
              <a:t>Learning Resource</a:t>
            </a:r>
            <a:endParaRPr sz="1800" dirty="0"/>
          </a:p>
          <a:p>
            <a:pPr marL="619106" lvl="1">
              <a:lnSpc>
                <a:spcPct val="90000"/>
              </a:lnSpc>
              <a:spcBef>
                <a:spcPts val="650"/>
              </a:spcBef>
              <a:spcAft>
                <a:spcPts val="0"/>
              </a:spcAft>
              <a:buClr>
                <a:schemeClr val="dk1"/>
              </a:buClr>
              <a:buSzPts val="1800"/>
            </a:pPr>
            <a:r>
              <a:rPr lang="en-US" sz="1800" dirty="0"/>
              <a:t>Online: </a:t>
            </a:r>
            <a:r>
              <a:rPr lang="en-US" sz="1800" u="sng" dirty="0">
                <a:solidFill>
                  <a:schemeClr val="hlink"/>
                </a:solidFill>
                <a:hlinkClick r:id="rId4"/>
              </a:rPr>
              <a:t>https://www.datatechnotes.com/2020/07/classification-example-with-linearsvm-in-python.html</a:t>
            </a:r>
            <a:endParaRPr sz="1800" dirty="0"/>
          </a:p>
          <a:p>
            <a:pPr marL="619106" lvl="1">
              <a:lnSpc>
                <a:spcPct val="90000"/>
              </a:lnSpc>
              <a:spcBef>
                <a:spcPts val="650"/>
              </a:spcBef>
              <a:spcAft>
                <a:spcPts val="650"/>
              </a:spcAft>
              <a:buClr>
                <a:schemeClr val="dk1"/>
              </a:buClr>
              <a:buSzPts val="1800"/>
            </a:pPr>
            <a:endParaRPr dirty="0"/>
          </a:p>
        </p:txBody>
      </p:sp>
      <p:sp>
        <p:nvSpPr>
          <p:cNvPr id="214" name="Google Shape;214;p26"/>
          <p:cNvSpPr/>
          <p:nvPr/>
        </p:nvSpPr>
        <p:spPr>
          <a:xfrm rot="-5400000" flipH="1">
            <a:off x="451515" y="2416806"/>
            <a:ext cx="3317790" cy="3317790"/>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9044" tIns="49508" rIns="99044" bIns="49508" anchor="ctr" anchorCtr="0">
            <a:noAutofit/>
          </a:bodyPr>
          <a:lstStyle/>
          <a:p>
            <a:pPr algn="ctr">
              <a:spcBef>
                <a:spcPts val="0"/>
              </a:spcBef>
              <a:spcAft>
                <a:spcPts val="0"/>
              </a:spcAft>
            </a:pPr>
            <a:endParaRPr sz="195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p:nvPr/>
        </p:nvSpPr>
        <p:spPr>
          <a:xfrm>
            <a:off x="0" y="642938"/>
            <a:ext cx="9906000" cy="5572125"/>
          </a:xfrm>
          <a:prstGeom prst="rect">
            <a:avLst/>
          </a:prstGeom>
          <a:solidFill>
            <a:schemeClr val="lt1"/>
          </a:solidFill>
          <a:ln>
            <a:noFill/>
          </a:ln>
        </p:spPr>
        <p:txBody>
          <a:bodyPr spcFirstLastPara="1" wrap="square" lIns="99044" tIns="49508" rIns="99044" bIns="49508" anchor="ctr" anchorCtr="0">
            <a:noAutofit/>
          </a:bodyPr>
          <a:lstStyle/>
          <a:p>
            <a:pPr algn="ctr">
              <a:spcBef>
                <a:spcPts val="0"/>
              </a:spcBef>
              <a:spcAft>
                <a:spcPts val="0"/>
              </a:spcAft>
            </a:pPr>
            <a:endParaRPr sz="1950">
              <a:solidFill>
                <a:schemeClr val="lt1"/>
              </a:solidFill>
              <a:latin typeface="Calibri"/>
              <a:ea typeface="Calibri"/>
              <a:cs typeface="Calibri"/>
              <a:sym typeface="Calibri"/>
            </a:endParaRPr>
          </a:p>
        </p:txBody>
      </p:sp>
      <p:sp>
        <p:nvSpPr>
          <p:cNvPr id="221" name="Google Shape;221;p27"/>
          <p:cNvSpPr txBox="1">
            <a:spLocks noGrp="1"/>
          </p:cNvSpPr>
          <p:nvPr>
            <p:ph type="title"/>
          </p:nvPr>
        </p:nvSpPr>
        <p:spPr>
          <a:xfrm>
            <a:off x="1238250" y="3364136"/>
            <a:ext cx="7429500" cy="1420553"/>
          </a:xfrm>
          <a:prstGeom prst="rect">
            <a:avLst/>
          </a:prstGeom>
          <a:noFill/>
          <a:ln>
            <a:noFill/>
          </a:ln>
        </p:spPr>
        <p:txBody>
          <a:bodyPr spcFirstLastPara="1" wrap="square" lIns="99044" tIns="49508" rIns="99044" bIns="49508" anchor="b" anchorCtr="0">
            <a:normAutofit/>
          </a:bodyPr>
          <a:lstStyle/>
          <a:p>
            <a:pPr algn="ctr">
              <a:lnSpc>
                <a:spcPct val="90000"/>
              </a:lnSpc>
              <a:buClr>
                <a:schemeClr val="dk1"/>
              </a:buClr>
            </a:pPr>
            <a:r>
              <a:rPr lang="en-US" sz="6500">
                <a:solidFill>
                  <a:schemeClr val="dk1"/>
                </a:solidFill>
                <a:latin typeface="Calibri"/>
                <a:ea typeface="Calibri"/>
                <a:cs typeface="Calibri"/>
                <a:sym typeface="Calibri"/>
              </a:rPr>
              <a:t>Thank You</a:t>
            </a:r>
            <a:endParaRPr/>
          </a:p>
        </p:txBody>
      </p:sp>
      <p:pic>
        <p:nvPicPr>
          <p:cNvPr id="222" name="Google Shape;222;p27" descr="Smiling Face with No Fill"/>
          <p:cNvPicPr preferRelativeResize="0"/>
          <p:nvPr/>
        </p:nvPicPr>
        <p:blipFill rotWithShape="1">
          <a:blip r:embed="rId3">
            <a:alphaModFix/>
          </a:blip>
          <a:srcRect/>
          <a:stretch/>
        </p:blipFill>
        <p:spPr>
          <a:xfrm>
            <a:off x="3956537" y="1165754"/>
            <a:ext cx="1992924" cy="1992924"/>
          </a:xfrm>
          <a:custGeom>
            <a:avLst/>
            <a:gdLst/>
            <a:ahLst/>
            <a:cxnLst/>
            <a:rect l="l" t="t" r="r" b="b"/>
            <a:pathLst>
              <a:path w="9143998" h="2473607" extrusionOk="0">
                <a:moveTo>
                  <a:pt x="64634" y="0"/>
                </a:moveTo>
                <a:lnTo>
                  <a:pt x="9079363" y="0"/>
                </a:lnTo>
                <a:cubicBezTo>
                  <a:pt x="9115060" y="0"/>
                  <a:pt x="9143998" y="28938"/>
                  <a:pt x="9143998" y="64635"/>
                </a:cubicBezTo>
                <a:lnTo>
                  <a:pt x="9143998" y="2408972"/>
                </a:lnTo>
                <a:cubicBezTo>
                  <a:pt x="9143998" y="2444669"/>
                  <a:pt x="9115060" y="2473607"/>
                  <a:pt x="9079363" y="2473607"/>
                </a:cubicBezTo>
                <a:lnTo>
                  <a:pt x="64634" y="2473607"/>
                </a:lnTo>
                <a:cubicBezTo>
                  <a:pt x="46786" y="2473607"/>
                  <a:pt x="30627" y="2466373"/>
                  <a:pt x="18930" y="2454676"/>
                </a:cubicBezTo>
                <a:lnTo>
                  <a:pt x="0" y="2408974"/>
                </a:lnTo>
                <a:lnTo>
                  <a:pt x="0" y="64633"/>
                </a:lnTo>
                <a:lnTo>
                  <a:pt x="18930" y="18931"/>
                </a:lnTo>
                <a:cubicBezTo>
                  <a:pt x="30627" y="7235"/>
                  <a:pt x="46786" y="0"/>
                  <a:pt x="64634" y="0"/>
                </a:cubicBezTo>
                <a:close/>
              </a:path>
            </a:pathLst>
          </a:custGeom>
          <a:noFill/>
          <a:ln>
            <a:noFill/>
          </a:ln>
        </p:spPr>
      </p:pic>
      <p:sp>
        <p:nvSpPr>
          <p:cNvPr id="223" name="Google Shape;223;p27"/>
          <p:cNvSpPr/>
          <p:nvPr/>
        </p:nvSpPr>
        <p:spPr>
          <a:xfrm>
            <a:off x="947019" y="2774301"/>
            <a:ext cx="443706" cy="443706"/>
          </a:xfrm>
          <a:prstGeom prst="ellipse">
            <a:avLst/>
          </a:prstGeom>
          <a:solidFill>
            <a:schemeClr val="accent5"/>
          </a:solidFill>
          <a:ln>
            <a:noFill/>
          </a:ln>
        </p:spPr>
        <p:txBody>
          <a:bodyPr spcFirstLastPara="1" wrap="square" lIns="99044" tIns="49508" rIns="99044" bIns="49508" anchor="ctr" anchorCtr="0">
            <a:noAutofit/>
          </a:bodyPr>
          <a:lstStyle/>
          <a:p>
            <a:pPr algn="ctr">
              <a:spcBef>
                <a:spcPts val="0"/>
              </a:spcBef>
              <a:spcAft>
                <a:spcPts val="0"/>
              </a:spcAft>
              <a:buClr>
                <a:schemeClr val="lt1"/>
              </a:buClr>
              <a:buSzPts val="1800"/>
            </a:pPr>
            <a:endParaRPr sz="1950">
              <a:solidFill>
                <a:schemeClr val="accent5"/>
              </a:solidFill>
              <a:latin typeface="Calibri"/>
              <a:ea typeface="Calibri"/>
              <a:cs typeface="Calibri"/>
              <a:sym typeface="Calibri"/>
            </a:endParaRPr>
          </a:p>
        </p:txBody>
      </p:sp>
      <p:sp>
        <p:nvSpPr>
          <p:cNvPr id="224" name="Google Shape;224;p27"/>
          <p:cNvSpPr/>
          <p:nvPr/>
        </p:nvSpPr>
        <p:spPr>
          <a:xfrm>
            <a:off x="6531313" y="936468"/>
            <a:ext cx="2427668" cy="2427668"/>
          </a:xfrm>
          <a:prstGeom prst="arc">
            <a:avLst>
              <a:gd name="adj1" fmla="val 14441841"/>
              <a:gd name="adj2" fmla="val 0"/>
            </a:avLst>
          </a:prstGeom>
          <a:noFill/>
          <a:ln w="127000" cap="rnd" cmpd="sng">
            <a:solidFill>
              <a:schemeClr val="accent4"/>
            </a:solidFill>
            <a:prstDash val="dash"/>
            <a:miter lim="800000"/>
            <a:headEnd type="none" w="sm" len="sm"/>
            <a:tailEnd type="none" w="sm" len="sm"/>
          </a:ln>
        </p:spPr>
        <p:txBody>
          <a:bodyPr spcFirstLastPara="1" wrap="square" lIns="99044" tIns="49508" rIns="99044" bIns="49508" anchor="ctr" anchorCtr="0">
            <a:noAutofit/>
          </a:bodyPr>
          <a:lstStyle/>
          <a:p>
            <a:pPr algn="ctr">
              <a:spcBef>
                <a:spcPts val="0"/>
              </a:spcBef>
              <a:spcAft>
                <a:spcPts val="0"/>
              </a:spcAft>
              <a:buClr>
                <a:schemeClr val="dk1"/>
              </a:buClr>
              <a:buSzPts val="1800"/>
            </a:pPr>
            <a:endParaRPr sz="1950">
              <a:solidFill>
                <a:srgbClr val="000000"/>
              </a:solidFill>
              <a:latin typeface="Calibri"/>
              <a:ea typeface="Calibri"/>
              <a:cs typeface="Calibri"/>
              <a:sym typeface="Calibri"/>
            </a:endParaRPr>
          </a:p>
        </p:txBody>
      </p:sp>
      <p:sp>
        <p:nvSpPr>
          <p:cNvPr id="2" name="Google Shape;103;g1afac2fd350_0_230">
            <a:extLst>
              <a:ext uri="{FF2B5EF4-FFF2-40B4-BE49-F238E27FC236}">
                <a16:creationId xmlns:a16="http://schemas.microsoft.com/office/drawing/2014/main" id="{0C06DA69-88C9-6BD6-6438-7853FB63A2AB}"/>
              </a:ext>
            </a:extLst>
          </p:cNvPr>
          <p:cNvSpPr/>
          <p:nvPr/>
        </p:nvSpPr>
        <p:spPr>
          <a:xfrm>
            <a:off x="8667750" y="5493616"/>
            <a:ext cx="596375" cy="596375"/>
          </a:xfrm>
          <a:prstGeom prst="rect">
            <a:avLst/>
          </a:prstGeom>
          <a:noFill/>
          <a:ln w="127000" cap="flat" cmpd="sng">
            <a:solidFill>
              <a:schemeClr val="accent6"/>
            </a:solidFill>
            <a:prstDash val="solid"/>
            <a:round/>
            <a:headEnd type="none" w="sm" len="sm"/>
            <a:tailEnd type="none" w="sm" len="sm"/>
          </a:ln>
        </p:spPr>
        <p:txBody>
          <a:bodyPr spcFirstLastPara="1" wrap="square" lIns="99044" tIns="49508" rIns="99044" bIns="49508" anchor="ctr" anchorCtr="0">
            <a:noAutofit/>
          </a:bodyPr>
          <a:lstStyle/>
          <a:p>
            <a:pPr algn="ctr">
              <a:spcBef>
                <a:spcPts val="0"/>
              </a:spcBef>
              <a:spcAft>
                <a:spcPts val="0"/>
              </a:spcAft>
              <a:buClr>
                <a:schemeClr val="lt1"/>
              </a:buClr>
              <a:buSzPts val="1800"/>
            </a:pPr>
            <a:endParaRPr sz="1950">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4"/>
          <p:cNvSpPr>
            <a:spLocks noChangeArrowheads="1"/>
          </p:cNvSpPr>
          <p:nvPr/>
        </p:nvSpPr>
        <p:spPr bwMode="auto">
          <a:xfrm>
            <a:off x="7723188" y="3781425"/>
            <a:ext cx="2063750" cy="1803400"/>
          </a:xfrm>
          <a:prstGeom prst="rect">
            <a:avLst/>
          </a:prstGeom>
          <a:noFill/>
          <a:ln w="9525">
            <a:noFill/>
            <a:miter lim="800000"/>
            <a:headEnd/>
            <a:tailEnd/>
          </a:ln>
        </p:spPr>
        <p:txBody>
          <a:bodyPr lIns="0" tIns="0" rIns="0" bIns="0" anchor="ctr"/>
          <a:lstStyle/>
          <a:p>
            <a:pPr>
              <a:lnSpc>
                <a:spcPct val="150000"/>
              </a:lnSpc>
            </a:pPr>
            <a:r>
              <a:rPr lang="en-GB" sz="1200" b="1" dirty="0">
                <a:solidFill>
                  <a:schemeClr val="bg1"/>
                </a:solidFill>
              </a:rPr>
              <a:t>Date 12/15/2022</a:t>
            </a:r>
          </a:p>
        </p:txBody>
      </p:sp>
      <p:sp>
        <p:nvSpPr>
          <p:cNvPr id="9218" name="Title 1"/>
          <p:cNvSpPr>
            <a:spLocks noGrp="1"/>
          </p:cNvSpPr>
          <p:nvPr>
            <p:ph type="ctrTitle"/>
          </p:nvPr>
        </p:nvSpPr>
        <p:spPr>
          <a:xfrm>
            <a:off x="0" y="4383108"/>
            <a:ext cx="7439025" cy="553998"/>
          </a:xfrm>
        </p:spPr>
        <p:txBody>
          <a:bodyPr wrap="square">
            <a:spAutoFit/>
          </a:bodyPr>
          <a:lstStyle/>
          <a:p>
            <a:pPr algn="ctr"/>
            <a:r>
              <a:rPr lang="en-US" sz="3000" dirty="0">
                <a:latin typeface="Calibri"/>
                <a:ea typeface="Calibri"/>
                <a:cs typeface="Calibri"/>
                <a:sym typeface="Calibri"/>
              </a:rPr>
              <a:t>APPENDIX</a:t>
            </a:r>
            <a:endParaRPr lang="en-GB" dirty="0"/>
          </a:p>
        </p:txBody>
      </p:sp>
      <p:grpSp>
        <p:nvGrpSpPr>
          <p:cNvPr id="10" name="Group 9">
            <a:extLst>
              <a:ext uri="{FF2B5EF4-FFF2-40B4-BE49-F238E27FC236}">
                <a16:creationId xmlns:a16="http://schemas.microsoft.com/office/drawing/2014/main" id="{3F4D4677-AE51-74C8-ABA7-89307533C161}"/>
              </a:ext>
            </a:extLst>
          </p:cNvPr>
          <p:cNvGrpSpPr>
            <a:grpSpLocks noChangeAspect="1"/>
          </p:cNvGrpSpPr>
          <p:nvPr/>
        </p:nvGrpSpPr>
        <p:grpSpPr>
          <a:xfrm>
            <a:off x="3027681" y="261751"/>
            <a:ext cx="4411346" cy="3033908"/>
            <a:chOff x="7180768" y="1984257"/>
            <a:chExt cx="2854436" cy="1913343"/>
          </a:xfrm>
        </p:grpSpPr>
        <p:pic>
          <p:nvPicPr>
            <p:cNvPr id="3" name="Picture 2">
              <a:extLst>
                <a:ext uri="{FF2B5EF4-FFF2-40B4-BE49-F238E27FC236}">
                  <a16:creationId xmlns:a16="http://schemas.microsoft.com/office/drawing/2014/main" id="{1741AE85-2EAC-38FC-B611-C8D9DA3D91B6}"/>
                </a:ext>
              </a:extLst>
            </p:cNvPr>
            <p:cNvPicPr>
              <a:picLocks noChangeAspect="1"/>
            </p:cNvPicPr>
            <p:nvPr/>
          </p:nvPicPr>
          <p:blipFill>
            <a:blip r:embed="rId3"/>
            <a:stretch>
              <a:fillRect/>
            </a:stretch>
          </p:blipFill>
          <p:spPr>
            <a:xfrm>
              <a:off x="8040349" y="1984257"/>
              <a:ext cx="961411" cy="1444743"/>
            </a:xfrm>
            <a:prstGeom prst="rect">
              <a:avLst/>
            </a:prstGeom>
          </p:spPr>
        </p:pic>
        <p:sp>
          <p:nvSpPr>
            <p:cNvPr id="9" name="TextBox 8">
              <a:extLst>
                <a:ext uri="{FF2B5EF4-FFF2-40B4-BE49-F238E27FC236}">
                  <a16:creationId xmlns:a16="http://schemas.microsoft.com/office/drawing/2014/main" id="{962480CE-9F52-F1D7-0B63-A645A4031DC9}"/>
                </a:ext>
              </a:extLst>
            </p:cNvPr>
            <p:cNvSpPr txBox="1"/>
            <p:nvPr/>
          </p:nvSpPr>
          <p:spPr>
            <a:xfrm>
              <a:off x="7180768" y="3354120"/>
              <a:ext cx="2854436" cy="543480"/>
            </a:xfrm>
            <a:prstGeom prst="rect">
              <a:avLst/>
            </a:prstGeom>
            <a:noFill/>
          </p:spPr>
          <p:txBody>
            <a:bodyPr wrap="square" rtlCol="0">
              <a:spAutoFit/>
            </a:bodyPr>
            <a:lstStyle/>
            <a:p>
              <a:r>
                <a:rPr lang="en-US" sz="5000" dirty="0">
                  <a:ln w="0"/>
                  <a:solidFill>
                    <a:srgbClr val="009286"/>
                  </a:solidFill>
                  <a:effectLst>
                    <a:reflection blurRad="6350" stA="53000" endA="300" endPos="35500" dir="5400000" sy="-90000" algn="bl" rotWithShape="0"/>
                  </a:effectLst>
                </a:rPr>
                <a:t>Lending Genie</a:t>
              </a:r>
            </a:p>
          </p:txBody>
        </p:sp>
      </p:grpSp>
    </p:spTree>
    <p:extLst>
      <p:ext uri="{BB962C8B-B14F-4D97-AF65-F5344CB8AC3E}">
        <p14:creationId xmlns:p14="http://schemas.microsoft.com/office/powerpoint/2010/main" val="1084046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55"/>
          <p:cNvSpPr>
            <a:spLocks noGrp="1" noChangeArrowheads="1"/>
          </p:cNvSpPr>
          <p:nvPr>
            <p:ph type="title"/>
          </p:nvPr>
        </p:nvSpPr>
        <p:spPr>
          <a:xfrm>
            <a:off x="2216150" y="241955"/>
            <a:ext cx="7561263" cy="523220"/>
          </a:xfrm>
        </p:spPr>
        <p:txBody>
          <a:bodyPr/>
          <a:lstStyle/>
          <a:p>
            <a:r>
              <a:rPr lang="en-GB" dirty="0">
                <a:solidFill>
                  <a:schemeClr val="tx2"/>
                </a:solidFill>
              </a:rPr>
              <a:t>Data-mining for features</a:t>
            </a:r>
            <a:br>
              <a:rPr lang="en-GB" dirty="0">
                <a:solidFill>
                  <a:schemeClr val="tx2"/>
                </a:solidFill>
              </a:rPr>
            </a:br>
            <a:endParaRPr lang="en-GB" sz="1600" i="1" dirty="0"/>
          </a:p>
        </p:txBody>
      </p:sp>
      <p:sp>
        <p:nvSpPr>
          <p:cNvPr id="25602" name="Rectangle 56"/>
          <p:cNvSpPr>
            <a:spLocks noChangeArrowheads="1"/>
          </p:cNvSpPr>
          <p:nvPr/>
        </p:nvSpPr>
        <p:spPr bwMode="auto">
          <a:xfrm>
            <a:off x="5646738" y="3631964"/>
            <a:ext cx="41275" cy="71437"/>
          </a:xfrm>
          <a:prstGeom prst="rect">
            <a:avLst/>
          </a:prstGeom>
          <a:solidFill>
            <a:schemeClr val="bg1"/>
          </a:solidFill>
          <a:ln w="9525">
            <a:noFill/>
            <a:miter lim="800000"/>
            <a:headEnd/>
            <a:tailEnd/>
          </a:ln>
        </p:spPr>
        <p:txBody>
          <a:bodyPr wrap="none" anchor="ctr"/>
          <a:lstStyle/>
          <a:p>
            <a:pPr>
              <a:spcBef>
                <a:spcPct val="10000"/>
              </a:spcBef>
              <a:spcAft>
                <a:spcPct val="10000"/>
              </a:spcAft>
            </a:pPr>
            <a:endParaRPr lang="en-US" dirty="0"/>
          </a:p>
        </p:txBody>
      </p:sp>
      <p:sp>
        <p:nvSpPr>
          <p:cNvPr id="7" name="TextBox 6">
            <a:extLst>
              <a:ext uri="{FF2B5EF4-FFF2-40B4-BE49-F238E27FC236}">
                <a16:creationId xmlns:a16="http://schemas.microsoft.com/office/drawing/2014/main" id="{B0E5CDB8-4E32-FB7F-54B0-8C224BFFB1FD}"/>
              </a:ext>
            </a:extLst>
          </p:cNvPr>
          <p:cNvSpPr txBox="1"/>
          <p:nvPr/>
        </p:nvSpPr>
        <p:spPr>
          <a:xfrm>
            <a:off x="1897627" y="914083"/>
            <a:ext cx="7688826" cy="5623829"/>
          </a:xfrm>
          <a:prstGeom prst="rect">
            <a:avLst/>
          </a:prstGeom>
          <a:noFill/>
          <a:ln>
            <a:noFill/>
          </a:ln>
        </p:spPr>
        <p:txBody>
          <a:bodyPr wrap="square" lIns="72000" tIns="72000" rIns="72000" bIns="72000" rtlCol="0">
            <a:spAutoFit/>
          </a:bodyPr>
          <a:lstStyle/>
          <a:p>
            <a:pPr marL="180975" lvl="2" indent="-177800">
              <a:spcBef>
                <a:spcPts val="600"/>
              </a:spcBef>
              <a:spcAft>
                <a:spcPts val="0"/>
              </a:spcAft>
              <a:buClr>
                <a:srgbClr val="009286"/>
              </a:buClr>
              <a:buSzPct val="100000"/>
              <a:buFont typeface="Wingdings"/>
              <a:buChar char="§"/>
            </a:pPr>
            <a:r>
              <a:rPr lang="en-US" sz="1800" dirty="0">
                <a:solidFill>
                  <a:srgbClr val="54646C"/>
                </a:solidFill>
              </a:rPr>
              <a:t>Removed null and duplicated rows. Since we have lot of data points and null and duplicated rows were immaterial, we decided not to replace them</a:t>
            </a:r>
          </a:p>
          <a:p>
            <a:pPr marL="180975" lvl="2" indent="-177800">
              <a:spcBef>
                <a:spcPts val="600"/>
              </a:spcBef>
              <a:spcAft>
                <a:spcPts val="0"/>
              </a:spcAft>
              <a:buClr>
                <a:srgbClr val="009286"/>
              </a:buClr>
              <a:buSzPct val="100000"/>
              <a:buFont typeface="Wingdings"/>
              <a:buChar char="§"/>
            </a:pPr>
            <a:endParaRPr lang="en-US" sz="1800" dirty="0">
              <a:solidFill>
                <a:srgbClr val="54646C"/>
              </a:solidFill>
            </a:endParaRPr>
          </a:p>
          <a:p>
            <a:pPr marL="180975" lvl="2" indent="-177800">
              <a:spcBef>
                <a:spcPts val="600"/>
              </a:spcBef>
              <a:spcAft>
                <a:spcPts val="0"/>
              </a:spcAft>
              <a:buClr>
                <a:srgbClr val="009286"/>
              </a:buClr>
              <a:buSzPct val="100000"/>
              <a:buFont typeface="Wingdings"/>
              <a:buChar char="§"/>
            </a:pPr>
            <a:r>
              <a:rPr lang="en-US" sz="1800" dirty="0">
                <a:solidFill>
                  <a:srgbClr val="54646C"/>
                </a:solidFill>
              </a:rPr>
              <a:t>Dropped 39 columns (reducing features to 111), because:</a:t>
            </a:r>
          </a:p>
          <a:p>
            <a:pPr marL="346075" lvl="2" indent="-342900">
              <a:spcBef>
                <a:spcPts val="600"/>
              </a:spcBef>
              <a:spcAft>
                <a:spcPts val="0"/>
              </a:spcAft>
              <a:buClr>
                <a:srgbClr val="009286"/>
              </a:buClr>
              <a:buSzPct val="100000"/>
              <a:buFont typeface="Symbol" panose="05050102010706020507" pitchFamily="18" charset="2"/>
              <a:buChar char="-"/>
            </a:pPr>
            <a:r>
              <a:rPr lang="en-US" sz="1800" dirty="0">
                <a:solidFill>
                  <a:srgbClr val="54646C"/>
                </a:solidFill>
              </a:rPr>
              <a:t>they did not provide any explanatory power (e.g., columns such as id, member id, settlement date, title, </a:t>
            </a:r>
            <a:r>
              <a:rPr lang="en-US" sz="1800" dirty="0" err="1">
                <a:solidFill>
                  <a:srgbClr val="54646C"/>
                </a:solidFill>
              </a:rPr>
              <a:t>emp_title</a:t>
            </a:r>
            <a:r>
              <a:rPr lang="en-US" sz="1800" dirty="0">
                <a:solidFill>
                  <a:srgbClr val="54646C"/>
                </a:solidFill>
              </a:rPr>
              <a:t> etc.)</a:t>
            </a:r>
          </a:p>
          <a:p>
            <a:pPr marL="346075" lvl="2" indent="-342900">
              <a:spcBef>
                <a:spcPts val="600"/>
              </a:spcBef>
              <a:spcAft>
                <a:spcPts val="0"/>
              </a:spcAft>
              <a:buClr>
                <a:srgbClr val="009286"/>
              </a:buClr>
              <a:buSzPct val="100000"/>
              <a:buFont typeface="Symbol" panose="05050102010706020507" pitchFamily="18" charset="2"/>
              <a:buChar char="-"/>
            </a:pPr>
            <a:r>
              <a:rPr lang="en-US" sz="1800" dirty="0">
                <a:solidFill>
                  <a:srgbClr val="54646C"/>
                </a:solidFill>
              </a:rPr>
              <a:t>Some of them were co-linear.</a:t>
            </a:r>
          </a:p>
          <a:p>
            <a:pPr marL="180975" lvl="2" indent="-177800">
              <a:spcBef>
                <a:spcPts val="600"/>
              </a:spcBef>
              <a:spcAft>
                <a:spcPts val="0"/>
              </a:spcAft>
              <a:buClr>
                <a:srgbClr val="009286"/>
              </a:buClr>
              <a:buSzPct val="100000"/>
              <a:buFont typeface="Wingdings"/>
              <a:buChar char="§"/>
            </a:pPr>
            <a:endParaRPr lang="en-US" sz="1800" dirty="0">
              <a:solidFill>
                <a:srgbClr val="54646C"/>
              </a:solidFill>
            </a:endParaRPr>
          </a:p>
          <a:p>
            <a:pPr marL="180975" lvl="2" indent="-177800">
              <a:spcBef>
                <a:spcPts val="600"/>
              </a:spcBef>
              <a:spcAft>
                <a:spcPts val="0"/>
              </a:spcAft>
              <a:buClr>
                <a:srgbClr val="009286"/>
              </a:buClr>
              <a:buSzPct val="100000"/>
              <a:buFont typeface="Wingdings"/>
              <a:buChar char="§"/>
            </a:pPr>
            <a:r>
              <a:rPr lang="en-US" sz="1800" dirty="0">
                <a:solidFill>
                  <a:srgbClr val="54646C"/>
                </a:solidFill>
              </a:rPr>
              <a:t>We devised our own encoding for categorical variables. After that app uses </a:t>
            </a:r>
            <a:r>
              <a:rPr lang="en-US" sz="1800" dirty="0" err="1">
                <a:solidFill>
                  <a:srgbClr val="54646C"/>
                </a:solidFill>
              </a:rPr>
              <a:t>StandardScaler</a:t>
            </a:r>
            <a:r>
              <a:rPr lang="en-US" sz="1800" dirty="0">
                <a:solidFill>
                  <a:srgbClr val="54646C"/>
                </a:solidFill>
              </a:rPr>
              <a:t> to scale features.</a:t>
            </a:r>
          </a:p>
          <a:p>
            <a:pPr marL="180975" lvl="2" indent="-177800">
              <a:spcBef>
                <a:spcPts val="600"/>
              </a:spcBef>
              <a:spcAft>
                <a:spcPts val="0"/>
              </a:spcAft>
              <a:buClr>
                <a:srgbClr val="009286"/>
              </a:buClr>
              <a:buSzPct val="100000"/>
              <a:buFont typeface="Wingdings"/>
              <a:buChar char="§"/>
            </a:pPr>
            <a:endParaRPr lang="en-US" sz="1800" dirty="0">
              <a:solidFill>
                <a:srgbClr val="54646C"/>
              </a:solidFill>
            </a:endParaRPr>
          </a:p>
          <a:p>
            <a:pPr marL="180975" lvl="2" indent="-177800">
              <a:spcBef>
                <a:spcPts val="600"/>
              </a:spcBef>
              <a:spcAft>
                <a:spcPts val="0"/>
              </a:spcAft>
              <a:buClr>
                <a:srgbClr val="009286"/>
              </a:buClr>
              <a:buSzPct val="100000"/>
              <a:buFont typeface="Wingdings"/>
              <a:buChar char="§"/>
            </a:pPr>
            <a:r>
              <a:rPr lang="en-US" sz="1800" dirty="0">
                <a:solidFill>
                  <a:srgbClr val="54646C"/>
                </a:solidFill>
              </a:rPr>
              <a:t>PCA (principal component analysis was performed) to further reduce dimensions (i.e. reduce number of features to enhance modelling capabilities).</a:t>
            </a:r>
          </a:p>
          <a:p>
            <a:pPr marL="180975" lvl="2" indent="-177800">
              <a:spcBef>
                <a:spcPts val="600"/>
              </a:spcBef>
              <a:spcAft>
                <a:spcPts val="0"/>
              </a:spcAft>
              <a:buClr>
                <a:srgbClr val="009286"/>
              </a:buClr>
              <a:buSzPct val="100000"/>
              <a:buFont typeface="Wingdings"/>
              <a:buChar char="§"/>
            </a:pPr>
            <a:endParaRPr lang="en-US" sz="1800" dirty="0">
              <a:solidFill>
                <a:srgbClr val="54646C"/>
              </a:solidFill>
            </a:endParaRPr>
          </a:p>
          <a:p>
            <a:pPr marL="180975" lvl="2" indent="-177800">
              <a:spcBef>
                <a:spcPts val="600"/>
              </a:spcBef>
              <a:spcAft>
                <a:spcPts val="0"/>
              </a:spcAft>
              <a:buClr>
                <a:srgbClr val="009286"/>
              </a:buClr>
              <a:buSzPct val="100000"/>
              <a:buFont typeface="Wingdings"/>
              <a:buChar char="§"/>
            </a:pPr>
            <a:r>
              <a:rPr lang="en-US" sz="1800" dirty="0">
                <a:solidFill>
                  <a:srgbClr val="54646C"/>
                </a:solidFill>
              </a:rPr>
              <a:t>Overall, application was able to reduce features to 62</a:t>
            </a:r>
          </a:p>
        </p:txBody>
      </p:sp>
    </p:spTree>
    <p:extLst>
      <p:ext uri="{BB962C8B-B14F-4D97-AF65-F5344CB8AC3E}">
        <p14:creationId xmlns:p14="http://schemas.microsoft.com/office/powerpoint/2010/main" val="889331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55"/>
          <p:cNvSpPr>
            <a:spLocks noGrp="1" noChangeArrowheads="1"/>
          </p:cNvSpPr>
          <p:nvPr>
            <p:ph type="title"/>
          </p:nvPr>
        </p:nvSpPr>
        <p:spPr>
          <a:xfrm>
            <a:off x="2216150" y="241955"/>
            <a:ext cx="7561263" cy="523220"/>
          </a:xfrm>
        </p:spPr>
        <p:txBody>
          <a:bodyPr/>
          <a:lstStyle/>
          <a:p>
            <a:r>
              <a:rPr lang="en-GB" dirty="0">
                <a:solidFill>
                  <a:schemeClr val="tx2"/>
                </a:solidFill>
              </a:rPr>
              <a:t>Loan accepted or rejected status</a:t>
            </a:r>
            <a:br>
              <a:rPr lang="en-GB" dirty="0">
                <a:solidFill>
                  <a:schemeClr val="tx2"/>
                </a:solidFill>
              </a:rPr>
            </a:br>
            <a:endParaRPr lang="en-GB" sz="1600" i="1" dirty="0"/>
          </a:p>
        </p:txBody>
      </p:sp>
      <p:sp>
        <p:nvSpPr>
          <p:cNvPr id="25602" name="Rectangle 56"/>
          <p:cNvSpPr>
            <a:spLocks noChangeArrowheads="1"/>
          </p:cNvSpPr>
          <p:nvPr/>
        </p:nvSpPr>
        <p:spPr bwMode="auto">
          <a:xfrm>
            <a:off x="5646738" y="3631964"/>
            <a:ext cx="41275" cy="71437"/>
          </a:xfrm>
          <a:prstGeom prst="rect">
            <a:avLst/>
          </a:prstGeom>
          <a:solidFill>
            <a:schemeClr val="bg1"/>
          </a:solidFill>
          <a:ln w="9525">
            <a:noFill/>
            <a:miter lim="800000"/>
            <a:headEnd/>
            <a:tailEnd/>
          </a:ln>
        </p:spPr>
        <p:txBody>
          <a:bodyPr wrap="none" anchor="ctr"/>
          <a:lstStyle/>
          <a:p>
            <a:pPr>
              <a:spcBef>
                <a:spcPct val="10000"/>
              </a:spcBef>
              <a:spcAft>
                <a:spcPct val="10000"/>
              </a:spcAft>
            </a:pPr>
            <a:endParaRPr lang="en-US" dirty="0"/>
          </a:p>
        </p:txBody>
      </p:sp>
      <p:sp>
        <p:nvSpPr>
          <p:cNvPr id="7" name="TextBox 6">
            <a:extLst>
              <a:ext uri="{FF2B5EF4-FFF2-40B4-BE49-F238E27FC236}">
                <a16:creationId xmlns:a16="http://schemas.microsoft.com/office/drawing/2014/main" id="{B0E5CDB8-4E32-FB7F-54B0-8C224BFFB1FD}"/>
              </a:ext>
            </a:extLst>
          </p:cNvPr>
          <p:cNvSpPr txBox="1"/>
          <p:nvPr/>
        </p:nvSpPr>
        <p:spPr>
          <a:xfrm>
            <a:off x="1986116" y="1069160"/>
            <a:ext cx="7561263" cy="4992887"/>
          </a:xfrm>
          <a:prstGeom prst="rect">
            <a:avLst/>
          </a:prstGeom>
          <a:noFill/>
          <a:ln>
            <a:noFill/>
          </a:ln>
        </p:spPr>
        <p:txBody>
          <a:bodyPr wrap="square" lIns="72000" tIns="72000" rIns="72000" bIns="72000" rtlCol="0">
            <a:spAutoFit/>
          </a:bodyPr>
          <a:lstStyle/>
          <a:p>
            <a:pPr marL="3175" lvl="2">
              <a:spcBef>
                <a:spcPts val="600"/>
              </a:spcBef>
              <a:spcAft>
                <a:spcPts val="0"/>
              </a:spcAft>
              <a:buClr>
                <a:srgbClr val="009286"/>
              </a:buClr>
              <a:buSzPct val="100000"/>
            </a:pPr>
            <a:r>
              <a:rPr lang="en-US" sz="1800" dirty="0">
                <a:solidFill>
                  <a:srgbClr val="54646C"/>
                </a:solidFill>
              </a:rPr>
              <a:t>Loan is accepted if the company approves the loan. There are 3 primary possible scenarios described below:</a:t>
            </a:r>
          </a:p>
          <a:p>
            <a:pPr marL="180975" lvl="2" indent="-177800">
              <a:spcBef>
                <a:spcPts val="600"/>
              </a:spcBef>
              <a:spcAft>
                <a:spcPts val="0"/>
              </a:spcAft>
              <a:buClr>
                <a:srgbClr val="009286"/>
              </a:buClr>
              <a:buSzPct val="100000"/>
              <a:buFont typeface="Wingdings"/>
              <a:buChar char="§"/>
            </a:pPr>
            <a:r>
              <a:rPr lang="en-US" sz="1800" dirty="0">
                <a:solidFill>
                  <a:srgbClr val="54646C"/>
                </a:solidFill>
              </a:rPr>
              <a:t>Fully paid: Applicant has fully paid the loan (the principal and the interest rate)</a:t>
            </a:r>
          </a:p>
          <a:p>
            <a:pPr marL="180975" lvl="2" indent="-177800">
              <a:spcBef>
                <a:spcPts val="600"/>
              </a:spcBef>
              <a:spcAft>
                <a:spcPts val="0"/>
              </a:spcAft>
              <a:buClr>
                <a:srgbClr val="009286"/>
              </a:buClr>
              <a:buSzPct val="100000"/>
              <a:buFont typeface="Wingdings"/>
              <a:buChar char="§"/>
            </a:pPr>
            <a:endParaRPr lang="en-US" sz="1800" dirty="0">
              <a:solidFill>
                <a:srgbClr val="54646C"/>
              </a:solidFill>
            </a:endParaRPr>
          </a:p>
          <a:p>
            <a:pPr marL="180975" lvl="2" indent="-177800">
              <a:spcBef>
                <a:spcPts val="600"/>
              </a:spcBef>
              <a:spcAft>
                <a:spcPts val="0"/>
              </a:spcAft>
              <a:buClr>
                <a:srgbClr val="009286"/>
              </a:buClr>
              <a:buSzPct val="100000"/>
              <a:buFont typeface="Wingdings"/>
              <a:buChar char="§"/>
            </a:pPr>
            <a:r>
              <a:rPr lang="en-US" sz="1800" dirty="0">
                <a:solidFill>
                  <a:srgbClr val="54646C"/>
                </a:solidFill>
              </a:rPr>
              <a:t>Current: Applicant is in the process of paying the instalments, i.e., the tenure of the loan is not yet completed. These candidates are not labelled as 'defaulted'.</a:t>
            </a:r>
          </a:p>
          <a:p>
            <a:pPr marL="638175" lvl="3" indent="-177800">
              <a:spcBef>
                <a:spcPts val="600"/>
              </a:spcBef>
              <a:spcAft>
                <a:spcPts val="0"/>
              </a:spcAft>
              <a:buClr>
                <a:srgbClr val="009286"/>
              </a:buClr>
              <a:buSzPct val="100000"/>
              <a:buFont typeface="Wingdings"/>
              <a:buChar char="§"/>
            </a:pPr>
            <a:r>
              <a:rPr lang="en-US" sz="1800" dirty="0">
                <a:solidFill>
                  <a:srgbClr val="54646C"/>
                </a:solidFill>
              </a:rPr>
              <a:t>Grace period</a:t>
            </a:r>
          </a:p>
          <a:p>
            <a:pPr marL="638175" lvl="3" indent="-177800">
              <a:spcBef>
                <a:spcPts val="600"/>
              </a:spcBef>
              <a:spcAft>
                <a:spcPts val="0"/>
              </a:spcAft>
              <a:buClr>
                <a:srgbClr val="009286"/>
              </a:buClr>
              <a:buSzPct val="100000"/>
              <a:buFont typeface="Wingdings"/>
              <a:buChar char="§"/>
            </a:pPr>
            <a:r>
              <a:rPr lang="en-US" sz="1800" dirty="0">
                <a:solidFill>
                  <a:srgbClr val="54646C"/>
                </a:solidFill>
              </a:rPr>
              <a:t>Late (16-30)</a:t>
            </a:r>
          </a:p>
          <a:p>
            <a:pPr marL="638175" lvl="3" indent="-177800">
              <a:spcBef>
                <a:spcPts val="600"/>
              </a:spcBef>
              <a:spcAft>
                <a:spcPts val="0"/>
              </a:spcAft>
              <a:buClr>
                <a:srgbClr val="009286"/>
              </a:buClr>
              <a:buSzPct val="100000"/>
              <a:buFont typeface="Wingdings"/>
              <a:buChar char="§"/>
            </a:pPr>
            <a:r>
              <a:rPr lang="en-US" sz="1800" dirty="0">
                <a:solidFill>
                  <a:srgbClr val="54646C"/>
                </a:solidFill>
              </a:rPr>
              <a:t>Late (31-120)</a:t>
            </a:r>
          </a:p>
          <a:p>
            <a:pPr marL="638175" lvl="3" indent="-177800">
              <a:spcBef>
                <a:spcPts val="600"/>
              </a:spcBef>
              <a:spcAft>
                <a:spcPts val="0"/>
              </a:spcAft>
              <a:buClr>
                <a:srgbClr val="009286"/>
              </a:buClr>
              <a:buSzPct val="100000"/>
              <a:buFont typeface="Wingdings"/>
              <a:buChar char="§"/>
            </a:pPr>
            <a:r>
              <a:rPr lang="en-US" sz="1800" dirty="0">
                <a:solidFill>
                  <a:srgbClr val="54646C"/>
                </a:solidFill>
              </a:rPr>
              <a:t>Default</a:t>
            </a:r>
          </a:p>
          <a:p>
            <a:pPr marL="638175" lvl="3" indent="-177800">
              <a:spcBef>
                <a:spcPts val="600"/>
              </a:spcBef>
              <a:spcAft>
                <a:spcPts val="0"/>
              </a:spcAft>
              <a:buClr>
                <a:srgbClr val="009286"/>
              </a:buClr>
              <a:buSzPct val="100000"/>
              <a:buFont typeface="Wingdings"/>
              <a:buChar char="§"/>
            </a:pPr>
            <a:endParaRPr lang="en-US" sz="1800" dirty="0">
              <a:solidFill>
                <a:srgbClr val="54646C"/>
              </a:solidFill>
            </a:endParaRPr>
          </a:p>
          <a:p>
            <a:pPr marL="180975" lvl="2" indent="-177800">
              <a:spcBef>
                <a:spcPts val="600"/>
              </a:spcBef>
              <a:spcAft>
                <a:spcPts val="0"/>
              </a:spcAft>
              <a:buClr>
                <a:srgbClr val="009286"/>
              </a:buClr>
              <a:buSzPct val="100000"/>
              <a:buFont typeface="Wingdings"/>
              <a:buChar char="§"/>
            </a:pPr>
            <a:r>
              <a:rPr lang="en-US" sz="1800" dirty="0">
                <a:solidFill>
                  <a:srgbClr val="54646C"/>
                </a:solidFill>
              </a:rPr>
              <a:t>Charged-off: Applicant has not paid the instalments in due time for a long period of time, i.e., he/she has defaulted on the loan</a:t>
            </a:r>
          </a:p>
        </p:txBody>
      </p:sp>
    </p:spTree>
    <p:extLst>
      <p:ext uri="{BB962C8B-B14F-4D97-AF65-F5344CB8AC3E}">
        <p14:creationId xmlns:p14="http://schemas.microsoft.com/office/powerpoint/2010/main" val="4259353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55"/>
          <p:cNvSpPr>
            <a:spLocks noGrp="1" noChangeArrowheads="1"/>
          </p:cNvSpPr>
          <p:nvPr>
            <p:ph type="title"/>
          </p:nvPr>
        </p:nvSpPr>
        <p:spPr>
          <a:xfrm>
            <a:off x="2216150" y="241955"/>
            <a:ext cx="7561263" cy="523220"/>
          </a:xfrm>
        </p:spPr>
        <p:txBody>
          <a:bodyPr/>
          <a:lstStyle/>
          <a:p>
            <a:r>
              <a:rPr lang="en-GB" dirty="0">
                <a:solidFill>
                  <a:schemeClr val="tx2"/>
                </a:solidFill>
              </a:rPr>
              <a:t>Challenges and work arounds</a:t>
            </a:r>
            <a:br>
              <a:rPr lang="en-GB" dirty="0">
                <a:solidFill>
                  <a:schemeClr val="tx2"/>
                </a:solidFill>
              </a:rPr>
            </a:br>
            <a:endParaRPr lang="en-GB" sz="1600" i="1" dirty="0"/>
          </a:p>
        </p:txBody>
      </p:sp>
      <p:sp>
        <p:nvSpPr>
          <p:cNvPr id="25602" name="Rectangle 56"/>
          <p:cNvSpPr>
            <a:spLocks noChangeArrowheads="1"/>
          </p:cNvSpPr>
          <p:nvPr/>
        </p:nvSpPr>
        <p:spPr bwMode="auto">
          <a:xfrm>
            <a:off x="5646738" y="3631964"/>
            <a:ext cx="41275" cy="71437"/>
          </a:xfrm>
          <a:prstGeom prst="rect">
            <a:avLst/>
          </a:prstGeom>
          <a:solidFill>
            <a:schemeClr val="bg1"/>
          </a:solidFill>
          <a:ln w="9525">
            <a:noFill/>
            <a:miter lim="800000"/>
            <a:headEnd/>
            <a:tailEnd/>
          </a:ln>
        </p:spPr>
        <p:txBody>
          <a:bodyPr wrap="none" anchor="ctr"/>
          <a:lstStyle/>
          <a:p>
            <a:pPr>
              <a:spcBef>
                <a:spcPct val="10000"/>
              </a:spcBef>
              <a:spcAft>
                <a:spcPct val="10000"/>
              </a:spcAft>
            </a:pPr>
            <a:endParaRPr lang="en-US" dirty="0"/>
          </a:p>
        </p:txBody>
      </p:sp>
      <p:sp>
        <p:nvSpPr>
          <p:cNvPr id="7" name="TextBox 6">
            <a:extLst>
              <a:ext uri="{FF2B5EF4-FFF2-40B4-BE49-F238E27FC236}">
                <a16:creationId xmlns:a16="http://schemas.microsoft.com/office/drawing/2014/main" id="{B0E5CDB8-4E32-FB7F-54B0-8C224BFFB1FD}"/>
              </a:ext>
            </a:extLst>
          </p:cNvPr>
          <p:cNvSpPr txBox="1"/>
          <p:nvPr/>
        </p:nvSpPr>
        <p:spPr>
          <a:xfrm>
            <a:off x="1828800" y="1409534"/>
            <a:ext cx="7103807" cy="4638944"/>
          </a:xfrm>
          <a:prstGeom prst="rect">
            <a:avLst/>
          </a:prstGeom>
          <a:noFill/>
          <a:ln>
            <a:noFill/>
          </a:ln>
        </p:spPr>
        <p:txBody>
          <a:bodyPr wrap="square" lIns="72000" tIns="72000" rIns="72000" bIns="72000" rtlCol="0">
            <a:spAutoFit/>
          </a:bodyPr>
          <a:lstStyle/>
          <a:p>
            <a:pPr marL="288925" lvl="2" indent="-285750">
              <a:spcBef>
                <a:spcPts val="600"/>
              </a:spcBef>
              <a:spcAft>
                <a:spcPts val="0"/>
              </a:spcAft>
              <a:buClr>
                <a:srgbClr val="009286"/>
              </a:buClr>
              <a:buSzPct val="100000"/>
              <a:buFont typeface="Arial" panose="020B0604020202020204" pitchFamily="34" charset="0"/>
              <a:buChar char="•"/>
            </a:pPr>
            <a:r>
              <a:rPr lang="en-US" sz="1800" dirty="0">
                <a:solidFill>
                  <a:srgbClr val="54646C"/>
                </a:solidFill>
              </a:rPr>
              <a:t>Reading huge CSV into pandas </a:t>
            </a:r>
            <a:r>
              <a:rPr lang="en-US" sz="1800" dirty="0" err="1">
                <a:solidFill>
                  <a:srgbClr val="54646C"/>
                </a:solidFill>
              </a:rPr>
              <a:t>DataFrame</a:t>
            </a:r>
            <a:r>
              <a:rPr lang="en-US" sz="1800" dirty="0">
                <a:solidFill>
                  <a:srgbClr val="54646C"/>
                </a:solidFill>
              </a:rPr>
              <a:t>: added parameter </a:t>
            </a:r>
            <a:r>
              <a:rPr lang="en-US" sz="1800" dirty="0" err="1">
                <a:solidFill>
                  <a:srgbClr val="54646C"/>
                </a:solidFill>
              </a:rPr>
              <a:t>low_memory</a:t>
            </a:r>
            <a:r>
              <a:rPr lang="en-US" sz="1800" dirty="0">
                <a:solidFill>
                  <a:srgbClr val="54646C"/>
                </a:solidFill>
              </a:rPr>
              <a:t>=false and read data in </a:t>
            </a:r>
            <a:r>
              <a:rPr lang="en-US" sz="1800" dirty="0" err="1">
                <a:solidFill>
                  <a:srgbClr val="54646C"/>
                </a:solidFill>
              </a:rPr>
              <a:t>chunck</a:t>
            </a:r>
            <a:r>
              <a:rPr lang="en-US" sz="1800" dirty="0">
                <a:solidFill>
                  <a:srgbClr val="54646C"/>
                </a:solidFill>
              </a:rPr>
              <a:t> sizes</a:t>
            </a:r>
          </a:p>
          <a:p>
            <a:pPr marL="288925" lvl="2" indent="-285750">
              <a:spcBef>
                <a:spcPts val="600"/>
              </a:spcBef>
              <a:spcAft>
                <a:spcPts val="0"/>
              </a:spcAft>
              <a:buClr>
                <a:srgbClr val="009286"/>
              </a:buClr>
              <a:buSzPct val="100000"/>
              <a:buFont typeface="Arial" panose="020B0604020202020204" pitchFamily="34" charset="0"/>
              <a:buChar char="•"/>
            </a:pPr>
            <a:endParaRPr lang="en-US" sz="1800" dirty="0">
              <a:solidFill>
                <a:srgbClr val="54646C"/>
              </a:solidFill>
            </a:endParaRPr>
          </a:p>
          <a:p>
            <a:pPr marL="288925" lvl="2" indent="-285750">
              <a:spcBef>
                <a:spcPts val="600"/>
              </a:spcBef>
              <a:spcAft>
                <a:spcPts val="0"/>
              </a:spcAft>
              <a:buClr>
                <a:srgbClr val="009286"/>
              </a:buClr>
              <a:buSzPct val="100000"/>
              <a:buFont typeface="Arial" panose="020B0604020202020204" pitchFamily="34" charset="0"/>
              <a:buChar char="•"/>
            </a:pPr>
            <a:r>
              <a:rPr lang="en-US" sz="1800" dirty="0">
                <a:solidFill>
                  <a:srgbClr val="54646C"/>
                </a:solidFill>
              </a:rPr>
              <a:t>Large number of Categorical variables: formulated our own encoding methodology</a:t>
            </a:r>
          </a:p>
          <a:p>
            <a:pPr marL="288925" lvl="2" indent="-285750">
              <a:spcBef>
                <a:spcPts val="600"/>
              </a:spcBef>
              <a:spcAft>
                <a:spcPts val="0"/>
              </a:spcAft>
              <a:buClr>
                <a:srgbClr val="009286"/>
              </a:buClr>
              <a:buSzPct val="100000"/>
              <a:buFont typeface="Arial" panose="020B0604020202020204" pitchFamily="34" charset="0"/>
              <a:buChar char="•"/>
            </a:pPr>
            <a:endParaRPr lang="en-US" sz="1800" dirty="0">
              <a:solidFill>
                <a:srgbClr val="54646C"/>
              </a:solidFill>
            </a:endParaRPr>
          </a:p>
          <a:p>
            <a:pPr marL="288925" lvl="2" indent="-285750">
              <a:spcBef>
                <a:spcPts val="600"/>
              </a:spcBef>
              <a:spcAft>
                <a:spcPts val="0"/>
              </a:spcAft>
              <a:buClr>
                <a:srgbClr val="009286"/>
              </a:buClr>
              <a:buSzPct val="100000"/>
              <a:buFont typeface="Arial" panose="020B0604020202020204" pitchFamily="34" charset="0"/>
              <a:buChar char="•"/>
            </a:pPr>
            <a:r>
              <a:rPr lang="en-US" sz="1800" dirty="0" err="1">
                <a:solidFill>
                  <a:srgbClr val="54646C"/>
                </a:solidFill>
              </a:rPr>
              <a:t>SageMaker</a:t>
            </a:r>
            <a:r>
              <a:rPr lang="en-US" sz="1800" dirty="0">
                <a:solidFill>
                  <a:srgbClr val="54646C"/>
                </a:solidFill>
              </a:rPr>
              <a:t> model prediction was giving large size error: Split the test feature and prediction label data into </a:t>
            </a:r>
            <a:r>
              <a:rPr lang="en-US" sz="1800" dirty="0" err="1">
                <a:solidFill>
                  <a:srgbClr val="54646C"/>
                </a:solidFill>
              </a:rPr>
              <a:t>chuncks</a:t>
            </a:r>
            <a:r>
              <a:rPr lang="en-US" sz="1800" dirty="0">
                <a:solidFill>
                  <a:srgbClr val="54646C"/>
                </a:solidFill>
              </a:rPr>
              <a:t> and calculated evaluation parameters manually</a:t>
            </a:r>
          </a:p>
          <a:p>
            <a:pPr marL="288925" lvl="2" indent="-285750">
              <a:spcBef>
                <a:spcPts val="600"/>
              </a:spcBef>
              <a:spcAft>
                <a:spcPts val="0"/>
              </a:spcAft>
              <a:buClr>
                <a:srgbClr val="009286"/>
              </a:buClr>
              <a:buSzPct val="100000"/>
              <a:buFont typeface="Arial" panose="020B0604020202020204" pitchFamily="34" charset="0"/>
              <a:buChar char="•"/>
            </a:pPr>
            <a:endParaRPr lang="en-US" sz="1800" dirty="0">
              <a:solidFill>
                <a:srgbClr val="54646C"/>
              </a:solidFill>
            </a:endParaRPr>
          </a:p>
          <a:p>
            <a:pPr marL="288925" lvl="2" indent="-285750">
              <a:spcBef>
                <a:spcPts val="600"/>
              </a:spcBef>
              <a:spcAft>
                <a:spcPts val="0"/>
              </a:spcAft>
              <a:buClr>
                <a:srgbClr val="009286"/>
              </a:buClr>
              <a:buSzPct val="100000"/>
              <a:buFont typeface="Arial" panose="020B0604020202020204" pitchFamily="34" charset="0"/>
              <a:buChar char="•"/>
            </a:pPr>
            <a:r>
              <a:rPr lang="en-US" sz="1800" dirty="0">
                <a:solidFill>
                  <a:srgbClr val="54646C"/>
                </a:solidFill>
              </a:rPr>
              <a:t>AWS costs: Performed major modelling part outside of AWS and only deployed selected model.</a:t>
            </a:r>
          </a:p>
          <a:p>
            <a:pPr marL="3175" lvl="2">
              <a:spcBef>
                <a:spcPts val="600"/>
              </a:spcBef>
              <a:spcAft>
                <a:spcPts val="0"/>
              </a:spcAft>
              <a:buClr>
                <a:srgbClr val="009286"/>
              </a:buClr>
              <a:buSzPct val="100000"/>
            </a:pPr>
            <a:endParaRPr lang="en-US" sz="1800" dirty="0">
              <a:solidFill>
                <a:srgbClr val="54646C"/>
              </a:solidFill>
            </a:endParaRPr>
          </a:p>
          <a:p>
            <a:pPr marL="3175" lvl="2">
              <a:spcBef>
                <a:spcPts val="600"/>
              </a:spcBef>
              <a:spcAft>
                <a:spcPts val="0"/>
              </a:spcAft>
              <a:buClr>
                <a:srgbClr val="009286"/>
              </a:buClr>
              <a:buSzPct val="100000"/>
            </a:pPr>
            <a:endParaRPr lang="en-US" sz="1800" dirty="0">
              <a:solidFill>
                <a:srgbClr val="54646C"/>
              </a:solidFill>
            </a:endParaRPr>
          </a:p>
        </p:txBody>
      </p:sp>
    </p:spTree>
    <p:extLst>
      <p:ext uri="{BB962C8B-B14F-4D97-AF65-F5344CB8AC3E}">
        <p14:creationId xmlns:p14="http://schemas.microsoft.com/office/powerpoint/2010/main" val="232957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p:nvPr/>
        </p:nvSpPr>
        <p:spPr>
          <a:xfrm>
            <a:off x="2476" y="642938"/>
            <a:ext cx="9903524" cy="5572125"/>
          </a:xfrm>
          <a:prstGeom prst="rect">
            <a:avLst/>
          </a:prstGeom>
          <a:solidFill>
            <a:schemeClr val="lt1"/>
          </a:solidFill>
          <a:ln>
            <a:noFill/>
          </a:ln>
        </p:spPr>
        <p:txBody>
          <a:bodyPr spcFirstLastPara="1" wrap="square" lIns="99044" tIns="49508" rIns="99044" bIns="49508" anchor="ctr" anchorCtr="0">
            <a:noAutofit/>
          </a:bodyPr>
          <a:lstStyle/>
          <a:p>
            <a:pPr algn="ctr">
              <a:spcBef>
                <a:spcPts val="0"/>
              </a:spcBef>
              <a:spcAft>
                <a:spcPts val="0"/>
              </a:spcAft>
            </a:pPr>
            <a:endParaRPr sz="1950">
              <a:solidFill>
                <a:schemeClr val="lt1"/>
              </a:solidFill>
              <a:latin typeface="Calibri"/>
              <a:ea typeface="Calibri"/>
              <a:cs typeface="Calibri"/>
              <a:sym typeface="Calibri"/>
            </a:endParaRPr>
          </a:p>
        </p:txBody>
      </p:sp>
      <p:sp>
        <p:nvSpPr>
          <p:cNvPr id="91" name="Google Shape;91;p2"/>
          <p:cNvSpPr/>
          <p:nvPr/>
        </p:nvSpPr>
        <p:spPr>
          <a:xfrm>
            <a:off x="397465" y="1552151"/>
            <a:ext cx="3753700" cy="3753699"/>
          </a:xfrm>
          <a:prstGeom prst="ellipse">
            <a:avLst/>
          </a:prstGeom>
          <a:solidFill>
            <a:srgbClr val="009286"/>
          </a:solidFill>
          <a:ln>
            <a:noFill/>
          </a:ln>
        </p:spPr>
        <p:txBody>
          <a:bodyPr spcFirstLastPara="1" wrap="square" lIns="99044" tIns="49508" rIns="99044" bIns="49508" anchor="ctr" anchorCtr="0">
            <a:noAutofit/>
          </a:bodyPr>
          <a:lstStyle/>
          <a:p>
            <a:pPr algn="ctr">
              <a:spcBef>
                <a:spcPts val="0"/>
              </a:spcBef>
              <a:spcAft>
                <a:spcPts val="0"/>
              </a:spcAft>
            </a:pPr>
            <a:endParaRPr sz="1950">
              <a:solidFill>
                <a:schemeClr val="lt1"/>
              </a:solidFill>
              <a:latin typeface="Calibri"/>
              <a:ea typeface="Calibri"/>
              <a:cs typeface="Calibri"/>
              <a:sym typeface="Calibri"/>
            </a:endParaRPr>
          </a:p>
        </p:txBody>
      </p:sp>
      <p:sp>
        <p:nvSpPr>
          <p:cNvPr id="92" name="Google Shape;92;p2"/>
          <p:cNvSpPr txBox="1">
            <a:spLocks noGrp="1"/>
          </p:cNvSpPr>
          <p:nvPr>
            <p:ph type="ctrTitle"/>
          </p:nvPr>
        </p:nvSpPr>
        <p:spPr>
          <a:xfrm>
            <a:off x="951497" y="1777745"/>
            <a:ext cx="2632912" cy="3302510"/>
          </a:xfrm>
          <a:prstGeom prst="rect">
            <a:avLst/>
          </a:prstGeom>
          <a:noFill/>
          <a:ln>
            <a:noFill/>
          </a:ln>
        </p:spPr>
        <p:txBody>
          <a:bodyPr spcFirstLastPara="1" wrap="square" lIns="99044" tIns="49508" rIns="99044" bIns="49508" anchor="ctr" anchorCtr="0">
            <a:normAutofit/>
          </a:bodyPr>
          <a:lstStyle/>
          <a:p>
            <a:pPr>
              <a:lnSpc>
                <a:spcPct val="90000"/>
              </a:lnSpc>
              <a:spcBef>
                <a:spcPts val="0"/>
              </a:spcBef>
              <a:spcAft>
                <a:spcPts val="0"/>
              </a:spcAft>
              <a:buClr>
                <a:srgbClr val="FFFFFF"/>
              </a:buClr>
              <a:buSzPts val="4400"/>
            </a:pPr>
            <a:r>
              <a:rPr lang="en-US" sz="4767" dirty="0">
                <a:solidFill>
                  <a:srgbClr val="FFFFFF"/>
                </a:solidFill>
                <a:latin typeface="Calibri"/>
                <a:ea typeface="Calibri"/>
                <a:cs typeface="Calibri"/>
                <a:sym typeface="Calibri"/>
              </a:rPr>
              <a:t>Executive Summary</a:t>
            </a:r>
            <a:endParaRPr dirty="0"/>
          </a:p>
        </p:txBody>
      </p:sp>
      <p:sp>
        <p:nvSpPr>
          <p:cNvPr id="93" name="Google Shape;93;p2"/>
          <p:cNvSpPr/>
          <p:nvPr/>
        </p:nvSpPr>
        <p:spPr>
          <a:xfrm rot="-1790889">
            <a:off x="7055522" y="1407620"/>
            <a:ext cx="2427668" cy="2427668"/>
          </a:xfrm>
          <a:prstGeom prst="arc">
            <a:avLst>
              <a:gd name="adj1" fmla="val 15817365"/>
              <a:gd name="adj2" fmla="val 1781380"/>
            </a:avLst>
          </a:prstGeom>
          <a:noFill/>
          <a:ln w="127000" cap="rnd" cmpd="sng">
            <a:solidFill>
              <a:schemeClr val="accent4"/>
            </a:solidFill>
            <a:prstDash val="dash"/>
            <a:miter lim="800000"/>
            <a:headEnd type="none" w="sm" len="sm"/>
            <a:tailEnd type="none" w="sm" len="sm"/>
          </a:ln>
        </p:spPr>
        <p:txBody>
          <a:bodyPr spcFirstLastPara="1" wrap="square" lIns="99044" tIns="49508" rIns="99044" bIns="49508" anchor="ctr" anchorCtr="0">
            <a:noAutofit/>
          </a:bodyPr>
          <a:lstStyle/>
          <a:p>
            <a:pPr algn="ctr">
              <a:spcBef>
                <a:spcPts val="0"/>
              </a:spcBef>
              <a:spcAft>
                <a:spcPts val="0"/>
              </a:spcAft>
              <a:buClr>
                <a:schemeClr val="dk1"/>
              </a:buClr>
              <a:buSzPts val="1800"/>
            </a:pPr>
            <a:endParaRPr sz="1950">
              <a:solidFill>
                <a:srgbClr val="000000"/>
              </a:solidFill>
              <a:latin typeface="Calibri"/>
              <a:ea typeface="Calibri"/>
              <a:cs typeface="Calibri"/>
              <a:sym typeface="Calibri"/>
            </a:endParaRPr>
          </a:p>
        </p:txBody>
      </p:sp>
      <p:sp>
        <p:nvSpPr>
          <p:cNvPr id="94" name="Google Shape;94;p2"/>
          <p:cNvSpPr/>
          <p:nvPr/>
        </p:nvSpPr>
        <p:spPr>
          <a:xfrm>
            <a:off x="739415" y="4527494"/>
            <a:ext cx="443706" cy="443706"/>
          </a:xfrm>
          <a:prstGeom prst="ellipse">
            <a:avLst/>
          </a:prstGeom>
          <a:solidFill>
            <a:schemeClr val="accent5"/>
          </a:solidFill>
          <a:ln>
            <a:noFill/>
          </a:ln>
        </p:spPr>
        <p:txBody>
          <a:bodyPr spcFirstLastPara="1" wrap="square" lIns="99044" tIns="49508" rIns="99044" bIns="49508" anchor="ctr" anchorCtr="0">
            <a:noAutofit/>
          </a:bodyPr>
          <a:lstStyle/>
          <a:p>
            <a:pPr algn="ctr">
              <a:spcBef>
                <a:spcPts val="0"/>
              </a:spcBef>
              <a:spcAft>
                <a:spcPts val="0"/>
              </a:spcAft>
              <a:buClr>
                <a:schemeClr val="lt1"/>
              </a:buClr>
              <a:buSzPts val="1800"/>
            </a:pPr>
            <a:endParaRPr sz="1950">
              <a:solidFill>
                <a:srgbClr val="FFFFFF"/>
              </a:solidFill>
              <a:latin typeface="Calibri"/>
              <a:ea typeface="Calibri"/>
              <a:cs typeface="Calibri"/>
              <a:sym typeface="Calibri"/>
            </a:endParaRPr>
          </a:p>
        </p:txBody>
      </p:sp>
      <p:sp>
        <p:nvSpPr>
          <p:cNvPr id="95" name="Google Shape;95;p2"/>
          <p:cNvSpPr txBox="1"/>
          <p:nvPr/>
        </p:nvSpPr>
        <p:spPr>
          <a:xfrm>
            <a:off x="4363249" y="1882839"/>
            <a:ext cx="4986050" cy="3197416"/>
          </a:xfrm>
          <a:prstGeom prst="rect">
            <a:avLst/>
          </a:prstGeom>
          <a:noFill/>
          <a:ln>
            <a:noFill/>
          </a:ln>
        </p:spPr>
        <p:txBody>
          <a:bodyPr spcFirstLastPara="1" wrap="square" lIns="99044" tIns="49508" rIns="99044" bIns="49508" anchor="t" anchorCtr="0">
            <a:normAutofit/>
          </a:bodyPr>
          <a:lstStyle/>
          <a:p>
            <a:pPr indent="247642">
              <a:lnSpc>
                <a:spcPct val="90000"/>
              </a:lnSpc>
              <a:spcBef>
                <a:spcPts val="812"/>
              </a:spcBef>
              <a:spcAft>
                <a:spcPts val="0"/>
              </a:spcAft>
              <a:buClr>
                <a:schemeClr val="dk1"/>
              </a:buClr>
              <a:buSzPts val="3600"/>
            </a:pPr>
            <a:endParaRPr sz="2708" dirty="0">
              <a:solidFill>
                <a:schemeClr val="dk1"/>
              </a:solidFill>
              <a:highlight>
                <a:srgbClr val="FFFFFF"/>
              </a:highlight>
              <a:latin typeface="Calibri"/>
              <a:ea typeface="Calibri"/>
              <a:cs typeface="Calibri"/>
              <a:sym typeface="Calibri"/>
            </a:endParaRPr>
          </a:p>
          <a:p>
            <a:pPr>
              <a:lnSpc>
                <a:spcPct val="90000"/>
              </a:lnSpc>
              <a:spcBef>
                <a:spcPts val="812"/>
              </a:spcBef>
              <a:spcAft>
                <a:spcPts val="0"/>
              </a:spcAft>
              <a:buClr>
                <a:schemeClr val="dk1"/>
              </a:buClr>
              <a:buSzPts val="3600"/>
            </a:pPr>
            <a:r>
              <a:rPr lang="en-US" sz="2708" dirty="0">
                <a:solidFill>
                  <a:schemeClr val="dk1"/>
                </a:solidFill>
                <a:highlight>
                  <a:srgbClr val="FFFFFF"/>
                </a:highlight>
                <a:latin typeface="Calibri"/>
                <a:ea typeface="Calibri"/>
                <a:cs typeface="Calibri"/>
                <a:sym typeface="Calibri"/>
              </a:rPr>
              <a:t>Lending Genie is a revolutionary platform that uses Machine Learning technology to improve Credit Risk Modeling, with higher accuracy level efficiently for Financial Institutions</a:t>
            </a:r>
            <a:endParaRPr sz="2708"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4"/>
          <p:cNvSpPr txBox="1">
            <a:spLocks noGrp="1"/>
          </p:cNvSpPr>
          <p:nvPr>
            <p:ph type="title"/>
          </p:nvPr>
        </p:nvSpPr>
        <p:spPr>
          <a:xfrm>
            <a:off x="952501" y="1233488"/>
            <a:ext cx="8382000" cy="595312"/>
          </a:xfrm>
          <a:prstGeom prst="rect">
            <a:avLst/>
          </a:prstGeom>
          <a:noFill/>
          <a:ln>
            <a:noFill/>
          </a:ln>
        </p:spPr>
        <p:txBody>
          <a:bodyPr spcFirstLastPara="1" wrap="square" lIns="99044" tIns="99044" rIns="99044" bIns="99044" anchor="ctr" anchorCtr="0">
            <a:noAutofit/>
          </a:bodyPr>
          <a:lstStyle/>
          <a:p>
            <a:pPr>
              <a:lnSpc>
                <a:spcPct val="90000"/>
              </a:lnSpc>
              <a:spcBef>
                <a:spcPts val="0"/>
              </a:spcBef>
              <a:spcAft>
                <a:spcPts val="0"/>
              </a:spcAft>
              <a:buClr>
                <a:schemeClr val="dk1"/>
              </a:buClr>
              <a:buSzPts val="3200"/>
            </a:pPr>
            <a:r>
              <a:rPr lang="en-US" sz="3200" dirty="0">
                <a:solidFill>
                  <a:schemeClr val="bg1">
                    <a:lumMod val="65000"/>
                  </a:schemeClr>
                </a:solidFill>
                <a:latin typeface="Calibri"/>
                <a:cs typeface="Calibri"/>
              </a:rPr>
              <a:t>Motivation For Development</a:t>
            </a:r>
            <a:endParaRPr sz="3200" dirty="0">
              <a:solidFill>
                <a:schemeClr val="bg1">
                  <a:lumMod val="65000"/>
                </a:schemeClr>
              </a:solidFill>
              <a:latin typeface="Calibri"/>
              <a:cs typeface="Calibri"/>
            </a:endParaRPr>
          </a:p>
        </p:txBody>
      </p:sp>
      <p:grpSp>
        <p:nvGrpSpPr>
          <p:cNvPr id="121" name="Google Shape;121;p4"/>
          <p:cNvGrpSpPr/>
          <p:nvPr/>
        </p:nvGrpSpPr>
        <p:grpSpPr>
          <a:xfrm>
            <a:off x="1202148" y="2549044"/>
            <a:ext cx="7901892" cy="2572259"/>
            <a:chOff x="0" y="0"/>
            <a:chExt cx="7294054" cy="2374393"/>
          </a:xfrm>
        </p:grpSpPr>
        <p:sp>
          <p:nvSpPr>
            <p:cNvPr id="122" name="Google Shape;122;p4"/>
            <p:cNvSpPr/>
            <p:nvPr/>
          </p:nvSpPr>
          <p:spPr>
            <a:xfrm>
              <a:off x="0" y="0"/>
              <a:ext cx="6703695" cy="979051"/>
            </a:xfrm>
            <a:prstGeom prst="roundRect">
              <a:avLst>
                <a:gd name="adj" fmla="val 10000"/>
              </a:avLst>
            </a:prstGeom>
            <a:solidFill>
              <a:srgbClr val="009286"/>
            </a:solidFill>
            <a:ln w="12700" cap="flat" cmpd="sng">
              <a:solidFill>
                <a:schemeClr val="lt1"/>
              </a:solidFill>
              <a:prstDash val="solid"/>
              <a:miter lim="800000"/>
              <a:headEnd type="none" w="sm" len="sm"/>
              <a:tailEnd type="none" w="sm" len="sm"/>
            </a:ln>
          </p:spPr>
          <p:txBody>
            <a:bodyPr spcFirstLastPara="1" wrap="square" lIns="99044" tIns="99044" rIns="99044" bIns="99044" anchor="ctr" anchorCtr="0">
              <a:noAutofit/>
            </a:bodyPr>
            <a:lstStyle/>
            <a:p>
              <a:pPr>
                <a:spcBef>
                  <a:spcPts val="0"/>
                </a:spcBef>
                <a:spcAft>
                  <a:spcPts val="0"/>
                </a:spcAft>
              </a:pPr>
              <a:endParaRPr sz="1083"/>
            </a:p>
          </p:txBody>
        </p:sp>
        <p:sp>
          <p:nvSpPr>
            <p:cNvPr id="123" name="Google Shape;123;p4"/>
            <p:cNvSpPr txBox="1"/>
            <p:nvPr/>
          </p:nvSpPr>
          <p:spPr>
            <a:xfrm>
              <a:off x="28675" y="28675"/>
              <a:ext cx="5647223" cy="921701"/>
            </a:xfrm>
            <a:prstGeom prst="rect">
              <a:avLst/>
            </a:prstGeom>
            <a:noFill/>
            <a:ln>
              <a:noFill/>
            </a:ln>
          </p:spPr>
          <p:txBody>
            <a:bodyPr spcFirstLastPara="1" wrap="square" lIns="74290" tIns="74290" rIns="74290" bIns="74290" anchor="ctr" anchorCtr="0">
              <a:noAutofit/>
            </a:bodyPr>
            <a:lstStyle/>
            <a:p>
              <a:pPr>
                <a:lnSpc>
                  <a:spcPct val="90000"/>
                </a:lnSpc>
                <a:spcBef>
                  <a:spcPts val="0"/>
                </a:spcBef>
                <a:spcAft>
                  <a:spcPts val="0"/>
                </a:spcAft>
                <a:buClr>
                  <a:schemeClr val="lt1"/>
                </a:buClr>
                <a:buSzPts val="1800"/>
              </a:pPr>
              <a:r>
                <a:rPr lang="en-US" sz="1950" dirty="0">
                  <a:solidFill>
                    <a:schemeClr val="lt1"/>
                  </a:solidFill>
                  <a:latin typeface="Calibri"/>
                  <a:ea typeface="Calibri"/>
                  <a:cs typeface="Calibri"/>
                  <a:sym typeface="Calibri"/>
                </a:rPr>
                <a:t>Solving the real-world business problem of Financial Institutions  or any entity that wishes to increase its lending footprint</a:t>
              </a:r>
              <a:endParaRPr sz="1083" dirty="0"/>
            </a:p>
          </p:txBody>
        </p:sp>
        <p:sp>
          <p:nvSpPr>
            <p:cNvPr id="124" name="Google Shape;124;p4"/>
            <p:cNvSpPr/>
            <p:nvPr/>
          </p:nvSpPr>
          <p:spPr>
            <a:xfrm>
              <a:off x="590359" y="1395342"/>
              <a:ext cx="6703695" cy="979051"/>
            </a:xfrm>
            <a:prstGeom prst="roundRect">
              <a:avLst>
                <a:gd name="adj" fmla="val 10000"/>
              </a:avLst>
            </a:prstGeom>
            <a:solidFill>
              <a:srgbClr val="009286"/>
            </a:solidFill>
            <a:ln w="12700" cap="flat" cmpd="sng">
              <a:solidFill>
                <a:schemeClr val="lt1"/>
              </a:solidFill>
              <a:prstDash val="solid"/>
              <a:miter lim="800000"/>
              <a:headEnd type="none" w="sm" len="sm"/>
              <a:tailEnd type="none" w="sm" len="sm"/>
            </a:ln>
          </p:spPr>
          <p:txBody>
            <a:bodyPr spcFirstLastPara="1" wrap="square" lIns="99044" tIns="99044" rIns="99044" bIns="99044" anchor="ctr" anchorCtr="0">
              <a:noAutofit/>
            </a:bodyPr>
            <a:lstStyle/>
            <a:p>
              <a:pPr>
                <a:spcBef>
                  <a:spcPts val="0"/>
                </a:spcBef>
                <a:spcAft>
                  <a:spcPts val="0"/>
                </a:spcAft>
              </a:pPr>
              <a:endParaRPr sz="1083"/>
            </a:p>
          </p:txBody>
        </p:sp>
        <p:sp>
          <p:nvSpPr>
            <p:cNvPr id="125" name="Google Shape;125;p4"/>
            <p:cNvSpPr txBox="1"/>
            <p:nvPr/>
          </p:nvSpPr>
          <p:spPr>
            <a:xfrm>
              <a:off x="642618" y="1366667"/>
              <a:ext cx="5418459" cy="921701"/>
            </a:xfrm>
            <a:prstGeom prst="rect">
              <a:avLst/>
            </a:prstGeom>
            <a:noFill/>
            <a:ln>
              <a:noFill/>
            </a:ln>
          </p:spPr>
          <p:txBody>
            <a:bodyPr spcFirstLastPara="1" wrap="square" lIns="74290" tIns="74290" rIns="74290" bIns="74290" anchor="ctr" anchorCtr="0">
              <a:noAutofit/>
            </a:bodyPr>
            <a:lstStyle/>
            <a:p>
              <a:pPr>
                <a:lnSpc>
                  <a:spcPct val="90000"/>
                </a:lnSpc>
                <a:spcBef>
                  <a:spcPts val="0"/>
                </a:spcBef>
                <a:spcAft>
                  <a:spcPts val="0"/>
                </a:spcAft>
                <a:buClr>
                  <a:schemeClr val="lt1"/>
                </a:buClr>
                <a:buSzPts val="1800"/>
              </a:pPr>
              <a:r>
                <a:rPr lang="en-US" sz="1950" dirty="0">
                  <a:solidFill>
                    <a:schemeClr val="lt1"/>
                  </a:solidFill>
                  <a:latin typeface="Calibri"/>
                  <a:ea typeface="Calibri"/>
                  <a:cs typeface="Calibri"/>
                  <a:sym typeface="Calibri"/>
                </a:rPr>
                <a:t>Use techniques of machine learning and power of cloud computing to prepare modern age way of finding out credit risk</a:t>
              </a:r>
              <a:endParaRPr sz="1083" dirty="0"/>
            </a:p>
          </p:txBody>
        </p:sp>
        <p:sp>
          <p:nvSpPr>
            <p:cNvPr id="128" name="Google Shape;128;p4"/>
            <p:cNvSpPr/>
            <p:nvPr/>
          </p:nvSpPr>
          <p:spPr>
            <a:xfrm>
              <a:off x="6067311" y="742447"/>
              <a:ext cx="636383" cy="636383"/>
            </a:xfrm>
            <a:prstGeom prst="downArrow">
              <a:avLst>
                <a:gd name="adj1" fmla="val 55000"/>
                <a:gd name="adj2" fmla="val 45000"/>
              </a:avLst>
            </a:prstGeom>
            <a:solidFill>
              <a:srgbClr val="CFDEEF">
                <a:alpha val="89803"/>
              </a:srgbClr>
            </a:solidFill>
            <a:ln w="12700" cap="flat" cmpd="sng">
              <a:solidFill>
                <a:srgbClr val="CFDEEF">
                  <a:alpha val="89803"/>
                </a:srgbClr>
              </a:solidFill>
              <a:prstDash val="solid"/>
              <a:miter lim="800000"/>
              <a:headEnd type="none" w="sm" len="sm"/>
              <a:tailEnd type="none" w="sm" len="sm"/>
            </a:ln>
          </p:spPr>
          <p:txBody>
            <a:bodyPr spcFirstLastPara="1" wrap="square" lIns="99044" tIns="99044" rIns="99044" bIns="99044" anchor="ctr" anchorCtr="0">
              <a:noAutofit/>
            </a:bodyPr>
            <a:lstStyle/>
            <a:p>
              <a:pPr>
                <a:spcBef>
                  <a:spcPts val="0"/>
                </a:spcBef>
                <a:spcAft>
                  <a:spcPts val="0"/>
                </a:spcAft>
              </a:pPr>
              <a:endParaRPr sz="1083"/>
            </a:p>
          </p:txBody>
        </p:sp>
        <p:sp>
          <p:nvSpPr>
            <p:cNvPr id="129" name="Google Shape;129;p4"/>
            <p:cNvSpPr txBox="1"/>
            <p:nvPr/>
          </p:nvSpPr>
          <p:spPr>
            <a:xfrm>
              <a:off x="6210497" y="742447"/>
              <a:ext cx="350011" cy="478878"/>
            </a:xfrm>
            <a:prstGeom prst="rect">
              <a:avLst/>
            </a:prstGeom>
            <a:noFill/>
            <a:ln>
              <a:noFill/>
            </a:ln>
          </p:spPr>
          <p:txBody>
            <a:bodyPr spcFirstLastPara="1" wrap="square" lIns="39894" tIns="39894" rIns="39894" bIns="39894" anchor="ctr" anchorCtr="0">
              <a:noAutofit/>
            </a:bodyPr>
            <a:lstStyle/>
            <a:p>
              <a:pPr algn="ctr">
                <a:lnSpc>
                  <a:spcPct val="90000"/>
                </a:lnSpc>
                <a:spcBef>
                  <a:spcPts val="0"/>
                </a:spcBef>
                <a:spcAft>
                  <a:spcPts val="0"/>
                </a:spcAft>
                <a:buClr>
                  <a:schemeClr val="dk1"/>
                </a:buClr>
                <a:buSzPts val="2900"/>
              </a:pPr>
              <a:endParaRPr sz="3142">
                <a:solidFill>
                  <a:schemeClr val="dk1"/>
                </a:solidFill>
                <a:latin typeface="Calibri"/>
                <a:ea typeface="Calibri"/>
                <a:cs typeface="Calibri"/>
                <a:sym typeface="Calibri"/>
              </a:endParaRPr>
            </a:p>
          </p:txBody>
        </p:sp>
        <p:sp>
          <p:nvSpPr>
            <p:cNvPr id="131" name="Google Shape;131;p4"/>
            <p:cNvSpPr txBox="1"/>
            <p:nvPr/>
          </p:nvSpPr>
          <p:spPr>
            <a:xfrm>
              <a:off x="6802000" y="1878146"/>
              <a:ext cx="350011" cy="478878"/>
            </a:xfrm>
            <a:prstGeom prst="rect">
              <a:avLst/>
            </a:prstGeom>
            <a:noFill/>
            <a:ln>
              <a:noFill/>
            </a:ln>
          </p:spPr>
          <p:txBody>
            <a:bodyPr spcFirstLastPara="1" wrap="square" lIns="39894" tIns="39894" rIns="39894" bIns="39894" anchor="ctr" anchorCtr="0">
              <a:noAutofit/>
            </a:bodyPr>
            <a:lstStyle/>
            <a:p>
              <a:pPr algn="ctr">
                <a:lnSpc>
                  <a:spcPct val="90000"/>
                </a:lnSpc>
                <a:spcBef>
                  <a:spcPts val="0"/>
                </a:spcBef>
                <a:spcAft>
                  <a:spcPts val="0"/>
                </a:spcAft>
                <a:buClr>
                  <a:schemeClr val="dk1"/>
                </a:buClr>
                <a:buSzPts val="2900"/>
              </a:pPr>
              <a:endParaRPr sz="3142">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1afac2fd350_0_230"/>
          <p:cNvSpPr/>
          <p:nvPr/>
        </p:nvSpPr>
        <p:spPr>
          <a:xfrm>
            <a:off x="1752600" y="1823793"/>
            <a:ext cx="7604655" cy="4462708"/>
          </a:xfrm>
          <a:prstGeom prst="rect">
            <a:avLst/>
          </a:prstGeom>
          <a:solidFill>
            <a:schemeClr val="lt1"/>
          </a:solidFill>
          <a:ln>
            <a:noFill/>
          </a:ln>
        </p:spPr>
        <p:txBody>
          <a:bodyPr spcFirstLastPara="1" wrap="square" lIns="99044" tIns="49508" rIns="99044" bIns="49508" anchor="ctr" anchorCtr="0">
            <a:noAutofit/>
          </a:bodyPr>
          <a:lstStyle/>
          <a:p>
            <a:pPr marL="180975" lvl="2" indent="-177800">
              <a:spcBef>
                <a:spcPts val="600"/>
              </a:spcBef>
              <a:spcAft>
                <a:spcPts val="0"/>
              </a:spcAft>
              <a:buClr>
                <a:srgbClr val="009286"/>
              </a:buClr>
              <a:buSzPct val="100000"/>
              <a:buFont typeface="Wingdings"/>
              <a:buChar char="§"/>
            </a:pPr>
            <a:r>
              <a:rPr lang="en-GB" sz="1800" dirty="0">
                <a:solidFill>
                  <a:srgbClr val="54646C"/>
                </a:solidFill>
              </a:rPr>
              <a:t>User (FI or any counterparty that’s interested in lending to its customers) provides customer data to our application</a:t>
            </a:r>
          </a:p>
          <a:p>
            <a:pPr marL="180975" lvl="2" indent="-177800">
              <a:spcBef>
                <a:spcPts val="600"/>
              </a:spcBef>
              <a:spcAft>
                <a:spcPts val="0"/>
              </a:spcAft>
              <a:buClr>
                <a:srgbClr val="009286"/>
              </a:buClr>
              <a:buSzPct val="100000"/>
              <a:buFont typeface="Wingdings"/>
              <a:buChar char="§"/>
            </a:pPr>
            <a:endParaRPr lang="en-GB" sz="1800" dirty="0">
              <a:solidFill>
                <a:srgbClr val="54646C"/>
              </a:solidFill>
            </a:endParaRPr>
          </a:p>
          <a:p>
            <a:pPr marL="180975" lvl="2" indent="-177800">
              <a:spcBef>
                <a:spcPts val="600"/>
              </a:spcBef>
              <a:spcAft>
                <a:spcPts val="0"/>
              </a:spcAft>
              <a:buClr>
                <a:srgbClr val="009286"/>
              </a:buClr>
              <a:buSzPct val="100000"/>
              <a:buFont typeface="Wingdings"/>
              <a:buChar char="§"/>
            </a:pPr>
            <a:r>
              <a:rPr lang="en-US" sz="1800" dirty="0">
                <a:solidFill>
                  <a:srgbClr val="54646C"/>
                </a:solidFill>
              </a:rPr>
              <a:t>Application cleans/prepares data for further analysis. </a:t>
            </a:r>
          </a:p>
          <a:p>
            <a:pPr marL="180975" lvl="2" indent="-177800">
              <a:spcBef>
                <a:spcPts val="600"/>
              </a:spcBef>
              <a:spcAft>
                <a:spcPts val="0"/>
              </a:spcAft>
              <a:buClr>
                <a:srgbClr val="009286"/>
              </a:buClr>
              <a:buSzPct val="100000"/>
              <a:buFont typeface="Wingdings"/>
              <a:buChar char="§"/>
            </a:pPr>
            <a:endParaRPr lang="en-US" sz="1800" dirty="0">
              <a:solidFill>
                <a:srgbClr val="54646C"/>
              </a:solidFill>
            </a:endParaRPr>
          </a:p>
          <a:p>
            <a:pPr marL="180975" lvl="2" indent="-177800">
              <a:spcBef>
                <a:spcPts val="600"/>
              </a:spcBef>
              <a:spcAft>
                <a:spcPts val="0"/>
              </a:spcAft>
              <a:buClr>
                <a:srgbClr val="009286"/>
              </a:buClr>
              <a:buSzPct val="100000"/>
              <a:buFont typeface="Wingdings"/>
              <a:buChar char="§"/>
            </a:pPr>
            <a:r>
              <a:rPr lang="en-US" sz="1800" dirty="0">
                <a:solidFill>
                  <a:srgbClr val="54646C"/>
                </a:solidFill>
              </a:rPr>
              <a:t>Application prepares 5 to 6 models and then evaluate these models to figure out appropriate model that fits the data</a:t>
            </a:r>
          </a:p>
          <a:p>
            <a:pPr marL="180975" lvl="2" indent="-177800">
              <a:spcBef>
                <a:spcPts val="600"/>
              </a:spcBef>
              <a:spcAft>
                <a:spcPts val="0"/>
              </a:spcAft>
              <a:buClr>
                <a:srgbClr val="009286"/>
              </a:buClr>
              <a:buSzPct val="100000"/>
              <a:buFont typeface="Wingdings"/>
              <a:buChar char="§"/>
            </a:pPr>
            <a:endParaRPr lang="en-US" sz="1800" dirty="0">
              <a:solidFill>
                <a:srgbClr val="54646C"/>
              </a:solidFill>
            </a:endParaRPr>
          </a:p>
          <a:p>
            <a:pPr marL="180975" lvl="2" indent="-177800">
              <a:spcBef>
                <a:spcPts val="600"/>
              </a:spcBef>
              <a:spcAft>
                <a:spcPts val="0"/>
              </a:spcAft>
              <a:buClr>
                <a:srgbClr val="009286"/>
              </a:buClr>
              <a:buSzPct val="100000"/>
              <a:buFont typeface="Wingdings"/>
              <a:buChar char="§"/>
            </a:pPr>
            <a:r>
              <a:rPr lang="en-US" sz="1800" dirty="0">
                <a:solidFill>
                  <a:srgbClr val="54646C"/>
                </a:solidFill>
              </a:rPr>
              <a:t>Application deploys the model on SageMaker for further prediction and analysis</a:t>
            </a:r>
            <a:endParaRPr sz="1800" dirty="0">
              <a:solidFill>
                <a:schemeClr val="lt1"/>
              </a:solidFill>
              <a:latin typeface="Calibri"/>
              <a:ea typeface="Calibri"/>
              <a:cs typeface="Calibri"/>
              <a:sym typeface="Calibri"/>
            </a:endParaRPr>
          </a:p>
        </p:txBody>
      </p:sp>
      <p:sp>
        <p:nvSpPr>
          <p:cNvPr id="101" name="Google Shape;101;g1afac2fd350_0_230"/>
          <p:cNvSpPr/>
          <p:nvPr/>
        </p:nvSpPr>
        <p:spPr>
          <a:xfrm rot="-5587854" flipH="1">
            <a:off x="445479" y="3200096"/>
            <a:ext cx="2427799" cy="2427799"/>
          </a:xfrm>
          <a:prstGeom prst="arc">
            <a:avLst>
              <a:gd name="adj1" fmla="val 14441841"/>
              <a:gd name="adj2" fmla="val 0"/>
            </a:avLst>
          </a:prstGeom>
          <a:noFill/>
          <a:ln w="127000" cap="rnd" cmpd="sng">
            <a:solidFill>
              <a:schemeClr val="accent4"/>
            </a:solidFill>
            <a:prstDash val="dash"/>
            <a:miter lim="800000"/>
            <a:headEnd type="none" w="sm" len="sm"/>
            <a:tailEnd type="none" w="sm" len="sm"/>
          </a:ln>
        </p:spPr>
        <p:txBody>
          <a:bodyPr spcFirstLastPara="1" wrap="square" lIns="99044" tIns="49508" rIns="99044" bIns="49508" anchor="ctr" anchorCtr="0">
            <a:noAutofit/>
          </a:bodyPr>
          <a:lstStyle/>
          <a:p>
            <a:pPr algn="ctr">
              <a:spcBef>
                <a:spcPts val="0"/>
              </a:spcBef>
              <a:spcAft>
                <a:spcPts val="0"/>
              </a:spcAft>
              <a:buClr>
                <a:schemeClr val="dk1"/>
              </a:buClr>
              <a:buSzPts val="1800"/>
            </a:pPr>
            <a:endParaRPr sz="1950">
              <a:solidFill>
                <a:srgbClr val="000000"/>
              </a:solidFill>
              <a:latin typeface="Calibri"/>
              <a:ea typeface="Calibri"/>
              <a:cs typeface="Calibri"/>
              <a:sym typeface="Calibri"/>
            </a:endParaRPr>
          </a:p>
        </p:txBody>
      </p:sp>
      <p:sp>
        <p:nvSpPr>
          <p:cNvPr id="102" name="Google Shape;102;g1afac2fd350_0_230"/>
          <p:cNvSpPr txBox="1">
            <a:spLocks noGrp="1"/>
          </p:cNvSpPr>
          <p:nvPr>
            <p:ph type="title"/>
          </p:nvPr>
        </p:nvSpPr>
        <p:spPr>
          <a:xfrm>
            <a:off x="952500" y="1227417"/>
            <a:ext cx="8382000" cy="596375"/>
          </a:xfrm>
          <a:prstGeom prst="rect">
            <a:avLst/>
          </a:prstGeom>
          <a:noFill/>
          <a:ln>
            <a:noFill/>
          </a:ln>
        </p:spPr>
        <p:txBody>
          <a:bodyPr spcFirstLastPara="1" wrap="square" lIns="99044" tIns="49508" rIns="99044" bIns="49508" anchor="b" anchorCtr="0">
            <a:normAutofit/>
          </a:bodyPr>
          <a:lstStyle/>
          <a:p>
            <a:pPr>
              <a:buSzPts val="3200"/>
            </a:pPr>
            <a:r>
              <a:rPr lang="en-US" sz="3200" dirty="0">
                <a:solidFill>
                  <a:schemeClr val="bg1">
                    <a:lumMod val="65000"/>
                  </a:schemeClr>
                </a:solidFill>
                <a:latin typeface="Calibri"/>
                <a:cs typeface="Calibri"/>
                <a:sym typeface="Calibri"/>
              </a:rPr>
              <a:t>Approach: Breakdown Of Tasks</a:t>
            </a:r>
            <a:endParaRPr sz="3200" dirty="0">
              <a:solidFill>
                <a:schemeClr val="bg1">
                  <a:lumMod val="65000"/>
                </a:schemeClr>
              </a:solidFill>
              <a:latin typeface="Calibri"/>
              <a:cs typeface="Calibri"/>
            </a:endParaRPr>
          </a:p>
        </p:txBody>
      </p:sp>
      <p:sp>
        <p:nvSpPr>
          <p:cNvPr id="103" name="Google Shape;103;g1afac2fd350_0_230"/>
          <p:cNvSpPr/>
          <p:nvPr/>
        </p:nvSpPr>
        <p:spPr>
          <a:xfrm>
            <a:off x="8655312" y="1016580"/>
            <a:ext cx="596375" cy="596375"/>
          </a:xfrm>
          <a:prstGeom prst="rect">
            <a:avLst/>
          </a:prstGeom>
          <a:noFill/>
          <a:ln w="127000" cap="flat" cmpd="sng">
            <a:solidFill>
              <a:schemeClr val="accent6"/>
            </a:solidFill>
            <a:prstDash val="solid"/>
            <a:round/>
            <a:headEnd type="none" w="sm" len="sm"/>
            <a:tailEnd type="none" w="sm" len="sm"/>
          </a:ln>
        </p:spPr>
        <p:txBody>
          <a:bodyPr spcFirstLastPara="1" wrap="square" lIns="99044" tIns="49508" rIns="99044" bIns="49508" anchor="ctr" anchorCtr="0">
            <a:noAutofit/>
          </a:bodyPr>
          <a:lstStyle/>
          <a:p>
            <a:pPr algn="ctr">
              <a:spcBef>
                <a:spcPts val="0"/>
              </a:spcBef>
              <a:spcAft>
                <a:spcPts val="0"/>
              </a:spcAft>
              <a:buClr>
                <a:schemeClr val="lt1"/>
              </a:buClr>
              <a:buSzPts val="1800"/>
            </a:pPr>
            <a:endParaRPr sz="1950">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6"/>
          <p:cNvSpPr txBox="1">
            <a:spLocks noGrp="1"/>
          </p:cNvSpPr>
          <p:nvPr>
            <p:ph type="title"/>
          </p:nvPr>
        </p:nvSpPr>
        <p:spPr>
          <a:xfrm>
            <a:off x="952500" y="1233488"/>
            <a:ext cx="8382000" cy="595312"/>
          </a:xfrm>
          <a:prstGeom prst="rect">
            <a:avLst/>
          </a:prstGeom>
          <a:noFill/>
          <a:ln>
            <a:noFill/>
          </a:ln>
        </p:spPr>
        <p:txBody>
          <a:bodyPr spcFirstLastPara="1" wrap="square" lIns="99044" tIns="99044" rIns="99044" bIns="99044" anchor="ctr" anchorCtr="0">
            <a:normAutofit fontScale="90000"/>
          </a:bodyPr>
          <a:lstStyle/>
          <a:p>
            <a:pPr>
              <a:lnSpc>
                <a:spcPct val="90000"/>
              </a:lnSpc>
              <a:spcBef>
                <a:spcPts val="0"/>
              </a:spcBef>
              <a:spcAft>
                <a:spcPts val="0"/>
              </a:spcAft>
              <a:buClr>
                <a:schemeClr val="dk1"/>
              </a:buClr>
              <a:buSzPts val="3200"/>
            </a:pPr>
            <a:r>
              <a:rPr lang="en-US" sz="3200" dirty="0">
                <a:solidFill>
                  <a:schemeClr val="bg1">
                    <a:lumMod val="65000"/>
                  </a:schemeClr>
                </a:solidFill>
                <a:latin typeface="Calibri"/>
                <a:cs typeface="Calibri"/>
              </a:rPr>
              <a:t>Data Base Description</a:t>
            </a:r>
            <a:endParaRPr sz="3200" dirty="0">
              <a:solidFill>
                <a:schemeClr val="bg1">
                  <a:lumMod val="65000"/>
                </a:schemeClr>
              </a:solidFill>
              <a:latin typeface="Calibri"/>
              <a:cs typeface="Calibri"/>
            </a:endParaRPr>
          </a:p>
        </p:txBody>
      </p:sp>
      <p:grpSp>
        <p:nvGrpSpPr>
          <p:cNvPr id="2" name="Group 1">
            <a:extLst>
              <a:ext uri="{FF2B5EF4-FFF2-40B4-BE49-F238E27FC236}">
                <a16:creationId xmlns:a16="http://schemas.microsoft.com/office/drawing/2014/main" id="{2FDA10FD-0C4F-8891-7C1C-871A353A9C67}"/>
              </a:ext>
            </a:extLst>
          </p:cNvPr>
          <p:cNvGrpSpPr/>
          <p:nvPr/>
        </p:nvGrpSpPr>
        <p:grpSpPr>
          <a:xfrm>
            <a:off x="1752600" y="2124950"/>
            <a:ext cx="7472363" cy="1304050"/>
            <a:chOff x="1752600" y="2124950"/>
            <a:chExt cx="7472363" cy="1304050"/>
          </a:xfrm>
        </p:grpSpPr>
        <p:sp>
          <p:nvSpPr>
            <p:cNvPr id="149" name="Google Shape;149;p6"/>
            <p:cNvSpPr/>
            <p:nvPr/>
          </p:nvSpPr>
          <p:spPr>
            <a:xfrm>
              <a:off x="1752600" y="2376500"/>
              <a:ext cx="7472363" cy="1052500"/>
            </a:xfrm>
            <a:prstGeom prst="rect">
              <a:avLst/>
            </a:prstGeom>
            <a:solidFill>
              <a:schemeClr val="lt1">
                <a:alpha val="89803"/>
              </a:schemeClr>
            </a:solidFill>
            <a:ln w="12700" cap="flat" cmpd="sng">
              <a:solidFill>
                <a:srgbClr val="599BD5"/>
              </a:solidFill>
              <a:prstDash val="solid"/>
              <a:miter lim="800000"/>
              <a:headEnd type="none" w="sm" len="sm"/>
              <a:tailEnd type="none" w="sm" len="sm"/>
            </a:ln>
          </p:spPr>
          <p:txBody>
            <a:bodyPr spcFirstLastPara="1" wrap="square" lIns="99044" tIns="99044" rIns="99044" bIns="99044" anchor="ctr" anchorCtr="0">
              <a:noAutofit/>
            </a:bodyPr>
            <a:lstStyle/>
            <a:p>
              <a:pPr marL="180975" lvl="2" indent="-177800">
                <a:spcBef>
                  <a:spcPts val="600"/>
                </a:spcBef>
                <a:spcAft>
                  <a:spcPts val="0"/>
                </a:spcAft>
                <a:buClr>
                  <a:srgbClr val="009286"/>
                </a:buClr>
                <a:buSzPct val="100000"/>
                <a:buFont typeface="Wingdings"/>
                <a:buChar char="§"/>
              </a:pPr>
              <a:endParaRPr lang="en-US" sz="1800" dirty="0">
                <a:solidFill>
                  <a:srgbClr val="54646C"/>
                </a:solidFill>
              </a:endParaRPr>
            </a:p>
            <a:p>
              <a:pPr marL="180975" lvl="2" indent="-177800">
                <a:spcBef>
                  <a:spcPts val="600"/>
                </a:spcBef>
                <a:spcAft>
                  <a:spcPts val="0"/>
                </a:spcAft>
                <a:buClr>
                  <a:srgbClr val="009286"/>
                </a:buClr>
                <a:buSzPct val="100000"/>
                <a:buFont typeface="Wingdings"/>
                <a:buChar char="§"/>
              </a:pPr>
              <a:r>
                <a:rPr lang="en-US" sz="1800" dirty="0">
                  <a:solidFill>
                    <a:srgbClr val="54646C"/>
                  </a:solidFill>
                </a:rPr>
                <a:t>Kaggle - Lending Club Loan public dataset</a:t>
              </a:r>
            </a:p>
            <a:p>
              <a:pPr marL="746125" lvl="3" indent="-285750">
                <a:spcBef>
                  <a:spcPts val="600"/>
                </a:spcBef>
                <a:spcAft>
                  <a:spcPts val="0"/>
                </a:spcAft>
                <a:buClr>
                  <a:srgbClr val="009286"/>
                </a:buClr>
                <a:buSzPct val="100000"/>
                <a:buFont typeface="Symbol" panose="05050102010706020507" pitchFamily="18" charset="2"/>
                <a:buChar char=""/>
              </a:pPr>
              <a:r>
                <a:rPr lang="en-US" sz="1800" dirty="0">
                  <a:solidFill>
                    <a:srgbClr val="54646C"/>
                  </a:solidFill>
                  <a:hlinkClick r:id="rId3"/>
                </a:rPr>
                <a:t>https://www.kaggle.com/datasets/wordsforthewise/lending-club</a:t>
              </a:r>
              <a:endParaRPr lang="en-US" sz="1800" dirty="0">
                <a:solidFill>
                  <a:srgbClr val="54646C"/>
                </a:solidFill>
              </a:endParaRPr>
            </a:p>
            <a:p>
              <a:pPr>
                <a:spcBef>
                  <a:spcPts val="0"/>
                </a:spcBef>
                <a:spcAft>
                  <a:spcPts val="0"/>
                </a:spcAft>
              </a:pPr>
              <a:endParaRPr sz="1083" dirty="0"/>
            </a:p>
          </p:txBody>
        </p:sp>
        <p:sp>
          <p:nvSpPr>
            <p:cNvPr id="151" name="Google Shape;151;p6"/>
            <p:cNvSpPr/>
            <p:nvPr/>
          </p:nvSpPr>
          <p:spPr>
            <a:xfrm>
              <a:off x="2072163" y="2124950"/>
              <a:ext cx="5980748" cy="383760"/>
            </a:xfrm>
            <a:prstGeom prst="roundRect">
              <a:avLst>
                <a:gd name="adj" fmla="val 16667"/>
              </a:avLst>
            </a:prstGeom>
            <a:solidFill>
              <a:srgbClr val="009286"/>
            </a:solidFill>
            <a:ln w="12700" cap="flat" cmpd="sng">
              <a:solidFill>
                <a:schemeClr val="lt1"/>
              </a:solidFill>
              <a:prstDash val="solid"/>
              <a:miter lim="800000"/>
              <a:headEnd type="none" w="sm" len="sm"/>
              <a:tailEnd type="none" w="sm" len="sm"/>
            </a:ln>
          </p:spPr>
          <p:txBody>
            <a:bodyPr spcFirstLastPara="1" wrap="square" lIns="99044" tIns="99044" rIns="99044" bIns="99044" anchor="ctr" anchorCtr="0">
              <a:noAutofit/>
            </a:bodyPr>
            <a:lstStyle/>
            <a:p>
              <a:pPr>
                <a:spcBef>
                  <a:spcPts val="0"/>
                </a:spcBef>
                <a:spcAft>
                  <a:spcPts val="0"/>
                </a:spcAft>
              </a:pPr>
              <a:r>
                <a:rPr lang="en-US" sz="1800" dirty="0">
                  <a:solidFill>
                    <a:schemeClr val="bg1"/>
                  </a:solidFill>
                </a:rPr>
                <a:t>Data Source</a:t>
              </a:r>
              <a:endParaRPr sz="1800" dirty="0">
                <a:solidFill>
                  <a:schemeClr val="bg1"/>
                </a:solidFill>
              </a:endParaRPr>
            </a:p>
          </p:txBody>
        </p:sp>
      </p:grpSp>
      <p:grpSp>
        <p:nvGrpSpPr>
          <p:cNvPr id="3" name="Group 2">
            <a:extLst>
              <a:ext uri="{FF2B5EF4-FFF2-40B4-BE49-F238E27FC236}">
                <a16:creationId xmlns:a16="http://schemas.microsoft.com/office/drawing/2014/main" id="{CF941767-B324-FD76-7480-BEB150C3B4DD}"/>
              </a:ext>
            </a:extLst>
          </p:cNvPr>
          <p:cNvGrpSpPr/>
          <p:nvPr/>
        </p:nvGrpSpPr>
        <p:grpSpPr>
          <a:xfrm>
            <a:off x="1752599" y="3878263"/>
            <a:ext cx="7472363" cy="1577658"/>
            <a:chOff x="1752600" y="2124950"/>
            <a:chExt cx="7472363" cy="1577658"/>
          </a:xfrm>
        </p:grpSpPr>
        <p:sp>
          <p:nvSpPr>
            <p:cNvPr id="4" name="Google Shape;149;p6">
              <a:extLst>
                <a:ext uri="{FF2B5EF4-FFF2-40B4-BE49-F238E27FC236}">
                  <a16:creationId xmlns:a16="http://schemas.microsoft.com/office/drawing/2014/main" id="{5165BE54-0B3C-F984-4112-7A86386E9245}"/>
                </a:ext>
              </a:extLst>
            </p:cNvPr>
            <p:cNvSpPr/>
            <p:nvPr/>
          </p:nvSpPr>
          <p:spPr>
            <a:xfrm>
              <a:off x="1752600" y="2376500"/>
              <a:ext cx="7472363" cy="1326108"/>
            </a:xfrm>
            <a:prstGeom prst="rect">
              <a:avLst/>
            </a:prstGeom>
            <a:solidFill>
              <a:schemeClr val="lt1">
                <a:alpha val="89803"/>
              </a:schemeClr>
            </a:solidFill>
            <a:ln w="12700" cap="flat" cmpd="sng">
              <a:solidFill>
                <a:srgbClr val="599BD5"/>
              </a:solidFill>
              <a:prstDash val="solid"/>
              <a:miter lim="800000"/>
              <a:headEnd type="none" w="sm" len="sm"/>
              <a:tailEnd type="none" w="sm" len="sm"/>
            </a:ln>
          </p:spPr>
          <p:txBody>
            <a:bodyPr spcFirstLastPara="1" wrap="square" lIns="99044" tIns="99044" rIns="99044" bIns="99044" anchor="ctr" anchorCtr="0">
              <a:noAutofit/>
            </a:bodyPr>
            <a:lstStyle/>
            <a:p>
              <a:pPr marL="180975" lvl="2" indent="-177800">
                <a:spcBef>
                  <a:spcPts val="600"/>
                </a:spcBef>
                <a:spcAft>
                  <a:spcPts val="0"/>
                </a:spcAft>
                <a:buClr>
                  <a:srgbClr val="009286"/>
                </a:buClr>
                <a:buSzPct val="100000"/>
                <a:buFont typeface="Wingdings"/>
                <a:buChar char="§"/>
              </a:pPr>
              <a:endParaRPr lang="en-US" sz="1800" dirty="0">
                <a:solidFill>
                  <a:srgbClr val="54646C"/>
                </a:solidFill>
              </a:endParaRPr>
            </a:p>
            <a:p>
              <a:pPr marL="180975" lvl="2" indent="-177800">
                <a:spcBef>
                  <a:spcPts val="600"/>
                </a:spcBef>
                <a:spcAft>
                  <a:spcPts val="0"/>
                </a:spcAft>
                <a:buClr>
                  <a:srgbClr val="009286"/>
                </a:buClr>
                <a:buSzPct val="100000"/>
                <a:buFont typeface="Wingdings"/>
                <a:buChar char="§"/>
              </a:pPr>
              <a:r>
                <a:rPr lang="en-US" sz="1800" dirty="0">
                  <a:solidFill>
                    <a:srgbClr val="54646C"/>
                  </a:solidFill>
                </a:rPr>
                <a:t>Highest quality free data (2+ million records) with 150 features available</a:t>
              </a:r>
            </a:p>
            <a:p>
              <a:pPr marL="180975" lvl="2" indent="-177800">
                <a:spcBef>
                  <a:spcPts val="600"/>
                </a:spcBef>
                <a:spcAft>
                  <a:spcPts val="0"/>
                </a:spcAft>
                <a:buClr>
                  <a:srgbClr val="009286"/>
                </a:buClr>
                <a:buSzPct val="100000"/>
                <a:buFont typeface="Wingdings"/>
                <a:buChar char="§"/>
              </a:pPr>
              <a:r>
                <a:rPr lang="en-US" sz="1800" dirty="0">
                  <a:solidFill>
                    <a:srgbClr val="54646C"/>
                  </a:solidFill>
                </a:rPr>
                <a:t>No need to have API keys or user permissions to access the dataset </a:t>
              </a:r>
            </a:p>
          </p:txBody>
        </p:sp>
        <p:sp>
          <p:nvSpPr>
            <p:cNvPr id="5" name="Google Shape;151;p6">
              <a:extLst>
                <a:ext uri="{FF2B5EF4-FFF2-40B4-BE49-F238E27FC236}">
                  <a16:creationId xmlns:a16="http://schemas.microsoft.com/office/drawing/2014/main" id="{CF5E4410-933E-DEEA-B723-AFE7F3A72FE3}"/>
                </a:ext>
              </a:extLst>
            </p:cNvPr>
            <p:cNvSpPr/>
            <p:nvPr/>
          </p:nvSpPr>
          <p:spPr>
            <a:xfrm>
              <a:off x="2072163" y="2124950"/>
              <a:ext cx="5980748" cy="383760"/>
            </a:xfrm>
            <a:prstGeom prst="roundRect">
              <a:avLst>
                <a:gd name="adj" fmla="val 16667"/>
              </a:avLst>
            </a:prstGeom>
            <a:solidFill>
              <a:srgbClr val="009286"/>
            </a:solidFill>
            <a:ln w="12700" cap="flat" cmpd="sng">
              <a:solidFill>
                <a:schemeClr val="lt1"/>
              </a:solidFill>
              <a:prstDash val="solid"/>
              <a:miter lim="800000"/>
              <a:headEnd type="none" w="sm" len="sm"/>
              <a:tailEnd type="none" w="sm" len="sm"/>
            </a:ln>
          </p:spPr>
          <p:txBody>
            <a:bodyPr spcFirstLastPara="1" wrap="square" lIns="99044" tIns="99044" rIns="99044" bIns="99044" anchor="ctr" anchorCtr="0">
              <a:noAutofit/>
            </a:bodyPr>
            <a:lstStyle/>
            <a:p>
              <a:pPr>
                <a:spcBef>
                  <a:spcPts val="0"/>
                </a:spcBef>
                <a:spcAft>
                  <a:spcPts val="0"/>
                </a:spcAft>
              </a:pPr>
              <a:r>
                <a:rPr lang="en-US" sz="1800" dirty="0">
                  <a:solidFill>
                    <a:schemeClr val="bg1"/>
                  </a:solidFill>
                </a:rPr>
                <a:t>Rationale</a:t>
              </a:r>
              <a:endParaRPr sz="1800" dirty="0">
                <a:solidFill>
                  <a:schemeClr val="bg1"/>
                </a:solidFill>
              </a:endParaRPr>
            </a:p>
          </p:txBody>
        </p:sp>
      </p:grpSp>
      <p:sp>
        <p:nvSpPr>
          <p:cNvPr id="7" name="TextBox 6">
            <a:extLst>
              <a:ext uri="{FF2B5EF4-FFF2-40B4-BE49-F238E27FC236}">
                <a16:creationId xmlns:a16="http://schemas.microsoft.com/office/drawing/2014/main" id="{53F93A98-3838-50D2-3FA2-8EE2FE367F0E}"/>
              </a:ext>
            </a:extLst>
          </p:cNvPr>
          <p:cNvSpPr txBox="1"/>
          <p:nvPr/>
        </p:nvSpPr>
        <p:spPr>
          <a:xfrm>
            <a:off x="2750820" y="5855613"/>
            <a:ext cx="6583680" cy="430887"/>
          </a:xfrm>
          <a:prstGeom prst="rect">
            <a:avLst/>
          </a:prstGeom>
          <a:noFill/>
        </p:spPr>
        <p:txBody>
          <a:bodyPr wrap="square">
            <a:spAutoFit/>
          </a:bodyPr>
          <a:lstStyle/>
          <a:p>
            <a:r>
              <a:rPr lang="en-US" dirty="0"/>
              <a:t>*** Given massive size of dataset, we uploaded the dataset in csv format to S3 bucket:</a:t>
            </a:r>
          </a:p>
          <a:p>
            <a:r>
              <a:rPr lang="en-US" dirty="0"/>
              <a:t>s3://sagemaker-us-east-1-831850195362/archive/accepted_2007_to_2018q4.sv/accepted_2007_to_2018Q4.csv</a:t>
            </a:r>
          </a:p>
        </p:txBody>
      </p:sp>
    </p:spTree>
    <p:extLst>
      <p:ext uri="{BB962C8B-B14F-4D97-AF65-F5344CB8AC3E}">
        <p14:creationId xmlns:p14="http://schemas.microsoft.com/office/powerpoint/2010/main" val="3299279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6"/>
          <p:cNvSpPr txBox="1">
            <a:spLocks noGrp="1"/>
          </p:cNvSpPr>
          <p:nvPr>
            <p:ph type="title"/>
          </p:nvPr>
        </p:nvSpPr>
        <p:spPr>
          <a:xfrm>
            <a:off x="952500" y="1233488"/>
            <a:ext cx="8272463" cy="595312"/>
          </a:xfrm>
          <a:prstGeom prst="rect">
            <a:avLst/>
          </a:prstGeom>
          <a:noFill/>
          <a:ln>
            <a:noFill/>
          </a:ln>
        </p:spPr>
        <p:txBody>
          <a:bodyPr spcFirstLastPara="1" wrap="square" lIns="99044" tIns="99044" rIns="99044" bIns="99044" anchor="ctr" anchorCtr="0">
            <a:normAutofit fontScale="90000"/>
          </a:bodyPr>
          <a:lstStyle/>
          <a:p>
            <a:pPr>
              <a:lnSpc>
                <a:spcPct val="90000"/>
              </a:lnSpc>
              <a:spcBef>
                <a:spcPts val="0"/>
              </a:spcBef>
              <a:spcAft>
                <a:spcPts val="0"/>
              </a:spcAft>
              <a:buClr>
                <a:schemeClr val="dk1"/>
              </a:buClr>
              <a:buSzPts val="3200"/>
            </a:pPr>
            <a:r>
              <a:rPr lang="en-US" sz="3200" dirty="0">
                <a:solidFill>
                  <a:schemeClr val="bg1">
                    <a:lumMod val="65000"/>
                  </a:schemeClr>
                </a:solidFill>
                <a:latin typeface="Calibri"/>
                <a:cs typeface="Calibri"/>
              </a:rPr>
              <a:t>Data Cleaning &amp; Preprocessing</a:t>
            </a:r>
            <a:endParaRPr sz="3200" dirty="0">
              <a:solidFill>
                <a:schemeClr val="bg1">
                  <a:lumMod val="65000"/>
                </a:schemeClr>
              </a:solidFill>
              <a:latin typeface="Calibri"/>
              <a:cs typeface="Calibri"/>
            </a:endParaRPr>
          </a:p>
        </p:txBody>
      </p:sp>
      <p:grpSp>
        <p:nvGrpSpPr>
          <p:cNvPr id="2" name="Group 1">
            <a:extLst>
              <a:ext uri="{FF2B5EF4-FFF2-40B4-BE49-F238E27FC236}">
                <a16:creationId xmlns:a16="http://schemas.microsoft.com/office/drawing/2014/main" id="{0E9C412D-9C4F-7649-B4D0-39CB0E63E9E0}"/>
              </a:ext>
            </a:extLst>
          </p:cNvPr>
          <p:cNvGrpSpPr/>
          <p:nvPr/>
        </p:nvGrpSpPr>
        <p:grpSpPr>
          <a:xfrm>
            <a:off x="1738564" y="1841025"/>
            <a:ext cx="7472363" cy="4074476"/>
            <a:chOff x="1752600" y="2124950"/>
            <a:chExt cx="7472363" cy="4074476"/>
          </a:xfrm>
        </p:grpSpPr>
        <p:sp>
          <p:nvSpPr>
            <p:cNvPr id="3" name="Google Shape;149;p6">
              <a:extLst>
                <a:ext uri="{FF2B5EF4-FFF2-40B4-BE49-F238E27FC236}">
                  <a16:creationId xmlns:a16="http://schemas.microsoft.com/office/drawing/2014/main" id="{BCF74F44-2C0A-5E92-6F1E-0EB1FA9F4CA8}"/>
                </a:ext>
              </a:extLst>
            </p:cNvPr>
            <p:cNvSpPr/>
            <p:nvPr/>
          </p:nvSpPr>
          <p:spPr>
            <a:xfrm>
              <a:off x="1752600" y="2376499"/>
              <a:ext cx="7472363" cy="3822927"/>
            </a:xfrm>
            <a:prstGeom prst="rect">
              <a:avLst/>
            </a:prstGeom>
            <a:solidFill>
              <a:schemeClr val="lt1">
                <a:alpha val="89803"/>
              </a:schemeClr>
            </a:solidFill>
            <a:ln w="12700" cap="flat" cmpd="sng">
              <a:solidFill>
                <a:srgbClr val="599BD5"/>
              </a:solidFill>
              <a:prstDash val="solid"/>
              <a:miter lim="800000"/>
              <a:headEnd type="none" w="sm" len="sm"/>
              <a:tailEnd type="none" w="sm" len="sm"/>
            </a:ln>
          </p:spPr>
          <p:txBody>
            <a:bodyPr spcFirstLastPara="1" wrap="square" lIns="99044" tIns="99044" rIns="99044" bIns="99044" anchor="ctr" anchorCtr="0">
              <a:noAutofit/>
            </a:bodyPr>
            <a:lstStyle/>
            <a:p>
              <a:pPr marL="180975" lvl="2" indent="-177800">
                <a:spcBef>
                  <a:spcPts val="600"/>
                </a:spcBef>
                <a:spcAft>
                  <a:spcPts val="0"/>
                </a:spcAft>
                <a:buClr>
                  <a:srgbClr val="009286"/>
                </a:buClr>
                <a:buSzPct val="100000"/>
                <a:buFont typeface="Wingdings"/>
                <a:buChar char="§"/>
              </a:pPr>
              <a:endParaRPr lang="en-US" sz="1800" dirty="0">
                <a:solidFill>
                  <a:srgbClr val="54646C"/>
                </a:solidFill>
              </a:endParaRPr>
            </a:p>
            <a:p>
              <a:pPr marL="180975" lvl="2" indent="-177800">
                <a:lnSpc>
                  <a:spcPct val="90000"/>
                </a:lnSpc>
                <a:spcBef>
                  <a:spcPts val="600"/>
                </a:spcBef>
                <a:spcAft>
                  <a:spcPts val="0"/>
                </a:spcAft>
                <a:buClr>
                  <a:srgbClr val="009286"/>
                </a:buClr>
                <a:buSzPct val="100000"/>
                <a:buFont typeface="Wingdings"/>
                <a:buChar char="§"/>
              </a:pPr>
              <a:r>
                <a:rPr lang="en-US" sz="1800" dirty="0">
                  <a:solidFill>
                    <a:srgbClr val="54646C"/>
                  </a:solidFill>
                  <a:sym typeface="Calibri"/>
                </a:rPr>
                <a:t>Read data into processing environment in chunks</a:t>
              </a:r>
            </a:p>
            <a:p>
              <a:pPr marL="180975" lvl="2" indent="-177800">
                <a:lnSpc>
                  <a:spcPct val="90000"/>
                </a:lnSpc>
                <a:spcBef>
                  <a:spcPts val="600"/>
                </a:spcBef>
                <a:spcAft>
                  <a:spcPts val="0"/>
                </a:spcAft>
                <a:buClr>
                  <a:srgbClr val="009286"/>
                </a:buClr>
                <a:buSzPct val="100000"/>
                <a:buFont typeface="Wingdings"/>
                <a:buChar char="§"/>
              </a:pPr>
              <a:endParaRPr lang="en-US" sz="800" dirty="0">
                <a:solidFill>
                  <a:srgbClr val="54646C"/>
                </a:solidFill>
                <a:sym typeface="Calibri"/>
              </a:endParaRPr>
            </a:p>
            <a:p>
              <a:pPr marL="180975" lvl="2" indent="-177800">
                <a:lnSpc>
                  <a:spcPct val="90000"/>
                </a:lnSpc>
                <a:spcBef>
                  <a:spcPts val="600"/>
                </a:spcBef>
                <a:spcAft>
                  <a:spcPts val="0"/>
                </a:spcAft>
                <a:buClr>
                  <a:srgbClr val="009286"/>
                </a:buClr>
                <a:buSzPct val="100000"/>
                <a:buFont typeface="Wingdings"/>
                <a:buChar char="§"/>
              </a:pPr>
              <a:r>
                <a:rPr lang="en-US" sz="1800" dirty="0">
                  <a:solidFill>
                    <a:srgbClr val="54646C"/>
                  </a:solidFill>
                  <a:sym typeface="Calibri"/>
                </a:rPr>
                <a:t>Clean and preprocess data</a:t>
              </a:r>
            </a:p>
            <a:p>
              <a:pPr marL="180975" lvl="2" indent="-177800">
                <a:lnSpc>
                  <a:spcPct val="90000"/>
                </a:lnSpc>
                <a:spcBef>
                  <a:spcPts val="600"/>
                </a:spcBef>
                <a:spcAft>
                  <a:spcPts val="0"/>
                </a:spcAft>
                <a:buClr>
                  <a:srgbClr val="009286"/>
                </a:buClr>
                <a:buSzPct val="100000"/>
                <a:buFont typeface="Wingdings"/>
                <a:buChar char="§"/>
              </a:pPr>
              <a:endParaRPr lang="en-US" sz="800" dirty="0">
                <a:solidFill>
                  <a:srgbClr val="54646C"/>
                </a:solidFill>
                <a:sym typeface="Calibri"/>
              </a:endParaRPr>
            </a:p>
            <a:p>
              <a:pPr marL="180975" lvl="2" indent="-177800">
                <a:lnSpc>
                  <a:spcPct val="90000"/>
                </a:lnSpc>
                <a:spcBef>
                  <a:spcPts val="600"/>
                </a:spcBef>
                <a:spcAft>
                  <a:spcPts val="0"/>
                </a:spcAft>
                <a:buClr>
                  <a:srgbClr val="009286"/>
                </a:buClr>
                <a:buSzPct val="100000"/>
                <a:buFont typeface="Wingdings"/>
                <a:buChar char="§"/>
              </a:pPr>
              <a:r>
                <a:rPr lang="en-US" sz="1800" dirty="0">
                  <a:solidFill>
                    <a:srgbClr val="54646C"/>
                  </a:solidFill>
                  <a:sym typeface="Calibri"/>
                </a:rPr>
                <a:t>Scale data set using Scikit Learn Standard Scaler</a:t>
              </a:r>
            </a:p>
            <a:p>
              <a:pPr marL="180975" lvl="2" indent="-177800">
                <a:lnSpc>
                  <a:spcPct val="90000"/>
                </a:lnSpc>
                <a:spcBef>
                  <a:spcPts val="600"/>
                </a:spcBef>
                <a:spcAft>
                  <a:spcPts val="0"/>
                </a:spcAft>
                <a:buClr>
                  <a:srgbClr val="009286"/>
                </a:buClr>
                <a:buSzPct val="100000"/>
                <a:buFont typeface="Wingdings"/>
                <a:buChar char="§"/>
              </a:pPr>
              <a:endParaRPr lang="en-US" sz="800" dirty="0">
                <a:solidFill>
                  <a:srgbClr val="54646C"/>
                </a:solidFill>
                <a:sym typeface="Calibri"/>
              </a:endParaRPr>
            </a:p>
            <a:p>
              <a:pPr marL="180975" lvl="2" indent="-177800">
                <a:lnSpc>
                  <a:spcPct val="90000"/>
                </a:lnSpc>
                <a:spcBef>
                  <a:spcPts val="600"/>
                </a:spcBef>
                <a:spcAft>
                  <a:spcPts val="0"/>
                </a:spcAft>
                <a:buClr>
                  <a:srgbClr val="009286"/>
                </a:buClr>
                <a:buSzPct val="100000"/>
                <a:buFont typeface="Wingdings"/>
                <a:buChar char="§"/>
              </a:pPr>
              <a:r>
                <a:rPr lang="en-US" sz="1800" dirty="0">
                  <a:solidFill>
                    <a:srgbClr val="54646C"/>
                  </a:solidFill>
                  <a:sym typeface="Calibri"/>
                </a:rPr>
                <a:t>Systematically encode categorical values</a:t>
              </a:r>
            </a:p>
            <a:p>
              <a:pPr marL="180975" lvl="2" indent="-177800">
                <a:lnSpc>
                  <a:spcPct val="90000"/>
                </a:lnSpc>
                <a:spcBef>
                  <a:spcPts val="600"/>
                </a:spcBef>
                <a:spcAft>
                  <a:spcPts val="0"/>
                </a:spcAft>
                <a:buClr>
                  <a:srgbClr val="009286"/>
                </a:buClr>
                <a:buSzPct val="100000"/>
                <a:buFont typeface="Wingdings"/>
                <a:buChar char="§"/>
              </a:pPr>
              <a:endParaRPr lang="en-US" sz="800" dirty="0">
                <a:solidFill>
                  <a:srgbClr val="54646C"/>
                </a:solidFill>
                <a:sym typeface="Calibri"/>
              </a:endParaRPr>
            </a:p>
            <a:p>
              <a:pPr marL="180975" lvl="2" indent="-177800">
                <a:lnSpc>
                  <a:spcPct val="90000"/>
                </a:lnSpc>
                <a:spcBef>
                  <a:spcPts val="600"/>
                </a:spcBef>
                <a:spcAft>
                  <a:spcPts val="0"/>
                </a:spcAft>
                <a:buClr>
                  <a:srgbClr val="009286"/>
                </a:buClr>
                <a:buSzPct val="100000"/>
                <a:buFont typeface="Wingdings"/>
                <a:buChar char="§"/>
              </a:pPr>
              <a:r>
                <a:rPr lang="en-US" sz="1800" dirty="0">
                  <a:solidFill>
                    <a:srgbClr val="54646C"/>
                  </a:solidFill>
                  <a:sym typeface="Calibri"/>
                </a:rPr>
                <a:t>Split data set into training and test sets</a:t>
              </a:r>
            </a:p>
            <a:p>
              <a:pPr marL="180975" lvl="2" indent="-177800">
                <a:lnSpc>
                  <a:spcPct val="90000"/>
                </a:lnSpc>
                <a:spcBef>
                  <a:spcPts val="600"/>
                </a:spcBef>
                <a:spcAft>
                  <a:spcPts val="0"/>
                </a:spcAft>
                <a:buClr>
                  <a:srgbClr val="009286"/>
                </a:buClr>
                <a:buSzPct val="100000"/>
                <a:buFont typeface="Wingdings"/>
                <a:buChar char="§"/>
              </a:pPr>
              <a:endParaRPr lang="en-US" sz="800" dirty="0">
                <a:solidFill>
                  <a:srgbClr val="54646C"/>
                </a:solidFill>
                <a:sym typeface="Calibri"/>
              </a:endParaRPr>
            </a:p>
            <a:p>
              <a:pPr marL="180975" lvl="2" indent="-177800">
                <a:lnSpc>
                  <a:spcPct val="90000"/>
                </a:lnSpc>
                <a:spcBef>
                  <a:spcPts val="600"/>
                </a:spcBef>
                <a:spcAft>
                  <a:spcPts val="0"/>
                </a:spcAft>
                <a:buClr>
                  <a:srgbClr val="009286"/>
                </a:buClr>
                <a:buSzPct val="100000"/>
                <a:buFont typeface="Wingdings"/>
                <a:buChar char="§"/>
              </a:pPr>
              <a:r>
                <a:rPr lang="en-US" sz="1800" dirty="0">
                  <a:solidFill>
                    <a:srgbClr val="54646C"/>
                  </a:solidFill>
                  <a:sym typeface="Calibri"/>
                </a:rPr>
                <a:t>Apply Principal Component Analysis technique for dimension reduction of features set </a:t>
              </a:r>
            </a:p>
          </p:txBody>
        </p:sp>
        <p:sp>
          <p:nvSpPr>
            <p:cNvPr id="4" name="Google Shape;151;p6">
              <a:extLst>
                <a:ext uri="{FF2B5EF4-FFF2-40B4-BE49-F238E27FC236}">
                  <a16:creationId xmlns:a16="http://schemas.microsoft.com/office/drawing/2014/main" id="{C16A56A5-E532-D809-8A56-BB11F3E6C561}"/>
                </a:ext>
              </a:extLst>
            </p:cNvPr>
            <p:cNvSpPr/>
            <p:nvPr/>
          </p:nvSpPr>
          <p:spPr>
            <a:xfrm>
              <a:off x="2072163" y="2124950"/>
              <a:ext cx="5980748" cy="383760"/>
            </a:xfrm>
            <a:prstGeom prst="roundRect">
              <a:avLst>
                <a:gd name="adj" fmla="val 16667"/>
              </a:avLst>
            </a:prstGeom>
            <a:solidFill>
              <a:srgbClr val="009286"/>
            </a:solidFill>
            <a:ln w="12700" cap="flat" cmpd="sng">
              <a:solidFill>
                <a:schemeClr val="lt1"/>
              </a:solidFill>
              <a:prstDash val="solid"/>
              <a:miter lim="800000"/>
              <a:headEnd type="none" w="sm" len="sm"/>
              <a:tailEnd type="none" w="sm" len="sm"/>
            </a:ln>
          </p:spPr>
          <p:txBody>
            <a:bodyPr spcFirstLastPara="1" wrap="square" lIns="99044" tIns="99044" rIns="99044" bIns="99044" anchor="ctr" anchorCtr="0">
              <a:noAutofit/>
            </a:bodyPr>
            <a:lstStyle/>
            <a:p>
              <a:pPr>
                <a:spcBef>
                  <a:spcPts val="0"/>
                </a:spcBef>
                <a:spcAft>
                  <a:spcPts val="0"/>
                </a:spcAft>
              </a:pPr>
              <a:r>
                <a:rPr lang="en-US" sz="1800" dirty="0">
                  <a:solidFill>
                    <a:schemeClr val="bg1"/>
                  </a:solidFill>
                </a:rPr>
                <a:t>Data Cleaning &amp; Preprocessing Techniques</a:t>
              </a:r>
              <a:endParaRPr sz="1800" dirty="0">
                <a:solidFill>
                  <a:schemeClr val="bg1"/>
                </a:solidFill>
              </a:endParaRPr>
            </a:p>
          </p:txBody>
        </p:sp>
      </p:grpSp>
      <p:pic>
        <p:nvPicPr>
          <p:cNvPr id="5" name="Picture 4" descr="Chart">
            <a:extLst>
              <a:ext uri="{FF2B5EF4-FFF2-40B4-BE49-F238E27FC236}">
                <a16:creationId xmlns:a16="http://schemas.microsoft.com/office/drawing/2014/main" id="{B7499103-AB20-775C-482B-1561C1EA75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2870" y="213304"/>
            <a:ext cx="3091630" cy="145838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6"/>
          <p:cNvSpPr txBox="1">
            <a:spLocks noGrp="1"/>
          </p:cNvSpPr>
          <p:nvPr>
            <p:ph type="title"/>
          </p:nvPr>
        </p:nvSpPr>
        <p:spPr>
          <a:xfrm>
            <a:off x="952500" y="1233488"/>
            <a:ext cx="8272463" cy="595312"/>
          </a:xfrm>
          <a:prstGeom prst="rect">
            <a:avLst/>
          </a:prstGeom>
          <a:noFill/>
          <a:ln>
            <a:noFill/>
          </a:ln>
        </p:spPr>
        <p:txBody>
          <a:bodyPr spcFirstLastPara="1" wrap="square" lIns="99044" tIns="99044" rIns="99044" bIns="99044" anchor="ctr" anchorCtr="0">
            <a:normAutofit fontScale="90000"/>
          </a:bodyPr>
          <a:lstStyle/>
          <a:p>
            <a:pPr>
              <a:lnSpc>
                <a:spcPct val="90000"/>
              </a:lnSpc>
              <a:spcBef>
                <a:spcPts val="0"/>
              </a:spcBef>
              <a:spcAft>
                <a:spcPts val="0"/>
              </a:spcAft>
              <a:buClr>
                <a:schemeClr val="dk1"/>
              </a:buClr>
              <a:buSzPts val="3200"/>
            </a:pPr>
            <a:r>
              <a:rPr lang="en-US" sz="3200" dirty="0">
                <a:solidFill>
                  <a:schemeClr val="bg1">
                    <a:lumMod val="65000"/>
                  </a:schemeClr>
                </a:solidFill>
                <a:latin typeface="Calibri"/>
                <a:cs typeface="Calibri"/>
              </a:rPr>
              <a:t>Credit Risk Modeling Using Machine Learning</a:t>
            </a:r>
            <a:endParaRPr sz="3200" dirty="0">
              <a:solidFill>
                <a:schemeClr val="bg1">
                  <a:lumMod val="65000"/>
                </a:schemeClr>
              </a:solidFill>
              <a:latin typeface="Calibri"/>
              <a:cs typeface="Calibri"/>
            </a:endParaRPr>
          </a:p>
        </p:txBody>
      </p:sp>
      <p:grpSp>
        <p:nvGrpSpPr>
          <p:cNvPr id="2" name="Group 1">
            <a:extLst>
              <a:ext uri="{FF2B5EF4-FFF2-40B4-BE49-F238E27FC236}">
                <a16:creationId xmlns:a16="http://schemas.microsoft.com/office/drawing/2014/main" id="{0E9C412D-9C4F-7649-B4D0-39CB0E63E9E0}"/>
              </a:ext>
            </a:extLst>
          </p:cNvPr>
          <p:cNvGrpSpPr/>
          <p:nvPr/>
        </p:nvGrpSpPr>
        <p:grpSpPr>
          <a:xfrm>
            <a:off x="1752600" y="2239962"/>
            <a:ext cx="7472363" cy="4036378"/>
            <a:chOff x="1752600" y="2124950"/>
            <a:chExt cx="7472363" cy="3619677"/>
          </a:xfrm>
        </p:grpSpPr>
        <p:sp>
          <p:nvSpPr>
            <p:cNvPr id="3" name="Google Shape;149;p6">
              <a:extLst>
                <a:ext uri="{FF2B5EF4-FFF2-40B4-BE49-F238E27FC236}">
                  <a16:creationId xmlns:a16="http://schemas.microsoft.com/office/drawing/2014/main" id="{BCF74F44-2C0A-5E92-6F1E-0EB1FA9F4CA8}"/>
                </a:ext>
              </a:extLst>
            </p:cNvPr>
            <p:cNvSpPr/>
            <p:nvPr/>
          </p:nvSpPr>
          <p:spPr>
            <a:xfrm>
              <a:off x="1752600" y="2394722"/>
              <a:ext cx="7472363" cy="3349905"/>
            </a:xfrm>
            <a:prstGeom prst="rect">
              <a:avLst/>
            </a:prstGeom>
            <a:solidFill>
              <a:schemeClr val="lt1">
                <a:alpha val="89803"/>
              </a:schemeClr>
            </a:solidFill>
            <a:ln w="12700" cap="flat" cmpd="sng">
              <a:solidFill>
                <a:srgbClr val="599BD5"/>
              </a:solidFill>
              <a:prstDash val="solid"/>
              <a:miter lim="800000"/>
              <a:headEnd type="none" w="sm" len="sm"/>
              <a:tailEnd type="none" w="sm" len="sm"/>
            </a:ln>
          </p:spPr>
          <p:txBody>
            <a:bodyPr spcFirstLastPara="1" wrap="square" lIns="99044" tIns="99044" rIns="99044" bIns="99044" anchor="ctr" anchorCtr="0">
              <a:noAutofit/>
            </a:bodyPr>
            <a:lstStyle/>
            <a:p>
              <a:pPr marL="180975" lvl="2" indent="-177800">
                <a:lnSpc>
                  <a:spcPct val="90000"/>
                </a:lnSpc>
                <a:spcBef>
                  <a:spcPts val="600"/>
                </a:spcBef>
                <a:spcAft>
                  <a:spcPts val="0"/>
                </a:spcAft>
                <a:buClr>
                  <a:srgbClr val="009286"/>
                </a:buClr>
                <a:buSzPct val="100000"/>
                <a:buFont typeface="Wingdings"/>
                <a:buChar char="§"/>
              </a:pPr>
              <a:r>
                <a:rPr lang="en-US" sz="1800" dirty="0">
                  <a:solidFill>
                    <a:srgbClr val="54646C"/>
                  </a:solidFill>
                </a:rPr>
                <a:t>Logistic Regression model</a:t>
              </a:r>
            </a:p>
            <a:p>
              <a:pPr marL="180975" lvl="2" indent="-177800">
                <a:lnSpc>
                  <a:spcPct val="90000"/>
                </a:lnSpc>
                <a:spcBef>
                  <a:spcPts val="600"/>
                </a:spcBef>
                <a:spcAft>
                  <a:spcPts val="0"/>
                </a:spcAft>
                <a:buClr>
                  <a:srgbClr val="009286"/>
                </a:buClr>
                <a:buSzPct val="100000"/>
                <a:buFont typeface="Wingdings"/>
                <a:buChar char="§"/>
              </a:pPr>
              <a:endParaRPr lang="en-US" sz="800" dirty="0">
                <a:solidFill>
                  <a:srgbClr val="54646C"/>
                </a:solidFill>
              </a:endParaRPr>
            </a:p>
            <a:p>
              <a:pPr marL="180975" lvl="2" indent="-177800">
                <a:lnSpc>
                  <a:spcPct val="90000"/>
                </a:lnSpc>
                <a:spcBef>
                  <a:spcPts val="600"/>
                </a:spcBef>
                <a:spcAft>
                  <a:spcPts val="0"/>
                </a:spcAft>
                <a:buClr>
                  <a:srgbClr val="009286"/>
                </a:buClr>
                <a:buSzPct val="100000"/>
                <a:buFont typeface="Wingdings"/>
                <a:buChar char="§"/>
              </a:pPr>
              <a:r>
                <a:rPr lang="en-US" sz="1800" dirty="0">
                  <a:solidFill>
                    <a:srgbClr val="54646C"/>
                  </a:solidFill>
                </a:rPr>
                <a:t>SVC Classifier model</a:t>
              </a:r>
            </a:p>
            <a:p>
              <a:pPr marL="180975" lvl="2" indent="-177800">
                <a:lnSpc>
                  <a:spcPct val="90000"/>
                </a:lnSpc>
                <a:spcBef>
                  <a:spcPts val="600"/>
                </a:spcBef>
                <a:spcAft>
                  <a:spcPts val="0"/>
                </a:spcAft>
                <a:buClr>
                  <a:srgbClr val="009286"/>
                </a:buClr>
                <a:buSzPct val="100000"/>
                <a:buFont typeface="Wingdings"/>
                <a:buChar char="§"/>
              </a:pPr>
              <a:endParaRPr lang="it-IT" sz="800" dirty="0">
                <a:solidFill>
                  <a:srgbClr val="54646C"/>
                </a:solidFill>
              </a:endParaRPr>
            </a:p>
            <a:p>
              <a:pPr marL="180975" lvl="2" indent="-177800">
                <a:lnSpc>
                  <a:spcPct val="90000"/>
                </a:lnSpc>
                <a:spcBef>
                  <a:spcPts val="600"/>
                </a:spcBef>
                <a:spcAft>
                  <a:spcPts val="0"/>
                </a:spcAft>
                <a:buClr>
                  <a:srgbClr val="009286"/>
                </a:buClr>
                <a:buSzPct val="100000"/>
                <a:buFont typeface="Wingdings"/>
                <a:buChar char="§"/>
              </a:pPr>
              <a:r>
                <a:rPr lang="it-IT" sz="1800" dirty="0">
                  <a:solidFill>
                    <a:srgbClr val="54646C"/>
                  </a:solidFill>
                </a:rPr>
                <a:t>LinearSVC Classifier model</a:t>
              </a:r>
            </a:p>
            <a:p>
              <a:pPr marL="180975" lvl="2" indent="-177800">
                <a:lnSpc>
                  <a:spcPct val="90000"/>
                </a:lnSpc>
                <a:spcBef>
                  <a:spcPts val="600"/>
                </a:spcBef>
                <a:spcAft>
                  <a:spcPts val="0"/>
                </a:spcAft>
                <a:buClr>
                  <a:srgbClr val="009286"/>
                </a:buClr>
                <a:buSzPct val="100000"/>
                <a:buFont typeface="Wingdings"/>
                <a:buChar char="§"/>
              </a:pPr>
              <a:endParaRPr lang="it-IT" sz="800" dirty="0">
                <a:solidFill>
                  <a:srgbClr val="54646C"/>
                </a:solidFill>
              </a:endParaRPr>
            </a:p>
            <a:p>
              <a:pPr marL="180975" lvl="2" indent="-177800">
                <a:lnSpc>
                  <a:spcPct val="90000"/>
                </a:lnSpc>
                <a:spcBef>
                  <a:spcPts val="600"/>
                </a:spcBef>
                <a:spcAft>
                  <a:spcPts val="0"/>
                </a:spcAft>
                <a:buClr>
                  <a:srgbClr val="009286"/>
                </a:buClr>
                <a:buSzPct val="100000"/>
                <a:buFont typeface="Wingdings"/>
                <a:buChar char="§"/>
              </a:pPr>
              <a:r>
                <a:rPr lang="en-US" sz="1800" dirty="0" err="1">
                  <a:solidFill>
                    <a:srgbClr val="54646C"/>
                  </a:solidFill>
                </a:rPr>
                <a:t>RandomUnderSampler</a:t>
              </a:r>
              <a:r>
                <a:rPr lang="en-US" sz="1800" dirty="0">
                  <a:solidFill>
                    <a:srgbClr val="54646C"/>
                  </a:solidFill>
                </a:rPr>
                <a:t> + </a:t>
              </a:r>
              <a:r>
                <a:rPr lang="en-US" sz="1800" dirty="0" err="1">
                  <a:solidFill>
                    <a:srgbClr val="54646C"/>
                  </a:solidFill>
                </a:rPr>
                <a:t>LinearSVC</a:t>
              </a:r>
              <a:r>
                <a:rPr lang="en-US" sz="1800" dirty="0">
                  <a:solidFill>
                    <a:srgbClr val="54646C"/>
                  </a:solidFill>
                </a:rPr>
                <a:t> Classifier model</a:t>
              </a:r>
            </a:p>
            <a:p>
              <a:pPr marL="180975" lvl="2" indent="-177800">
                <a:lnSpc>
                  <a:spcPct val="90000"/>
                </a:lnSpc>
                <a:spcBef>
                  <a:spcPts val="600"/>
                </a:spcBef>
                <a:spcAft>
                  <a:spcPts val="0"/>
                </a:spcAft>
                <a:buClr>
                  <a:srgbClr val="009286"/>
                </a:buClr>
                <a:buSzPct val="100000"/>
                <a:buFont typeface="Wingdings"/>
                <a:buChar char="§"/>
              </a:pPr>
              <a:endParaRPr lang="en-US" sz="800" dirty="0">
                <a:solidFill>
                  <a:srgbClr val="54646C"/>
                </a:solidFill>
              </a:endParaRPr>
            </a:p>
            <a:p>
              <a:pPr marL="180975" lvl="2" indent="-177800">
                <a:lnSpc>
                  <a:spcPct val="90000"/>
                </a:lnSpc>
                <a:spcBef>
                  <a:spcPts val="600"/>
                </a:spcBef>
                <a:spcAft>
                  <a:spcPts val="0"/>
                </a:spcAft>
                <a:buClr>
                  <a:srgbClr val="009286"/>
                </a:buClr>
                <a:buSzPct val="100000"/>
                <a:buFont typeface="Wingdings"/>
                <a:buChar char="§"/>
              </a:pPr>
              <a:r>
                <a:rPr lang="en-US" sz="1800" dirty="0">
                  <a:solidFill>
                    <a:srgbClr val="54646C"/>
                  </a:solidFill>
                </a:rPr>
                <a:t>K-Neighbors Classifier model</a:t>
              </a:r>
            </a:p>
            <a:p>
              <a:pPr marL="180975" lvl="2" indent="-177800">
                <a:lnSpc>
                  <a:spcPct val="90000"/>
                </a:lnSpc>
                <a:spcBef>
                  <a:spcPts val="600"/>
                </a:spcBef>
                <a:spcAft>
                  <a:spcPts val="0"/>
                </a:spcAft>
                <a:buClr>
                  <a:srgbClr val="009286"/>
                </a:buClr>
                <a:buSzPct val="100000"/>
                <a:buFont typeface="Wingdings"/>
                <a:buChar char="§"/>
              </a:pPr>
              <a:endParaRPr lang="en-US" sz="800" dirty="0">
                <a:solidFill>
                  <a:srgbClr val="54646C"/>
                </a:solidFill>
              </a:endParaRPr>
            </a:p>
            <a:p>
              <a:pPr marL="180975" lvl="2" indent="-177800">
                <a:lnSpc>
                  <a:spcPct val="90000"/>
                </a:lnSpc>
                <a:spcBef>
                  <a:spcPts val="600"/>
                </a:spcBef>
                <a:spcAft>
                  <a:spcPts val="0"/>
                </a:spcAft>
                <a:buClr>
                  <a:srgbClr val="009286"/>
                </a:buClr>
                <a:buSzPct val="100000"/>
                <a:buFont typeface="Wingdings"/>
                <a:buChar char="§"/>
              </a:pPr>
              <a:r>
                <a:rPr lang="en-US" sz="1800" dirty="0">
                  <a:solidFill>
                    <a:srgbClr val="54646C"/>
                  </a:solidFill>
                </a:rPr>
                <a:t>AdaBoost Classifier model</a:t>
              </a:r>
            </a:p>
            <a:p>
              <a:pPr marL="180975" lvl="2" indent="-177800">
                <a:lnSpc>
                  <a:spcPct val="90000"/>
                </a:lnSpc>
                <a:spcBef>
                  <a:spcPts val="600"/>
                </a:spcBef>
                <a:spcAft>
                  <a:spcPts val="0"/>
                </a:spcAft>
                <a:buClr>
                  <a:srgbClr val="009286"/>
                </a:buClr>
                <a:buSzPct val="100000"/>
                <a:buFont typeface="Wingdings"/>
                <a:buChar char="§"/>
              </a:pPr>
              <a:endParaRPr lang="en-US" sz="800" dirty="0">
                <a:solidFill>
                  <a:srgbClr val="54646C"/>
                </a:solidFill>
              </a:endParaRPr>
            </a:p>
            <a:p>
              <a:pPr marL="180975" lvl="2" indent="-177800">
                <a:lnSpc>
                  <a:spcPct val="90000"/>
                </a:lnSpc>
                <a:spcBef>
                  <a:spcPts val="600"/>
                </a:spcBef>
                <a:spcAft>
                  <a:spcPts val="0"/>
                </a:spcAft>
                <a:buClr>
                  <a:srgbClr val="009286"/>
                </a:buClr>
                <a:buSzPct val="100000"/>
                <a:buFont typeface="Wingdings"/>
                <a:buChar char="§"/>
              </a:pPr>
              <a:r>
                <a:rPr lang="en-US" sz="1800" dirty="0">
                  <a:solidFill>
                    <a:srgbClr val="54646C"/>
                  </a:solidFill>
                </a:rPr>
                <a:t>XGB Classifier model</a:t>
              </a:r>
              <a:endParaRPr lang="en-US" sz="1800" dirty="0">
                <a:solidFill>
                  <a:srgbClr val="54646C"/>
                </a:solidFill>
                <a:sym typeface="Calibri"/>
              </a:endParaRPr>
            </a:p>
          </p:txBody>
        </p:sp>
        <p:sp>
          <p:nvSpPr>
            <p:cNvPr id="4" name="Google Shape;151;p6">
              <a:extLst>
                <a:ext uri="{FF2B5EF4-FFF2-40B4-BE49-F238E27FC236}">
                  <a16:creationId xmlns:a16="http://schemas.microsoft.com/office/drawing/2014/main" id="{C16A56A5-E532-D809-8A56-BB11F3E6C561}"/>
                </a:ext>
              </a:extLst>
            </p:cNvPr>
            <p:cNvSpPr/>
            <p:nvPr/>
          </p:nvSpPr>
          <p:spPr>
            <a:xfrm>
              <a:off x="2072163" y="2124950"/>
              <a:ext cx="5980748" cy="383760"/>
            </a:xfrm>
            <a:prstGeom prst="roundRect">
              <a:avLst>
                <a:gd name="adj" fmla="val 16667"/>
              </a:avLst>
            </a:prstGeom>
            <a:solidFill>
              <a:srgbClr val="009286"/>
            </a:solidFill>
            <a:ln w="12700" cap="flat" cmpd="sng">
              <a:solidFill>
                <a:schemeClr val="lt1"/>
              </a:solidFill>
              <a:prstDash val="solid"/>
              <a:miter lim="800000"/>
              <a:headEnd type="none" w="sm" len="sm"/>
              <a:tailEnd type="none" w="sm" len="sm"/>
            </a:ln>
          </p:spPr>
          <p:txBody>
            <a:bodyPr spcFirstLastPara="1" wrap="square" lIns="99044" tIns="99044" rIns="99044" bIns="99044" anchor="ctr" anchorCtr="0">
              <a:noAutofit/>
            </a:bodyPr>
            <a:lstStyle/>
            <a:p>
              <a:pPr>
                <a:spcBef>
                  <a:spcPts val="0"/>
                </a:spcBef>
                <a:spcAft>
                  <a:spcPts val="0"/>
                </a:spcAft>
              </a:pPr>
              <a:r>
                <a:rPr lang="en-US" sz="1800" dirty="0">
                  <a:solidFill>
                    <a:schemeClr val="bg1"/>
                  </a:solidFill>
                </a:rPr>
                <a:t>Following are various models that were analyzed:</a:t>
              </a:r>
              <a:endParaRPr sz="1800" dirty="0">
                <a:solidFill>
                  <a:schemeClr val="bg1"/>
                </a:solidFill>
              </a:endParaRPr>
            </a:p>
          </p:txBody>
        </p:sp>
      </p:grpSp>
      <p:sp>
        <p:nvSpPr>
          <p:cNvPr id="6" name="Google Shape;190;p25">
            <a:extLst>
              <a:ext uri="{FF2B5EF4-FFF2-40B4-BE49-F238E27FC236}">
                <a16:creationId xmlns:a16="http://schemas.microsoft.com/office/drawing/2014/main" id="{D23B09E4-F4B0-0B33-FF93-4C07DD9B8B31}"/>
              </a:ext>
            </a:extLst>
          </p:cNvPr>
          <p:cNvSpPr/>
          <p:nvPr/>
        </p:nvSpPr>
        <p:spPr>
          <a:xfrm>
            <a:off x="8691795" y="1263391"/>
            <a:ext cx="642705" cy="625271"/>
          </a:xfrm>
          <a:prstGeom prst="ellipse">
            <a:avLst/>
          </a:prstGeom>
          <a:solidFill>
            <a:srgbClr val="009286"/>
          </a:solidFill>
          <a:ln>
            <a:noFill/>
          </a:ln>
        </p:spPr>
        <p:txBody>
          <a:bodyPr spcFirstLastPara="1" wrap="square" lIns="99044" tIns="49508" rIns="99044" bIns="49508" anchor="ctr" anchorCtr="0">
            <a:noAutofit/>
          </a:bodyPr>
          <a:lstStyle/>
          <a:p>
            <a:pPr algn="ctr">
              <a:spcBef>
                <a:spcPts val="0"/>
              </a:spcBef>
              <a:spcAft>
                <a:spcPts val="0"/>
              </a:spcAft>
              <a:buClr>
                <a:schemeClr val="lt1"/>
              </a:buClr>
              <a:buSzPts val="1800"/>
            </a:pPr>
            <a:endParaRPr sz="195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070379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6"/>
          <p:cNvSpPr txBox="1">
            <a:spLocks noGrp="1"/>
          </p:cNvSpPr>
          <p:nvPr>
            <p:ph type="title"/>
          </p:nvPr>
        </p:nvSpPr>
        <p:spPr>
          <a:xfrm>
            <a:off x="952500" y="1233488"/>
            <a:ext cx="8272463" cy="595312"/>
          </a:xfrm>
          <a:prstGeom prst="rect">
            <a:avLst/>
          </a:prstGeom>
          <a:noFill/>
          <a:ln>
            <a:noFill/>
          </a:ln>
        </p:spPr>
        <p:txBody>
          <a:bodyPr spcFirstLastPara="1" wrap="square" lIns="99044" tIns="99044" rIns="99044" bIns="99044" anchor="ctr" anchorCtr="0">
            <a:normAutofit fontScale="90000"/>
          </a:bodyPr>
          <a:lstStyle/>
          <a:p>
            <a:pPr>
              <a:lnSpc>
                <a:spcPct val="90000"/>
              </a:lnSpc>
              <a:spcBef>
                <a:spcPts val="0"/>
              </a:spcBef>
              <a:spcAft>
                <a:spcPts val="0"/>
              </a:spcAft>
              <a:buClr>
                <a:schemeClr val="dk1"/>
              </a:buClr>
              <a:buSzPts val="3200"/>
            </a:pPr>
            <a:r>
              <a:rPr lang="en-US" sz="3200" dirty="0">
                <a:solidFill>
                  <a:schemeClr val="bg1">
                    <a:lumMod val="65000"/>
                  </a:schemeClr>
                </a:solidFill>
                <a:latin typeface="Calibri"/>
                <a:cs typeface="Calibri"/>
              </a:rPr>
              <a:t>Credit Risk Modeling Using Machine Learning</a:t>
            </a:r>
            <a:endParaRPr sz="3200" dirty="0">
              <a:solidFill>
                <a:schemeClr val="bg1">
                  <a:lumMod val="65000"/>
                </a:schemeClr>
              </a:solidFill>
              <a:latin typeface="Calibri"/>
              <a:cs typeface="Calibri"/>
            </a:endParaRPr>
          </a:p>
        </p:txBody>
      </p:sp>
      <p:sp>
        <p:nvSpPr>
          <p:cNvPr id="6" name="Google Shape;190;p25">
            <a:extLst>
              <a:ext uri="{FF2B5EF4-FFF2-40B4-BE49-F238E27FC236}">
                <a16:creationId xmlns:a16="http://schemas.microsoft.com/office/drawing/2014/main" id="{D23B09E4-F4B0-0B33-FF93-4C07DD9B8B31}"/>
              </a:ext>
            </a:extLst>
          </p:cNvPr>
          <p:cNvSpPr/>
          <p:nvPr/>
        </p:nvSpPr>
        <p:spPr>
          <a:xfrm>
            <a:off x="8691795" y="1263391"/>
            <a:ext cx="642705" cy="625271"/>
          </a:xfrm>
          <a:prstGeom prst="ellipse">
            <a:avLst/>
          </a:prstGeom>
          <a:solidFill>
            <a:srgbClr val="009286"/>
          </a:solidFill>
          <a:ln>
            <a:noFill/>
          </a:ln>
        </p:spPr>
        <p:txBody>
          <a:bodyPr spcFirstLastPara="1" wrap="square" lIns="99044" tIns="49508" rIns="99044" bIns="49508" anchor="ctr" anchorCtr="0">
            <a:noAutofit/>
          </a:bodyPr>
          <a:lstStyle/>
          <a:p>
            <a:pPr algn="ctr">
              <a:spcBef>
                <a:spcPts val="0"/>
              </a:spcBef>
              <a:spcAft>
                <a:spcPts val="0"/>
              </a:spcAft>
              <a:buClr>
                <a:schemeClr val="lt1"/>
              </a:buClr>
              <a:buSzPts val="1800"/>
            </a:pPr>
            <a:endParaRPr sz="1950">
              <a:solidFill>
                <a:srgbClr val="FFFFFF"/>
              </a:solidFill>
              <a:latin typeface="Calibri"/>
              <a:ea typeface="Calibri"/>
              <a:cs typeface="Calibri"/>
              <a:sym typeface="Calibri"/>
            </a:endParaRPr>
          </a:p>
        </p:txBody>
      </p:sp>
      <p:grpSp>
        <p:nvGrpSpPr>
          <p:cNvPr id="7" name="Group 6">
            <a:extLst>
              <a:ext uri="{FF2B5EF4-FFF2-40B4-BE49-F238E27FC236}">
                <a16:creationId xmlns:a16="http://schemas.microsoft.com/office/drawing/2014/main" id="{444D4CB8-8D1A-9082-A591-C772D3081822}"/>
              </a:ext>
            </a:extLst>
          </p:cNvPr>
          <p:cNvGrpSpPr/>
          <p:nvPr/>
        </p:nvGrpSpPr>
        <p:grpSpPr>
          <a:xfrm>
            <a:off x="1752600" y="2025912"/>
            <a:ext cx="7472363" cy="1304050"/>
            <a:chOff x="1752600" y="2124950"/>
            <a:chExt cx="7472363" cy="1304050"/>
          </a:xfrm>
        </p:grpSpPr>
        <p:sp>
          <p:nvSpPr>
            <p:cNvPr id="8" name="Google Shape;149;p6">
              <a:extLst>
                <a:ext uri="{FF2B5EF4-FFF2-40B4-BE49-F238E27FC236}">
                  <a16:creationId xmlns:a16="http://schemas.microsoft.com/office/drawing/2014/main" id="{4933930A-72F7-DF98-59D5-8F52A0042D46}"/>
                </a:ext>
              </a:extLst>
            </p:cNvPr>
            <p:cNvSpPr/>
            <p:nvPr/>
          </p:nvSpPr>
          <p:spPr>
            <a:xfrm>
              <a:off x="1752600" y="2376500"/>
              <a:ext cx="7472363" cy="1052500"/>
            </a:xfrm>
            <a:prstGeom prst="rect">
              <a:avLst/>
            </a:prstGeom>
            <a:solidFill>
              <a:schemeClr val="lt1">
                <a:alpha val="89803"/>
              </a:schemeClr>
            </a:solidFill>
            <a:ln w="12700" cap="flat" cmpd="sng">
              <a:solidFill>
                <a:srgbClr val="599BD5"/>
              </a:solidFill>
              <a:prstDash val="solid"/>
              <a:miter lim="800000"/>
              <a:headEnd type="none" w="sm" len="sm"/>
              <a:tailEnd type="none" w="sm" len="sm"/>
            </a:ln>
          </p:spPr>
          <p:txBody>
            <a:bodyPr spcFirstLastPara="1" wrap="square" lIns="99044" tIns="99044" rIns="99044" bIns="99044" anchor="ctr" anchorCtr="0">
              <a:noAutofit/>
            </a:bodyPr>
            <a:lstStyle/>
            <a:p>
              <a:pPr marL="180975" lvl="2" indent="-177800">
                <a:spcBef>
                  <a:spcPts val="600"/>
                </a:spcBef>
                <a:spcAft>
                  <a:spcPts val="0"/>
                </a:spcAft>
                <a:buClr>
                  <a:srgbClr val="009286"/>
                </a:buClr>
                <a:buSzPct val="100000"/>
                <a:buFont typeface="Wingdings"/>
                <a:buChar char="§"/>
              </a:pPr>
              <a:endParaRPr lang="en-US" sz="1800" dirty="0">
                <a:solidFill>
                  <a:srgbClr val="54646C"/>
                </a:solidFill>
              </a:endParaRPr>
            </a:p>
            <a:p>
              <a:pPr marL="180975" lvl="2" indent="-177800">
                <a:spcBef>
                  <a:spcPts val="600"/>
                </a:spcBef>
                <a:spcAft>
                  <a:spcPts val="0"/>
                </a:spcAft>
                <a:buClr>
                  <a:srgbClr val="009286"/>
                </a:buClr>
                <a:buSzPct val="100000"/>
                <a:buFont typeface="Wingdings"/>
                <a:buChar char="§"/>
              </a:pPr>
              <a:r>
                <a:rPr lang="en-US" sz="1800" dirty="0">
                  <a:solidFill>
                    <a:srgbClr val="54646C"/>
                  </a:solidFill>
                </a:rPr>
                <a:t>Based on evaluation metrics, </a:t>
              </a:r>
              <a:r>
                <a:rPr lang="en-US" sz="1800" dirty="0" err="1">
                  <a:solidFill>
                    <a:srgbClr val="54646C"/>
                  </a:solidFill>
                </a:rPr>
                <a:t>LinearSVC</a:t>
              </a:r>
              <a:r>
                <a:rPr lang="en-US" sz="1800" dirty="0">
                  <a:solidFill>
                    <a:srgbClr val="54646C"/>
                  </a:solidFill>
                </a:rPr>
                <a:t> Classifier with </a:t>
              </a:r>
              <a:r>
                <a:rPr lang="en-US" sz="1800" dirty="0" err="1">
                  <a:solidFill>
                    <a:srgbClr val="54646C"/>
                  </a:solidFill>
                </a:rPr>
                <a:t>RandomUnderSampler</a:t>
              </a:r>
              <a:r>
                <a:rPr lang="en-US" sz="1800" dirty="0">
                  <a:solidFill>
                    <a:srgbClr val="54646C"/>
                  </a:solidFill>
                </a:rPr>
                <a:t> was best performing</a:t>
              </a:r>
              <a:endParaRPr sz="1083" dirty="0"/>
            </a:p>
          </p:txBody>
        </p:sp>
        <p:sp>
          <p:nvSpPr>
            <p:cNvPr id="9" name="Google Shape;151;p6">
              <a:extLst>
                <a:ext uri="{FF2B5EF4-FFF2-40B4-BE49-F238E27FC236}">
                  <a16:creationId xmlns:a16="http://schemas.microsoft.com/office/drawing/2014/main" id="{D5FB6E22-14A2-C2E6-E03D-DF2BB3E4E794}"/>
                </a:ext>
              </a:extLst>
            </p:cNvPr>
            <p:cNvSpPr/>
            <p:nvPr/>
          </p:nvSpPr>
          <p:spPr>
            <a:xfrm>
              <a:off x="2072163" y="2124950"/>
              <a:ext cx="5980748" cy="383760"/>
            </a:xfrm>
            <a:prstGeom prst="roundRect">
              <a:avLst>
                <a:gd name="adj" fmla="val 16667"/>
              </a:avLst>
            </a:prstGeom>
            <a:solidFill>
              <a:srgbClr val="009286"/>
            </a:solidFill>
            <a:ln w="12700" cap="flat" cmpd="sng">
              <a:solidFill>
                <a:schemeClr val="lt1"/>
              </a:solidFill>
              <a:prstDash val="solid"/>
              <a:miter lim="800000"/>
              <a:headEnd type="none" w="sm" len="sm"/>
              <a:tailEnd type="none" w="sm" len="sm"/>
            </a:ln>
          </p:spPr>
          <p:txBody>
            <a:bodyPr spcFirstLastPara="1" wrap="square" lIns="99044" tIns="99044" rIns="99044" bIns="99044" anchor="ctr" anchorCtr="0">
              <a:noAutofit/>
            </a:bodyPr>
            <a:lstStyle/>
            <a:p>
              <a:pPr>
                <a:spcBef>
                  <a:spcPts val="0"/>
                </a:spcBef>
                <a:spcAft>
                  <a:spcPts val="0"/>
                </a:spcAft>
              </a:pPr>
              <a:r>
                <a:rPr lang="en-US" sz="1800" dirty="0">
                  <a:solidFill>
                    <a:schemeClr val="bg1"/>
                  </a:solidFill>
                </a:rPr>
                <a:t>Selected Model</a:t>
              </a:r>
              <a:endParaRPr sz="1800" dirty="0">
                <a:solidFill>
                  <a:schemeClr val="bg1"/>
                </a:solidFill>
              </a:endParaRPr>
            </a:p>
          </p:txBody>
        </p:sp>
      </p:grpSp>
      <p:pic>
        <p:nvPicPr>
          <p:cNvPr id="12" name="Picture 11">
            <a:extLst>
              <a:ext uri="{FF2B5EF4-FFF2-40B4-BE49-F238E27FC236}">
                <a16:creationId xmlns:a16="http://schemas.microsoft.com/office/drawing/2014/main" id="{1D3E699D-5971-83A2-24A6-99253BFD0A04}"/>
              </a:ext>
            </a:extLst>
          </p:cNvPr>
          <p:cNvPicPr>
            <a:picLocks noChangeAspect="1"/>
          </p:cNvPicPr>
          <p:nvPr/>
        </p:nvPicPr>
        <p:blipFill>
          <a:blip r:embed="rId3"/>
          <a:stretch>
            <a:fillRect/>
          </a:stretch>
        </p:blipFill>
        <p:spPr>
          <a:xfrm>
            <a:off x="2941638" y="3429000"/>
            <a:ext cx="4762500" cy="1219200"/>
          </a:xfrm>
          <a:prstGeom prst="rect">
            <a:avLst/>
          </a:prstGeom>
        </p:spPr>
      </p:pic>
      <p:pic>
        <p:nvPicPr>
          <p:cNvPr id="14" name="Picture 13">
            <a:extLst>
              <a:ext uri="{FF2B5EF4-FFF2-40B4-BE49-F238E27FC236}">
                <a16:creationId xmlns:a16="http://schemas.microsoft.com/office/drawing/2014/main" id="{67C9EE3F-EBB9-13C8-70FF-67349C0F7569}"/>
              </a:ext>
            </a:extLst>
          </p:cNvPr>
          <p:cNvPicPr>
            <a:picLocks noChangeAspect="1"/>
          </p:cNvPicPr>
          <p:nvPr/>
        </p:nvPicPr>
        <p:blipFill>
          <a:blip r:embed="rId4"/>
          <a:stretch>
            <a:fillRect/>
          </a:stretch>
        </p:blipFill>
        <p:spPr>
          <a:xfrm>
            <a:off x="3494501" y="4898330"/>
            <a:ext cx="3656774" cy="1258933"/>
          </a:xfrm>
          <a:prstGeom prst="rect">
            <a:avLst/>
          </a:prstGeom>
        </p:spPr>
      </p:pic>
    </p:spTree>
    <p:extLst>
      <p:ext uri="{BB962C8B-B14F-4D97-AF65-F5344CB8AC3E}">
        <p14:creationId xmlns:p14="http://schemas.microsoft.com/office/powerpoint/2010/main" val="72722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26"/>
          <p:cNvSpPr/>
          <p:nvPr/>
        </p:nvSpPr>
        <p:spPr>
          <a:xfrm>
            <a:off x="8294565" y="642937"/>
            <a:ext cx="922241" cy="388373"/>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9044" tIns="49508" rIns="99044" bIns="49508" anchor="ctr" anchorCtr="0">
            <a:noAutofit/>
          </a:bodyPr>
          <a:lstStyle/>
          <a:p>
            <a:pPr algn="ctr">
              <a:spcBef>
                <a:spcPts val="0"/>
              </a:spcBef>
              <a:spcAft>
                <a:spcPts val="0"/>
              </a:spcAft>
            </a:pPr>
            <a:endParaRPr sz="1950">
              <a:solidFill>
                <a:schemeClr val="lt1"/>
              </a:solidFill>
              <a:latin typeface="Calibri"/>
              <a:ea typeface="Calibri"/>
              <a:cs typeface="Calibri"/>
              <a:sym typeface="Calibri"/>
            </a:endParaRPr>
          </a:p>
        </p:txBody>
      </p:sp>
      <p:sp>
        <p:nvSpPr>
          <p:cNvPr id="213" name="Google Shape;213;p26"/>
          <p:cNvSpPr txBox="1">
            <a:spLocks noGrp="1"/>
          </p:cNvSpPr>
          <p:nvPr>
            <p:ph type="title"/>
          </p:nvPr>
        </p:nvSpPr>
        <p:spPr>
          <a:xfrm>
            <a:off x="952500" y="1233488"/>
            <a:ext cx="8382000" cy="595312"/>
          </a:xfrm>
          <a:prstGeom prst="rect">
            <a:avLst/>
          </a:prstGeom>
          <a:noFill/>
          <a:ln>
            <a:noFill/>
          </a:ln>
        </p:spPr>
        <p:txBody>
          <a:bodyPr spcFirstLastPara="1" wrap="square" lIns="99044" tIns="99044" rIns="99044" bIns="99044" anchor="ctr" anchorCtr="0">
            <a:noAutofit/>
          </a:bodyPr>
          <a:lstStyle/>
          <a:p>
            <a:pPr>
              <a:lnSpc>
                <a:spcPct val="90000"/>
              </a:lnSpc>
              <a:spcBef>
                <a:spcPts val="0"/>
              </a:spcBef>
              <a:spcAft>
                <a:spcPts val="0"/>
              </a:spcAft>
              <a:buClr>
                <a:schemeClr val="dk1"/>
              </a:buClr>
              <a:buSzPts val="3200"/>
            </a:pPr>
            <a:r>
              <a:rPr lang="en-US" sz="2900" dirty="0">
                <a:solidFill>
                  <a:schemeClr val="bg1">
                    <a:lumMod val="65000"/>
                  </a:schemeClr>
                </a:solidFill>
                <a:latin typeface="Calibri"/>
                <a:cs typeface="Calibri"/>
              </a:rPr>
              <a:t>Cloud Deployment: Modelling In AWS</a:t>
            </a:r>
          </a:p>
        </p:txBody>
      </p:sp>
      <p:sp>
        <p:nvSpPr>
          <p:cNvPr id="215" name="Google Shape;215;p26"/>
          <p:cNvSpPr txBox="1">
            <a:spLocks noGrp="1"/>
          </p:cNvSpPr>
          <p:nvPr>
            <p:ph idx="1"/>
          </p:nvPr>
        </p:nvSpPr>
        <p:spPr>
          <a:xfrm>
            <a:off x="1752600" y="1828800"/>
            <a:ext cx="7472363" cy="3535350"/>
          </a:xfrm>
          <a:prstGeom prst="rect">
            <a:avLst/>
          </a:prstGeom>
          <a:noFill/>
          <a:ln>
            <a:noFill/>
          </a:ln>
        </p:spPr>
        <p:txBody>
          <a:bodyPr spcFirstLastPara="1" wrap="square" lIns="99044" tIns="99044" rIns="99044" bIns="99044" anchor="t" anchorCtr="0">
            <a:noAutofit/>
          </a:bodyPr>
          <a:lstStyle/>
          <a:p>
            <a:pPr lvl="2">
              <a:lnSpc>
                <a:spcPct val="90000"/>
              </a:lnSpc>
              <a:spcBef>
                <a:spcPts val="600"/>
              </a:spcBef>
              <a:spcAft>
                <a:spcPts val="0"/>
              </a:spcAft>
              <a:buSzPct val="100000"/>
              <a:buFont typeface="Wingdings"/>
              <a:buChar char="§"/>
            </a:pPr>
            <a:r>
              <a:rPr lang="en-US" sz="1800" kern="1200" dirty="0">
                <a:solidFill>
                  <a:srgbClr val="54646C"/>
                </a:solidFill>
                <a:latin typeface="Arial" charset="0"/>
                <a:ea typeface="+mn-ea"/>
                <a:cs typeface="+mn-cs"/>
              </a:rPr>
              <a:t>The nearest equivalent of ‘</a:t>
            </a:r>
            <a:r>
              <a:rPr lang="en-US" sz="1800" kern="1200" dirty="0" err="1">
                <a:solidFill>
                  <a:srgbClr val="54646C"/>
                </a:solidFill>
                <a:latin typeface="Arial" charset="0"/>
                <a:ea typeface="+mn-ea"/>
                <a:cs typeface="+mn-cs"/>
              </a:rPr>
              <a:t>LinearSVC</a:t>
            </a:r>
            <a:r>
              <a:rPr lang="en-US" sz="1800" kern="1200" dirty="0">
                <a:solidFill>
                  <a:srgbClr val="54646C"/>
                </a:solidFill>
                <a:latin typeface="Arial" charset="0"/>
                <a:ea typeface="+mn-ea"/>
                <a:cs typeface="+mn-cs"/>
              </a:rPr>
              <a:t> Classifier with </a:t>
            </a:r>
            <a:r>
              <a:rPr lang="en-US" sz="1800" kern="1200" dirty="0" err="1">
                <a:solidFill>
                  <a:srgbClr val="54646C"/>
                </a:solidFill>
                <a:latin typeface="Arial" charset="0"/>
                <a:ea typeface="+mn-ea"/>
                <a:cs typeface="+mn-cs"/>
              </a:rPr>
              <a:t>RandomUnderSampler</a:t>
            </a:r>
            <a:r>
              <a:rPr lang="en-US" sz="1800" kern="1200" dirty="0">
                <a:solidFill>
                  <a:srgbClr val="54646C"/>
                </a:solidFill>
                <a:latin typeface="Arial" charset="0"/>
                <a:ea typeface="+mn-ea"/>
                <a:cs typeface="+mn-cs"/>
              </a:rPr>
              <a:t> ‘ model in SageMaker was ‘Linear Learner SVC model with balanced class weights.</a:t>
            </a:r>
          </a:p>
          <a:p>
            <a:pPr lvl="2">
              <a:lnSpc>
                <a:spcPct val="90000"/>
              </a:lnSpc>
              <a:spcBef>
                <a:spcPts val="600"/>
              </a:spcBef>
              <a:spcAft>
                <a:spcPts val="0"/>
              </a:spcAft>
              <a:buSzPct val="100000"/>
              <a:buFont typeface="Wingdings"/>
              <a:buChar char="§"/>
            </a:pPr>
            <a:endParaRPr lang="en-US" sz="800" kern="1200" dirty="0">
              <a:solidFill>
                <a:srgbClr val="54646C"/>
              </a:solidFill>
              <a:latin typeface="Arial" charset="0"/>
              <a:ea typeface="+mn-ea"/>
              <a:cs typeface="+mn-cs"/>
            </a:endParaRPr>
          </a:p>
          <a:p>
            <a:pPr lvl="2">
              <a:lnSpc>
                <a:spcPct val="90000"/>
              </a:lnSpc>
              <a:spcBef>
                <a:spcPts val="600"/>
              </a:spcBef>
              <a:spcAft>
                <a:spcPts val="0"/>
              </a:spcAft>
              <a:buSzPct val="100000"/>
              <a:buFont typeface="Wingdings"/>
              <a:buChar char="§"/>
            </a:pPr>
            <a:r>
              <a:rPr lang="en-US" sz="1800" kern="1200" dirty="0">
                <a:solidFill>
                  <a:srgbClr val="54646C"/>
                </a:solidFill>
                <a:latin typeface="Arial" charset="0"/>
                <a:ea typeface="+mn-ea"/>
                <a:cs typeface="+mn-cs"/>
              </a:rPr>
              <a:t>Model was implemented in SageMaker and deployed for further usage.</a:t>
            </a:r>
          </a:p>
          <a:p>
            <a:pPr lvl="2">
              <a:lnSpc>
                <a:spcPct val="90000"/>
              </a:lnSpc>
              <a:spcBef>
                <a:spcPts val="600"/>
              </a:spcBef>
              <a:spcAft>
                <a:spcPts val="0"/>
              </a:spcAft>
              <a:buSzPct val="100000"/>
              <a:buFont typeface="Wingdings"/>
              <a:buChar char="§"/>
            </a:pPr>
            <a:endParaRPr lang="en-US" sz="800" kern="1200" dirty="0">
              <a:solidFill>
                <a:srgbClr val="54646C"/>
              </a:solidFill>
              <a:latin typeface="Arial" charset="0"/>
              <a:ea typeface="+mn-ea"/>
              <a:cs typeface="+mn-cs"/>
            </a:endParaRPr>
          </a:p>
          <a:p>
            <a:pPr lvl="2">
              <a:lnSpc>
                <a:spcPct val="90000"/>
              </a:lnSpc>
              <a:spcBef>
                <a:spcPts val="600"/>
              </a:spcBef>
              <a:spcAft>
                <a:spcPts val="0"/>
              </a:spcAft>
              <a:buSzPct val="100000"/>
              <a:buFont typeface="Wingdings"/>
              <a:buChar char="§"/>
            </a:pPr>
            <a:r>
              <a:rPr lang="en-US" sz="1800" kern="1200" dirty="0">
                <a:solidFill>
                  <a:srgbClr val="54646C"/>
                </a:solidFill>
                <a:latin typeface="Arial" charset="0"/>
                <a:ea typeface="+mn-ea"/>
                <a:cs typeface="+mn-cs"/>
              </a:rPr>
              <a:t>Output evaluation parameters were:</a:t>
            </a:r>
          </a:p>
          <a:p>
            <a:pPr lvl="3">
              <a:lnSpc>
                <a:spcPct val="90000"/>
              </a:lnSpc>
              <a:spcBef>
                <a:spcPts val="600"/>
              </a:spcBef>
              <a:spcAft>
                <a:spcPts val="0"/>
              </a:spcAft>
              <a:buSzPct val="100000"/>
              <a:buFont typeface="Wingdings"/>
              <a:buChar char="§"/>
            </a:pPr>
            <a:r>
              <a:rPr lang="en-US" sz="1800" kern="1200" dirty="0">
                <a:solidFill>
                  <a:srgbClr val="54646C"/>
                </a:solidFill>
                <a:latin typeface="Arial" charset="0"/>
                <a:ea typeface="+mn-ea"/>
                <a:cs typeface="+mn-cs"/>
              </a:rPr>
              <a:t>Accuracy: 0.93</a:t>
            </a:r>
          </a:p>
          <a:p>
            <a:pPr lvl="3">
              <a:lnSpc>
                <a:spcPct val="90000"/>
              </a:lnSpc>
              <a:spcBef>
                <a:spcPts val="600"/>
              </a:spcBef>
              <a:spcAft>
                <a:spcPts val="0"/>
              </a:spcAft>
              <a:buSzPct val="100000"/>
              <a:buFont typeface="Wingdings"/>
              <a:buChar char="§"/>
            </a:pPr>
            <a:r>
              <a:rPr lang="en-US" sz="1800" kern="1200" dirty="0">
                <a:solidFill>
                  <a:srgbClr val="54646C"/>
                </a:solidFill>
                <a:latin typeface="Arial" charset="0"/>
                <a:ea typeface="+mn-ea"/>
                <a:cs typeface="+mn-cs"/>
              </a:rPr>
              <a:t>Class 1 : Loan Acceptance (good loans):</a:t>
            </a:r>
          </a:p>
          <a:p>
            <a:pPr lvl="4">
              <a:lnSpc>
                <a:spcPct val="90000"/>
              </a:lnSpc>
              <a:spcBef>
                <a:spcPts val="600"/>
              </a:spcBef>
              <a:spcAft>
                <a:spcPts val="0"/>
              </a:spcAft>
              <a:buSzPct val="100000"/>
              <a:buFont typeface="Symbol" panose="05050102010706020507" pitchFamily="18" charset="2"/>
              <a:buChar char="-"/>
            </a:pPr>
            <a:r>
              <a:rPr lang="en-US" sz="1800" kern="1200" dirty="0">
                <a:solidFill>
                  <a:srgbClr val="54646C"/>
                </a:solidFill>
                <a:latin typeface="Arial" charset="0"/>
                <a:ea typeface="+mn-ea"/>
                <a:cs typeface="+mn-cs"/>
              </a:rPr>
              <a:t>Recall : 0.92</a:t>
            </a:r>
          </a:p>
          <a:p>
            <a:pPr lvl="4">
              <a:lnSpc>
                <a:spcPct val="90000"/>
              </a:lnSpc>
              <a:spcBef>
                <a:spcPts val="600"/>
              </a:spcBef>
              <a:spcAft>
                <a:spcPts val="0"/>
              </a:spcAft>
              <a:buSzPct val="100000"/>
              <a:buFont typeface="Symbol" panose="05050102010706020507" pitchFamily="18" charset="2"/>
              <a:buChar char="-"/>
            </a:pPr>
            <a:r>
              <a:rPr lang="en-US" sz="1800" kern="1200" dirty="0">
                <a:solidFill>
                  <a:srgbClr val="54646C"/>
                </a:solidFill>
                <a:latin typeface="Arial" charset="0"/>
                <a:ea typeface="+mn-ea"/>
                <a:cs typeface="+mn-cs"/>
              </a:rPr>
              <a:t>Precision: 0.99</a:t>
            </a:r>
          </a:p>
          <a:p>
            <a:pPr lvl="3">
              <a:lnSpc>
                <a:spcPct val="90000"/>
              </a:lnSpc>
              <a:spcBef>
                <a:spcPts val="600"/>
              </a:spcBef>
              <a:spcAft>
                <a:spcPts val="0"/>
              </a:spcAft>
              <a:buSzPct val="100000"/>
              <a:buFont typeface="Wingdings"/>
              <a:buChar char="§"/>
            </a:pPr>
            <a:r>
              <a:rPr lang="en-US" sz="1800" kern="1200" dirty="0">
                <a:solidFill>
                  <a:srgbClr val="54646C"/>
                </a:solidFill>
                <a:latin typeface="Arial" charset="0"/>
                <a:ea typeface="+mn-ea"/>
                <a:cs typeface="+mn-cs"/>
              </a:rPr>
              <a:t>Class 2: Loan rejection (bad loans):</a:t>
            </a:r>
          </a:p>
          <a:p>
            <a:pPr lvl="4">
              <a:lnSpc>
                <a:spcPct val="90000"/>
              </a:lnSpc>
              <a:spcBef>
                <a:spcPts val="600"/>
              </a:spcBef>
              <a:spcAft>
                <a:spcPts val="0"/>
              </a:spcAft>
              <a:buSzPct val="100000"/>
              <a:buFont typeface="Symbol" panose="05050102010706020507" pitchFamily="18" charset="2"/>
              <a:buChar char="-"/>
            </a:pPr>
            <a:r>
              <a:rPr lang="en-US" sz="1800" kern="1200" dirty="0">
                <a:solidFill>
                  <a:srgbClr val="54646C"/>
                </a:solidFill>
                <a:latin typeface="Arial" charset="0"/>
                <a:ea typeface="+mn-ea"/>
                <a:cs typeface="+mn-cs"/>
              </a:rPr>
              <a:t>Recall : 0.96</a:t>
            </a:r>
          </a:p>
          <a:p>
            <a:pPr lvl="4">
              <a:lnSpc>
                <a:spcPct val="90000"/>
              </a:lnSpc>
              <a:spcBef>
                <a:spcPts val="600"/>
              </a:spcBef>
              <a:spcAft>
                <a:spcPts val="0"/>
              </a:spcAft>
              <a:buSzPct val="100000"/>
              <a:buFont typeface="Symbol" panose="05050102010706020507" pitchFamily="18" charset="2"/>
              <a:buChar char="-"/>
            </a:pPr>
            <a:r>
              <a:rPr lang="en-US" sz="1800" kern="1200" dirty="0">
                <a:solidFill>
                  <a:srgbClr val="54646C"/>
                </a:solidFill>
                <a:latin typeface="Arial" charset="0"/>
                <a:ea typeface="+mn-ea"/>
                <a:cs typeface="+mn-cs"/>
              </a:rPr>
              <a:t>Precision: 0.68</a:t>
            </a:r>
            <a:endParaRPr sz="1800" kern="1200" dirty="0">
              <a:solidFill>
                <a:srgbClr val="54646C"/>
              </a:solidFill>
              <a:latin typeface="Arial" charset="0"/>
              <a:ea typeface="+mn-ea"/>
              <a:cs typeface="+mn-cs"/>
            </a:endParaRPr>
          </a:p>
        </p:txBody>
      </p:sp>
      <p:sp>
        <p:nvSpPr>
          <p:cNvPr id="214" name="Google Shape;214;p26"/>
          <p:cNvSpPr/>
          <p:nvPr/>
        </p:nvSpPr>
        <p:spPr>
          <a:xfrm rot="-5400000" flipH="1">
            <a:off x="451515" y="2416806"/>
            <a:ext cx="3317790" cy="3317790"/>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9044" tIns="49508" rIns="99044" bIns="49508" anchor="ctr" anchorCtr="0">
            <a:noAutofit/>
          </a:bodyPr>
          <a:lstStyle/>
          <a:p>
            <a:pPr algn="ctr">
              <a:spcBef>
                <a:spcPts val="0"/>
              </a:spcBef>
              <a:spcAft>
                <a:spcPts val="0"/>
              </a:spcAft>
            </a:pPr>
            <a:endParaRPr sz="1950">
              <a:solidFill>
                <a:schemeClr val="dk1"/>
              </a:solidFill>
              <a:latin typeface="Calibri"/>
              <a:ea typeface="Calibri"/>
              <a:cs typeface="Calibri"/>
              <a:sym typeface="Calibri"/>
            </a:endParaRPr>
          </a:p>
        </p:txBody>
      </p:sp>
      <p:sp>
        <p:nvSpPr>
          <p:cNvPr id="2" name="Google Shape;103;g1afac2fd350_0_230">
            <a:extLst>
              <a:ext uri="{FF2B5EF4-FFF2-40B4-BE49-F238E27FC236}">
                <a16:creationId xmlns:a16="http://schemas.microsoft.com/office/drawing/2014/main" id="{9C9D2CF8-DD01-5B01-8B00-593542615FDD}"/>
              </a:ext>
            </a:extLst>
          </p:cNvPr>
          <p:cNvSpPr/>
          <p:nvPr/>
        </p:nvSpPr>
        <p:spPr>
          <a:xfrm>
            <a:off x="8628588" y="5609573"/>
            <a:ext cx="596375" cy="596375"/>
          </a:xfrm>
          <a:prstGeom prst="rect">
            <a:avLst/>
          </a:prstGeom>
          <a:noFill/>
          <a:ln w="127000" cap="flat" cmpd="sng">
            <a:solidFill>
              <a:schemeClr val="accent6"/>
            </a:solidFill>
            <a:prstDash val="solid"/>
            <a:round/>
            <a:headEnd type="none" w="sm" len="sm"/>
            <a:tailEnd type="none" w="sm" len="sm"/>
          </a:ln>
        </p:spPr>
        <p:txBody>
          <a:bodyPr spcFirstLastPara="1" wrap="square" lIns="99044" tIns="49508" rIns="99044" bIns="49508" anchor="ctr" anchorCtr="0">
            <a:noAutofit/>
          </a:bodyPr>
          <a:lstStyle/>
          <a:p>
            <a:pPr algn="ctr">
              <a:spcBef>
                <a:spcPts val="0"/>
              </a:spcBef>
              <a:spcAft>
                <a:spcPts val="0"/>
              </a:spcAft>
              <a:buClr>
                <a:schemeClr val="lt1"/>
              </a:buClr>
              <a:buSzPts val="1800"/>
            </a:pPr>
            <a:endParaRPr sz="195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373349804"/>
      </p:ext>
    </p:extLst>
  </p:cSld>
  <p:clrMapOvr>
    <a:masterClrMapping/>
  </p:clrMapOvr>
</p:sld>
</file>

<file path=ppt/theme/theme1.xml><?xml version="1.0" encoding="utf-8"?>
<a:theme xmlns:a="http://schemas.openxmlformats.org/drawingml/2006/main" name="ABN AMRO 2013">
  <a:themeElements>
    <a:clrScheme name="ABN AMRO 2013">
      <a:dk1>
        <a:srgbClr val="54646C"/>
      </a:dk1>
      <a:lt1>
        <a:srgbClr val="FFFFFF"/>
      </a:lt1>
      <a:dk2>
        <a:srgbClr val="888E96"/>
      </a:dk2>
      <a:lt2>
        <a:srgbClr val="E5E6E7"/>
      </a:lt2>
      <a:accent1>
        <a:srgbClr val="007F75"/>
      </a:accent1>
      <a:accent2>
        <a:srgbClr val="8DC63F"/>
      </a:accent2>
      <a:accent3>
        <a:srgbClr val="E2EA7E"/>
      </a:accent3>
      <a:accent4>
        <a:srgbClr val="C7EFEC"/>
      </a:accent4>
      <a:accent5>
        <a:srgbClr val="81DBD5"/>
      </a:accent5>
      <a:accent6>
        <a:srgbClr val="35BDB2"/>
      </a:accent6>
      <a:hlink>
        <a:srgbClr val="006480"/>
      </a:hlink>
      <a:folHlink>
        <a:srgbClr val="E6591A"/>
      </a:folHlink>
    </a:clrScheme>
    <a:fontScheme name="Standaardontwer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10000"/>
          </a:spcBef>
          <a:spcAft>
            <a:spcPct val="10000"/>
          </a:spcAft>
          <a:buClrTx/>
          <a:buSzTx/>
          <a:buFontTx/>
          <a:buNone/>
          <a:tabLst/>
          <a:defRPr kumimoji="0" lang="nl-NL"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10000"/>
          </a:spcBef>
          <a:spcAft>
            <a:spcPct val="10000"/>
          </a:spcAft>
          <a:buClrTx/>
          <a:buSzTx/>
          <a:buFontTx/>
          <a:buNone/>
          <a:tabLst/>
          <a:defRPr kumimoji="0" lang="nl-NL" sz="1000" b="0" i="0" u="none" strike="noStrike" cap="none" normalizeH="0" baseline="0" smtClean="0">
            <a:ln>
              <a:noFill/>
            </a:ln>
            <a:solidFill>
              <a:schemeClr val="tx1"/>
            </a:solidFill>
            <a:effectLst/>
            <a:latin typeface="Arial" charset="0"/>
          </a:defRPr>
        </a:defPPr>
      </a:lstStyle>
    </a:lnDef>
  </a:objectDefaults>
  <a:extraClrSchemeLst>
    <a:extraClrScheme>
      <a:clrScheme name="Standaardontwerp 1">
        <a:dk1>
          <a:srgbClr val="54646C"/>
        </a:dk1>
        <a:lt1>
          <a:srgbClr val="FFFFFF"/>
        </a:lt1>
        <a:dk2>
          <a:srgbClr val="004C4C"/>
        </a:dk2>
        <a:lt2>
          <a:srgbClr val="BBBEC3"/>
        </a:lt2>
        <a:accent1>
          <a:srgbClr val="009286"/>
        </a:accent1>
        <a:accent2>
          <a:srgbClr val="80C9C3"/>
        </a:accent2>
        <a:accent3>
          <a:srgbClr val="FFFFFF"/>
        </a:accent3>
        <a:accent4>
          <a:srgbClr val="46545B"/>
        </a:accent4>
        <a:accent5>
          <a:srgbClr val="AAC7C3"/>
        </a:accent5>
        <a:accent6>
          <a:srgbClr val="73B6B0"/>
        </a:accent6>
        <a:hlink>
          <a:srgbClr val="CCE9E7"/>
        </a:hlink>
        <a:folHlink>
          <a:srgbClr val="EDF7F6"/>
        </a:folHlink>
      </a:clrScheme>
      <a:clrMap bg1="lt1" tx1="dk1" bg2="lt2" tx2="dk2" accent1="accent1" accent2="accent2" accent3="accent3" accent4="accent4" accent5="accent5" accent6="accent6" hlink="hlink" folHlink="folHlink"/>
    </a:extraClrScheme>
  </a:extraClrSchemeLst>
  <a:custClrLst>
    <a:custClr name="ABN AMRO 1">
      <a:srgbClr val="009286"/>
    </a:custClr>
    <a:custClr name="ABN AMRO 2">
      <a:srgbClr val="49A942"/>
    </a:custClr>
    <a:custClr name="ABN AMRO 3">
      <a:srgbClr val="8DC63F"/>
    </a:custClr>
    <a:custClr name="ABN AMRO 4">
      <a:srgbClr val="C1D82F"/>
    </a:custClr>
    <a:custClr name="ABN AMRO 5">
      <a:srgbClr val="E2EA7E"/>
    </a:custClr>
    <a:custClr name="ABN AMRO 6">
      <a:srgbClr val="C7EFEC"/>
    </a:custClr>
    <a:custClr name="ABN AMRO 7">
      <a:srgbClr val="81DBD5"/>
    </a:custClr>
    <a:custClr name="ABN AMRO 8">
      <a:srgbClr val="35BDB2"/>
    </a:custClr>
    <a:custClr name="ABN AMRO 9">
      <a:srgbClr val="8D979F"/>
    </a:custClr>
    <a:custClr name="ABN AMRO 10">
      <a:srgbClr val="A9B1B7"/>
    </a:custClr>
    <a:custClr name="ABN AMRO 11">
      <a:srgbClr val="CACDD0"/>
    </a:custClr>
    <a:custClr name="ABN AMRO 12">
      <a:srgbClr val="DFE0E1"/>
    </a:custClr>
    <a:custClr name="ABN AMRO 13">
      <a:srgbClr val="006480"/>
    </a:custClr>
    <a:custClr name="ABN AMRO 14">
      <a:srgbClr val="F3C000"/>
    </a:custClr>
    <a:custClr name="ABN AMRO 15">
      <a:srgbClr val="E6591A"/>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438</TotalTime>
  <Words>888</Words>
  <Application>Microsoft Office PowerPoint</Application>
  <PresentationFormat>A4 Paper (210x297 mm)</PresentationFormat>
  <Paragraphs>133</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Symbol</vt:lpstr>
      <vt:lpstr>Wingdings</vt:lpstr>
      <vt:lpstr>ABN AMRO 2013</vt:lpstr>
      <vt:lpstr>…… where ‘Machine Learning’ reduces customer credit risks</vt:lpstr>
      <vt:lpstr>Executive Summary</vt:lpstr>
      <vt:lpstr>Motivation For Development</vt:lpstr>
      <vt:lpstr>Approach: Breakdown Of Tasks</vt:lpstr>
      <vt:lpstr>Data Base Description</vt:lpstr>
      <vt:lpstr>Data Cleaning &amp; Preprocessing</vt:lpstr>
      <vt:lpstr>Credit Risk Modeling Using Machine Learning</vt:lpstr>
      <vt:lpstr>Credit Risk Modeling Using Machine Learning</vt:lpstr>
      <vt:lpstr>Cloud Deployment: Modelling In AWS</vt:lpstr>
      <vt:lpstr>Next Steps</vt:lpstr>
      <vt:lpstr>Links</vt:lpstr>
      <vt:lpstr>Thank You</vt:lpstr>
      <vt:lpstr>APPENDIX</vt:lpstr>
      <vt:lpstr>Data-mining for features </vt:lpstr>
      <vt:lpstr>Loan accepted or rejected status </vt:lpstr>
      <vt:lpstr>Challenges and work arounds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ABN AMRO LC&amp;MB Pitchbook</dc:title>
  <dc:creator>ABN AMRO LC&amp;MB</dc:creator>
  <cp:lastModifiedBy>Pravin Patil</cp:lastModifiedBy>
  <cp:revision>54</cp:revision>
  <cp:lastPrinted>2013-04-05T16:30:23Z</cp:lastPrinted>
  <dcterms:created xsi:type="dcterms:W3CDTF">2011-05-23T09:24:07Z</dcterms:created>
  <dcterms:modified xsi:type="dcterms:W3CDTF">2022-12-15T23:56:06Z</dcterms:modified>
</cp:coreProperties>
</file>