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AU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/>
          <a:p>
            <a:endParaRPr lang="en-A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/>
          <a:p>
            <a:endParaRPr lang="en-A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AU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/>
          <a:p>
            <a:endParaRPr lang="en-A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/>
          <a:p>
            <a:endParaRPr lang="en-A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/>
          <a:p>
            <a:endParaRPr lang="en-A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/>
          <a:p>
            <a:endParaRPr lang="en-A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AU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/>
          <a:p>
            <a:endParaRPr lang="en-A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/>
          <a:p>
            <a:endParaRPr lang="en-A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978640" y="1326600"/>
            <a:ext cx="4121640" cy="32882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978640" y="1326600"/>
            <a:ext cx="4121640" cy="32882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AU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AU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/>
          <a:p>
            <a:endParaRPr lang="en-A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AU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/>
          <a:p>
            <a:endParaRPr lang="en-A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/>
          <a:p>
            <a:endParaRPr lang="en-A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AU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5720"/>
            <a:ext cx="9071640" cy="4390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AU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/>
          <a:p>
            <a:endParaRPr lang="en-A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/>
          <a:p>
            <a:endParaRPr lang="en-A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/>
          <a:p>
            <a:endParaRPr lang="en-A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AU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/>
          <a:p>
            <a:endParaRPr lang="en-A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/>
          <a:p>
            <a:endParaRPr lang="en-A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/>
          <a:p>
            <a:endParaRPr lang="en-A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AU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/>
          <a:p>
            <a:endParaRPr lang="en-A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/>
          <a:p>
            <a:endParaRPr lang="en-A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/>
          <a:p>
            <a:endParaRPr lang="en-A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AU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lang="en-AU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lang="en-A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AU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lang="en-AU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A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lang="en-AU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lang="en-AU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lang="en-AU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lang="en-AU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960"/>
          </a:xfrm>
          <a:prstGeom prst="rect">
            <a:avLst/>
          </a:prstGeom>
        </p:spPr>
        <p:txBody>
          <a:bodyPr lIns="0" rIns="0" tIns="0" bIns="0"/>
          <a:p>
            <a:r>
              <a:rPr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lang="en-A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96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lang="en-A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960"/>
          </a:xfrm>
          <a:prstGeom prst="rect">
            <a:avLst/>
          </a:prstGeom>
        </p:spPr>
        <p:txBody>
          <a:bodyPr lIns="0" rIns="0" tIns="0" bIns="0"/>
          <a:p>
            <a:pPr algn="r"/>
            <a:fld id="{208F2BC9-CC4F-40AE-9635-FE3D72F53D3D}" type="slidenum">
              <a:rPr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lang="en-A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mailto:paul.gardner-stephen@flinders.edu.au" TargetMode="External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hyperlink" Target="http://servalproject.org/" TargetMode="External"/><Relationship Id="rId2" Type="http://schemas.openxmlformats.org/officeDocument/2006/relationships/hyperlink" Target="https://github.com/servalproject" TargetMode="External"/><Relationship Id="rId3" Type="http://schemas.openxmlformats.org/officeDocument/2006/relationships/hyperlink" Target="http://developer.servalproject.org/" TargetMode="External"/><Relationship Id="rId4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AU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Serval Mesh Extender: Using OpenWRT to support disaster communications</a:t>
            </a:r>
            <a:endParaRPr lang="en-AU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TextShape 2"/>
          <p:cNvSpPr txBox="1"/>
          <p:nvPr/>
        </p:nvSpPr>
        <p:spPr>
          <a:xfrm>
            <a:off x="504000" y="1101600"/>
            <a:ext cx="9071640" cy="3738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 lang="en-A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A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A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A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A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Dr. Paul Gardner-Stephen, </a:t>
            </a:r>
            <a:endParaRPr lang="en-A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A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President, The Serval Project, Australia</a:t>
            </a:r>
            <a:endParaRPr lang="en-A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A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Mercator Fellow, TU-Darmstadt, Germany</a:t>
            </a:r>
            <a:endParaRPr lang="en-A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A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Senior Lecturer, Flinders University, Australia</a:t>
            </a:r>
            <a:endParaRPr lang="en-A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A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Telecommunications Fellow, Shuttleworth Foundation, South Africa</a:t>
            </a:r>
            <a:endParaRPr lang="en-A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A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A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1"/>
              </a:rPr>
              <a:t>paul.gardner-stephen@flinders.edu.au</a:t>
            </a:r>
            <a:r>
              <a:rPr lang="en-A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/ +49 170 476 0665</a:t>
            </a:r>
            <a:endParaRPr lang="en-A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Shape 1"/>
          <p:cNvSpPr txBox="1"/>
          <p:nvPr/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AU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Tension between Open Firmware &amp; “No modification” Regulation</a:t>
            </a:r>
            <a:endParaRPr lang="en-AU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Community and public benefit demand open firmware, but ...</a:t>
            </a:r>
            <a:endParaRPr lang="en-A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1. Customs border delays if hardware is not clearly locked to authorised frequencies</a:t>
            </a:r>
            <a:endParaRPr lang="en-A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AU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e.g., An ambiguously labelled antenna cable joiner caused a 3 week delay in importation of VHF repeaters by NZ RC into Nepal.</a:t>
            </a:r>
            <a:endParaRPr lang="en-AU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 Regulators in some countries demand that end users cannot modify firmware.</a:t>
            </a:r>
            <a:endParaRPr lang="en-A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AU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Much lesser issue than the above</a:t>
            </a:r>
            <a:endParaRPr lang="en-AU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AU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 is the main culprit, e.g., recent proposed FCC rules</a:t>
            </a:r>
            <a:endParaRPr lang="en-AU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Shape 1"/>
          <p:cNvSpPr txBox="1"/>
          <p:nvPr/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AU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Our cut at the Gordian Knot</a:t>
            </a:r>
            <a:endParaRPr lang="en-AU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TextShape 2"/>
          <p:cNvSpPr txBox="1"/>
          <p:nvPr/>
        </p:nvSpPr>
        <p:spPr>
          <a:xfrm>
            <a:off x="504000" y="1326600"/>
            <a:ext cx="9071640" cy="3857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Common Mesh Extender hardware and firmware for all regions</a:t>
            </a:r>
            <a:endParaRPr lang="en-A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AU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Simpler inventory control, and allows easier forward-positioning of equipment at a regional level.</a:t>
            </a:r>
            <a:endParaRPr lang="en-AU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UHF packet radio firmware reads frequency authorisation from pin-out of power cable</a:t>
            </a:r>
            <a:endParaRPr lang="en-A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AU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Only alternate power cables are required to “region lock” Mesh Extenders to a given countries spectrum regulation.</a:t>
            </a:r>
            <a:endParaRPr lang="en-AU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Optional 3</a:t>
            </a:r>
            <a:r>
              <a:rPr lang="en-AU" sz="2400" spc="-1" strike="noStrike" baseline="101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rd</a:t>
            </a:r>
            <a:r>
              <a:rPr lang="en-A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firmware flash lock based on power cable pin-out</a:t>
            </a:r>
            <a:endParaRPr lang="en-A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AU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Only used for countries where local regulators are problematic, i.e., USA.</a:t>
            </a:r>
            <a:endParaRPr lang="en-AU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AU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Developers can build their own programming cables without the lock.</a:t>
            </a:r>
            <a:endParaRPr lang="en-AU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We acknowledge the imperfection of this, and that it won't please everyone.</a:t>
            </a:r>
            <a:endParaRPr lang="en-A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AU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Making Hardware is not Cheap</a:t>
            </a:r>
            <a:endParaRPr lang="en-AU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PCB design</a:t>
            </a:r>
            <a:endParaRPr lang="en-A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Industrial design of casing</a:t>
            </a:r>
            <a:endParaRPr lang="en-A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Injection moulding tools</a:t>
            </a:r>
            <a:endParaRPr lang="en-A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FCC/EC/Australian regulatory approvals</a:t>
            </a:r>
            <a:endParaRPr lang="en-A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IP-rating evaluation</a:t>
            </a:r>
            <a:endParaRPr lang="en-A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Software development</a:t>
            </a:r>
            <a:endParaRPr lang="en-A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en-A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Help and advice always welcome!</a:t>
            </a:r>
            <a:endParaRPr lang="en-A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Shape 1"/>
          <p:cNvSpPr txBox="1"/>
          <p:nvPr/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lang="en-AU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4" name="" descr=""/>
          <p:cNvPicPr/>
          <p:nvPr/>
        </p:nvPicPr>
        <p:blipFill>
          <a:blip r:embed="rId1"/>
          <a:stretch/>
        </p:blipFill>
        <p:spPr>
          <a:xfrm>
            <a:off x="-2041920" y="0"/>
            <a:ext cx="13903560" cy="5832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Shape 1"/>
          <p:cNvSpPr txBox="1"/>
          <p:nvPr/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lang="en-AU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6" name="" descr=""/>
          <p:cNvPicPr/>
          <p:nvPr/>
        </p:nvPicPr>
        <p:blipFill>
          <a:blip r:embed="rId1"/>
          <a:stretch/>
        </p:blipFill>
        <p:spPr>
          <a:xfrm>
            <a:off x="-2385360" y="-144000"/>
            <a:ext cx="14073840" cy="5904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Shape 1"/>
          <p:cNvSpPr txBox="1"/>
          <p:nvPr/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lang="en-AU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8" name="" descr=""/>
          <p:cNvPicPr/>
          <p:nvPr/>
        </p:nvPicPr>
        <p:blipFill>
          <a:blip r:embed="rId1"/>
          <a:stretch/>
        </p:blipFill>
        <p:spPr>
          <a:xfrm>
            <a:off x="-2213640" y="-72000"/>
            <a:ext cx="13902120" cy="5832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Shape 1"/>
          <p:cNvSpPr txBox="1"/>
          <p:nvPr/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lang="en-AU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1"/>
          <a:stretch/>
        </p:blipFill>
        <p:spPr>
          <a:xfrm>
            <a:off x="-2213640" y="-72000"/>
            <a:ext cx="13902120" cy="5832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Shape 1"/>
          <p:cNvSpPr txBox="1"/>
          <p:nvPr/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AU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Questions?</a:t>
            </a:r>
            <a:endParaRPr lang="en-AU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1"/>
              </a:rPr>
              <a:t>http://servalproject.org</a:t>
            </a:r>
            <a:endParaRPr lang="en-A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2"/>
              </a:rPr>
              <a:t>https://github.com/servalproject</a:t>
            </a:r>
            <a:endParaRPr lang="en-A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3"/>
              </a:rPr>
              <a:t>http://developer.servalproject.org</a:t>
            </a:r>
            <a:endParaRPr lang="en-A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AU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Serval Project</a:t>
            </a:r>
            <a:endParaRPr lang="en-AU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Focus on disaster/emergency/remote communications</a:t>
            </a:r>
            <a:endParaRPr lang="en-A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Mobile ad-hoc communications using unmodified smart-phones</a:t>
            </a:r>
            <a:endParaRPr lang="en-A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Text messaging, file transfer, voice and other services</a:t>
            </a:r>
            <a:endParaRPr lang="en-A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Custom P2P-optimised protocols</a:t>
            </a:r>
            <a:endParaRPr lang="en-A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AU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Primarily store-and-forward/delay-tolerant networking (DTN)</a:t>
            </a:r>
            <a:endParaRPr lang="en-AU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AU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Fully distributed architecture + zero configuration</a:t>
            </a:r>
            <a:endParaRPr lang="en-AU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A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Can be deployed </a:t>
            </a:r>
            <a:r>
              <a:rPr i="1" lang="en-AU" sz="1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during</a:t>
            </a:r>
            <a:r>
              <a:rPr lang="en-A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 disaster</a:t>
            </a:r>
            <a:endParaRPr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AU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Motivation for the Serval Mesh Extender</a:t>
            </a:r>
            <a:endParaRPr lang="en-AU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P2P long-range communications between smart-phones hard</a:t>
            </a:r>
            <a:endParaRPr lang="en-A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AU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Cellular radio? → Use prevented by regulators, carriers, mobile OS vendors, many different chipsets to support etc.</a:t>
            </a:r>
            <a:endParaRPr lang="en-AU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AU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Ad-hoc wi-fi? → Use prevented by Android</a:t>
            </a:r>
            <a:endParaRPr lang="en-AU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AU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Bluetooth? → Poor interoperability and performance</a:t>
            </a:r>
            <a:endParaRPr lang="en-AU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… </a:t>
            </a:r>
            <a:r>
              <a:rPr lang="en-A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and we need to minimise power consumption</a:t>
            </a:r>
            <a:endParaRPr lang="en-A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AU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Serval Mesh Extender Network Architecture</a:t>
            </a:r>
            <a:endParaRPr lang="en-AU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Wi-Fi Access Point (10s – 100s of metres, 1-100mbit/sec)</a:t>
            </a:r>
            <a:endParaRPr lang="en-A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AU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Low power interface for smart-phones to connect. </a:t>
            </a:r>
            <a:endParaRPr lang="en-AU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AU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Can share a single Mesh Extender among many phones</a:t>
            </a:r>
            <a:endParaRPr lang="en-AU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AU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Wi-Fi performance improves during blackout/in remote areas</a:t>
            </a:r>
            <a:endParaRPr lang="en-AU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Ad-Hoc Wi-Fi (10s – 100s of metres, 1-100mbit/sec)</a:t>
            </a:r>
            <a:endParaRPr lang="en-A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AU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High-bandwidth interface between Mesh Extenders when they are close-by.</a:t>
            </a:r>
            <a:endParaRPr lang="en-AU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Ad-Hoc UHF Packet Radio (1000s of metres, 1-100kbit/sec)</a:t>
            </a:r>
            <a:endParaRPr lang="en-A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AU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Increased range, at the cost of bandwidth</a:t>
            </a:r>
            <a:endParaRPr lang="en-AU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Ad-Hoc &amp; P2P VHF/HF Radio (to 1000s of km, 0.01-10kbit/sec)</a:t>
            </a:r>
            <a:endParaRPr lang="en-A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AU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Serval Mesh Extender Software Architecture</a:t>
            </a:r>
            <a:endParaRPr lang="en-AU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TextShape 2"/>
          <p:cNvSpPr txBox="1"/>
          <p:nvPr/>
        </p:nvSpPr>
        <p:spPr>
          <a:xfrm>
            <a:off x="504000" y="1326600"/>
            <a:ext cx="9071640" cy="4073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OpenWRT Linux on Atheros 9k hardware</a:t>
            </a:r>
            <a:endParaRPr lang="en-A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Serval DNA (Serval Core)</a:t>
            </a:r>
            <a:endParaRPr lang="en-A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AU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Full secure network scheme in ~16MB RAM, single-threaded, all user-land</a:t>
            </a:r>
            <a:endParaRPr lang="en-AU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Serval LBARD (Low-bandwidth Radio Link Management)</a:t>
            </a:r>
            <a:endParaRPr lang="en-A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On-board Web Server</a:t>
            </a:r>
            <a:endParaRPr lang="en-A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AU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Instructions / Information about Serval Mesh</a:t>
            </a:r>
            <a:endParaRPr lang="en-AU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AU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Download Serval Mesh Android App</a:t>
            </a:r>
            <a:endParaRPr lang="en-AU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AU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Basic Mesh functions for phones without Serval Mesh App</a:t>
            </a:r>
            <a:endParaRPr lang="en-AU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AU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en-AU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AU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Australian Outback Field Tests</a:t>
            </a:r>
            <a:endParaRPr lang="en-AU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Arkaroola Wilderness Sanctuary / Resort</a:t>
            </a:r>
            <a:endParaRPr lang="en-A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Rugged mountainous country, lacking cellular coverage</a:t>
            </a:r>
            <a:endParaRPr lang="en-A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Temperature range -7C to 50C </a:t>
            </a:r>
            <a:endParaRPr lang="en-A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Fixed and Vehicle-Mounted Mesh Extenders</a:t>
            </a:r>
            <a:endParaRPr lang="en-A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Primary field test location</a:t>
            </a:r>
            <a:endParaRPr lang="en-A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AU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AusAID Pacific Pilot</a:t>
            </a:r>
            <a:endParaRPr lang="en-AU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Pilot Serval Mesh in a Pacific Nation</a:t>
            </a:r>
            <a:endParaRPr lang="en-A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AU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Intra-village</a:t>
            </a:r>
            <a:endParaRPr lang="en-AU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AU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Inter-village</a:t>
            </a:r>
            <a:endParaRPr lang="en-AU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AU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Intra-island</a:t>
            </a:r>
            <a:endParaRPr lang="en-AU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AU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Inter-island</a:t>
            </a:r>
            <a:endParaRPr lang="en-AU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Cooperation with Red Cross, local cellular carriers, UN World Food Program (WFP) and local government and community groups.</a:t>
            </a:r>
            <a:endParaRPr lang="en-A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~50 – 100 Mesh Extenders + 100s of Android handsets</a:t>
            </a:r>
            <a:endParaRPr lang="en-A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AU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Serval Mesh Extender Hardware Prototyping</a:t>
            </a:r>
            <a:endParaRPr lang="en-AU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Initial prototypes based on TP-LINK WR703N/MR3020</a:t>
            </a:r>
            <a:endParaRPr lang="en-A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USB memory stick for bulk storage</a:t>
            </a:r>
            <a:endParaRPr lang="en-A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AU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Problematic on non-battery-backed autonomous devices</a:t>
            </a:r>
            <a:endParaRPr lang="en-AU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Serial port used to connect to RFD900 or similar UHF packet radio</a:t>
            </a:r>
            <a:endParaRPr lang="en-A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en-A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en-A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Shape 1"/>
          <p:cNvSpPr txBox="1"/>
          <p:nvPr/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AU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Custom Mesh Extender Design (in progress)</a:t>
            </a:r>
            <a:endParaRPr lang="en-AU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TextShape 2"/>
          <p:cNvSpPr txBox="1"/>
          <p:nvPr/>
        </p:nvSpPr>
        <p:spPr>
          <a:xfrm>
            <a:off x="504000" y="1326600"/>
            <a:ext cx="9071640" cy="3713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GL Domino Core Ath9k module (compatible with GL-AR150)</a:t>
            </a:r>
            <a:endParaRPr lang="en-A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AU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More RAM, dual-ethernet, more flash</a:t>
            </a:r>
            <a:endParaRPr lang="en-AU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GPIO-based MicroSD interface to end dependence on problematic USB storage</a:t>
            </a:r>
            <a:endParaRPr lang="en-A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Solar panel / 5v USB / 12v / 24v DC input</a:t>
            </a:r>
            <a:endParaRPr lang="en-A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Multi-chemistry battery controller</a:t>
            </a:r>
            <a:endParaRPr lang="en-A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AU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Solar/battery powered solution requires no external circuitry</a:t>
            </a:r>
            <a:endParaRPr lang="en-AU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Socket for RFD900/RFD868 UHF packet radios</a:t>
            </a:r>
            <a:endParaRPr lang="en-A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Option for external radio, e.g., Codan HF</a:t>
            </a:r>
            <a:endParaRPr lang="en-A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IP66 weather rated</a:t>
            </a:r>
            <a:endParaRPr lang="en-A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732</TotalTime>
  <Application>LibreOffice/5.0.5.2$MacOSX_X86_64 LibreOffice_project/55b006a02d247b5f7215fc6ea0fde844b30035b3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2016-10-10T11:31:23Z</dcterms:created>
  <dc:language>en-AU</dc:language>
  <dcterms:modified xsi:type="dcterms:W3CDTF">2016-10-11T22:08:12Z</dcterms:modified>
  <cp:revision>11</cp:revision>
</cp:coreProperties>
</file>