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52" r:id="rId2"/>
    <p:sldMasterId id="2147483786" r:id="rId3"/>
    <p:sldMasterId id="2147483802" r:id="rId4"/>
  </p:sldMasterIdLst>
  <p:notesMasterIdLst>
    <p:notesMasterId r:id="rId13"/>
  </p:notesMasterIdLst>
  <p:handoutMasterIdLst>
    <p:handoutMasterId r:id="rId14"/>
  </p:handoutMasterIdLst>
  <p:sldIdLst>
    <p:sldId id="439" r:id="rId5"/>
    <p:sldId id="506" r:id="rId6"/>
    <p:sldId id="494" r:id="rId7"/>
    <p:sldId id="500" r:id="rId8"/>
    <p:sldId id="501" r:id="rId9"/>
    <p:sldId id="502" r:id="rId10"/>
    <p:sldId id="503" r:id="rId11"/>
    <p:sldId id="488" r:id="rId12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rian Stephens" initials="aps" lastIdx="9" clrIdx="0"/>
  <p:cmAuthor id="1" name="Adrian Stephens, 207" initials="APS" lastIdx="4" clrIdx="1"/>
  <p:cmAuthor id="2" name="Mediatek" initials="M" lastIdx="2" clrIdx="2"/>
  <p:cmAuthor id="3" name="Cordeiro, Carlos 1" initials="CC1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34" autoAdjust="0"/>
    <p:restoredTop sz="95032" autoAdjust="0"/>
  </p:normalViewPr>
  <p:slideViewPr>
    <p:cSldViewPr snapToGrid="0">
      <p:cViewPr varScale="1">
        <p:scale>
          <a:sx n="86" d="100"/>
          <a:sy n="86" d="100"/>
        </p:scale>
        <p:origin x="99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46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04" y="6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4" y="1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r">
              <a:defRPr sz="1200"/>
            </a:lvl1pPr>
          </a:lstStyle>
          <a:p>
            <a:fld id="{DB198986-9D82-4CF8-8CC8-FB9BB8414BD5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59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4" y="8830659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>
              <a:defRPr sz="1200"/>
            </a:lvl1pPr>
          </a:lstStyle>
          <a:p>
            <a:fld id="{A2597FCC-8D25-45C9-AB1A-FBB00FF1DF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84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8500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12FFB0D5-77F9-4471-853D-AF279D2DA2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45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e51cc6c7a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963" y="663575"/>
            <a:ext cx="5902325" cy="332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e51cc6c7a_0_200:notes"/>
          <p:cNvSpPr txBox="1">
            <a:spLocks noGrp="1"/>
          </p:cNvSpPr>
          <p:nvPr>
            <p:ph type="body" idx="1"/>
          </p:nvPr>
        </p:nvSpPr>
        <p:spPr>
          <a:xfrm>
            <a:off x="657225" y="4205515"/>
            <a:ext cx="5257800" cy="3984171"/>
          </a:xfrm>
          <a:prstGeom prst="rect">
            <a:avLst/>
          </a:prstGeom>
        </p:spPr>
        <p:txBody>
          <a:bodyPr spcFirstLastPara="1" wrap="square" lIns="88125" tIns="88125" rIns="88125" bIns="881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4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42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4a448f6a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4a448f6a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8138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D61C8689-8455-3546-ADF9-3B7273760F66}" type="slidenum">
              <a:rPr lang="en-US" sz="1400" kern="0" smtClean="0">
                <a:solidFill>
                  <a:prstClr val="black"/>
                </a:solidFill>
                <a:latin typeface="Arial"/>
                <a:cs typeface="Arial"/>
                <a:sym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4</a:t>
            </a:fld>
            <a:endParaRPr lang="en-US" sz="1400" kern="0" dirty="0">
              <a:solidFill>
                <a:prstClr val="black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4856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D61C8689-8455-3546-ADF9-3B7273760F66}" type="slidenum">
              <a:rPr lang="en-US" sz="1400" kern="0" smtClean="0">
                <a:solidFill>
                  <a:prstClr val="black"/>
                </a:solidFill>
                <a:latin typeface="Arial"/>
                <a:cs typeface="Arial"/>
                <a:sym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5</a:t>
            </a:fld>
            <a:endParaRPr lang="en-US" sz="1400" kern="0" dirty="0">
              <a:solidFill>
                <a:prstClr val="black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1181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D61C8689-8455-3546-ADF9-3B7273760F66}" type="slidenum">
              <a:rPr lang="en-US" sz="1400" kern="0" smtClean="0">
                <a:solidFill>
                  <a:prstClr val="black"/>
                </a:solidFill>
                <a:latin typeface="Arial"/>
                <a:cs typeface="Arial"/>
                <a:sym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6</a:t>
            </a:fld>
            <a:endParaRPr lang="en-US" sz="1400" kern="0" dirty="0">
              <a:solidFill>
                <a:prstClr val="black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1835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D61C8689-8455-3546-ADF9-3B7273760F66}" type="slidenum">
              <a:rPr lang="en-US" sz="1400" kern="0" smtClean="0">
                <a:solidFill>
                  <a:prstClr val="black"/>
                </a:solidFill>
                <a:latin typeface="Arial"/>
                <a:cs typeface="Arial"/>
                <a:sym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7</a:t>
            </a:fld>
            <a:endParaRPr lang="en-US" sz="1400" kern="0" dirty="0">
              <a:solidFill>
                <a:prstClr val="black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6276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155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FEA8D-C2EF-497D-97FC-054F557A77D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72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0C4FF-8C7C-41DD-8B3C-6307181DB3D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09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2EFAE-8056-4981-9593-26DC4A0D23F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975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6933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6933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6933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6933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6933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6933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6933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6933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6933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96" name="Google Shape;196;p35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3733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3733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3733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3733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3733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3733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3733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3733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3733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2816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subTitle" idx="1"/>
          </p:nvPr>
        </p:nvSpPr>
        <p:spPr>
          <a:xfrm>
            <a:off x="2042800" y="3652739"/>
            <a:ext cx="8106400" cy="7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00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>
            <a:spLocks noGrp="1"/>
          </p:cNvSpPr>
          <p:nvPr>
            <p:ph type="title"/>
          </p:nvPr>
        </p:nvSpPr>
        <p:spPr>
          <a:xfrm>
            <a:off x="415600" y="341633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body" idx="1"/>
          </p:nvPr>
        </p:nvSpPr>
        <p:spPr>
          <a:xfrm>
            <a:off x="415600" y="1470928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pic>
        <p:nvPicPr>
          <p:cNvPr id="206" name="Google Shape;206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5600" y="6217640"/>
            <a:ext cx="1032731" cy="39686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7"/>
          <p:cNvSpPr txBox="1">
            <a:spLocks noGrp="1"/>
          </p:cNvSpPr>
          <p:nvPr>
            <p:ph type="subTitle" idx="2"/>
          </p:nvPr>
        </p:nvSpPr>
        <p:spPr>
          <a:xfrm>
            <a:off x="415600" y="860207"/>
            <a:ext cx="8106400" cy="55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047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>
            <a:spLocks noGrp="1"/>
          </p:cNvSpPr>
          <p:nvPr>
            <p:ph type="title"/>
          </p:nvPr>
        </p:nvSpPr>
        <p:spPr>
          <a:xfrm>
            <a:off x="415600" y="341633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8"/>
          <p:cNvSpPr txBox="1">
            <a:spLocks noGrp="1"/>
          </p:cNvSpPr>
          <p:nvPr>
            <p:ph type="body" idx="1"/>
          </p:nvPr>
        </p:nvSpPr>
        <p:spPr>
          <a:xfrm>
            <a:off x="415600" y="1487355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1" name="Google Shape;211;p38"/>
          <p:cNvSpPr txBox="1">
            <a:spLocks noGrp="1"/>
          </p:cNvSpPr>
          <p:nvPr>
            <p:ph type="body" idx="2"/>
          </p:nvPr>
        </p:nvSpPr>
        <p:spPr>
          <a:xfrm>
            <a:off x="6443200" y="1487355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" name="Google Shape;212;p3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pic>
        <p:nvPicPr>
          <p:cNvPr id="213" name="Google Shape;21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5600" y="6217640"/>
            <a:ext cx="1032731" cy="39686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8"/>
          <p:cNvSpPr txBox="1">
            <a:spLocks noGrp="1"/>
          </p:cNvSpPr>
          <p:nvPr>
            <p:ph type="subTitle" idx="3"/>
          </p:nvPr>
        </p:nvSpPr>
        <p:spPr>
          <a:xfrm>
            <a:off x="415600" y="860207"/>
            <a:ext cx="8106400" cy="55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3120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>
            <a:spLocks noGrp="1"/>
          </p:cNvSpPr>
          <p:nvPr>
            <p:ph type="title"/>
          </p:nvPr>
        </p:nvSpPr>
        <p:spPr>
          <a:xfrm>
            <a:off x="415600" y="341633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pic>
        <p:nvPicPr>
          <p:cNvPr id="218" name="Google Shape;21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5600" y="6217640"/>
            <a:ext cx="1032731" cy="39686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9"/>
          <p:cNvSpPr txBox="1">
            <a:spLocks noGrp="1"/>
          </p:cNvSpPr>
          <p:nvPr>
            <p:ph type="subTitle" idx="1"/>
          </p:nvPr>
        </p:nvSpPr>
        <p:spPr>
          <a:xfrm>
            <a:off x="415600" y="860207"/>
            <a:ext cx="8106400" cy="55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7005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22" name="Google Shape;222;p40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23" name="Google Shape;223;p4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pic>
        <p:nvPicPr>
          <p:cNvPr id="224" name="Google Shape;224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5600" y="6217640"/>
            <a:ext cx="1032731" cy="396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6016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227" name="Google Shape;227;p4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9144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0" name="Google Shape;230;p42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231" name="Google Shape;231;p42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32" name="Google Shape;232;p42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3" name="Google Shape;233;p4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pic>
        <p:nvPicPr>
          <p:cNvPr id="234" name="Google Shape;234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5600" y="6217640"/>
            <a:ext cx="1032731" cy="396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80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632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37" name="Google Shape;237;p4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7709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40" name="Google Shape;240;p44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4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58133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158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 picture right">
  <p:cSld name="Title page picture right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6"/>
          <p:cNvPicPr preferRelativeResize="0"/>
          <p:nvPr/>
        </p:nvPicPr>
        <p:blipFill rotWithShape="1">
          <a:blip r:embed="rId2">
            <a:alphaModFix/>
          </a:blip>
          <a:srcRect l="40971"/>
          <a:stretch/>
        </p:blipFill>
        <p:spPr>
          <a:xfrm>
            <a:off x="6096001" y="-167"/>
            <a:ext cx="6096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6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rgbClr val="671660">
              <a:alpha val="76080"/>
            </a:srgbClr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7" name="Google Shape;247;p46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248" name="Google Shape;248;p46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249" name="Google Shape;249;p46"/>
          <p:cNvGrpSpPr/>
          <p:nvPr/>
        </p:nvGrpSpPr>
        <p:grpSpPr>
          <a:xfrm>
            <a:off x="6540400" y="1993517"/>
            <a:ext cx="5207200" cy="2870977"/>
            <a:chOff x="333300" y="275937"/>
            <a:chExt cx="3905400" cy="2153233"/>
          </a:xfrm>
        </p:grpSpPr>
        <p:pic>
          <p:nvPicPr>
            <p:cNvPr id="250" name="Google Shape;250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688" y="275937"/>
              <a:ext cx="2952625" cy="113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251;p46"/>
            <p:cNvSpPr txBox="1"/>
            <p:nvPr/>
          </p:nvSpPr>
          <p:spPr>
            <a:xfrm>
              <a:off x="333300" y="1379470"/>
              <a:ext cx="3905400" cy="10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" sz="4000" b="1" kern="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Open Source Foundation</a:t>
              </a:r>
              <a:endParaRPr sz="4000" b="1" kern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52" name="Google Shape;252;p4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14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Title Left">
  <p:cSld name="Divider Title Left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47"/>
          <p:cNvPicPr preferRelativeResize="0"/>
          <p:nvPr/>
        </p:nvPicPr>
        <p:blipFill rotWithShape="1">
          <a:blip r:embed="rId2">
            <a:alphaModFix/>
          </a:blip>
          <a:srcRect l="40971"/>
          <a:stretch/>
        </p:blipFill>
        <p:spPr>
          <a:xfrm>
            <a:off x="6096001" y="-167"/>
            <a:ext cx="6096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7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rgbClr val="671660">
              <a:alpha val="76080"/>
            </a:srgbClr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6" name="Google Shape;256;p47"/>
          <p:cNvSpPr txBox="1">
            <a:spLocks noGrp="1"/>
          </p:cNvSpPr>
          <p:nvPr>
            <p:ph type="title"/>
          </p:nvPr>
        </p:nvSpPr>
        <p:spPr>
          <a:xfrm>
            <a:off x="345669" y="2220000"/>
            <a:ext cx="5393600" cy="24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257" name="Google Shape;257;p4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5646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Thank you slide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8"/>
          <p:cNvPicPr preferRelativeResize="0"/>
          <p:nvPr/>
        </p:nvPicPr>
        <p:blipFill rotWithShape="1">
          <a:blip r:embed="rId2">
            <a:alphaModFix/>
          </a:blip>
          <a:srcRect l="40971"/>
          <a:stretch/>
        </p:blipFill>
        <p:spPr>
          <a:xfrm>
            <a:off x="6096001" y="-167"/>
            <a:ext cx="6096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8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rgbClr val="671660">
              <a:alpha val="76150"/>
            </a:srgbClr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61" name="Google Shape;261;p48"/>
          <p:cNvGrpSpPr/>
          <p:nvPr/>
        </p:nvGrpSpPr>
        <p:grpSpPr>
          <a:xfrm>
            <a:off x="6540400" y="1993517"/>
            <a:ext cx="5207200" cy="2870977"/>
            <a:chOff x="333300" y="275937"/>
            <a:chExt cx="3905400" cy="2153233"/>
          </a:xfrm>
        </p:grpSpPr>
        <p:pic>
          <p:nvPicPr>
            <p:cNvPr id="262" name="Google Shape;262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688" y="275937"/>
              <a:ext cx="2952625" cy="113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" name="Google Shape;263;p48"/>
            <p:cNvSpPr txBox="1"/>
            <p:nvPr/>
          </p:nvSpPr>
          <p:spPr>
            <a:xfrm>
              <a:off x="333300" y="1379470"/>
              <a:ext cx="3905400" cy="10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" sz="4000" b="1" kern="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Open Source Foundation</a:t>
              </a:r>
              <a:endParaRPr sz="4000" b="1" kern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64" name="Google Shape;264;p48"/>
          <p:cNvSpPr txBox="1"/>
          <p:nvPr/>
        </p:nvSpPr>
        <p:spPr>
          <a:xfrm>
            <a:off x="878833" y="2151667"/>
            <a:ext cx="41640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6400" b="1" kern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Thank you</a:t>
            </a:r>
            <a:endParaRPr sz="6400" b="1" kern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5" name="Google Shape;265;p48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70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66" name="Google Shape;266;p4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2949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 picture left">
  <p:cSld name="Title page picture left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49"/>
          <p:cNvPicPr preferRelativeResize="0"/>
          <p:nvPr/>
        </p:nvPicPr>
        <p:blipFill rotWithShape="1">
          <a:blip r:embed="rId2">
            <a:alphaModFix/>
          </a:blip>
          <a:srcRect l="40971"/>
          <a:stretch/>
        </p:blipFill>
        <p:spPr>
          <a:xfrm>
            <a:off x="1" y="0"/>
            <a:ext cx="6096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671660">
              <a:alpha val="76150"/>
            </a:srgbClr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0" name="Google Shape;270;p49"/>
          <p:cNvSpPr txBox="1">
            <a:spLocks noGrp="1"/>
          </p:cNvSpPr>
          <p:nvPr>
            <p:ph type="title"/>
          </p:nvPr>
        </p:nvSpPr>
        <p:spPr>
          <a:xfrm>
            <a:off x="6522067" y="1559000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271" name="Google Shape;271;p49"/>
          <p:cNvSpPr txBox="1">
            <a:spLocks noGrp="1"/>
          </p:cNvSpPr>
          <p:nvPr>
            <p:ph type="subTitle" idx="1"/>
          </p:nvPr>
        </p:nvSpPr>
        <p:spPr>
          <a:xfrm>
            <a:off x="6522067" y="3652200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272" name="Google Shape;272;p49"/>
          <p:cNvGrpSpPr/>
          <p:nvPr/>
        </p:nvGrpSpPr>
        <p:grpSpPr>
          <a:xfrm>
            <a:off x="444400" y="1993517"/>
            <a:ext cx="5207200" cy="2870977"/>
            <a:chOff x="333300" y="275937"/>
            <a:chExt cx="3905400" cy="2153233"/>
          </a:xfrm>
        </p:grpSpPr>
        <p:pic>
          <p:nvPicPr>
            <p:cNvPr id="273" name="Google Shape;273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688" y="275937"/>
              <a:ext cx="2952625" cy="113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" name="Google Shape;274;p49"/>
            <p:cNvSpPr txBox="1"/>
            <p:nvPr/>
          </p:nvSpPr>
          <p:spPr>
            <a:xfrm>
              <a:off x="333300" y="1379470"/>
              <a:ext cx="3905400" cy="10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" sz="4000" b="1" kern="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Open Source Foundation</a:t>
              </a:r>
              <a:endParaRPr sz="4000" b="1" kern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75" name="Google Shape;275;p4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8048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st slide">
  <p:cSld name="Blank last slide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50"/>
          <p:cNvPicPr preferRelativeResize="0"/>
          <p:nvPr/>
        </p:nvPicPr>
        <p:blipFill rotWithShape="1">
          <a:blip r:embed="rId2">
            <a:alphaModFix/>
          </a:blip>
          <a:srcRect l="40971"/>
          <a:stretch/>
        </p:blipFill>
        <p:spPr>
          <a:xfrm>
            <a:off x="6096001" y="-167"/>
            <a:ext cx="6096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5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rgbClr val="671660">
              <a:alpha val="76150"/>
            </a:srgbClr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79" name="Google Shape;279;p50"/>
          <p:cNvGrpSpPr/>
          <p:nvPr/>
        </p:nvGrpSpPr>
        <p:grpSpPr>
          <a:xfrm>
            <a:off x="6540400" y="1993517"/>
            <a:ext cx="5207200" cy="2870977"/>
            <a:chOff x="333300" y="275937"/>
            <a:chExt cx="3905400" cy="2153233"/>
          </a:xfrm>
        </p:grpSpPr>
        <p:pic>
          <p:nvPicPr>
            <p:cNvPr id="280" name="Google Shape;280;p5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688" y="275937"/>
              <a:ext cx="2952625" cy="113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Google Shape;281;p50"/>
            <p:cNvSpPr txBox="1"/>
            <p:nvPr/>
          </p:nvSpPr>
          <p:spPr>
            <a:xfrm>
              <a:off x="333300" y="1379470"/>
              <a:ext cx="3905400" cy="10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" sz="4000" b="1" kern="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Open Source Foundation</a:t>
              </a:r>
              <a:endParaRPr sz="4000" b="1" kern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82" name="Google Shape;282;p5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70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83" name="Google Shape;283;p5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  <p:sp>
        <p:nvSpPr>
          <p:cNvPr id="284" name="Google Shape;284;p50"/>
          <p:cNvSpPr txBox="1">
            <a:spLocks noGrp="1"/>
          </p:cNvSpPr>
          <p:nvPr>
            <p:ph type="title"/>
          </p:nvPr>
        </p:nvSpPr>
        <p:spPr>
          <a:xfrm>
            <a:off x="870600" y="2143633"/>
            <a:ext cx="4484400" cy="11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84482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6933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6933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6933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6933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6933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6933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6933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6933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6933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3733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3733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3733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3733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3733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3733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3733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3733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3733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83657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2042800" y="3652739"/>
            <a:ext cx="8106400" cy="7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735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3474B-51B9-4D0A-B249-4FD7DF122E1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0204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415600" y="341633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Nunito"/>
              <a:buNone/>
              <a:defRPr sz="40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415600" y="1470928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  <a:defRPr sz="3200">
                <a:latin typeface="Nunito"/>
                <a:ea typeface="Nunito"/>
                <a:cs typeface="Nunito"/>
                <a:sym typeface="Nunito"/>
              </a:defRPr>
            </a:lvl1pPr>
            <a:lvl2pPr marL="1219170" lvl="1" indent="-491054" rtl="0">
              <a:spcBef>
                <a:spcPts val="2133"/>
              </a:spcBef>
              <a:spcAft>
                <a:spcPts val="0"/>
              </a:spcAft>
              <a:buSzPts val="2200"/>
              <a:buFont typeface="Nunito"/>
              <a:buChar char="○"/>
              <a:defRPr sz="2933">
                <a:latin typeface="Nunito"/>
                <a:ea typeface="Nunito"/>
                <a:cs typeface="Nunito"/>
                <a:sym typeface="Nunito"/>
              </a:defRPr>
            </a:lvl2pPr>
            <a:lvl3pPr marL="1828754" lvl="2" indent="-457189" rtl="0">
              <a:spcBef>
                <a:spcPts val="2133"/>
              </a:spcBef>
              <a:spcAft>
                <a:spcPts val="0"/>
              </a:spcAft>
              <a:buSzPts val="1800"/>
              <a:buFont typeface="Nunito"/>
              <a:buChar char="■"/>
              <a:defRPr sz="2400">
                <a:latin typeface="Nunito"/>
                <a:ea typeface="Nunito"/>
                <a:cs typeface="Nunito"/>
                <a:sym typeface="Nunito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pic>
        <p:nvPicPr>
          <p:cNvPr id="66" name="Google Shape;6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5600" y="6217640"/>
            <a:ext cx="1032731" cy="39686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6"/>
          <p:cNvSpPr txBox="1">
            <a:spLocks noGrp="1"/>
          </p:cNvSpPr>
          <p:nvPr>
            <p:ph type="subTitle" idx="2"/>
          </p:nvPr>
        </p:nvSpPr>
        <p:spPr>
          <a:xfrm>
            <a:off x="415600" y="860207"/>
            <a:ext cx="8106400" cy="55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37267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415600" y="341633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415600" y="1487355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6443200" y="1487355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pic>
        <p:nvPicPr>
          <p:cNvPr id="73" name="Google Shape;7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5600" y="6217640"/>
            <a:ext cx="1032731" cy="39686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7"/>
          <p:cNvSpPr txBox="1">
            <a:spLocks noGrp="1"/>
          </p:cNvSpPr>
          <p:nvPr>
            <p:ph type="subTitle" idx="3"/>
          </p:nvPr>
        </p:nvSpPr>
        <p:spPr>
          <a:xfrm>
            <a:off x="415600" y="860207"/>
            <a:ext cx="8106400" cy="55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35842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415600" y="341633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pic>
        <p:nvPicPr>
          <p:cNvPr id="78" name="Google Shape;7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5600" y="6217640"/>
            <a:ext cx="1032731" cy="39686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8"/>
          <p:cNvSpPr txBox="1">
            <a:spLocks noGrp="1"/>
          </p:cNvSpPr>
          <p:nvPr>
            <p:ph type="subTitle" idx="1"/>
          </p:nvPr>
        </p:nvSpPr>
        <p:spPr>
          <a:xfrm>
            <a:off x="415600" y="860207"/>
            <a:ext cx="8106400" cy="55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99269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pic>
        <p:nvPicPr>
          <p:cNvPr id="84" name="Google Shape;8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5600" y="6217640"/>
            <a:ext cx="1032731" cy="396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72420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17811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pic>
        <p:nvPicPr>
          <p:cNvPr id="94" name="Google Shape;9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5600" y="6217640"/>
            <a:ext cx="1032731" cy="396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3296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01520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746088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60933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 picture right">
  <p:cSld name="Title page picture righ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5"/>
          <p:cNvPicPr preferRelativeResize="0"/>
          <p:nvPr/>
        </p:nvPicPr>
        <p:blipFill rotWithShape="1">
          <a:blip r:embed="rId2">
            <a:alphaModFix/>
          </a:blip>
          <a:srcRect l="40971"/>
          <a:stretch/>
        </p:blipFill>
        <p:spPr>
          <a:xfrm>
            <a:off x="6096001" y="-167"/>
            <a:ext cx="6096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5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rgbClr val="671660">
              <a:alpha val="76080"/>
            </a:srgbClr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7" name="Google Shape;107;p25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109" name="Google Shape;109;p25"/>
          <p:cNvGrpSpPr/>
          <p:nvPr/>
        </p:nvGrpSpPr>
        <p:grpSpPr>
          <a:xfrm>
            <a:off x="6540400" y="1993517"/>
            <a:ext cx="5207200" cy="2870977"/>
            <a:chOff x="333300" y="275937"/>
            <a:chExt cx="3905400" cy="2153233"/>
          </a:xfrm>
        </p:grpSpPr>
        <p:pic>
          <p:nvPicPr>
            <p:cNvPr id="110" name="Google Shape;110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688" y="275937"/>
              <a:ext cx="2952625" cy="113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25"/>
            <p:cNvSpPr txBox="1"/>
            <p:nvPr/>
          </p:nvSpPr>
          <p:spPr>
            <a:xfrm>
              <a:off x="333300" y="1379470"/>
              <a:ext cx="3905400" cy="10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" sz="4000" b="1" kern="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Open Source Foundation</a:t>
              </a:r>
              <a:endParaRPr sz="4000" b="1" kern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12" name="Google Shape;112;p2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80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B3942-AFA8-455E-9573-D1A849661CC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2973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Thank you slid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6"/>
          <p:cNvPicPr preferRelativeResize="0"/>
          <p:nvPr/>
        </p:nvPicPr>
        <p:blipFill rotWithShape="1">
          <a:blip r:embed="rId2">
            <a:alphaModFix/>
          </a:blip>
          <a:srcRect l="40971"/>
          <a:stretch/>
        </p:blipFill>
        <p:spPr>
          <a:xfrm>
            <a:off x="6096001" y="-167"/>
            <a:ext cx="6096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6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rgbClr val="671660">
              <a:alpha val="76150"/>
            </a:srgbClr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16" name="Google Shape;116;p26"/>
          <p:cNvGrpSpPr/>
          <p:nvPr/>
        </p:nvGrpSpPr>
        <p:grpSpPr>
          <a:xfrm>
            <a:off x="6540400" y="1993517"/>
            <a:ext cx="5207200" cy="2870977"/>
            <a:chOff x="333300" y="275937"/>
            <a:chExt cx="3905400" cy="2153233"/>
          </a:xfrm>
        </p:grpSpPr>
        <p:pic>
          <p:nvPicPr>
            <p:cNvPr id="117" name="Google Shape;117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688" y="275937"/>
              <a:ext cx="2952625" cy="113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26"/>
            <p:cNvSpPr txBox="1"/>
            <p:nvPr/>
          </p:nvSpPr>
          <p:spPr>
            <a:xfrm>
              <a:off x="333300" y="1379470"/>
              <a:ext cx="3905400" cy="10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" sz="4000" b="1" kern="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Open Source Foundation</a:t>
              </a:r>
              <a:endParaRPr sz="4000" b="1" kern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19" name="Google Shape;119;p26"/>
          <p:cNvSpPr txBox="1"/>
          <p:nvPr/>
        </p:nvSpPr>
        <p:spPr>
          <a:xfrm>
            <a:off x="878833" y="2151667"/>
            <a:ext cx="41640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6400" b="1" kern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Thank you</a:t>
            </a:r>
            <a:endParaRPr sz="6400" b="1" kern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0" name="Google Shape;120;p26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70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7282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 picture left">
  <p:cSld name="Title page picture lef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2">
            <a:alphaModFix/>
          </a:blip>
          <a:srcRect l="40971"/>
          <a:stretch/>
        </p:blipFill>
        <p:spPr>
          <a:xfrm>
            <a:off x="1" y="0"/>
            <a:ext cx="6096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671660">
              <a:alpha val="76150"/>
            </a:srgbClr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5" name="Google Shape;125;p27"/>
          <p:cNvSpPr txBox="1">
            <a:spLocks noGrp="1"/>
          </p:cNvSpPr>
          <p:nvPr>
            <p:ph type="title"/>
          </p:nvPr>
        </p:nvSpPr>
        <p:spPr>
          <a:xfrm>
            <a:off x="6522067" y="1559000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26" name="Google Shape;126;p27"/>
          <p:cNvSpPr txBox="1">
            <a:spLocks noGrp="1"/>
          </p:cNvSpPr>
          <p:nvPr>
            <p:ph type="subTitle" idx="1"/>
          </p:nvPr>
        </p:nvSpPr>
        <p:spPr>
          <a:xfrm>
            <a:off x="6522067" y="3652200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127" name="Google Shape;127;p27"/>
          <p:cNvGrpSpPr/>
          <p:nvPr/>
        </p:nvGrpSpPr>
        <p:grpSpPr>
          <a:xfrm>
            <a:off x="444400" y="1993517"/>
            <a:ext cx="5207200" cy="2870977"/>
            <a:chOff x="333300" y="275937"/>
            <a:chExt cx="3905400" cy="2153233"/>
          </a:xfrm>
        </p:grpSpPr>
        <p:pic>
          <p:nvPicPr>
            <p:cNvPr id="128" name="Google Shape;128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688" y="275937"/>
              <a:ext cx="2952625" cy="113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27"/>
            <p:cNvSpPr txBox="1"/>
            <p:nvPr/>
          </p:nvSpPr>
          <p:spPr>
            <a:xfrm>
              <a:off x="333300" y="1379470"/>
              <a:ext cx="3905400" cy="10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" sz="4000" b="1" kern="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Open Source Foundation</a:t>
              </a:r>
              <a:endParaRPr sz="4000" b="1" kern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30" name="Google Shape;130;p2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8888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st slide">
  <p:cSld name="Blank last slid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8"/>
          <p:cNvPicPr preferRelativeResize="0"/>
          <p:nvPr/>
        </p:nvPicPr>
        <p:blipFill rotWithShape="1">
          <a:blip r:embed="rId2">
            <a:alphaModFix/>
          </a:blip>
          <a:srcRect l="40971"/>
          <a:stretch/>
        </p:blipFill>
        <p:spPr>
          <a:xfrm>
            <a:off x="6096001" y="-167"/>
            <a:ext cx="6096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rgbClr val="671660">
              <a:alpha val="76150"/>
            </a:srgbClr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34" name="Google Shape;134;p28"/>
          <p:cNvGrpSpPr/>
          <p:nvPr/>
        </p:nvGrpSpPr>
        <p:grpSpPr>
          <a:xfrm>
            <a:off x="6540400" y="1993517"/>
            <a:ext cx="5207200" cy="2870977"/>
            <a:chOff x="333300" y="275937"/>
            <a:chExt cx="3905400" cy="2153233"/>
          </a:xfrm>
        </p:grpSpPr>
        <p:pic>
          <p:nvPicPr>
            <p:cNvPr id="135" name="Google Shape;135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688" y="275937"/>
              <a:ext cx="2952625" cy="113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28"/>
            <p:cNvSpPr txBox="1"/>
            <p:nvPr/>
          </p:nvSpPr>
          <p:spPr>
            <a:xfrm>
              <a:off x="333300" y="1379470"/>
              <a:ext cx="3905400" cy="10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" sz="4000" b="1" kern="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Open Source Foundation</a:t>
              </a:r>
              <a:endParaRPr sz="4000" b="1" kern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37" name="Google Shape;137;p28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70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870600" y="2143633"/>
            <a:ext cx="4484400" cy="11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06605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6933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6933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6933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6933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6933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6933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6933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6933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6933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3733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3733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3733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3733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3733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3733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3733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3733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3733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80225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415600" y="341633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415600" y="1487355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6443200" y="1487355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pic>
        <p:nvPicPr>
          <p:cNvPr id="73" name="Google Shape;7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5600" y="6217640"/>
            <a:ext cx="1032731" cy="39686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7"/>
          <p:cNvSpPr txBox="1">
            <a:spLocks noGrp="1"/>
          </p:cNvSpPr>
          <p:nvPr>
            <p:ph type="subTitle" idx="3"/>
          </p:nvPr>
        </p:nvSpPr>
        <p:spPr>
          <a:xfrm>
            <a:off x="415600" y="860207"/>
            <a:ext cx="8106400" cy="55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07290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415600" y="341633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pic>
        <p:nvPicPr>
          <p:cNvPr id="78" name="Google Shape;7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5600" y="6217640"/>
            <a:ext cx="1032731" cy="39686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8"/>
          <p:cNvSpPr txBox="1">
            <a:spLocks noGrp="1"/>
          </p:cNvSpPr>
          <p:nvPr>
            <p:ph type="subTitle" idx="1"/>
          </p:nvPr>
        </p:nvSpPr>
        <p:spPr>
          <a:xfrm>
            <a:off x="415600" y="860207"/>
            <a:ext cx="8106400" cy="55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81458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pic>
        <p:nvPicPr>
          <p:cNvPr id="84" name="Google Shape;8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5600" y="6217640"/>
            <a:ext cx="1032731" cy="396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96112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4352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pic>
        <p:nvPicPr>
          <p:cNvPr id="94" name="Google Shape;9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5600" y="6217640"/>
            <a:ext cx="1032731" cy="396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70110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548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58A13-DB02-47A1-90CA-8CB934EE309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365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94327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185460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 picture right">
  <p:cSld name="Title page picture righ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5"/>
          <p:cNvPicPr preferRelativeResize="0"/>
          <p:nvPr/>
        </p:nvPicPr>
        <p:blipFill rotWithShape="1">
          <a:blip r:embed="rId2">
            <a:alphaModFix/>
          </a:blip>
          <a:srcRect l="40971"/>
          <a:stretch/>
        </p:blipFill>
        <p:spPr>
          <a:xfrm>
            <a:off x="6096001" y="-167"/>
            <a:ext cx="6096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5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rgbClr val="671660">
              <a:alpha val="76080"/>
            </a:srgbClr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7" name="Google Shape;107;p25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109" name="Google Shape;109;p25"/>
          <p:cNvGrpSpPr/>
          <p:nvPr/>
        </p:nvGrpSpPr>
        <p:grpSpPr>
          <a:xfrm>
            <a:off x="6540400" y="1993517"/>
            <a:ext cx="5207200" cy="2870977"/>
            <a:chOff x="333300" y="275937"/>
            <a:chExt cx="3905400" cy="2153233"/>
          </a:xfrm>
        </p:grpSpPr>
        <p:pic>
          <p:nvPicPr>
            <p:cNvPr id="110" name="Google Shape;110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688" y="275937"/>
              <a:ext cx="2952625" cy="113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25"/>
            <p:cNvSpPr txBox="1"/>
            <p:nvPr/>
          </p:nvSpPr>
          <p:spPr>
            <a:xfrm>
              <a:off x="333300" y="1379470"/>
              <a:ext cx="3905400" cy="10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" sz="4000" b="1" kern="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Open Source Foundation</a:t>
              </a:r>
              <a:endParaRPr sz="4000" b="1" kern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12" name="Google Shape;112;p2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1600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Thank you slid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6"/>
          <p:cNvPicPr preferRelativeResize="0"/>
          <p:nvPr/>
        </p:nvPicPr>
        <p:blipFill rotWithShape="1">
          <a:blip r:embed="rId2">
            <a:alphaModFix/>
          </a:blip>
          <a:srcRect l="40971"/>
          <a:stretch/>
        </p:blipFill>
        <p:spPr>
          <a:xfrm>
            <a:off x="6096001" y="-167"/>
            <a:ext cx="6096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6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rgbClr val="671660">
              <a:alpha val="76150"/>
            </a:srgbClr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16" name="Google Shape;116;p26"/>
          <p:cNvGrpSpPr/>
          <p:nvPr/>
        </p:nvGrpSpPr>
        <p:grpSpPr>
          <a:xfrm>
            <a:off x="6540400" y="1993517"/>
            <a:ext cx="5207200" cy="2870977"/>
            <a:chOff x="333300" y="275937"/>
            <a:chExt cx="3905400" cy="2153233"/>
          </a:xfrm>
        </p:grpSpPr>
        <p:pic>
          <p:nvPicPr>
            <p:cNvPr id="117" name="Google Shape;117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688" y="275937"/>
              <a:ext cx="2952625" cy="113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26"/>
            <p:cNvSpPr txBox="1"/>
            <p:nvPr/>
          </p:nvSpPr>
          <p:spPr>
            <a:xfrm>
              <a:off x="333300" y="1379470"/>
              <a:ext cx="3905400" cy="10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" sz="4000" b="1" kern="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Open Source Foundation</a:t>
              </a:r>
              <a:endParaRPr sz="4000" b="1" kern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19" name="Google Shape;119;p26"/>
          <p:cNvSpPr txBox="1"/>
          <p:nvPr/>
        </p:nvSpPr>
        <p:spPr>
          <a:xfrm>
            <a:off x="878833" y="2151667"/>
            <a:ext cx="41640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6400" b="1" kern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Thank you</a:t>
            </a:r>
            <a:endParaRPr sz="6400" b="1" kern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0" name="Google Shape;120;p26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70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4675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 picture left">
  <p:cSld name="Title page picture lef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2">
            <a:alphaModFix/>
          </a:blip>
          <a:srcRect l="40971"/>
          <a:stretch/>
        </p:blipFill>
        <p:spPr>
          <a:xfrm>
            <a:off x="1" y="0"/>
            <a:ext cx="6096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671660">
              <a:alpha val="76150"/>
            </a:srgbClr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5" name="Google Shape;125;p27"/>
          <p:cNvSpPr txBox="1">
            <a:spLocks noGrp="1"/>
          </p:cNvSpPr>
          <p:nvPr>
            <p:ph type="title"/>
          </p:nvPr>
        </p:nvSpPr>
        <p:spPr>
          <a:xfrm>
            <a:off x="6522067" y="1559000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26" name="Google Shape;126;p27"/>
          <p:cNvSpPr txBox="1">
            <a:spLocks noGrp="1"/>
          </p:cNvSpPr>
          <p:nvPr>
            <p:ph type="subTitle" idx="1"/>
          </p:nvPr>
        </p:nvSpPr>
        <p:spPr>
          <a:xfrm>
            <a:off x="6522067" y="3652200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127" name="Google Shape;127;p27"/>
          <p:cNvGrpSpPr/>
          <p:nvPr/>
        </p:nvGrpSpPr>
        <p:grpSpPr>
          <a:xfrm>
            <a:off x="444400" y="1993517"/>
            <a:ext cx="5207200" cy="2870977"/>
            <a:chOff x="333300" y="275937"/>
            <a:chExt cx="3905400" cy="2153233"/>
          </a:xfrm>
        </p:grpSpPr>
        <p:pic>
          <p:nvPicPr>
            <p:cNvPr id="128" name="Google Shape;128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688" y="275937"/>
              <a:ext cx="2952625" cy="113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27"/>
            <p:cNvSpPr txBox="1"/>
            <p:nvPr/>
          </p:nvSpPr>
          <p:spPr>
            <a:xfrm>
              <a:off x="333300" y="1379470"/>
              <a:ext cx="3905400" cy="10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" sz="4000" b="1" kern="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Open Source Foundation</a:t>
              </a:r>
              <a:endParaRPr sz="4000" b="1" kern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30" name="Google Shape;130;p2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91709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st slide">
  <p:cSld name="Blank last slid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8"/>
          <p:cNvPicPr preferRelativeResize="0"/>
          <p:nvPr/>
        </p:nvPicPr>
        <p:blipFill rotWithShape="1">
          <a:blip r:embed="rId2">
            <a:alphaModFix/>
          </a:blip>
          <a:srcRect l="40971"/>
          <a:stretch/>
        </p:blipFill>
        <p:spPr>
          <a:xfrm>
            <a:off x="6096001" y="-167"/>
            <a:ext cx="6096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rgbClr val="671660">
              <a:alpha val="76150"/>
            </a:srgbClr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34" name="Google Shape;134;p28"/>
          <p:cNvGrpSpPr/>
          <p:nvPr/>
        </p:nvGrpSpPr>
        <p:grpSpPr>
          <a:xfrm>
            <a:off x="6540400" y="1993517"/>
            <a:ext cx="5207200" cy="2870977"/>
            <a:chOff x="333300" y="275937"/>
            <a:chExt cx="3905400" cy="2153233"/>
          </a:xfrm>
        </p:grpSpPr>
        <p:pic>
          <p:nvPicPr>
            <p:cNvPr id="135" name="Google Shape;135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688" y="275937"/>
              <a:ext cx="2952625" cy="113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28"/>
            <p:cNvSpPr txBox="1"/>
            <p:nvPr/>
          </p:nvSpPr>
          <p:spPr>
            <a:xfrm>
              <a:off x="333300" y="1379470"/>
              <a:ext cx="3905400" cy="10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" sz="4000" b="1" kern="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Open Source Foundation</a:t>
              </a:r>
              <a:endParaRPr sz="4000" b="1" kern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37" name="Google Shape;137;p28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70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870600" y="2143633"/>
            <a:ext cx="4484400" cy="11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38525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892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9E182-E799-4CA8-BC75-0EF8C09CF13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97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7B7FA-466A-4512-9E3D-EF0681BCE06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99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3C95C-BACD-479B-865F-0D8307B2A88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22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DFE0F-726A-4397-9469-4466832D7B2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50026"/>
            <a:ext cx="28448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0FD6C14-4EDE-4232-9F6D-CB9A03622FD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09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>
            <a:spLocks noGrp="1"/>
          </p:cNvSpPr>
          <p:nvPr>
            <p:ph type="title"/>
          </p:nvPr>
        </p:nvSpPr>
        <p:spPr>
          <a:xfrm>
            <a:off x="415600" y="3416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71660"/>
              </a:buClr>
              <a:buSzPts val="2800"/>
              <a:buFont typeface="Nunito"/>
              <a:buNone/>
              <a:defRPr sz="2800" b="1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33">
                <a:solidFill>
                  <a:srgbClr val="8E7CC3"/>
                </a:solidFill>
              </a:defRPr>
            </a:lvl1pPr>
            <a:lvl2pPr lvl="1" algn="r" rtl="0">
              <a:buNone/>
              <a:defRPr sz="1333">
                <a:solidFill>
                  <a:srgbClr val="8E7CC3"/>
                </a:solidFill>
              </a:defRPr>
            </a:lvl2pPr>
            <a:lvl3pPr lvl="2" algn="r" rtl="0">
              <a:buNone/>
              <a:defRPr sz="1333">
                <a:solidFill>
                  <a:srgbClr val="8E7CC3"/>
                </a:solidFill>
              </a:defRPr>
            </a:lvl3pPr>
            <a:lvl4pPr lvl="3" algn="r" rtl="0">
              <a:buNone/>
              <a:defRPr sz="1333">
                <a:solidFill>
                  <a:srgbClr val="8E7CC3"/>
                </a:solidFill>
              </a:defRPr>
            </a:lvl4pPr>
            <a:lvl5pPr lvl="4" algn="r" rtl="0">
              <a:buNone/>
              <a:defRPr sz="1333">
                <a:solidFill>
                  <a:srgbClr val="8E7CC3"/>
                </a:solidFill>
              </a:defRPr>
            </a:lvl5pPr>
            <a:lvl6pPr lvl="5" algn="r" rtl="0">
              <a:buNone/>
              <a:defRPr sz="1333">
                <a:solidFill>
                  <a:srgbClr val="8E7CC3"/>
                </a:solidFill>
              </a:defRPr>
            </a:lvl6pPr>
            <a:lvl7pPr lvl="6" algn="r" rtl="0">
              <a:buNone/>
              <a:defRPr sz="1333">
                <a:solidFill>
                  <a:srgbClr val="8E7CC3"/>
                </a:solidFill>
              </a:defRPr>
            </a:lvl7pPr>
            <a:lvl8pPr lvl="7" algn="r" rtl="0">
              <a:buNone/>
              <a:defRPr sz="1333">
                <a:solidFill>
                  <a:srgbClr val="8E7CC3"/>
                </a:solidFill>
              </a:defRPr>
            </a:lvl8pPr>
            <a:lvl9pPr lvl="8" algn="r" rtl="0">
              <a:buNone/>
              <a:defRPr sz="1333">
                <a:solidFill>
                  <a:srgbClr val="8E7CC3"/>
                </a:solidFill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fld id="{00000000-1234-1234-1234-123412341234}" type="slidenum">
              <a:rPr lang="en" kern="0" smtClean="0">
                <a:latin typeface="Arial"/>
                <a:cs typeface="Arial"/>
                <a:sym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t>‹#›</a:t>
            </a:fld>
            <a:endParaRPr lang="en" kern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44701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00" y="3416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71660"/>
              </a:buClr>
              <a:buSzPts val="2800"/>
              <a:buFont typeface="Nunito"/>
              <a:buNone/>
              <a:defRPr sz="2800" b="1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33">
                <a:solidFill>
                  <a:srgbClr val="8E7CC3"/>
                </a:solidFill>
              </a:defRPr>
            </a:lvl1pPr>
            <a:lvl2pPr lvl="1" algn="r" rtl="0">
              <a:buNone/>
              <a:defRPr sz="1333">
                <a:solidFill>
                  <a:srgbClr val="8E7CC3"/>
                </a:solidFill>
              </a:defRPr>
            </a:lvl2pPr>
            <a:lvl3pPr lvl="2" algn="r" rtl="0">
              <a:buNone/>
              <a:defRPr sz="1333">
                <a:solidFill>
                  <a:srgbClr val="8E7CC3"/>
                </a:solidFill>
              </a:defRPr>
            </a:lvl3pPr>
            <a:lvl4pPr lvl="3" algn="r" rtl="0">
              <a:buNone/>
              <a:defRPr sz="1333">
                <a:solidFill>
                  <a:srgbClr val="8E7CC3"/>
                </a:solidFill>
              </a:defRPr>
            </a:lvl4pPr>
            <a:lvl5pPr lvl="4" algn="r" rtl="0">
              <a:buNone/>
              <a:defRPr sz="1333">
                <a:solidFill>
                  <a:srgbClr val="8E7CC3"/>
                </a:solidFill>
              </a:defRPr>
            </a:lvl5pPr>
            <a:lvl6pPr lvl="5" algn="r" rtl="0">
              <a:buNone/>
              <a:defRPr sz="1333">
                <a:solidFill>
                  <a:srgbClr val="8E7CC3"/>
                </a:solidFill>
              </a:defRPr>
            </a:lvl6pPr>
            <a:lvl7pPr lvl="6" algn="r" rtl="0">
              <a:buNone/>
              <a:defRPr sz="1333">
                <a:solidFill>
                  <a:srgbClr val="8E7CC3"/>
                </a:solidFill>
              </a:defRPr>
            </a:lvl7pPr>
            <a:lvl8pPr lvl="7" algn="r" rtl="0">
              <a:buNone/>
              <a:defRPr sz="1333">
                <a:solidFill>
                  <a:srgbClr val="8E7CC3"/>
                </a:solidFill>
              </a:defRPr>
            </a:lvl8pPr>
            <a:lvl9pPr lvl="8" algn="r" rtl="0">
              <a:buNone/>
              <a:defRPr sz="1333">
                <a:solidFill>
                  <a:srgbClr val="8E7CC3"/>
                </a:solidFill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fld id="{00000000-1234-1234-1234-123412341234}" type="slidenum">
              <a:rPr lang="en" kern="0" smtClean="0">
                <a:latin typeface="Arial"/>
                <a:cs typeface="Arial"/>
                <a:sym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t>‹#›</a:t>
            </a:fld>
            <a:endParaRPr lang="en" kern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54539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00" y="3416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71660"/>
              </a:buClr>
              <a:buSzPts val="2800"/>
              <a:buFont typeface="Nunito"/>
              <a:buNone/>
              <a:defRPr sz="2800" b="1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33">
                <a:solidFill>
                  <a:srgbClr val="8E7CC3"/>
                </a:solidFill>
              </a:defRPr>
            </a:lvl1pPr>
            <a:lvl2pPr lvl="1" algn="r" rtl="0">
              <a:buNone/>
              <a:defRPr sz="1333">
                <a:solidFill>
                  <a:srgbClr val="8E7CC3"/>
                </a:solidFill>
              </a:defRPr>
            </a:lvl2pPr>
            <a:lvl3pPr lvl="2" algn="r" rtl="0">
              <a:buNone/>
              <a:defRPr sz="1333">
                <a:solidFill>
                  <a:srgbClr val="8E7CC3"/>
                </a:solidFill>
              </a:defRPr>
            </a:lvl3pPr>
            <a:lvl4pPr lvl="3" algn="r" rtl="0">
              <a:buNone/>
              <a:defRPr sz="1333">
                <a:solidFill>
                  <a:srgbClr val="8E7CC3"/>
                </a:solidFill>
              </a:defRPr>
            </a:lvl4pPr>
            <a:lvl5pPr lvl="4" algn="r" rtl="0">
              <a:buNone/>
              <a:defRPr sz="1333">
                <a:solidFill>
                  <a:srgbClr val="8E7CC3"/>
                </a:solidFill>
              </a:defRPr>
            </a:lvl5pPr>
            <a:lvl6pPr lvl="5" algn="r" rtl="0">
              <a:buNone/>
              <a:defRPr sz="1333">
                <a:solidFill>
                  <a:srgbClr val="8E7CC3"/>
                </a:solidFill>
              </a:defRPr>
            </a:lvl6pPr>
            <a:lvl7pPr lvl="6" algn="r" rtl="0">
              <a:buNone/>
              <a:defRPr sz="1333">
                <a:solidFill>
                  <a:srgbClr val="8E7CC3"/>
                </a:solidFill>
              </a:defRPr>
            </a:lvl7pPr>
            <a:lvl8pPr lvl="7" algn="r" rtl="0">
              <a:buNone/>
              <a:defRPr sz="1333">
                <a:solidFill>
                  <a:srgbClr val="8E7CC3"/>
                </a:solidFill>
              </a:defRPr>
            </a:lvl8pPr>
            <a:lvl9pPr lvl="8" algn="r" rtl="0">
              <a:buNone/>
              <a:defRPr sz="1333">
                <a:solidFill>
                  <a:srgbClr val="8E7CC3"/>
                </a:solidFill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fld id="{00000000-1234-1234-1234-123412341234}" type="slidenum">
              <a:rPr lang="en" kern="0" smtClean="0">
                <a:latin typeface="Arial"/>
                <a:cs typeface="Arial"/>
                <a:sym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t>‹#›</a:t>
            </a:fld>
            <a:endParaRPr lang="en" kern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458096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plfound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maps/zSXK3zmLJScuDtAd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6.xml"/><Relationship Id="rId5" Type="http://schemas.openxmlformats.org/officeDocument/2006/relationships/image" Target="../media/image4.png"/><Relationship Id="rId4" Type="http://schemas.openxmlformats.org/officeDocument/2006/relationships/hyperlink" Target="https://goo.gl/maps/vkWR82sGAhtx1tjn8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2"/>
          <p:cNvSpPr txBox="1">
            <a:spLocks noGrp="1"/>
          </p:cNvSpPr>
          <p:nvPr>
            <p:ph type="title"/>
          </p:nvPr>
        </p:nvSpPr>
        <p:spPr>
          <a:xfrm>
            <a:off x="345669" y="2220000"/>
            <a:ext cx="5393600" cy="241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PrplMesh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921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3947"/>
            <a:ext cx="12191999" cy="563562"/>
          </a:xfrm>
        </p:spPr>
        <p:txBody>
          <a:bodyPr/>
          <a:lstStyle/>
          <a:p>
            <a:r>
              <a:rPr lang="en-US" sz="3600" dirty="0"/>
              <a:t>prplMesh Code Now Fully Public Open-Source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6165" y="860612"/>
            <a:ext cx="11725835" cy="599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400" dirty="0"/>
              <a:t>There are six public repos at  </a:t>
            </a:r>
            <a:r>
              <a:rPr lang="en-US" sz="2400" dirty="0">
                <a:hlinkClick r:id="rId3"/>
              </a:rPr>
              <a:t>https://github.com/prplfoundation</a:t>
            </a:r>
            <a:endParaRPr lang="en-US" sz="2400" dirty="0"/>
          </a:p>
          <a:p>
            <a:pPr lvl="1"/>
            <a:r>
              <a:rPr lang="en-US" sz="2000" dirty="0"/>
              <a:t>prplMesh-manifest</a:t>
            </a:r>
          </a:p>
          <a:p>
            <a:pPr lvl="2"/>
            <a:r>
              <a:rPr lang="en-US" sz="1800" dirty="0"/>
              <a:t>starting point, with some documentation, more to follow</a:t>
            </a:r>
          </a:p>
          <a:p>
            <a:pPr lvl="1"/>
            <a:r>
              <a:rPr lang="en-US" sz="2000" dirty="0"/>
              <a:t>prplMesh framework</a:t>
            </a:r>
          </a:p>
          <a:p>
            <a:pPr lvl="2"/>
            <a:r>
              <a:rPr lang="en-US" sz="1800" dirty="0"/>
              <a:t>local message bus, plus services: platform, transport, management, topology, logging, CAPI</a:t>
            </a:r>
          </a:p>
          <a:p>
            <a:pPr lvl="1"/>
            <a:r>
              <a:rPr lang="en-US" sz="2000" dirty="0"/>
              <a:t>prplMesh-common libraries</a:t>
            </a:r>
          </a:p>
          <a:p>
            <a:pPr lvl="2"/>
            <a:r>
              <a:rPr lang="en-US" sz="1800" dirty="0"/>
              <a:t>TLV factory, controller management, platform, WLAN, plugins</a:t>
            </a:r>
          </a:p>
          <a:p>
            <a:pPr lvl="1"/>
            <a:r>
              <a:rPr lang="en-US" sz="2000" dirty="0"/>
              <a:t>prplMesh-agent</a:t>
            </a:r>
          </a:p>
          <a:p>
            <a:pPr lvl="2"/>
            <a:r>
              <a:rPr lang="en-US" sz="1800" dirty="0"/>
              <a:t>internal communication uses vendor-specific TLV/CMDUs</a:t>
            </a:r>
          </a:p>
          <a:p>
            <a:pPr lvl="1"/>
            <a:r>
              <a:rPr lang="en-US" sz="2000" dirty="0"/>
              <a:t>prplMesh-controller</a:t>
            </a:r>
          </a:p>
          <a:p>
            <a:pPr lvl="2"/>
            <a:r>
              <a:rPr lang="en-US" sz="1800" dirty="0"/>
              <a:t>database, micro-service task pool: band-steering, mobility, channel-selection, network map, stats,...</a:t>
            </a:r>
          </a:p>
          <a:p>
            <a:pPr lvl="1"/>
            <a:r>
              <a:rPr lang="en-US" sz="2000" dirty="0"/>
              <a:t>prplMesh-tools</a:t>
            </a:r>
          </a:p>
          <a:p>
            <a:pPr lvl="2"/>
            <a:r>
              <a:rPr lang="en-US" sz="1800" dirty="0"/>
              <a:t>build, install, </a:t>
            </a:r>
            <a:r>
              <a:rPr lang="en-US" sz="1800" dirty="0" err="1"/>
              <a:t>klocwork</a:t>
            </a:r>
            <a:r>
              <a:rPr lang="en-US" sz="1800" dirty="0"/>
              <a:t> static code analysis, etc…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Planning to merge last 5 repos into single “prplMesh”</a:t>
            </a:r>
          </a:p>
          <a:p>
            <a:pPr lvl="2"/>
            <a:r>
              <a:rPr lang="en-US" sz="1800" dirty="0"/>
              <a:t>Note:  Intel also planning to open-source its .11ax driver code for OpenWrt (e.g., for Turris Omnia)</a:t>
            </a:r>
          </a:p>
        </p:txBody>
      </p:sp>
    </p:spTree>
    <p:extLst>
      <p:ext uri="{BB962C8B-B14F-4D97-AF65-F5344CB8AC3E}">
        <p14:creationId xmlns:p14="http://schemas.microsoft.com/office/powerpoint/2010/main" val="319308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100"/>
            </a:pPr>
            <a:fld id="{00000000-1234-1234-1234-123412341234}" type="slidenum">
              <a:rPr lang="en"/>
              <a:pPr>
                <a:buSzPts val="1100"/>
              </a:pPr>
              <a:t>3</a:t>
            </a:fld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title"/>
          </p:nvPr>
        </p:nvSpPr>
        <p:spPr>
          <a:xfrm>
            <a:off x="415600" y="225088"/>
            <a:ext cx="1088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Integration</a:t>
            </a:r>
            <a:endParaRPr dirty="0"/>
          </a:p>
        </p:txBody>
      </p:sp>
      <p:sp>
        <p:nvSpPr>
          <p:cNvPr id="161" name="Google Shape;161;p31"/>
          <p:cNvSpPr/>
          <p:nvPr/>
        </p:nvSpPr>
        <p:spPr>
          <a:xfrm>
            <a:off x="3045824" y="2038323"/>
            <a:ext cx="6717384" cy="3013847"/>
          </a:xfrm>
          <a:prstGeom prst="roundRect">
            <a:avLst>
              <a:gd name="adj" fmla="val 8772"/>
            </a:avLst>
          </a:prstGeom>
          <a:noFill/>
          <a:ln w="19050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endParaRPr lang="en" sz="1600" kern="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" sz="1600" kern="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                MultiAP Framework</a:t>
            </a:r>
            <a:endParaRPr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2" name="Google Shape;162;p31"/>
          <p:cNvSpPr/>
          <p:nvPr/>
        </p:nvSpPr>
        <p:spPr>
          <a:xfrm>
            <a:off x="217121" y="5357163"/>
            <a:ext cx="9578145" cy="690503"/>
          </a:xfrm>
          <a:prstGeom prst="roundRect">
            <a:avLst>
              <a:gd name="adj" fmla="val 944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 sz="1867" kern="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Kernel</a:t>
            </a:r>
            <a:endParaRPr sz="1867" kern="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3" name="Google Shape;163;p31"/>
          <p:cNvSpPr/>
          <p:nvPr/>
        </p:nvSpPr>
        <p:spPr>
          <a:xfrm>
            <a:off x="8783499" y="5858053"/>
            <a:ext cx="1027600" cy="4048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 sz="800" kern="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bridge /</a:t>
            </a:r>
            <a:br>
              <a:rPr lang="en" sz="800" kern="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z="800" kern="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Switchdev / OpenvSwitch </a:t>
            </a:r>
            <a:r>
              <a:rPr lang="en" sz="800" kern="0" baseline="300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 sz="800" kern="0" baseline="300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4" name="Google Shape;164;p31"/>
          <p:cNvSpPr/>
          <p:nvPr/>
        </p:nvSpPr>
        <p:spPr>
          <a:xfrm>
            <a:off x="7467688" y="5371369"/>
            <a:ext cx="1158000" cy="304984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0" anchor="b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 sz="1067" kern="0" baseline="3000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ioctl</a:t>
            </a:r>
            <a:endParaRPr sz="1067" kern="0" baseline="3000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5" name="Google Shape;165;p31"/>
          <p:cNvSpPr/>
          <p:nvPr/>
        </p:nvSpPr>
        <p:spPr>
          <a:xfrm rot="-5400000">
            <a:off x="7805248" y="4681184"/>
            <a:ext cx="1223665" cy="2856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 sz="1067" kern="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SIOCETHTOOL</a:t>
            </a:r>
            <a:endParaRPr sz="1067" kern="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6" name="Google Shape;166;p31"/>
          <p:cNvSpPr/>
          <p:nvPr/>
        </p:nvSpPr>
        <p:spPr>
          <a:xfrm rot="-5400000">
            <a:off x="7452803" y="4666956"/>
            <a:ext cx="1212203" cy="2856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" sz="1067" kern="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SIOCGIFHWADDR</a:t>
            </a:r>
            <a:endParaRPr sz="1067" kern="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7" name="Google Shape;167;p31"/>
          <p:cNvSpPr/>
          <p:nvPr/>
        </p:nvSpPr>
        <p:spPr>
          <a:xfrm>
            <a:off x="8759573" y="5289575"/>
            <a:ext cx="1027600" cy="5156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0" anchor="b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 sz="1067" kern="0" baseline="3000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netlink</a:t>
            </a:r>
            <a:endParaRPr sz="1067" kern="0" baseline="3000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31"/>
          <p:cNvSpPr/>
          <p:nvPr/>
        </p:nvSpPr>
        <p:spPr>
          <a:xfrm rot="-5400000">
            <a:off x="8782145" y="4728164"/>
            <a:ext cx="1275600" cy="2856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 sz="1067" kern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RTNLGRP_LINK</a:t>
            </a:r>
            <a:endParaRPr sz="1067" kern="0" baseline="3000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9" name="Google Shape;169;p31"/>
          <p:cNvSpPr/>
          <p:nvPr/>
        </p:nvSpPr>
        <p:spPr>
          <a:xfrm rot="-5400000">
            <a:off x="7122810" y="4675452"/>
            <a:ext cx="1212201" cy="2856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 sz="1067" kern="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SIOCGIFINDEX</a:t>
            </a:r>
            <a:endParaRPr sz="1067" kern="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Google Shape;170;p31"/>
          <p:cNvSpPr/>
          <p:nvPr/>
        </p:nvSpPr>
        <p:spPr>
          <a:xfrm rot="-5400000">
            <a:off x="8410627" y="4728164"/>
            <a:ext cx="1283600" cy="2856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 sz="1067" kern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RTM_GETLINK</a:t>
            </a:r>
            <a:endParaRPr sz="1067" kern="0" baseline="3000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7" name="Google Shape;177;p31"/>
          <p:cNvSpPr txBox="1"/>
          <p:nvPr/>
        </p:nvSpPr>
        <p:spPr>
          <a:xfrm>
            <a:off x="7291945" y="1264735"/>
            <a:ext cx="4349448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 sz="1067" kern="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* </a:t>
            </a:r>
            <a:r>
              <a:rPr lang="en-US" sz="1067" kern="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Controller can be on remote device and may be accessed indirectly through the transport according to </a:t>
            </a:r>
            <a:r>
              <a:rPr lang="en-US" sz="1067" kern="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EasyMesh</a:t>
            </a:r>
            <a:r>
              <a:rPr lang="en-US" sz="1067" kern="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standard</a:t>
            </a:r>
            <a:endParaRPr sz="1067" kern="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8" name="Google Shape;178;p31"/>
          <p:cNvSpPr/>
          <p:nvPr/>
        </p:nvSpPr>
        <p:spPr>
          <a:xfrm>
            <a:off x="10582974" y="2909741"/>
            <a:ext cx="1563125" cy="8176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 sz="1333" kern="0" dirty="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OS specific</a:t>
            </a:r>
            <a:endParaRPr sz="1333" kern="0" dirty="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 sz="1333" kern="0" dirty="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implementation</a:t>
            </a:r>
            <a:endParaRPr sz="1333" kern="0" dirty="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80" name="Google Shape;180;p31"/>
          <p:cNvCxnSpPr>
            <a:cxnSpLocks/>
          </p:cNvCxnSpPr>
          <p:nvPr/>
        </p:nvCxnSpPr>
        <p:spPr>
          <a:xfrm>
            <a:off x="5611906" y="2174670"/>
            <a:ext cx="5443" cy="846450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81" name="Google Shape;181;p31"/>
          <p:cNvSpPr/>
          <p:nvPr/>
        </p:nvSpPr>
        <p:spPr>
          <a:xfrm>
            <a:off x="5443090" y="938231"/>
            <a:ext cx="1792423" cy="1236439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 sz="1600" kern="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Mesh controller*</a:t>
            </a:r>
          </a:p>
        </p:txBody>
      </p:sp>
      <p:sp>
        <p:nvSpPr>
          <p:cNvPr id="182" name="Google Shape;182;p31"/>
          <p:cNvSpPr/>
          <p:nvPr/>
        </p:nvSpPr>
        <p:spPr>
          <a:xfrm>
            <a:off x="255266" y="2968143"/>
            <a:ext cx="2610791" cy="620708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 sz="1600" kern="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Mesh Agent</a:t>
            </a:r>
            <a:endParaRPr sz="1600" kern="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5" name="Google Shape;185;p31"/>
          <p:cNvSpPr txBox="1"/>
          <p:nvPr/>
        </p:nvSpPr>
        <p:spPr>
          <a:xfrm>
            <a:off x="3144788" y="1733329"/>
            <a:ext cx="5056917" cy="2254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sz="1333" kern="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.            Northbound API                                                       .</a:t>
            </a:r>
            <a:endParaRPr sz="1333" kern="0" dirty="0">
              <a:solidFill>
                <a:srgbClr val="000000"/>
              </a:solidFill>
              <a:highlight>
                <a:srgbClr val="FFFF00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7" name="Google Shape;187;p31"/>
          <p:cNvSpPr/>
          <p:nvPr/>
        </p:nvSpPr>
        <p:spPr>
          <a:xfrm>
            <a:off x="3170691" y="2142959"/>
            <a:ext cx="1387200" cy="761735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 sz="1333" kern="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Management Service</a:t>
            </a:r>
            <a:endParaRPr sz="1333" kern="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8" name="Google Shape;188;p31"/>
          <p:cNvSpPr/>
          <p:nvPr/>
        </p:nvSpPr>
        <p:spPr>
          <a:xfrm>
            <a:off x="3286616" y="3960353"/>
            <a:ext cx="1635600" cy="9028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 sz="1333" kern="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1905.1 Topology &amp; discovery service</a:t>
            </a:r>
            <a:endParaRPr sz="1333" kern="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9" name="Google Shape;189;p31"/>
          <p:cNvSpPr/>
          <p:nvPr/>
        </p:nvSpPr>
        <p:spPr>
          <a:xfrm>
            <a:off x="5029516" y="3960353"/>
            <a:ext cx="1635600" cy="9028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 sz="1333" kern="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1905.1 transport service</a:t>
            </a:r>
            <a:endParaRPr sz="1333" kern="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0" name="Google Shape;190;p31"/>
          <p:cNvSpPr/>
          <p:nvPr/>
        </p:nvSpPr>
        <p:spPr>
          <a:xfrm>
            <a:off x="7666830" y="3044949"/>
            <a:ext cx="2011009" cy="530443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 sz="1333" kern="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Platform Service</a:t>
            </a:r>
            <a:endParaRPr sz="1333" kern="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1" name="Google Shape;191;p31"/>
          <p:cNvSpPr/>
          <p:nvPr/>
        </p:nvSpPr>
        <p:spPr>
          <a:xfrm>
            <a:off x="9608152" y="2990249"/>
            <a:ext cx="405897" cy="656587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 sz="1333" kern="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PPL</a:t>
            </a:r>
            <a:endParaRPr sz="1333" kern="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2" name="Google Shape;192;p31"/>
          <p:cNvSpPr/>
          <p:nvPr/>
        </p:nvSpPr>
        <p:spPr>
          <a:xfrm>
            <a:off x="3170691" y="3046813"/>
            <a:ext cx="3969200" cy="530353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 sz="1600" kern="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Local Message Bus (XSub-XPub)</a:t>
            </a:r>
            <a:endParaRPr sz="1333" kern="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93" name="Google Shape;193;p31"/>
          <p:cNvCxnSpPr/>
          <p:nvPr/>
        </p:nvCxnSpPr>
        <p:spPr>
          <a:xfrm flipH="1">
            <a:off x="3846712" y="2858120"/>
            <a:ext cx="3200" cy="326000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94" name="Google Shape;194;p31"/>
          <p:cNvCxnSpPr/>
          <p:nvPr/>
        </p:nvCxnSpPr>
        <p:spPr>
          <a:xfrm flipH="1">
            <a:off x="4102816" y="3604007"/>
            <a:ext cx="3200" cy="326000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95" name="Google Shape;195;p31"/>
          <p:cNvCxnSpPr/>
          <p:nvPr/>
        </p:nvCxnSpPr>
        <p:spPr>
          <a:xfrm flipH="1">
            <a:off x="5856567" y="3604007"/>
            <a:ext cx="3200" cy="326000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96" name="Google Shape;196;p31"/>
          <p:cNvCxnSpPr>
            <a:cxnSpLocks/>
          </p:cNvCxnSpPr>
          <p:nvPr/>
        </p:nvCxnSpPr>
        <p:spPr>
          <a:xfrm>
            <a:off x="8201964" y="3700933"/>
            <a:ext cx="0" cy="262683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01" name="Google Shape;201;p31"/>
          <p:cNvSpPr/>
          <p:nvPr/>
        </p:nvSpPr>
        <p:spPr>
          <a:xfrm>
            <a:off x="5063453" y="4661593"/>
            <a:ext cx="1572000" cy="8176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 sz="1333" kern="0" dirty="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Network Stack L2 - raw socket</a:t>
            </a:r>
            <a:endParaRPr sz="1333" kern="0" dirty="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2" name="Google Shape;202;p31"/>
          <p:cNvSpPr/>
          <p:nvPr/>
        </p:nvSpPr>
        <p:spPr>
          <a:xfrm>
            <a:off x="3423524" y="1960671"/>
            <a:ext cx="803600" cy="2140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 sz="1333" kern="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MPL</a:t>
            </a:r>
            <a:endParaRPr sz="1333" kern="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7381383" y="3988172"/>
            <a:ext cx="1284000" cy="21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 sz="1333" kern="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Ethernet</a:t>
            </a:r>
            <a:endParaRPr sz="1333" kern="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8695804" y="3976339"/>
            <a:ext cx="1027600" cy="21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 sz="1333" kern="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Bridge</a:t>
            </a:r>
            <a:endParaRPr sz="1333" kern="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65" name="Google Shape;180;p31">
            <a:extLst>
              <a:ext uri="{FF2B5EF4-FFF2-40B4-BE49-F238E27FC236}">
                <a16:creationId xmlns:a16="http://schemas.microsoft.com/office/drawing/2014/main" id="{12741E46-CA27-4FF4-AC96-64ECCBA3E7A6}"/>
              </a:ext>
            </a:extLst>
          </p:cNvPr>
          <p:cNvCxnSpPr>
            <a:cxnSpLocks/>
          </p:cNvCxnSpPr>
          <p:nvPr/>
        </p:nvCxnSpPr>
        <p:spPr>
          <a:xfrm>
            <a:off x="9074927" y="3700934"/>
            <a:ext cx="0" cy="293679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7" name="Google Shape;185;p31">
            <a:extLst>
              <a:ext uri="{FF2B5EF4-FFF2-40B4-BE49-F238E27FC236}">
                <a16:creationId xmlns:a16="http://schemas.microsoft.com/office/drawing/2014/main" id="{91639075-ACF2-4B4E-95D6-D79A0C723801}"/>
              </a:ext>
            </a:extLst>
          </p:cNvPr>
          <p:cNvSpPr txBox="1"/>
          <p:nvPr/>
        </p:nvSpPr>
        <p:spPr>
          <a:xfrm>
            <a:off x="9074927" y="2704537"/>
            <a:ext cx="1572000" cy="21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sz="1333" kern="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Westbound</a:t>
            </a:r>
            <a:r>
              <a:rPr lang="en" sz="1333" kern="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 API</a:t>
            </a:r>
            <a:endParaRPr sz="1333" kern="0" dirty="0">
              <a:solidFill>
                <a:srgbClr val="000000"/>
              </a:solidFill>
              <a:highlight>
                <a:srgbClr val="FFFF00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3" name="Google Shape;176;p31">
            <a:extLst>
              <a:ext uri="{FF2B5EF4-FFF2-40B4-BE49-F238E27FC236}">
                <a16:creationId xmlns:a16="http://schemas.microsoft.com/office/drawing/2014/main" id="{FBA0C20B-4414-43B0-A092-28F83B010417}"/>
              </a:ext>
            </a:extLst>
          </p:cNvPr>
          <p:cNvSpPr/>
          <p:nvPr/>
        </p:nvSpPr>
        <p:spPr>
          <a:xfrm>
            <a:off x="339044" y="4545047"/>
            <a:ext cx="1027600" cy="3408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 sz="1333" kern="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hostapd</a:t>
            </a:r>
            <a:endParaRPr sz="1333" kern="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4" name="Google Shape;183;p31">
            <a:extLst>
              <a:ext uri="{FF2B5EF4-FFF2-40B4-BE49-F238E27FC236}">
                <a16:creationId xmlns:a16="http://schemas.microsoft.com/office/drawing/2014/main" id="{B42CBD86-5AFC-4426-A49C-FB292DC121C0}"/>
              </a:ext>
            </a:extLst>
          </p:cNvPr>
          <p:cNvSpPr/>
          <p:nvPr/>
        </p:nvSpPr>
        <p:spPr>
          <a:xfrm>
            <a:off x="1442377" y="4542280"/>
            <a:ext cx="1284000" cy="3408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 sz="1067" kern="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wpa_supplicant</a:t>
            </a:r>
            <a:endParaRPr sz="1067" kern="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85" name="Google Shape;184;p31">
            <a:extLst>
              <a:ext uri="{FF2B5EF4-FFF2-40B4-BE49-F238E27FC236}">
                <a16:creationId xmlns:a16="http://schemas.microsoft.com/office/drawing/2014/main" id="{CCAFA50E-7083-4069-B463-2BF77D52E989}"/>
              </a:ext>
            </a:extLst>
          </p:cNvPr>
          <p:cNvCxnSpPr>
            <a:cxnSpLocks/>
          </p:cNvCxnSpPr>
          <p:nvPr/>
        </p:nvCxnSpPr>
        <p:spPr>
          <a:xfrm>
            <a:off x="2111667" y="3852234"/>
            <a:ext cx="2228" cy="683813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6" name="Google Shape;186;p31">
            <a:extLst>
              <a:ext uri="{FF2B5EF4-FFF2-40B4-BE49-F238E27FC236}">
                <a16:creationId xmlns:a16="http://schemas.microsoft.com/office/drawing/2014/main" id="{A928C114-9D0A-4E85-AA52-540B3AAFF018}"/>
              </a:ext>
            </a:extLst>
          </p:cNvPr>
          <p:cNvSpPr/>
          <p:nvPr/>
        </p:nvSpPr>
        <p:spPr>
          <a:xfrm>
            <a:off x="339044" y="4967580"/>
            <a:ext cx="2387200" cy="5156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0" anchor="b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 sz="1067" kern="0" baseline="30000" dirty="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nl80211</a:t>
            </a:r>
            <a:endParaRPr sz="1067" kern="0" baseline="30000" dirty="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87" name="Google Shape;210;p31">
            <a:extLst>
              <a:ext uri="{FF2B5EF4-FFF2-40B4-BE49-F238E27FC236}">
                <a16:creationId xmlns:a16="http://schemas.microsoft.com/office/drawing/2014/main" id="{E7E5792A-E686-4D4B-9B4C-AB2DAB36DF5D}"/>
              </a:ext>
            </a:extLst>
          </p:cNvPr>
          <p:cNvCxnSpPr>
            <a:cxnSpLocks/>
          </p:cNvCxnSpPr>
          <p:nvPr/>
        </p:nvCxnSpPr>
        <p:spPr>
          <a:xfrm>
            <a:off x="860677" y="3897686"/>
            <a:ext cx="0" cy="631361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8" name="Google Shape;212;p31">
            <a:extLst>
              <a:ext uri="{FF2B5EF4-FFF2-40B4-BE49-F238E27FC236}">
                <a16:creationId xmlns:a16="http://schemas.microsoft.com/office/drawing/2014/main" id="{A503FEF2-EC79-4995-923E-798E20042B6C}"/>
              </a:ext>
            </a:extLst>
          </p:cNvPr>
          <p:cNvSpPr txBox="1"/>
          <p:nvPr/>
        </p:nvSpPr>
        <p:spPr>
          <a:xfrm>
            <a:off x="967979" y="4298856"/>
            <a:ext cx="1027600" cy="1596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 sz="1333" kern="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Wireless</a:t>
            </a:r>
            <a:endParaRPr sz="1333" kern="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91" name="Google Shape;180;p31">
            <a:extLst>
              <a:ext uri="{FF2B5EF4-FFF2-40B4-BE49-F238E27FC236}">
                <a16:creationId xmlns:a16="http://schemas.microsoft.com/office/drawing/2014/main" id="{10056991-49FE-41A8-9FA0-170CF8119DEB}"/>
              </a:ext>
            </a:extLst>
          </p:cNvPr>
          <p:cNvCxnSpPr>
            <a:cxnSpLocks/>
            <a:stCxn id="182" idx="3"/>
          </p:cNvCxnSpPr>
          <p:nvPr/>
        </p:nvCxnSpPr>
        <p:spPr>
          <a:xfrm>
            <a:off x="2866057" y="3278497"/>
            <a:ext cx="557468" cy="0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03" name="Google Shape;180;p31">
            <a:extLst>
              <a:ext uri="{FF2B5EF4-FFF2-40B4-BE49-F238E27FC236}">
                <a16:creationId xmlns:a16="http://schemas.microsoft.com/office/drawing/2014/main" id="{2472A54C-F6A0-4F08-8ED7-584C6689F2F4}"/>
              </a:ext>
            </a:extLst>
          </p:cNvPr>
          <p:cNvCxnSpPr>
            <a:cxnSpLocks/>
            <a:stCxn id="191" idx="3"/>
            <a:endCxn id="178" idx="1"/>
          </p:cNvCxnSpPr>
          <p:nvPr/>
        </p:nvCxnSpPr>
        <p:spPr>
          <a:xfrm flipV="1">
            <a:off x="10014048" y="3318542"/>
            <a:ext cx="568925" cy="1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05" name="Google Shape;196;p31">
            <a:extLst>
              <a:ext uri="{FF2B5EF4-FFF2-40B4-BE49-F238E27FC236}">
                <a16:creationId xmlns:a16="http://schemas.microsoft.com/office/drawing/2014/main" id="{79C7C620-E1C2-4EB2-9B90-6988F42FC389}"/>
              </a:ext>
            </a:extLst>
          </p:cNvPr>
          <p:cNvCxnSpPr>
            <a:cxnSpLocks/>
            <a:stCxn id="190" idx="1"/>
            <a:endCxn id="192" idx="3"/>
          </p:cNvCxnSpPr>
          <p:nvPr/>
        </p:nvCxnSpPr>
        <p:spPr>
          <a:xfrm flipH="1">
            <a:off x="7139891" y="3310171"/>
            <a:ext cx="526939" cy="1819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31" name="Google Shape;185;p31">
            <a:extLst>
              <a:ext uri="{FF2B5EF4-FFF2-40B4-BE49-F238E27FC236}">
                <a16:creationId xmlns:a16="http://schemas.microsoft.com/office/drawing/2014/main" id="{D415C49F-823B-400E-A772-94BDC172DD44}"/>
              </a:ext>
            </a:extLst>
          </p:cNvPr>
          <p:cNvSpPr txBox="1"/>
          <p:nvPr/>
        </p:nvSpPr>
        <p:spPr>
          <a:xfrm>
            <a:off x="3391607" y="5276260"/>
            <a:ext cx="1572000" cy="21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sz="1333" kern="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Southbound</a:t>
            </a:r>
            <a:r>
              <a:rPr lang="en" sz="1333" kern="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 API</a:t>
            </a:r>
            <a:endParaRPr sz="1333" kern="0" dirty="0">
              <a:solidFill>
                <a:srgbClr val="000000"/>
              </a:solidFill>
              <a:highlight>
                <a:srgbClr val="FFFF00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5" name="Google Shape;202;p31">
            <a:extLst>
              <a:ext uri="{FF2B5EF4-FFF2-40B4-BE49-F238E27FC236}">
                <a16:creationId xmlns:a16="http://schemas.microsoft.com/office/drawing/2014/main" id="{C844922F-AD94-4E81-9F2B-EF0DDC9EE523}"/>
              </a:ext>
            </a:extLst>
          </p:cNvPr>
          <p:cNvSpPr/>
          <p:nvPr/>
        </p:nvSpPr>
        <p:spPr>
          <a:xfrm>
            <a:off x="658424" y="3519507"/>
            <a:ext cx="1693841" cy="312768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sz="1333" kern="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BWL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sz="1333" kern="0" baseline="30000" dirty="0" err="1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WPA_ctrl</a:t>
            </a:r>
            <a:r>
              <a:rPr lang="en-US" sz="1333" kern="0" baseline="300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 wrapper</a:t>
            </a:r>
            <a:endParaRPr sz="1333" kern="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8" name="Google Shape;185;p31">
            <a:extLst>
              <a:ext uri="{FF2B5EF4-FFF2-40B4-BE49-F238E27FC236}">
                <a16:creationId xmlns:a16="http://schemas.microsoft.com/office/drawing/2014/main" id="{D2A782A1-9DE9-4386-936A-E61686CCA997}"/>
              </a:ext>
            </a:extLst>
          </p:cNvPr>
          <p:cNvSpPr txBox="1"/>
          <p:nvPr/>
        </p:nvSpPr>
        <p:spPr>
          <a:xfrm>
            <a:off x="713016" y="3854197"/>
            <a:ext cx="1572000" cy="21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sz="1333" kern="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Southbound</a:t>
            </a:r>
            <a:r>
              <a:rPr lang="en" sz="1333" kern="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 API</a:t>
            </a:r>
            <a:endParaRPr sz="1333" kern="0" dirty="0">
              <a:solidFill>
                <a:srgbClr val="000000"/>
              </a:solidFill>
              <a:highlight>
                <a:srgbClr val="FFFF00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" name="Google Shape;185;p31">
            <a:extLst>
              <a:ext uri="{FF2B5EF4-FFF2-40B4-BE49-F238E27FC236}">
                <a16:creationId xmlns:a16="http://schemas.microsoft.com/office/drawing/2014/main" id="{E1C866FB-A006-475F-9264-C456E424B1C3}"/>
              </a:ext>
            </a:extLst>
          </p:cNvPr>
          <p:cNvSpPr txBox="1"/>
          <p:nvPr/>
        </p:nvSpPr>
        <p:spPr>
          <a:xfrm>
            <a:off x="7886333" y="3496265"/>
            <a:ext cx="1572000" cy="21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sz="1333" kern="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Southbound</a:t>
            </a:r>
            <a:r>
              <a:rPr lang="en" sz="1333" kern="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 API</a:t>
            </a:r>
            <a:endParaRPr sz="1333" kern="0" dirty="0">
              <a:solidFill>
                <a:srgbClr val="000000"/>
              </a:solidFill>
              <a:highlight>
                <a:srgbClr val="FFFF00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40" name="Google Shape;180;p31">
            <a:extLst>
              <a:ext uri="{FF2B5EF4-FFF2-40B4-BE49-F238E27FC236}">
                <a16:creationId xmlns:a16="http://schemas.microsoft.com/office/drawing/2014/main" id="{5DE60F5E-79C5-43DE-BC09-3449480ACF18}"/>
              </a:ext>
            </a:extLst>
          </p:cNvPr>
          <p:cNvCxnSpPr>
            <a:cxnSpLocks/>
          </p:cNvCxnSpPr>
          <p:nvPr/>
        </p:nvCxnSpPr>
        <p:spPr>
          <a:xfrm>
            <a:off x="5313896" y="834074"/>
            <a:ext cx="0" cy="2187047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41" name="Google Shape;181;p31">
            <a:extLst>
              <a:ext uri="{FF2B5EF4-FFF2-40B4-BE49-F238E27FC236}">
                <a16:creationId xmlns:a16="http://schemas.microsoft.com/office/drawing/2014/main" id="{9991E991-CFB4-44B5-8197-54A8CD84775F}"/>
              </a:ext>
            </a:extLst>
          </p:cNvPr>
          <p:cNvSpPr/>
          <p:nvPr/>
        </p:nvSpPr>
        <p:spPr>
          <a:xfrm>
            <a:off x="5139637" y="178580"/>
            <a:ext cx="2095876" cy="6620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sz="1600" kern="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Mesh SW upgrade</a:t>
            </a:r>
            <a:r>
              <a:rPr lang="en" sz="1600" kern="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 controller*</a:t>
            </a:r>
          </a:p>
        </p:txBody>
      </p:sp>
      <p:cxnSp>
        <p:nvCxnSpPr>
          <p:cNvPr id="143" name="Google Shape;180;p31">
            <a:extLst>
              <a:ext uri="{FF2B5EF4-FFF2-40B4-BE49-F238E27FC236}">
                <a16:creationId xmlns:a16="http://schemas.microsoft.com/office/drawing/2014/main" id="{0DD95A77-4C06-453E-A4F7-6B103D9DCAF4}"/>
              </a:ext>
            </a:extLst>
          </p:cNvPr>
          <p:cNvCxnSpPr>
            <a:cxnSpLocks/>
            <a:stCxn id="144" idx="3"/>
          </p:cNvCxnSpPr>
          <p:nvPr/>
        </p:nvCxnSpPr>
        <p:spPr>
          <a:xfrm>
            <a:off x="2794984" y="2402410"/>
            <a:ext cx="491632" cy="642540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44" name="Google Shape;181;p31">
            <a:extLst>
              <a:ext uri="{FF2B5EF4-FFF2-40B4-BE49-F238E27FC236}">
                <a16:creationId xmlns:a16="http://schemas.microsoft.com/office/drawing/2014/main" id="{6BAE3485-97CE-43ED-8EFE-44D86E89B248}"/>
              </a:ext>
            </a:extLst>
          </p:cNvPr>
          <p:cNvSpPr/>
          <p:nvPr/>
        </p:nvSpPr>
        <p:spPr>
          <a:xfrm>
            <a:off x="255266" y="2071409"/>
            <a:ext cx="2539719" cy="6620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sz="1600" kern="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Mesh SW upgrade</a:t>
            </a:r>
            <a:r>
              <a:rPr lang="en" sz="1600" kern="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600" kern="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agent</a:t>
            </a:r>
            <a:endParaRPr lang="en" sz="1600" kern="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81;p31">
            <a:extLst>
              <a:ext uri="{FF2B5EF4-FFF2-40B4-BE49-F238E27FC236}">
                <a16:creationId xmlns:a16="http://schemas.microsoft.com/office/drawing/2014/main" id="{70C98595-2976-4CE3-8F5F-E2DE354B4E51}"/>
              </a:ext>
            </a:extLst>
          </p:cNvPr>
          <p:cNvSpPr/>
          <p:nvPr/>
        </p:nvSpPr>
        <p:spPr>
          <a:xfrm>
            <a:off x="10260797" y="3699502"/>
            <a:ext cx="1852480" cy="474985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sz="1600" kern="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SW upgrade</a:t>
            </a:r>
            <a:r>
              <a:rPr lang="en" sz="1600" kern="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600" kern="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API</a:t>
            </a:r>
            <a:endParaRPr lang="en" sz="1600" kern="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55" name="Google Shape;180;p31">
            <a:extLst>
              <a:ext uri="{FF2B5EF4-FFF2-40B4-BE49-F238E27FC236}">
                <a16:creationId xmlns:a16="http://schemas.microsoft.com/office/drawing/2014/main" id="{1966953C-7D5C-4C0C-9204-B3948F73AB76}"/>
              </a:ext>
            </a:extLst>
          </p:cNvPr>
          <p:cNvCxnSpPr>
            <a:cxnSpLocks/>
            <a:stCxn id="157" idx="3"/>
          </p:cNvCxnSpPr>
          <p:nvPr/>
        </p:nvCxnSpPr>
        <p:spPr>
          <a:xfrm>
            <a:off x="2054929" y="1551186"/>
            <a:ext cx="1365956" cy="160221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57" name="Google Shape;181;p31">
            <a:extLst>
              <a:ext uri="{FF2B5EF4-FFF2-40B4-BE49-F238E27FC236}">
                <a16:creationId xmlns:a16="http://schemas.microsoft.com/office/drawing/2014/main" id="{F34115E9-E4AA-427D-8087-640749D3F5AB}"/>
              </a:ext>
            </a:extLst>
          </p:cNvPr>
          <p:cNvSpPr/>
          <p:nvPr/>
        </p:nvSpPr>
        <p:spPr>
          <a:xfrm>
            <a:off x="713677" y="1390042"/>
            <a:ext cx="1341251" cy="322287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sz="1600" kern="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System IPC</a:t>
            </a:r>
            <a:endParaRPr lang="en" sz="1600" kern="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4958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7484" y="3621741"/>
            <a:ext cx="10972800" cy="690281"/>
          </a:xfrm>
        </p:spPr>
        <p:txBody>
          <a:bodyPr anchor="ctr" anchorCtr="0"/>
          <a:lstStyle/>
          <a:p>
            <a:br>
              <a:rPr lang="en-US" sz="3200" dirty="0"/>
            </a:br>
            <a:r>
              <a:rPr lang="en-US" sz="3200" dirty="0"/>
              <a:t>Workshop Targets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4173D-018E-4F77-89B5-96312FC52F5D}"/>
              </a:ext>
            </a:extLst>
          </p:cNvPr>
          <p:cNvSpPr txBox="1"/>
          <p:nvPr/>
        </p:nvSpPr>
        <p:spPr>
          <a:xfrm>
            <a:off x="694385" y="4402777"/>
            <a:ext cx="113664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sz="2000" kern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cs typeface="Arial"/>
                <a:sym typeface="Arial"/>
              </a:rPr>
              <a:t>Agree on working process, environment, tools &amp; infrastructure  	     Day 1 </a:t>
            </a:r>
            <a:r>
              <a:rPr lang="en-US" sz="1600" kern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cs typeface="Arial"/>
                <a:sym typeface="Arial"/>
              </a:rPr>
              <a:t>(first half)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sz="2000" kern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cs typeface="Arial"/>
                <a:sym typeface="Arial"/>
              </a:rPr>
              <a:t>Present and demo the prplMesh stack	  			     Day 1-2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sz="2000" kern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cs typeface="Arial"/>
                <a:sym typeface="Arial"/>
              </a:rPr>
              <a:t>Align on roadmap and plans  					     Day 2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sz="2000" kern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cs typeface="Arial"/>
                <a:sym typeface="Arial"/>
              </a:rPr>
              <a:t>Hands-on &amp; technical sessions for contributors  			     Day 3</a:t>
            </a: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609599" y="163531"/>
            <a:ext cx="11451221" cy="116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1660"/>
              </a:buClr>
              <a:buSzPts val="2800"/>
              <a:buFont typeface="Nunito"/>
              <a:buNone/>
              <a:defRPr sz="2800" b="1" i="0" u="none" strike="noStrike" cap="none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fontAlgn="auto"/>
            <a:r>
              <a:rPr lang="en-US" sz="3200" kern="0" dirty="0"/>
              <a:t>PrplMesh Workshop F2F:  June 17~19 in Belgium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4173D-018E-4F77-89B5-96312FC52F5D}"/>
              </a:ext>
            </a:extLst>
          </p:cNvPr>
          <p:cNvSpPr txBox="1"/>
          <p:nvPr/>
        </p:nvSpPr>
        <p:spPr>
          <a:xfrm>
            <a:off x="725251" y="1034644"/>
            <a:ext cx="1146674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sz="2000" kern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cs typeface="Arial"/>
                <a:sym typeface="Arial"/>
              </a:rPr>
              <a:t>Hosted and Sponsored by SoftAtHome: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SoftAtHome HQ located just outside Leuven centrum: </a:t>
            </a:r>
            <a:r>
              <a:rPr lang="en-US" sz="2000" u="sng" kern="0" dirty="0">
                <a:solidFill>
                  <a:srgbClr val="000000"/>
                </a:solidFill>
                <a:latin typeface="Arial"/>
                <a:cs typeface="Arial"/>
                <a:sym typeface="Arial"/>
                <a:hlinkClick r:id="rId3"/>
              </a:rPr>
              <a:t>https://goo.gl/maps/zSXK3zmLJScuDtAd7</a:t>
            </a:r>
            <a:endParaRPr lang="en-US" sz="2000" kern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Arial"/>
              <a:cs typeface="Arial"/>
              <a:sym typeface="Arial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sz="2400" kern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cs typeface="Arial"/>
                <a:sym typeface="Arial"/>
              </a:rPr>
              <a:t> 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sz="2000" kern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cs typeface="Arial"/>
                <a:sym typeface="Arial"/>
              </a:rPr>
              <a:t>Suggested hotel to book near the Leuven train station: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Park Inn by Radisson: </a:t>
            </a:r>
            <a:r>
              <a:rPr lang="en-US" sz="2000" u="sng" kern="0" dirty="0">
                <a:solidFill>
                  <a:srgbClr val="000000"/>
                </a:solidFill>
                <a:latin typeface="Arial"/>
                <a:cs typeface="Arial"/>
                <a:sym typeface="Arial"/>
                <a:hlinkClick r:id="rId4"/>
              </a:rPr>
              <a:t>https://goo.gl/maps/vkWR82sGAhtx1tjn8</a:t>
            </a:r>
            <a:endParaRPr lang="en-US" sz="20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5" y="1482355"/>
            <a:ext cx="1912988" cy="9433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6694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365742"/>
              </p:ext>
            </p:extLst>
          </p:nvPr>
        </p:nvGraphicFramePr>
        <p:xfrm>
          <a:off x="259199" y="944752"/>
          <a:ext cx="11181774" cy="5786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2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563">
                  <a:extLst>
                    <a:ext uri="{9D8B030D-6E8A-4147-A177-3AD203B41FA5}">
                      <a16:colId xmlns:a16="http://schemas.microsoft.com/office/drawing/2014/main" val="985970841"/>
                    </a:ext>
                  </a:extLst>
                </a:gridCol>
                <a:gridCol w="1126541">
                  <a:extLst>
                    <a:ext uri="{9D8B030D-6E8A-4147-A177-3AD203B41FA5}">
                      <a16:colId xmlns:a16="http://schemas.microsoft.com/office/drawing/2014/main" val="3116518835"/>
                    </a:ext>
                  </a:extLst>
                </a:gridCol>
              </a:tblGrid>
              <a:tr h="360752">
                <a:tc>
                  <a:txBody>
                    <a:bodyPr/>
                    <a:lstStyle/>
                    <a:p>
                      <a:r>
                        <a:rPr lang="en-US" sz="1400" dirty="0"/>
                        <a:t>Topic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Owner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Introduction</a:t>
                      </a:r>
                      <a:endParaRPr lang="en-US" sz="1200" b="1" i="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u="none" strike="noStrike" kern="1200" cap="none" dirty="0">
                          <a:sym typeface="Arial"/>
                        </a:rPr>
                        <a:t>Introductions</a:t>
                      </a:r>
                      <a:r>
                        <a:rPr lang="en-US" sz="1200" u="none" strike="noStrike" kern="1200" cap="none" baseline="0" dirty="0">
                          <a:sym typeface="Arial"/>
                        </a:rPr>
                        <a:t> of attendees</a:t>
                      </a:r>
                      <a:endParaRPr lang="en-US" sz="1200" u="none" strike="noStrike" kern="1200" cap="none" dirty="0">
                        <a:sym typeface="Arial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u="none" strike="noStrike" kern="1200" cap="none" dirty="0">
                          <a:sym typeface="Arial"/>
                        </a:rPr>
                        <a:t>Agenda overview and workshop targets</a:t>
                      </a:r>
                      <a:endParaRPr lang="en-US" sz="1200" b="0" i="0" u="none" strike="noStrike" kern="1200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David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kern="1200" dirty="0"/>
                        <a:t>9:00 - 9:30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1200" u="none" strike="noStrike" kern="1200" cap="none" dirty="0">
                          <a:sym typeface="Arial"/>
                        </a:rPr>
                        <a:t>Development Process</a:t>
                      </a:r>
                      <a:endParaRPr lang="en-US" sz="1200" b="1" i="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u="none" strike="noStrike" kern="1200" cap="none" dirty="0">
                          <a:sym typeface="Arial"/>
                        </a:rPr>
                        <a:t>Discuss and agree on the process of contributing code to </a:t>
                      </a:r>
                      <a:r>
                        <a:rPr lang="en-US" sz="1200" u="none" strike="noStrike" kern="1200" cap="none" dirty="0" err="1">
                          <a:sym typeface="Arial"/>
                        </a:rPr>
                        <a:t>prplMesh</a:t>
                      </a:r>
                      <a:r>
                        <a:rPr lang="en-US" sz="1200" u="none" strike="noStrike" kern="1200" cap="none" dirty="0">
                          <a:sym typeface="Arial"/>
                        </a:rPr>
                        <a:t> </a:t>
                      </a:r>
                      <a:r>
                        <a:rPr lang="en-US" sz="1200" u="none" strike="noStrike" kern="1200" cap="none" dirty="0" err="1">
                          <a:sym typeface="Arial"/>
                        </a:rPr>
                        <a:t>github</a:t>
                      </a:r>
                      <a:endParaRPr lang="en-US" sz="1200" u="none" strike="noStrike" kern="1200" cap="none" dirty="0">
                        <a:sym typeface="Arial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u="none" strike="noStrike" kern="1200" cap="none" dirty="0">
                          <a:sym typeface="Arial"/>
                        </a:rPr>
                        <a:t>How to sync efficiently between Intel/prpl code base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u="none" strike="noStrike" kern="1200" cap="none" dirty="0">
                          <a:sym typeface="Arial"/>
                        </a:rPr>
                        <a:t>Architecture modification process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u="none" strike="noStrike" kern="1200" cap="none" dirty="0">
                          <a:sym typeface="Arial"/>
                        </a:rPr>
                        <a:t>Acceptance criteria for code (e.g. coding style format, </a:t>
                      </a:r>
                      <a:r>
                        <a:rPr lang="en-US" sz="1200" u="none" strike="noStrike" kern="1200" cap="none" dirty="0" err="1">
                          <a:sym typeface="Arial"/>
                        </a:rPr>
                        <a:t>Klocwork</a:t>
                      </a:r>
                      <a:r>
                        <a:rPr lang="en-US" sz="1200" u="none" strike="noStrike" kern="1200" cap="none" dirty="0">
                          <a:sym typeface="Arial"/>
                        </a:rPr>
                        <a:t>, minimum testing, etc)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u="none" strike="noStrike" kern="1200" cap="none" dirty="0">
                          <a:sym typeface="Arial"/>
                        </a:rPr>
                        <a:t>R&amp;R and technical decision making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Decide on regular meetings we would like to have 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u="none" strike="noStrike" kern="1200" cap="none" dirty="0">
                          <a:sym typeface="Arial"/>
                        </a:rPr>
                        <a:t>Arnout</a:t>
                      </a:r>
                      <a:endParaRPr lang="en-US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dirty="0"/>
                        <a:t>9:30 - 11:00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1200" u="none" strike="noStrike" kern="1200" cap="none" dirty="0">
                          <a:sym typeface="Arial"/>
                        </a:rPr>
                        <a:t>Infrastructure, Environment and tools</a:t>
                      </a:r>
                      <a:endParaRPr lang="en-US" sz="1200" b="0" u="none" strike="noStrike" kern="1200" cap="none" dirty="0"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u="none" strike="noStrike" kern="1200" cap="none" dirty="0">
                          <a:sym typeface="Arial"/>
                        </a:rPr>
                        <a:t>Development Platforms to be supported (and simulation environment)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u="none" strike="noStrike" kern="1200" cap="none" dirty="0">
                          <a:sym typeface="Arial"/>
                        </a:rPr>
                        <a:t>SDKs to be supported (prpl, OpenWrt, RDK-B, Ubuntu, etc.)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u="none" strike="noStrike" kern="1200" cap="none" dirty="0">
                          <a:sym typeface="Arial"/>
                        </a:rPr>
                        <a:t>Collaboration tools - tasks/issues management, wiki, communication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u="none" strike="noStrike" kern="1200" cap="none" dirty="0">
                          <a:sym typeface="Arial"/>
                        </a:rPr>
                        <a:t>Repo structure and naming (e.g. multiple repos vs. single repo)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u="none" strike="noStrike" kern="1200" cap="none" dirty="0">
                          <a:sym typeface="Arial"/>
                        </a:rPr>
                        <a:t>Continuous</a:t>
                      </a:r>
                      <a:r>
                        <a:rPr lang="en-US" sz="1200" u="none" strike="noStrike" kern="1200" cap="none" baseline="0" dirty="0">
                          <a:sym typeface="Arial"/>
                        </a:rPr>
                        <a:t> Integration</a:t>
                      </a:r>
                      <a:r>
                        <a:rPr lang="en-US" sz="1200" u="none" strike="noStrike" kern="1200" cap="none" dirty="0">
                          <a:sym typeface="Arial"/>
                        </a:rPr>
                        <a:t> and testing – align on CI system approach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u="none" strike="noStrike" kern="1200" cap="none" dirty="0">
                          <a:sym typeface="Arial"/>
                        </a:rPr>
                        <a:t>Documentation – (Overview</a:t>
                      </a:r>
                      <a:r>
                        <a:rPr lang="en-US" sz="1200" u="none" strike="noStrike" kern="1200" cap="none" baseline="0" dirty="0">
                          <a:sym typeface="Arial"/>
                        </a:rPr>
                        <a:t> of Intel docs, then identify what’s needed/missing)</a:t>
                      </a:r>
                      <a:endParaRPr lang="en-US" sz="1200" b="0" i="0" u="none" strike="noStrike" kern="1200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u="none" strike="noStrike" kern="1200" cap="none" dirty="0">
                          <a:sym typeface="Arial"/>
                        </a:rPr>
                        <a:t>Arnout</a:t>
                      </a:r>
                      <a:endParaRPr lang="en-US" sz="1200" baseline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baseline="0" dirty="0"/>
                        <a:t>11:00 - 12:30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Lunch break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Order-in to have a working lunch (e.g., we need to discuss fundraising at some point)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sz="1200" baseline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200" baseline="0" dirty="0"/>
                        <a:t>12:30 - 13:30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1200" dirty="0"/>
                        <a:t>prplMesh –</a:t>
                      </a:r>
                    </a:p>
                    <a:p>
                      <a:r>
                        <a:rPr lang="en-US" sz="1200" dirty="0"/>
                        <a:t>High level architecture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/>
                        <a:t>Present high-level architecture of prplMesh Framework, Agent and Controller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Ram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13:30 - 14:30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r>
                        <a:rPr lang="en-US" sz="1200" dirty="0"/>
                        <a:t>Framework deep dive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/>
                        <a:t>Local Bus design overview and global bus high-level overview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/>
                        <a:t>1905 Transport design overview, features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/>
                        <a:t>TLV Factory overview and example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Ram &amp; Tomer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14:30 – 17:00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1200" dirty="0"/>
                        <a:t>Agent deep dive – part 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dirty="0"/>
                        <a:t>Agent infrastructure - Socket thread class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dirty="0"/>
                        <a:t>BTL – transport lib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dirty="0"/>
                        <a:t>Platform Manager and BPL plugin lib – adaptable to different SDKs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dirty="0"/>
                        <a:t>BWL – WLAN library to access Wi-Fi APIs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dirty="0"/>
                        <a:t>Tomer &amp; Ram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17:00 – 18:30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7484" y="0"/>
            <a:ext cx="10972800" cy="1158240"/>
          </a:xfrm>
        </p:spPr>
        <p:txBody>
          <a:bodyPr anchor="ctr" anchorCtr="0"/>
          <a:lstStyle/>
          <a:p>
            <a:r>
              <a:rPr lang="en-US" dirty="0"/>
              <a:t>Workshop Day 1 Agenda (Monday June 17)</a:t>
            </a:r>
          </a:p>
        </p:txBody>
      </p:sp>
    </p:spTree>
    <p:extLst>
      <p:ext uri="{BB962C8B-B14F-4D97-AF65-F5344CB8AC3E}">
        <p14:creationId xmlns:p14="http://schemas.microsoft.com/office/powerpoint/2010/main" val="403391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283380"/>
              </p:ext>
            </p:extLst>
          </p:nvPr>
        </p:nvGraphicFramePr>
        <p:xfrm>
          <a:off x="828133" y="1091056"/>
          <a:ext cx="11029806" cy="542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5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781">
                  <a:extLst>
                    <a:ext uri="{9D8B030D-6E8A-4147-A177-3AD203B41FA5}">
                      <a16:colId xmlns:a16="http://schemas.microsoft.com/office/drawing/2014/main" val="985970841"/>
                    </a:ext>
                  </a:extLst>
                </a:gridCol>
                <a:gridCol w="1199693">
                  <a:extLst>
                    <a:ext uri="{9D8B030D-6E8A-4147-A177-3AD203B41FA5}">
                      <a16:colId xmlns:a16="http://schemas.microsoft.com/office/drawing/2014/main" val="1877466765"/>
                    </a:ext>
                  </a:extLst>
                </a:gridCol>
              </a:tblGrid>
              <a:tr h="360752">
                <a:tc>
                  <a:txBody>
                    <a:bodyPr/>
                    <a:lstStyle/>
                    <a:p>
                      <a:r>
                        <a:rPr lang="en-US" sz="1400" dirty="0"/>
                        <a:t>Topic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Owner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Agent deep dive – part 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/>
                        <a:t>AP Monitor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/>
                        <a:t>AP Manager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Tomer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9:00 - 10:30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Controller deep dive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Controller infrastructure (FSM, Task Pool, database).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BML management library to configure Controller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Association-Handling task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Optimal Path task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Client Steering task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Additional tasks (quick overview of all other</a:t>
                      </a:r>
                      <a:r>
                        <a:rPr lang="en-US" sz="1200" b="0" i="0" u="none" strike="noStrike" kern="1200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tasks in Task Pool</a:t>
                      </a:r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dirty="0"/>
                        <a:t>Tomer &amp; Ram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dirty="0"/>
                        <a:t>10:30 - 12:30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Lunch break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Order-in to have a working lunch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aseline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aseline="0" dirty="0"/>
                        <a:t>12:30 - 13:30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APIs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Discuss</a:t>
                      </a:r>
                      <a:r>
                        <a:rPr lang="en-US" sz="1200" b="0" i="0" u="none" strike="noStrike" kern="1200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architecture of APIs that prplMesh should conform to</a:t>
                      </a:r>
                      <a:endParaRPr lang="en-US" sz="1200" b="0" i="0" u="none" strike="noStrike" kern="1200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Wouter</a:t>
                      </a:r>
                      <a:endParaRPr lang="en-US" sz="1200" baseline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aseline="0" dirty="0"/>
                        <a:t>13:30 – 15:00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AP Auto-Config flow 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and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Channel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S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election flow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Review flow architecture &amp; docs </a:t>
                      </a:r>
                      <a:b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(stretch-goal, only if time permits)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dirty="0"/>
                        <a:t>Tomer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aseline="0" dirty="0"/>
                        <a:t>15:00 – 15:30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56900535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Demo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Demonstrate the solution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dirty="0"/>
                        <a:t>Tomer</a:t>
                      </a:r>
                      <a:endParaRPr lang="en-US" sz="1200" baseline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aseline="0" dirty="0"/>
                        <a:t>15:30 - 16:00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791295439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Roadmap – short-term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Estimate human resources available to contribute code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Define goals &amp; tasks for 2019 to</a:t>
                      </a:r>
                      <a:r>
                        <a:rPr lang="en-US" sz="1200" b="0" i="0" u="none" strike="noStrike" kern="1200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achieve short-term roadmap targets</a:t>
                      </a:r>
                      <a:endParaRPr lang="en-US" sz="1200" b="0" i="0" u="none" strike="noStrike" kern="1200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Decide who does what, and prepare a plan for R1 </a:t>
                      </a:r>
                      <a:r>
                        <a:rPr lang="en-US" sz="1200" b="0" i="0" u="none" strike="noStrike" kern="1200" cap="none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[R2?]</a:t>
                      </a:r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Cert</a:t>
                      </a:r>
                      <a:r>
                        <a:rPr lang="en-US" sz="1200" b="0" i="0" u="none" strike="noStrike" kern="1200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&amp; </a:t>
                      </a:r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deployment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u="none" strike="noStrike" kern="1200" cap="none" dirty="0">
                          <a:sym typeface="Arial"/>
                        </a:rPr>
                        <a:t>Arnout/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Wouter</a:t>
                      </a:r>
                      <a:endParaRPr lang="en-US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dirty="0"/>
                        <a:t>16:00 - 17:30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Roadmap – mid/long term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/>
                        <a:t>Define 2020+ targets and milestones (e.g., R2, R3, Data</a:t>
                      </a:r>
                      <a:r>
                        <a:rPr lang="en-US" sz="1200" baseline="0" dirty="0"/>
                        <a:t> Elements?</a:t>
                      </a:r>
                      <a:r>
                        <a:rPr lang="en-US" sz="1200" dirty="0"/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Discuss any changes required to fit prpl’s long term goals</a:t>
                      </a:r>
                      <a:endParaRPr lang="en-US" sz="1200" dirty="0"/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/>
                        <a:t>Discuss high-level tasks needed (including security)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/>
                        <a:t>Provide high-level 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estimation and roadmap (in quarter resolution)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u="none" strike="noStrike" kern="1200" cap="none" dirty="0">
                          <a:sym typeface="Arial"/>
                        </a:rPr>
                        <a:t>Arnout/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Wouter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17:30 – 18:30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Group Dinner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[optional]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19:00-20:30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51910460"/>
                  </a:ext>
                </a:extLst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7484" y="0"/>
            <a:ext cx="10972800" cy="1158240"/>
          </a:xfrm>
        </p:spPr>
        <p:txBody>
          <a:bodyPr anchor="ctr" anchorCtr="0"/>
          <a:lstStyle/>
          <a:p>
            <a:r>
              <a:rPr lang="en-US" dirty="0"/>
              <a:t>Workshop Day 2 Agenda (Tuesday June 18)</a:t>
            </a:r>
          </a:p>
        </p:txBody>
      </p:sp>
    </p:spTree>
    <p:extLst>
      <p:ext uri="{BB962C8B-B14F-4D97-AF65-F5344CB8AC3E}">
        <p14:creationId xmlns:p14="http://schemas.microsoft.com/office/powerpoint/2010/main" val="6330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749655"/>
              </p:ext>
            </p:extLst>
          </p:nvPr>
        </p:nvGraphicFramePr>
        <p:xfrm>
          <a:off x="899848" y="1297248"/>
          <a:ext cx="10972800" cy="3469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1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3660">
                  <a:extLst>
                    <a:ext uri="{9D8B030D-6E8A-4147-A177-3AD203B41FA5}">
                      <a16:colId xmlns:a16="http://schemas.microsoft.com/office/drawing/2014/main" val="985970841"/>
                    </a:ext>
                  </a:extLst>
                </a:gridCol>
                <a:gridCol w="1324130">
                  <a:extLst>
                    <a:ext uri="{9D8B030D-6E8A-4147-A177-3AD203B41FA5}">
                      <a16:colId xmlns:a16="http://schemas.microsoft.com/office/drawing/2014/main" val="3232734885"/>
                    </a:ext>
                  </a:extLst>
                </a:gridCol>
              </a:tblGrid>
              <a:tr h="360752">
                <a:tc>
                  <a:txBody>
                    <a:bodyPr/>
                    <a:lstStyle/>
                    <a:p>
                      <a:r>
                        <a:rPr lang="en-US" sz="1400" dirty="0"/>
                        <a:t>Topic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Owner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Hands-on quick-start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dirty="0"/>
                        <a:t>Review source tree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/>
                        <a:t>How to compile/deploy, overview of </a:t>
                      </a:r>
                      <a:r>
                        <a:rPr lang="en-US" sz="1200" dirty="0" err="1"/>
                        <a:t>map_tools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map_manifest</a:t>
                      </a:r>
                      <a:endParaRPr lang="en-US" sz="1200" dirty="0"/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/>
                        <a:t>Configuration options and files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u="none" strike="noStrike" kern="1200" cap="none" dirty="0">
                          <a:sym typeface="Arial"/>
                        </a:rPr>
                        <a:t>Arnout &amp;  Tomer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9:00 - 10:30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Hands-on debugging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/>
                        <a:t>Review logs available, how to debug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/>
                        <a:t>Show AP Auto-Config flow in the log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Tomer</a:t>
                      </a:r>
                      <a:endParaRPr lang="en-US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dirty="0"/>
                        <a:t>10:30 - 12:30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Lunch break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1200" b="0" i="0" u="none" strike="noStrike" kern="1200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aseline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aseline="0" dirty="0"/>
                        <a:t>12:30 - 13:30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Adding new TLVs and Messages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Hands-on: new Message Type from TLV Factory,</a:t>
                      </a:r>
                      <a:b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then using it inside Agent</a:t>
                      </a:r>
                      <a:r>
                        <a:rPr lang="en-US" sz="1200" b="0" i="0" u="none" strike="noStrike" kern="1200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&amp; C</a:t>
                      </a:r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ontroller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Tomer</a:t>
                      </a:r>
                      <a:endParaRPr lang="en-US" sz="1200" baseline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aseline="0" dirty="0"/>
                        <a:t>13:30 - 14:30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Review Agent code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Review</a:t>
                      </a:r>
                      <a:r>
                        <a:rPr lang="en-US" sz="1200" b="0" i="0" u="none" strike="noStrike" kern="1200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code tree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Rev</a:t>
                      </a:r>
                      <a:r>
                        <a:rPr lang="en-US" sz="1200" b="0" i="0" u="none" strike="noStrike" kern="1200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iew</a:t>
                      </a:r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important parts of code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Tomer</a:t>
                      </a:r>
                      <a:endParaRPr lang="en-US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dirty="0"/>
                        <a:t>14:30 - 16:00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Review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C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ontroller code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Review code tree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Review important parts of code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200" b="0" i="0" u="none" strike="noStrike" kern="1200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Tomer</a:t>
                      </a:r>
                      <a:endParaRPr lang="en-US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dirty="0"/>
                        <a:t>16:00 - 18:00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7484" y="0"/>
            <a:ext cx="10972800" cy="1158240"/>
          </a:xfrm>
        </p:spPr>
        <p:txBody>
          <a:bodyPr anchor="ctr" anchorCtr="0"/>
          <a:lstStyle/>
          <a:p>
            <a:r>
              <a:rPr lang="en-US" dirty="0"/>
              <a:t>Workshop Day 3 Agenda (Wed. June 19)</a:t>
            </a:r>
          </a:p>
        </p:txBody>
      </p:sp>
    </p:spTree>
    <p:extLst>
      <p:ext uri="{BB962C8B-B14F-4D97-AF65-F5344CB8AC3E}">
        <p14:creationId xmlns:p14="http://schemas.microsoft.com/office/powerpoint/2010/main" val="242134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3947"/>
            <a:ext cx="12191999" cy="563562"/>
          </a:xfrm>
        </p:spPr>
        <p:txBody>
          <a:bodyPr/>
          <a:lstStyle/>
          <a:p>
            <a:r>
              <a:rPr lang="en-US" sz="3600" dirty="0"/>
              <a:t>prplMesh Workshop Attendance Tracking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23365" y="1210235"/>
            <a:ext cx="4105835" cy="5647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400" kern="0" dirty="0">
                <a:solidFill>
                  <a:srgbClr val="000000"/>
                </a:solidFill>
              </a:rPr>
              <a:t>Vodafone		Joao</a:t>
            </a:r>
          </a:p>
          <a:p>
            <a:r>
              <a:rPr lang="en-US" sz="2400" kern="0" dirty="0">
                <a:solidFill>
                  <a:srgbClr val="000000"/>
                </a:solidFill>
              </a:rPr>
              <a:t>Verizon		1~2</a:t>
            </a:r>
          </a:p>
          <a:p>
            <a:r>
              <a:rPr lang="en-US" sz="2400" kern="0" dirty="0">
                <a:solidFill>
                  <a:srgbClr val="000000"/>
                </a:solidFill>
              </a:rPr>
              <a:t>BT			1~2</a:t>
            </a:r>
          </a:p>
          <a:p>
            <a:r>
              <a:rPr lang="en-US" sz="2400" kern="0" dirty="0">
                <a:solidFill>
                  <a:srgbClr val="000000"/>
                </a:solidFill>
              </a:rPr>
              <a:t>LGI			Wouter</a:t>
            </a:r>
          </a:p>
          <a:p>
            <a:endParaRPr lang="en-US" sz="2000" kern="0" dirty="0">
              <a:solidFill>
                <a:srgbClr val="000000"/>
              </a:solidFill>
            </a:endParaRPr>
          </a:p>
          <a:p>
            <a:r>
              <a:rPr lang="en-US" sz="2400" kern="0" dirty="0">
                <a:solidFill>
                  <a:srgbClr val="000000"/>
                </a:solidFill>
              </a:rPr>
              <a:t>CommScope	Ian, +1?</a:t>
            </a:r>
          </a:p>
          <a:p>
            <a:r>
              <a:rPr lang="en-US" sz="2400" kern="0" dirty="0">
                <a:solidFill>
                  <a:srgbClr val="000000"/>
                </a:solidFill>
              </a:rPr>
              <a:t>Technicolor	?	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257365" y="1210235"/>
            <a:ext cx="5934634" cy="5647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400" kern="0" dirty="0">
                <a:solidFill>
                  <a:srgbClr val="000000"/>
                </a:solidFill>
              </a:rPr>
              <a:t>SoftAtHome	1+</a:t>
            </a:r>
          </a:p>
          <a:p>
            <a:r>
              <a:rPr lang="en-US" sz="2400" kern="0" dirty="0">
                <a:solidFill>
                  <a:srgbClr val="000000"/>
                </a:solidFill>
              </a:rPr>
              <a:t>prpl			Arnout, Mirko?</a:t>
            </a:r>
          </a:p>
          <a:p>
            <a:r>
              <a:rPr lang="en-US" sz="2400" kern="0" dirty="0">
                <a:solidFill>
                  <a:srgbClr val="000000"/>
                </a:solidFill>
              </a:rPr>
              <a:t>Intel		Ram, Tomer, Dave</a:t>
            </a:r>
          </a:p>
          <a:p>
            <a:r>
              <a:rPr lang="en-US" sz="2400" kern="0" dirty="0">
                <a:solidFill>
                  <a:srgbClr val="000000"/>
                </a:solidFill>
              </a:rPr>
              <a:t>Quantenna	?</a:t>
            </a:r>
          </a:p>
          <a:p>
            <a:r>
              <a:rPr lang="en-US" sz="2400" kern="0" dirty="0" err="1">
                <a:solidFill>
                  <a:srgbClr val="000000"/>
                </a:solidFill>
              </a:rPr>
              <a:t>Adtran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000" kern="0" dirty="0">
                <a:solidFill>
                  <a:srgbClr val="000000"/>
                </a:solidFill>
              </a:rPr>
              <a:t>(SmartRG)</a:t>
            </a:r>
            <a:r>
              <a:rPr lang="en-US" sz="2400" kern="0" dirty="0">
                <a:solidFill>
                  <a:srgbClr val="000000"/>
                </a:solidFill>
              </a:rPr>
              <a:t>	1?</a:t>
            </a:r>
          </a:p>
          <a:p>
            <a:r>
              <a:rPr lang="en-US" sz="2400" kern="0" dirty="0">
                <a:solidFill>
                  <a:srgbClr val="000000"/>
                </a:solidFill>
              </a:rPr>
              <a:t>CableLabs</a:t>
            </a:r>
          </a:p>
          <a:p>
            <a:r>
              <a:rPr lang="en-US" sz="2400" kern="0" dirty="0">
                <a:solidFill>
                  <a:srgbClr val="000000"/>
                </a:solidFill>
              </a:rPr>
              <a:t>Minim</a:t>
            </a:r>
          </a:p>
          <a:p>
            <a:r>
              <a:rPr lang="en-US" sz="2400" kern="0" dirty="0">
                <a:solidFill>
                  <a:srgbClr val="000000"/>
                </a:solidFill>
              </a:rPr>
              <a:t>Kaon Media	</a:t>
            </a:r>
          </a:p>
          <a:p>
            <a:r>
              <a:rPr lang="en-US" sz="2400" kern="0" dirty="0">
                <a:solidFill>
                  <a:srgbClr val="000000"/>
                </a:solidFill>
              </a:rPr>
              <a:t>Iopsys</a:t>
            </a:r>
          </a:p>
          <a:p>
            <a:r>
              <a:rPr lang="en-US" sz="2400" kern="0" dirty="0">
                <a:solidFill>
                  <a:srgbClr val="000000"/>
                </a:solidFill>
              </a:rPr>
              <a:t>Plume		possible</a:t>
            </a:r>
          </a:p>
          <a:p>
            <a:r>
              <a:rPr lang="en-US" sz="2400" kern="0" dirty="0" err="1">
                <a:solidFill>
                  <a:srgbClr val="000000"/>
                </a:solidFill>
              </a:rPr>
              <a:t>BenisonTech</a:t>
            </a:r>
            <a:r>
              <a:rPr lang="en-US" sz="2400" kern="0" dirty="0">
                <a:solidFill>
                  <a:srgbClr val="000000"/>
                </a:solidFill>
              </a:rPr>
              <a:t>		</a:t>
            </a:r>
          </a:p>
          <a:p>
            <a:r>
              <a:rPr lang="en-US" sz="2400" kern="0" dirty="0" err="1">
                <a:solidFill>
                  <a:srgbClr val="000000"/>
                </a:solidFill>
              </a:rPr>
              <a:t>Tiljin</a:t>
            </a:r>
            <a:r>
              <a:rPr lang="en-US" sz="2400" kern="0" dirty="0">
                <a:solidFill>
                  <a:srgbClr val="000000"/>
                </a:solidFill>
              </a:rPr>
              <a:t>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3365" y="6135470"/>
            <a:ext cx="4429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Computex customer meetings are</a:t>
            </a:r>
            <a:br>
              <a:rPr lang="en-US" dirty="0"/>
            </a:br>
            <a:r>
              <a:rPr lang="en-US" dirty="0"/>
              <a:t> a good time to encourage new attendees</a:t>
            </a:r>
          </a:p>
        </p:txBody>
      </p:sp>
    </p:spTree>
    <p:extLst>
      <p:ext uri="{BB962C8B-B14F-4D97-AF65-F5344CB8AC3E}">
        <p14:creationId xmlns:p14="http://schemas.microsoft.com/office/powerpoint/2010/main" val="3233309565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pl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Prpl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Prpl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77697</TotalTime>
  <Words>975</Words>
  <Application>Microsoft Office PowerPoint</Application>
  <PresentationFormat>Widescreen</PresentationFormat>
  <Paragraphs>235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Nunito</vt:lpstr>
      <vt:lpstr>Wingdings</vt:lpstr>
      <vt:lpstr>1_Default Design</vt:lpstr>
      <vt:lpstr>2_Prpl Light</vt:lpstr>
      <vt:lpstr>4_Prpl Light</vt:lpstr>
      <vt:lpstr>5_Prpl Light</vt:lpstr>
      <vt:lpstr>PrplMesh</vt:lpstr>
      <vt:lpstr>prplMesh Code Now Fully Public Open-Source</vt:lpstr>
      <vt:lpstr>Integration</vt:lpstr>
      <vt:lpstr> Workshop Targets</vt:lpstr>
      <vt:lpstr>Workshop Day 1 Agenda (Monday June 17)</vt:lpstr>
      <vt:lpstr>Workshop Day 2 Agenda (Tuesday June 18)</vt:lpstr>
      <vt:lpstr>Workshop Day 3 Agenda (Wed. June 19)</vt:lpstr>
      <vt:lpstr>prplMesh Workshop Attendance Tracking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Multi-AP Open-Source</dc:title>
  <dc:creator>Carlos Cordeiro</dc:creator>
  <cp:keywords>CTPClassification=CTP_NT</cp:keywords>
  <cp:lastModifiedBy>Marzin, Ram</cp:lastModifiedBy>
  <cp:revision>2927</cp:revision>
  <cp:lastPrinted>2019-01-31T18:30:38Z</cp:lastPrinted>
  <dcterms:created xsi:type="dcterms:W3CDTF">2005-06-28T18:32:18Z</dcterms:created>
  <dcterms:modified xsi:type="dcterms:W3CDTF">2019-05-30T09:59:26Z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TitusGUID">
    <vt:lpwstr>51663f5b-ec3c-45c6-b2c4-23de987d535a</vt:lpwstr>
  </property>
  <property fmtid="{D5CDD505-2E9C-101B-9397-08002B2CF9AE}" pid="4" name="CTP_TimeStamp">
    <vt:lpwstr>2019-05-30 09:59:25Z</vt:lpwstr>
  </property>
  <property fmtid="{D5CDD505-2E9C-101B-9397-08002B2CF9AE}" pid="5" name="CTP_BU">
    <vt:lpwstr>NA</vt:lpwstr>
  </property>
  <property fmtid="{D5CDD505-2E9C-101B-9397-08002B2CF9AE}" pid="6" name="CTP_IDSID">
    <vt:lpwstr>NA</vt:lpwstr>
  </property>
  <property fmtid="{D5CDD505-2E9C-101B-9397-08002B2CF9AE}" pid="7" name="CTP_WWID">
    <vt:lpwstr>NA</vt:lpwstr>
  </property>
  <property fmtid="{D5CDD505-2E9C-101B-9397-08002B2CF9AE}" pid="8" name="CTPClassification">
    <vt:lpwstr>CTP_NT</vt:lpwstr>
  </property>
</Properties>
</file>