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595" r:id="rId2"/>
    <p:sldId id="629" r:id="rId3"/>
    <p:sldId id="610" r:id="rId4"/>
    <p:sldId id="599" r:id="rId5"/>
    <p:sldId id="600" r:id="rId6"/>
    <p:sldId id="601" r:id="rId7"/>
    <p:sldId id="626" r:id="rId8"/>
    <p:sldId id="604" r:id="rId9"/>
    <p:sldId id="630" r:id="rId10"/>
    <p:sldId id="605" r:id="rId11"/>
    <p:sldId id="606" r:id="rId12"/>
    <p:sldId id="632" r:id="rId13"/>
    <p:sldId id="623" r:id="rId14"/>
    <p:sldId id="624" r:id="rId15"/>
    <p:sldId id="627" r:id="rId16"/>
    <p:sldId id="634" r:id="rId17"/>
    <p:sldId id="625" r:id="rId18"/>
    <p:sldId id="259" r:id="rId19"/>
    <p:sldId id="61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035" autoAdjust="0"/>
  </p:normalViewPr>
  <p:slideViewPr>
    <p:cSldViewPr snapToGrid="0">
      <p:cViewPr varScale="1">
        <p:scale>
          <a:sx n="97" d="100"/>
          <a:sy n="97" d="100"/>
        </p:scale>
        <p:origin x="8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3224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086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71297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3296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53565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50023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479649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9189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74485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973208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193176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193176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92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95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8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380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aseline="0" dirty="0" err="1"/>
              <a:t>select_bssid</a:t>
            </a:r>
            <a:r>
              <a:rPr lang="en-US" baseline="0" dirty="0"/>
              <a:t>() – helper function to select the best AP for wireless backhaul connection</a:t>
            </a:r>
          </a:p>
          <a:p>
            <a:pPr marL="158750" indent="0">
              <a:buNone/>
            </a:pPr>
            <a:r>
              <a:rPr lang="en-US" baseline="0" dirty="0" err="1"/>
              <a:t>hal_event_handler</a:t>
            </a:r>
            <a:r>
              <a:rPr lang="en-US" baseline="0" dirty="0"/>
              <a:t>() – callback function called by </a:t>
            </a:r>
            <a:r>
              <a:rPr lang="en-US" baseline="0" dirty="0" err="1"/>
              <a:t>bwl</a:t>
            </a:r>
            <a:r>
              <a:rPr lang="en-US" baseline="0" dirty="0"/>
              <a:t> upon internal events</a:t>
            </a:r>
          </a:p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8907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60582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aseline="0" dirty="0" err="1"/>
              <a:t>select_bssid</a:t>
            </a:r>
            <a:r>
              <a:rPr lang="en-US" baseline="0" dirty="0"/>
              <a:t>() – helper function to select the best AP for wireless backhaul connection</a:t>
            </a:r>
          </a:p>
          <a:p>
            <a:pPr marL="158750" indent="0">
              <a:buNone/>
            </a:pPr>
            <a:r>
              <a:rPr lang="en-US" baseline="0" dirty="0" err="1"/>
              <a:t>hal_event_handler</a:t>
            </a:r>
            <a:r>
              <a:rPr lang="en-US" baseline="0" dirty="0"/>
              <a:t>() – callback function called by </a:t>
            </a:r>
            <a:r>
              <a:rPr lang="en-US" baseline="0" dirty="0" err="1"/>
              <a:t>bwl</a:t>
            </a:r>
            <a:r>
              <a:rPr lang="en-US" baseline="0" dirty="0"/>
              <a:t> upon internal events</a:t>
            </a:r>
          </a:p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0933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0312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7070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SECTION_TITLE_AND_DESCRIPTION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9" name="Google Shape;109;p25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0" name="Google Shape;11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5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SECTION_TITLE_AND_DESCRIPTION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26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>
          <a:xfrm>
            <a:off x="659125" y="1613750"/>
            <a:ext cx="3123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4800" b="1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SECTION_TITLE_AND_DESCRIPTION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333300" y="1495137"/>
            <a:ext cx="3905400" cy="2153233"/>
            <a:chOff x="333300" y="275937"/>
            <a:chExt cx="3905400" cy="2153233"/>
          </a:xfrm>
        </p:grpSpPr>
        <p:pic>
          <p:nvPicPr>
            <p:cNvPr id="128" name="Google Shape;12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7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SECTION_TITLE_AND_DESCRIPTION_1_2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28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35" name="Google Shape;1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652950" y="1607725"/>
            <a:ext cx="33633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21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9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532100" y="2739554"/>
            <a:ext cx="6079800" cy="5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8E7CC3"/>
                </a:solidFill>
              </a:defRPr>
            </a:lvl1pPr>
            <a:lvl2pPr lvl="1" algn="r" rtl="0">
              <a:buNone/>
              <a:defRPr sz="1000">
                <a:solidFill>
                  <a:srgbClr val="8E7CC3"/>
                </a:solidFill>
              </a:defRPr>
            </a:lvl2pPr>
            <a:lvl3pPr lvl="2" algn="r" rtl="0">
              <a:buNone/>
              <a:defRPr sz="1000">
                <a:solidFill>
                  <a:srgbClr val="8E7CC3"/>
                </a:solidFill>
              </a:defRPr>
            </a:lvl3pPr>
            <a:lvl4pPr lvl="3" algn="r" rtl="0">
              <a:buNone/>
              <a:defRPr sz="1000">
                <a:solidFill>
                  <a:srgbClr val="8E7CC3"/>
                </a:solidFill>
              </a:defRPr>
            </a:lvl4pPr>
            <a:lvl5pPr lvl="4" algn="r" rtl="0">
              <a:buNone/>
              <a:defRPr sz="1000">
                <a:solidFill>
                  <a:srgbClr val="8E7CC3"/>
                </a:solidFill>
              </a:defRPr>
            </a:lvl5pPr>
            <a:lvl6pPr lvl="5" algn="r" rtl="0">
              <a:buNone/>
              <a:defRPr sz="1000">
                <a:solidFill>
                  <a:srgbClr val="8E7CC3"/>
                </a:solidFill>
              </a:defRPr>
            </a:lvl6pPr>
            <a:lvl7pPr lvl="6" algn="r" rtl="0">
              <a:buNone/>
              <a:defRPr sz="1000">
                <a:solidFill>
                  <a:srgbClr val="8E7CC3"/>
                </a:solidFill>
              </a:defRPr>
            </a:lvl7pPr>
            <a:lvl8pPr lvl="7" algn="r" rtl="0">
              <a:buNone/>
              <a:defRPr sz="1000">
                <a:solidFill>
                  <a:srgbClr val="8E7CC3"/>
                </a:solidFill>
              </a:defRPr>
            </a:lvl8pPr>
            <a:lvl9pPr lvl="8" algn="r" rtl="0">
              <a:buNone/>
              <a:defRPr sz="1000">
                <a:solidFill>
                  <a:srgbClr val="8E7CC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agent/src/beerocks/slave/platform_mana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agent/src/beerocks/slav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agent/src/beerocks/slav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agent/src/beerocks/slave/ap_manager_thread.cp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agent/src/beerocks/monito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agent/src/beerocks/monito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26" Type="http://schemas.openxmlformats.org/officeDocument/2006/relationships/image" Target="../media/image27.emf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emf"/><Relationship Id="rId34" Type="http://schemas.openxmlformats.org/officeDocument/2006/relationships/image" Target="../media/image35.emf"/><Relationship Id="rId42" Type="http://schemas.openxmlformats.org/officeDocument/2006/relationships/image" Target="../media/image43.emf"/><Relationship Id="rId47" Type="http://schemas.openxmlformats.org/officeDocument/2006/relationships/image" Target="../media/image48.emf"/><Relationship Id="rId50" Type="http://schemas.openxmlformats.org/officeDocument/2006/relationships/image" Target="../media/image51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png"/><Relationship Id="rId25" Type="http://schemas.openxmlformats.org/officeDocument/2006/relationships/image" Target="../media/image26.emf"/><Relationship Id="rId33" Type="http://schemas.openxmlformats.org/officeDocument/2006/relationships/image" Target="../media/image34.emf"/><Relationship Id="rId38" Type="http://schemas.openxmlformats.org/officeDocument/2006/relationships/image" Target="../media/image39.emf"/><Relationship Id="rId46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emf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24" Type="http://schemas.openxmlformats.org/officeDocument/2006/relationships/image" Target="../media/image25.emf"/><Relationship Id="rId32" Type="http://schemas.openxmlformats.org/officeDocument/2006/relationships/image" Target="../media/image33.emf"/><Relationship Id="rId37" Type="http://schemas.openxmlformats.org/officeDocument/2006/relationships/image" Target="../media/image38.emf"/><Relationship Id="rId40" Type="http://schemas.openxmlformats.org/officeDocument/2006/relationships/image" Target="../media/image41.emf"/><Relationship Id="rId45" Type="http://schemas.openxmlformats.org/officeDocument/2006/relationships/image" Target="../media/image46.emf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31" Type="http://schemas.openxmlformats.org/officeDocument/2006/relationships/image" Target="../media/image32.emf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emf"/><Relationship Id="rId14" Type="http://schemas.openxmlformats.org/officeDocument/2006/relationships/image" Target="../media/image15.png"/><Relationship Id="rId22" Type="http://schemas.openxmlformats.org/officeDocument/2006/relationships/image" Target="../media/image23.emf"/><Relationship Id="rId27" Type="http://schemas.openxmlformats.org/officeDocument/2006/relationships/image" Target="../media/image28.emf"/><Relationship Id="rId30" Type="http://schemas.openxmlformats.org/officeDocument/2006/relationships/image" Target="../media/image31.emf"/><Relationship Id="rId35" Type="http://schemas.openxmlformats.org/officeDocument/2006/relationships/image" Target="../media/image36.emf"/><Relationship Id="rId43" Type="http://schemas.openxmlformats.org/officeDocument/2006/relationships/image" Target="../media/image44.emf"/><Relationship Id="rId48" Type="http://schemas.openxmlformats.org/officeDocument/2006/relationships/image" Target="../media/image49.emf"/><Relationship Id="rId8" Type="http://schemas.openxmlformats.org/officeDocument/2006/relationships/image" Target="../media/image9.png"/><Relationship Id="rId5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prplfoundation/prplMesh/tree/master/agent/src/beerocks/slave/backhaul_manag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framework/platform/b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64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8623526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Only entity in architecture which has access to the platform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Dynamically loads BPL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In addition, handles ARP and DHCP monitoring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Used to identify LAN clients (network map)</a:t>
            </a: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Requested by the controller’s client locating task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UDS connectivity with each radio agent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Will move to the framework and renamed as “platform service”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Will be connected to the local bus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Manager Thread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773" y="4581180"/>
            <a:ext cx="86271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https://github.com/prplfoundation/prplMesh/tree/master/agent/src/beerocks/slave/platform_manager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01" y="1350679"/>
            <a:ext cx="20574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7285330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Implements MultiAP Radio Agent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Spawns AP Manager thread and AP Monitor (process)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Orchestrates all radio operations requests coming from the controller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Implements AP AutoConfig M1/M2 flows (dev in progress)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Currently using Intel implementation (Join flow) using VS CMDU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 Slave Thread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773" y="4581180"/>
            <a:ext cx="862716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https://github.com/prplfoundation/prplMesh/tree/master/agent/src/beerocks/slave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6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7285330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Derives from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socket_thread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UDS connectivity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Backhaul manager – control messages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AP Manager – WLAN AP operations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AP Monitor – AP monitoring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Platform Manager – platform operations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 Slave Thread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773" y="4581180"/>
            <a:ext cx="862716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https://github.com/prplfoundation/prplMesh/tree/master/agent/src/beerocks/slave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28" y="690515"/>
            <a:ext cx="16383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78" y="0"/>
            <a:ext cx="5394043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 Slave Thread </a:t>
            </a:r>
            <a:br>
              <a:rPr lang="en-US" dirty="0"/>
            </a:br>
            <a:r>
              <a:rPr lang="en-US" dirty="0"/>
              <a:t>- FSM</a:t>
            </a:r>
          </a:p>
        </p:txBody>
      </p:sp>
    </p:spTree>
    <p:extLst>
      <p:ext uri="{BB962C8B-B14F-4D97-AF65-F5344CB8AC3E}">
        <p14:creationId xmlns:p14="http://schemas.microsoft.com/office/powerpoint/2010/main" val="2036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6324548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Access Point management and control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One for each radio Agent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Attaches to hostapd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BWL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ap_wlan_hal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attach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Listens to hostapd events / responses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UDS connectivity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Son slave thread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Manager Thread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773" y="4581180"/>
            <a:ext cx="862716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https://github.com/prplfoundation/prplMesh/tree/master/agent/src/beerocks/slave/ap_manager_thread.cpp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61" y="1012549"/>
            <a:ext cx="2514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6324548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256225"/>
            <a:ext cx="2723048" cy="572700"/>
          </a:xfrm>
        </p:spPr>
        <p:txBody>
          <a:bodyPr/>
          <a:lstStyle/>
          <a:p>
            <a:r>
              <a:rPr lang="en-US" dirty="0"/>
              <a:t>AP Manager – </a:t>
            </a:r>
            <a:br>
              <a:rPr lang="en-US" dirty="0"/>
            </a:br>
            <a:r>
              <a:rPr lang="en-US" dirty="0"/>
              <a:t>Init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48" y="0"/>
            <a:ext cx="38843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8623526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Access Point activity &amp; statistics (per VAP)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Clients activity &amp; statistics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TX/RX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Phy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Rate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UL RSSI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Health check using STA probing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Monitor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773" y="4581180"/>
            <a:ext cx="862716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https://github.com/prplfoundation/prplMesh/tree/master/agent/src/beerocks/monitor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3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8623526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Notifies Son slave on thresholds crossing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On Demand measurements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802.11K beacon requests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RSSI measurements using ARP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Easy to add custom monitoring functionality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Implementing </a:t>
            </a:r>
            <a:r>
              <a:rPr lang="en-US" sz="1600">
                <a:solidFill>
                  <a:schemeClr val="tx1"/>
                </a:solidFill>
                <a:latin typeface="+mn-lt"/>
              </a:rPr>
              <a:t>derived class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Monitor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773" y="4581180"/>
            <a:ext cx="862716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https://github.com/prplfoundation/prplMesh/tree/master/agent/src/beerocks/monitor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40704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400" dirty="0"/>
              <a:t>Monitor -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396866" y="850502"/>
            <a:ext cx="8600062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monitor uses BWL to attach to hostapd for receiving events and requesting measurements.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Also it has an UDS socket to the slave to get requests and send notifications to the controller.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57462"/>
            <a:ext cx="3562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45460"/>
            <a:ext cx="9143999" cy="422672"/>
          </a:xfrm>
        </p:spPr>
        <p:txBody>
          <a:bodyPr/>
          <a:lstStyle/>
          <a:p>
            <a:r>
              <a:rPr lang="en" sz="3000" dirty="0"/>
              <a:t>Agenda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632" y="928390"/>
            <a:ext cx="8401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Processes/Threads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 Processes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Son Slave thread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 Manager thread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 Monitor thread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Backhaul Manager thread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Platform Manager thread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High-level Agent Architecture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6C0D63AA-FB3A-45CF-AF60-82097AFB74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0700" y="722313"/>
            <a:ext cx="7969250" cy="3808412"/>
            <a:chOff x="328" y="455"/>
            <a:chExt cx="5020" cy="2399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E5A3284B-DDDE-47C3-A5C4-F8B23CF0E35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8" y="455"/>
              <a:ext cx="5020" cy="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7F8009C4-8C7F-4B69-908D-04201223F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" y="463"/>
              <a:ext cx="1631" cy="1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F46B8B3-EAC2-4972-842F-8F55D2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466"/>
              <a:ext cx="1629" cy="1343"/>
            </a:xfrm>
            <a:prstGeom prst="rect">
              <a:avLst/>
            </a:prstGeom>
            <a:noFill/>
            <a:ln w="17463" cap="sq">
              <a:solidFill>
                <a:srgbClr val="668B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FBB708A-ACCC-4AFB-87DF-CB5700AC5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484"/>
              <a:ext cx="4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PRPL mesh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DD6EB0F3-6876-4D50-9A93-7407B599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484"/>
              <a:ext cx="7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40486E17-0ECE-47E8-B48D-A737DBBC8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484"/>
              <a:ext cx="7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E89CA07-18EB-4155-A873-706E84EB1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484"/>
              <a:ext cx="30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Agent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28DF39E2-AA0A-49E3-B367-7058B0337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" y="466"/>
              <a:ext cx="2067" cy="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440B4A2-5ED4-480E-974A-880E5F06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468"/>
              <a:ext cx="2064" cy="1296"/>
            </a:xfrm>
            <a:prstGeom prst="rect">
              <a:avLst/>
            </a:prstGeom>
            <a:noFill/>
            <a:ln w="17463" cap="sq">
              <a:solidFill>
                <a:srgbClr val="668B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6F24687F-B076-4961-8E7F-F83B44B15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" y="512"/>
              <a:ext cx="2067" cy="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FE9224F3-5B9C-477A-9D51-2786D3F0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512"/>
              <a:ext cx="2064" cy="1296"/>
            </a:xfrm>
            <a:prstGeom prst="rect">
              <a:avLst/>
            </a:prstGeom>
            <a:noFill/>
            <a:ln w="17463" cap="sq">
              <a:solidFill>
                <a:srgbClr val="668B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E9462931-A9B1-40AC-B25C-D7B4D20CE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528"/>
              <a:ext cx="4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PRPL mesh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F7DEE9C2-3AF1-4A98-87BB-7E48D4625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528"/>
              <a:ext cx="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E8A7DBC1-7FC2-4907-A1F3-628AC461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528"/>
              <a:ext cx="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AA02A1A4-53B1-482F-B3B5-F1ED389B8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528"/>
              <a:ext cx="5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Radio Agent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F44175ED-2DDD-404A-B33E-F81B3D723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" y="651"/>
              <a:ext cx="772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C7F9CFDE-316F-4EEA-96BC-8EE8C1C8D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" y="651"/>
              <a:ext cx="772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21">
              <a:extLst>
                <a:ext uri="{FF2B5EF4-FFF2-40B4-BE49-F238E27FC236}">
                  <a16:creationId xmlns:a16="http://schemas.microsoft.com/office/drawing/2014/main" id="{4A17DCDE-664A-4182-AF8B-229002629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" y="670"/>
              <a:ext cx="716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37E3518E-3DFD-43CE-8E53-559414641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671"/>
              <a:ext cx="712" cy="637"/>
            </a:xfrm>
            <a:custGeom>
              <a:avLst/>
              <a:gdLst>
                <a:gd name="T0" fmla="*/ 2982 w 3023"/>
                <a:gd name="T1" fmla="*/ 2702 h 2702"/>
                <a:gd name="T2" fmla="*/ 42 w 3023"/>
                <a:gd name="T3" fmla="*/ 2702 h 2702"/>
                <a:gd name="T4" fmla="*/ 0 w 3023"/>
                <a:gd name="T5" fmla="*/ 2660 h 2702"/>
                <a:gd name="T6" fmla="*/ 0 w 3023"/>
                <a:gd name="T7" fmla="*/ 41 h 2702"/>
                <a:gd name="T8" fmla="*/ 42 w 3023"/>
                <a:gd name="T9" fmla="*/ 0 h 2702"/>
                <a:gd name="T10" fmla="*/ 2982 w 3023"/>
                <a:gd name="T11" fmla="*/ 0 h 2702"/>
                <a:gd name="T12" fmla="*/ 3023 w 3023"/>
                <a:gd name="T13" fmla="*/ 41 h 2702"/>
                <a:gd name="T14" fmla="*/ 3023 w 3023"/>
                <a:gd name="T15" fmla="*/ 2660 h 2702"/>
                <a:gd name="T16" fmla="*/ 2982 w 3023"/>
                <a:gd name="T17" fmla="*/ 2702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3" h="2702">
                  <a:moveTo>
                    <a:pt x="2982" y="2702"/>
                  </a:moveTo>
                  <a:lnTo>
                    <a:pt x="42" y="2702"/>
                  </a:lnTo>
                  <a:cubicBezTo>
                    <a:pt x="19" y="2702"/>
                    <a:pt x="0" y="2683"/>
                    <a:pt x="0" y="2660"/>
                  </a:cubicBezTo>
                  <a:lnTo>
                    <a:pt x="0" y="41"/>
                  </a:lnTo>
                  <a:cubicBezTo>
                    <a:pt x="0" y="18"/>
                    <a:pt x="19" y="0"/>
                    <a:pt x="42" y="0"/>
                  </a:cubicBezTo>
                  <a:lnTo>
                    <a:pt x="2982" y="0"/>
                  </a:lnTo>
                  <a:cubicBezTo>
                    <a:pt x="3005" y="0"/>
                    <a:pt x="3023" y="18"/>
                    <a:pt x="3023" y="41"/>
                  </a:cubicBezTo>
                  <a:lnTo>
                    <a:pt x="3023" y="2660"/>
                  </a:lnTo>
                  <a:cubicBezTo>
                    <a:pt x="3023" y="2683"/>
                    <a:pt x="3005" y="2702"/>
                    <a:pt x="2982" y="2702"/>
                  </a:cubicBezTo>
                  <a:close/>
                </a:path>
              </a:pathLst>
            </a:custGeom>
            <a:noFill/>
            <a:ln w="2381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FAEC0F44-6997-456B-914D-81ADAAE03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944"/>
              <a:ext cx="40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Radio Agent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6F1AE866-60A4-47A7-B101-B14EDE866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477"/>
              <a:ext cx="7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25">
              <a:extLst>
                <a:ext uri="{FF2B5EF4-FFF2-40B4-BE49-F238E27FC236}">
                  <a16:creationId xmlns:a16="http://schemas.microsoft.com/office/drawing/2014/main" id="{FCE14AC3-CA61-4A11-9F54-B007E11E9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477"/>
              <a:ext cx="7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3208FF6B-AA17-4AA8-8949-8D8C111A4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" y="1496"/>
              <a:ext cx="71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12C771C-5DCA-4EB7-915B-822D4DAF2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" y="1497"/>
              <a:ext cx="712" cy="210"/>
            </a:xfrm>
            <a:custGeom>
              <a:avLst/>
              <a:gdLst>
                <a:gd name="T0" fmla="*/ 2914 w 3024"/>
                <a:gd name="T1" fmla="*/ 891 h 891"/>
                <a:gd name="T2" fmla="*/ 110 w 3024"/>
                <a:gd name="T3" fmla="*/ 891 h 891"/>
                <a:gd name="T4" fmla="*/ 0 w 3024"/>
                <a:gd name="T5" fmla="*/ 781 h 891"/>
                <a:gd name="T6" fmla="*/ 0 w 3024"/>
                <a:gd name="T7" fmla="*/ 110 h 891"/>
                <a:gd name="T8" fmla="*/ 110 w 3024"/>
                <a:gd name="T9" fmla="*/ 0 h 891"/>
                <a:gd name="T10" fmla="*/ 2914 w 3024"/>
                <a:gd name="T11" fmla="*/ 0 h 891"/>
                <a:gd name="T12" fmla="*/ 3024 w 3024"/>
                <a:gd name="T13" fmla="*/ 110 h 891"/>
                <a:gd name="T14" fmla="*/ 3024 w 3024"/>
                <a:gd name="T15" fmla="*/ 781 h 891"/>
                <a:gd name="T16" fmla="*/ 2914 w 3024"/>
                <a:gd name="T17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4" h="891">
                  <a:moveTo>
                    <a:pt x="2914" y="891"/>
                  </a:moveTo>
                  <a:lnTo>
                    <a:pt x="110" y="891"/>
                  </a:lnTo>
                  <a:cubicBezTo>
                    <a:pt x="50" y="891"/>
                    <a:pt x="0" y="842"/>
                    <a:pt x="0" y="781"/>
                  </a:cubicBezTo>
                  <a:lnTo>
                    <a:pt x="0" y="110"/>
                  </a:lnTo>
                  <a:cubicBezTo>
                    <a:pt x="0" y="49"/>
                    <a:pt x="50" y="0"/>
                    <a:pt x="110" y="0"/>
                  </a:cubicBezTo>
                  <a:lnTo>
                    <a:pt x="2914" y="0"/>
                  </a:lnTo>
                  <a:cubicBezTo>
                    <a:pt x="2975" y="0"/>
                    <a:pt x="3024" y="49"/>
                    <a:pt x="3024" y="110"/>
                  </a:cubicBezTo>
                  <a:lnTo>
                    <a:pt x="3024" y="781"/>
                  </a:lnTo>
                  <a:cubicBezTo>
                    <a:pt x="3024" y="842"/>
                    <a:pt x="2975" y="891"/>
                    <a:pt x="2914" y="891"/>
                  </a:cubicBezTo>
                  <a:close/>
                </a:path>
              </a:pathLst>
            </a:custGeom>
            <a:noFill/>
            <a:ln w="23813" cap="sq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8D7AF7DB-47C2-4920-9136-83978E05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556"/>
              <a:ext cx="39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AP 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53" name="Picture 29">
              <a:extLst>
                <a:ext uri="{FF2B5EF4-FFF2-40B4-BE49-F238E27FC236}">
                  <a16:creationId xmlns:a16="http://schemas.microsoft.com/office/drawing/2014/main" id="{CE369D84-838F-4F61-AF84-197DB91E7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" y="1477"/>
              <a:ext cx="76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8B89FDE2-7A9A-488D-9F20-6C999D040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" y="1477"/>
              <a:ext cx="76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5" name="Picture 31">
              <a:extLst>
                <a:ext uri="{FF2B5EF4-FFF2-40B4-BE49-F238E27FC236}">
                  <a16:creationId xmlns:a16="http://schemas.microsoft.com/office/drawing/2014/main" id="{445CB6FC-8EA5-402C-8B52-2577A5122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" y="1496"/>
              <a:ext cx="71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7E2F7098-87B0-45DC-A55F-27E301B9B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497"/>
              <a:ext cx="707" cy="210"/>
            </a:xfrm>
            <a:custGeom>
              <a:avLst/>
              <a:gdLst>
                <a:gd name="T0" fmla="*/ 2854 w 3004"/>
                <a:gd name="T1" fmla="*/ 891 h 891"/>
                <a:gd name="T2" fmla="*/ 150 w 3004"/>
                <a:gd name="T3" fmla="*/ 891 h 891"/>
                <a:gd name="T4" fmla="*/ 0 w 3004"/>
                <a:gd name="T5" fmla="*/ 741 h 891"/>
                <a:gd name="T6" fmla="*/ 0 w 3004"/>
                <a:gd name="T7" fmla="*/ 150 h 891"/>
                <a:gd name="T8" fmla="*/ 150 w 3004"/>
                <a:gd name="T9" fmla="*/ 0 h 891"/>
                <a:gd name="T10" fmla="*/ 2854 w 3004"/>
                <a:gd name="T11" fmla="*/ 0 h 891"/>
                <a:gd name="T12" fmla="*/ 3004 w 3004"/>
                <a:gd name="T13" fmla="*/ 150 h 891"/>
                <a:gd name="T14" fmla="*/ 3004 w 3004"/>
                <a:gd name="T15" fmla="*/ 741 h 891"/>
                <a:gd name="T16" fmla="*/ 2854 w 3004"/>
                <a:gd name="T17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4" h="891">
                  <a:moveTo>
                    <a:pt x="2854" y="891"/>
                  </a:moveTo>
                  <a:lnTo>
                    <a:pt x="150" y="891"/>
                  </a:lnTo>
                  <a:cubicBezTo>
                    <a:pt x="67" y="891"/>
                    <a:pt x="0" y="824"/>
                    <a:pt x="0" y="741"/>
                  </a:cubicBezTo>
                  <a:lnTo>
                    <a:pt x="0" y="150"/>
                  </a:lnTo>
                  <a:cubicBezTo>
                    <a:pt x="0" y="67"/>
                    <a:pt x="67" y="0"/>
                    <a:pt x="150" y="0"/>
                  </a:cubicBezTo>
                  <a:lnTo>
                    <a:pt x="2854" y="0"/>
                  </a:lnTo>
                  <a:cubicBezTo>
                    <a:pt x="2937" y="0"/>
                    <a:pt x="3004" y="67"/>
                    <a:pt x="3004" y="150"/>
                  </a:cubicBezTo>
                  <a:lnTo>
                    <a:pt x="3004" y="741"/>
                  </a:lnTo>
                  <a:cubicBezTo>
                    <a:pt x="3004" y="824"/>
                    <a:pt x="2937" y="891"/>
                    <a:pt x="2854" y="891"/>
                  </a:cubicBezTo>
                  <a:close/>
                </a:path>
              </a:pathLst>
            </a:custGeom>
            <a:noFill/>
            <a:ln w="23813" cap="sq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33">
              <a:extLst>
                <a:ext uri="{FF2B5EF4-FFF2-40B4-BE49-F238E27FC236}">
                  <a16:creationId xmlns:a16="http://schemas.microsoft.com/office/drawing/2014/main" id="{6B47598F-1020-43B9-B697-77752BDD8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1556"/>
              <a:ext cx="28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Monitor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34">
              <a:extLst>
                <a:ext uri="{FF2B5EF4-FFF2-40B4-BE49-F238E27FC236}">
                  <a16:creationId xmlns:a16="http://schemas.microsoft.com/office/drawing/2014/main" id="{66D4A177-CEBC-44A8-8481-87E2850CB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370"/>
              <a:ext cx="17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Radio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996BC990-0075-45FC-99BA-832437969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429"/>
              <a:ext cx="28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Agent UDS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A0F5EC1A-2550-462B-B111-6833F40E2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1371"/>
              <a:ext cx="17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Radio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7">
              <a:extLst>
                <a:ext uri="{FF2B5EF4-FFF2-40B4-BE49-F238E27FC236}">
                  <a16:creationId xmlns:a16="http://schemas.microsoft.com/office/drawing/2014/main" id="{8A7EC8FA-7B0B-449D-9AFB-3B566080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1431"/>
              <a:ext cx="28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Agent UDS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CE524347-59CB-4072-B996-6A287B584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1344"/>
              <a:ext cx="3" cy="153"/>
            </a:xfrm>
            <a:prstGeom prst="line">
              <a:avLst/>
            </a:prstGeom>
            <a:noFill/>
            <a:ln w="1746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2C159AA9-3767-47DD-8D70-B6EA5175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" y="1308"/>
              <a:ext cx="48" cy="49"/>
            </a:xfrm>
            <a:custGeom>
              <a:avLst/>
              <a:gdLst>
                <a:gd name="T0" fmla="*/ 97 w 203"/>
                <a:gd name="T1" fmla="*/ 0 h 206"/>
                <a:gd name="T2" fmla="*/ 203 w 203"/>
                <a:gd name="T3" fmla="*/ 201 h 206"/>
                <a:gd name="T4" fmla="*/ 0 w 203"/>
                <a:gd name="T5" fmla="*/ 206 h 206"/>
                <a:gd name="T6" fmla="*/ 97 w 203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6">
                  <a:moveTo>
                    <a:pt x="97" y="0"/>
                  </a:moveTo>
                  <a:lnTo>
                    <a:pt x="203" y="201"/>
                  </a:lnTo>
                  <a:cubicBezTo>
                    <a:pt x="139" y="171"/>
                    <a:pt x="63" y="173"/>
                    <a:pt x="0" y="20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FAE584AE-5D54-4730-9AD9-0297CF619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" y="1141"/>
              <a:ext cx="400" cy="0"/>
            </a:xfrm>
            <a:prstGeom prst="line">
              <a:avLst/>
            </a:prstGeom>
            <a:noFill/>
            <a:ln w="1746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102A850D-8165-4503-A0C3-887862DB8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1117"/>
              <a:ext cx="48" cy="49"/>
            </a:xfrm>
            <a:custGeom>
              <a:avLst/>
              <a:gdLst>
                <a:gd name="T0" fmla="*/ 48 w 48"/>
                <a:gd name="T1" fmla="*/ 49 h 49"/>
                <a:gd name="T2" fmla="*/ 0 w 48"/>
                <a:gd name="T3" fmla="*/ 24 h 49"/>
                <a:gd name="T4" fmla="*/ 48 w 48"/>
                <a:gd name="T5" fmla="*/ 0 h 49"/>
                <a:gd name="T6" fmla="*/ 48 w 4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48" y="49"/>
                  </a:moveTo>
                  <a:lnTo>
                    <a:pt x="0" y="24"/>
                  </a:lnTo>
                  <a:lnTo>
                    <a:pt x="48" y="0"/>
                  </a:lnTo>
                  <a:lnTo>
                    <a:pt x="48" y="49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80B90A99-6CDB-45C1-8059-7826F1EE3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4" y="1141"/>
              <a:ext cx="2" cy="356"/>
            </a:xfrm>
            <a:prstGeom prst="line">
              <a:avLst/>
            </a:prstGeom>
            <a:noFill/>
            <a:ln w="1746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43">
              <a:extLst>
                <a:ext uri="{FF2B5EF4-FFF2-40B4-BE49-F238E27FC236}">
                  <a16:creationId xmlns:a16="http://schemas.microsoft.com/office/drawing/2014/main" id="{6B8EEAAD-F385-44F2-9F61-7E0A4EE94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937"/>
              <a:ext cx="28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Agent UDS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5" name="Rectangle 44">
              <a:extLst>
                <a:ext uri="{FF2B5EF4-FFF2-40B4-BE49-F238E27FC236}">
                  <a16:creationId xmlns:a16="http://schemas.microsoft.com/office/drawing/2014/main" id="{D1F9F7F1-66E7-49AD-AE0F-D8D53F2B7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715"/>
              <a:ext cx="40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Single Process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6" name="Rectangle 45">
              <a:extLst>
                <a:ext uri="{FF2B5EF4-FFF2-40B4-BE49-F238E27FC236}">
                  <a16:creationId xmlns:a16="http://schemas.microsoft.com/office/drawing/2014/main" id="{5E59C5F9-D58D-4B2D-AA5E-CA30DA005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729"/>
              <a:ext cx="50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Process per Radio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7" name="Line 46">
              <a:extLst>
                <a:ext uri="{FF2B5EF4-FFF2-40B4-BE49-F238E27FC236}">
                  <a16:creationId xmlns:a16="http://schemas.microsoft.com/office/drawing/2014/main" id="{30D18696-2A18-41B0-8542-7EE747CF2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8" y="1149"/>
              <a:ext cx="1" cy="86"/>
            </a:xfrm>
            <a:prstGeom prst="line">
              <a:avLst/>
            </a:prstGeom>
            <a:noFill/>
            <a:ln w="1746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7">
              <a:extLst>
                <a:ext uri="{FF2B5EF4-FFF2-40B4-BE49-F238E27FC236}">
                  <a16:creationId xmlns:a16="http://schemas.microsoft.com/office/drawing/2014/main" id="{263EA03F-49D0-44DF-A838-EEB36A48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108"/>
              <a:ext cx="48" cy="48"/>
            </a:xfrm>
            <a:custGeom>
              <a:avLst/>
              <a:gdLst>
                <a:gd name="T0" fmla="*/ 0 w 48"/>
                <a:gd name="T1" fmla="*/ 48 h 48"/>
                <a:gd name="T2" fmla="*/ 24 w 48"/>
                <a:gd name="T3" fmla="*/ 0 h 48"/>
                <a:gd name="T4" fmla="*/ 48 w 48"/>
                <a:gd name="T5" fmla="*/ 48 h 48"/>
                <a:gd name="T6" fmla="*/ 0 w 4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Line 48">
              <a:extLst>
                <a:ext uri="{FF2B5EF4-FFF2-40B4-BE49-F238E27FC236}">
                  <a16:creationId xmlns:a16="http://schemas.microsoft.com/office/drawing/2014/main" id="{8539FB78-53A1-490A-A2C0-CB17C641B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1001"/>
              <a:ext cx="843" cy="0"/>
            </a:xfrm>
            <a:prstGeom prst="line">
              <a:avLst/>
            </a:prstGeom>
            <a:noFill/>
            <a:ln w="1746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49">
              <a:extLst>
                <a:ext uri="{FF2B5EF4-FFF2-40B4-BE49-F238E27FC236}">
                  <a16:creationId xmlns:a16="http://schemas.microsoft.com/office/drawing/2014/main" id="{D023C354-9D55-47DE-A029-8FD75B7C3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977"/>
              <a:ext cx="72" cy="48"/>
            </a:xfrm>
            <a:custGeom>
              <a:avLst/>
              <a:gdLst>
                <a:gd name="T0" fmla="*/ 72 w 72"/>
                <a:gd name="T1" fmla="*/ 48 h 48"/>
                <a:gd name="T2" fmla="*/ 0 w 72"/>
                <a:gd name="T3" fmla="*/ 24 h 48"/>
                <a:gd name="T4" fmla="*/ 72 w 72"/>
                <a:gd name="T5" fmla="*/ 0 h 48"/>
                <a:gd name="T6" fmla="*/ 72 w 72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48">
                  <a:moveTo>
                    <a:pt x="72" y="48"/>
                  </a:moveTo>
                  <a:lnTo>
                    <a:pt x="0" y="24"/>
                  </a:lnTo>
                  <a:lnTo>
                    <a:pt x="72" y="0"/>
                  </a:lnTo>
                  <a:lnTo>
                    <a:pt x="72" y="48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74" name="Picture 50">
              <a:extLst>
                <a:ext uri="{FF2B5EF4-FFF2-40B4-BE49-F238E27FC236}">
                  <a16:creationId xmlns:a16="http://schemas.microsoft.com/office/drawing/2014/main" id="{53AE0E0C-3276-47ED-8668-8F86CB9C4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" y="1217"/>
              <a:ext cx="90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5" name="Picture 51">
              <a:extLst>
                <a:ext uri="{FF2B5EF4-FFF2-40B4-BE49-F238E27FC236}">
                  <a16:creationId xmlns:a16="http://schemas.microsoft.com/office/drawing/2014/main" id="{2727B75D-4A26-4711-9D3E-D0C078A2D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" y="1217"/>
              <a:ext cx="90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6" name="Picture 52">
              <a:extLst>
                <a:ext uri="{FF2B5EF4-FFF2-40B4-BE49-F238E27FC236}">
                  <a16:creationId xmlns:a16="http://schemas.microsoft.com/office/drawing/2014/main" id="{B255F345-BC1B-4748-A46D-28900EB1C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" y="1232"/>
              <a:ext cx="84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8C671B13-B755-45AC-86FE-BBDB2EA79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235"/>
              <a:ext cx="841" cy="214"/>
            </a:xfrm>
            <a:custGeom>
              <a:avLst/>
              <a:gdLst>
                <a:gd name="T0" fmla="*/ 3442 w 3571"/>
                <a:gd name="T1" fmla="*/ 907 h 907"/>
                <a:gd name="T2" fmla="*/ 130 w 3571"/>
                <a:gd name="T3" fmla="*/ 907 h 907"/>
                <a:gd name="T4" fmla="*/ 0 w 3571"/>
                <a:gd name="T5" fmla="*/ 778 h 907"/>
                <a:gd name="T6" fmla="*/ 0 w 3571"/>
                <a:gd name="T7" fmla="*/ 130 h 907"/>
                <a:gd name="T8" fmla="*/ 130 w 3571"/>
                <a:gd name="T9" fmla="*/ 0 h 907"/>
                <a:gd name="T10" fmla="*/ 3442 w 3571"/>
                <a:gd name="T11" fmla="*/ 0 h 907"/>
                <a:gd name="T12" fmla="*/ 3571 w 3571"/>
                <a:gd name="T13" fmla="*/ 130 h 907"/>
                <a:gd name="T14" fmla="*/ 3571 w 3571"/>
                <a:gd name="T15" fmla="*/ 778 h 907"/>
                <a:gd name="T16" fmla="*/ 3442 w 3571"/>
                <a:gd name="T1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1" h="907">
                  <a:moveTo>
                    <a:pt x="3442" y="907"/>
                  </a:moveTo>
                  <a:lnTo>
                    <a:pt x="130" y="907"/>
                  </a:lnTo>
                  <a:cubicBezTo>
                    <a:pt x="58" y="907"/>
                    <a:pt x="0" y="849"/>
                    <a:pt x="0" y="778"/>
                  </a:cubicBezTo>
                  <a:lnTo>
                    <a:pt x="0" y="130"/>
                  </a:lnTo>
                  <a:cubicBezTo>
                    <a:pt x="0" y="58"/>
                    <a:pt x="58" y="0"/>
                    <a:pt x="130" y="0"/>
                  </a:cubicBezTo>
                  <a:lnTo>
                    <a:pt x="3442" y="0"/>
                  </a:lnTo>
                  <a:cubicBezTo>
                    <a:pt x="3513" y="0"/>
                    <a:pt x="3571" y="58"/>
                    <a:pt x="3571" y="130"/>
                  </a:cubicBezTo>
                  <a:lnTo>
                    <a:pt x="3571" y="778"/>
                  </a:lnTo>
                  <a:cubicBezTo>
                    <a:pt x="3571" y="849"/>
                    <a:pt x="3513" y="907"/>
                    <a:pt x="3442" y="907"/>
                  </a:cubicBezTo>
                  <a:close/>
                </a:path>
              </a:pathLst>
            </a:custGeom>
            <a:noFill/>
            <a:ln w="23813" cap="sq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54">
              <a:extLst>
                <a:ext uri="{FF2B5EF4-FFF2-40B4-BE49-F238E27FC236}">
                  <a16:creationId xmlns:a16="http://schemas.microsoft.com/office/drawing/2014/main" id="{FD20282A-E2DA-480B-B5E1-AF4A0D0FD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297"/>
              <a:ext cx="5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Backhaul 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79" name="Picture 55">
              <a:extLst>
                <a:ext uri="{FF2B5EF4-FFF2-40B4-BE49-F238E27FC236}">
                  <a16:creationId xmlns:a16="http://schemas.microsoft.com/office/drawing/2014/main" id="{E64BD78E-9D04-4632-875B-AABED76A9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" y="1451"/>
              <a:ext cx="50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0" name="Picture 56">
              <a:extLst>
                <a:ext uri="{FF2B5EF4-FFF2-40B4-BE49-F238E27FC236}">
                  <a16:creationId xmlns:a16="http://schemas.microsoft.com/office/drawing/2014/main" id="{B5CB7449-DF58-4813-AC90-704717FA1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" y="1451"/>
              <a:ext cx="50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1" name="Picture 57">
              <a:extLst>
                <a:ext uri="{FF2B5EF4-FFF2-40B4-BE49-F238E27FC236}">
                  <a16:creationId xmlns:a16="http://schemas.microsoft.com/office/drawing/2014/main" id="{190BE7F9-913A-4E59-815D-501D01D1B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" y="1462"/>
              <a:ext cx="46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Freeform 58">
              <a:extLst>
                <a:ext uri="{FF2B5EF4-FFF2-40B4-BE49-F238E27FC236}">
                  <a16:creationId xmlns:a16="http://schemas.microsoft.com/office/drawing/2014/main" id="{098C2E56-E350-40CC-A425-093B466DD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1464"/>
              <a:ext cx="456" cy="100"/>
            </a:xfrm>
            <a:custGeom>
              <a:avLst/>
              <a:gdLst>
                <a:gd name="T0" fmla="*/ 1865 w 1935"/>
                <a:gd name="T1" fmla="*/ 424 h 424"/>
                <a:gd name="T2" fmla="*/ 71 w 1935"/>
                <a:gd name="T3" fmla="*/ 424 h 424"/>
                <a:gd name="T4" fmla="*/ 0 w 1935"/>
                <a:gd name="T5" fmla="*/ 353 h 424"/>
                <a:gd name="T6" fmla="*/ 0 w 1935"/>
                <a:gd name="T7" fmla="*/ 71 h 424"/>
                <a:gd name="T8" fmla="*/ 71 w 1935"/>
                <a:gd name="T9" fmla="*/ 0 h 424"/>
                <a:gd name="T10" fmla="*/ 1865 w 1935"/>
                <a:gd name="T11" fmla="*/ 0 h 424"/>
                <a:gd name="T12" fmla="*/ 1935 w 1935"/>
                <a:gd name="T13" fmla="*/ 71 h 424"/>
                <a:gd name="T14" fmla="*/ 1935 w 1935"/>
                <a:gd name="T15" fmla="*/ 353 h 424"/>
                <a:gd name="T16" fmla="*/ 1865 w 1935"/>
                <a:gd name="T17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5" h="424">
                  <a:moveTo>
                    <a:pt x="1865" y="424"/>
                  </a:moveTo>
                  <a:lnTo>
                    <a:pt x="71" y="424"/>
                  </a:lnTo>
                  <a:cubicBezTo>
                    <a:pt x="32" y="424"/>
                    <a:pt x="0" y="392"/>
                    <a:pt x="0" y="353"/>
                  </a:cubicBezTo>
                  <a:lnTo>
                    <a:pt x="0" y="71"/>
                  </a:lnTo>
                  <a:cubicBezTo>
                    <a:pt x="0" y="32"/>
                    <a:pt x="32" y="0"/>
                    <a:pt x="71" y="0"/>
                  </a:cubicBezTo>
                  <a:lnTo>
                    <a:pt x="1865" y="0"/>
                  </a:lnTo>
                  <a:cubicBezTo>
                    <a:pt x="1904" y="0"/>
                    <a:pt x="1935" y="32"/>
                    <a:pt x="1935" y="71"/>
                  </a:cubicBezTo>
                  <a:lnTo>
                    <a:pt x="1935" y="353"/>
                  </a:lnTo>
                  <a:cubicBezTo>
                    <a:pt x="1935" y="392"/>
                    <a:pt x="1904" y="424"/>
                    <a:pt x="1865" y="424"/>
                  </a:cubicBezTo>
                  <a:close/>
                </a:path>
              </a:pathLst>
            </a:custGeom>
            <a:noFill/>
            <a:ln w="6350" cap="sq">
              <a:solidFill>
                <a:srgbClr val="54749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59">
              <a:extLst>
                <a:ext uri="{FF2B5EF4-FFF2-40B4-BE49-F238E27FC236}">
                  <a16:creationId xmlns:a16="http://schemas.microsoft.com/office/drawing/2014/main" id="{B797B60C-0DE5-4250-8E00-98D81249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1478"/>
              <a:ext cx="12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eth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8" name="Rectangle 60">
              <a:extLst>
                <a:ext uri="{FF2B5EF4-FFF2-40B4-BE49-F238E27FC236}">
                  <a16:creationId xmlns:a16="http://schemas.microsoft.com/office/drawing/2014/main" id="{51787FEB-D6A2-4639-8ABA-16EF1F5DD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1478"/>
              <a:ext cx="6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9" name="Rectangle 61">
              <a:extLst>
                <a:ext uri="{FF2B5EF4-FFF2-40B4-BE49-F238E27FC236}">
                  <a16:creationId xmlns:a16="http://schemas.microsoft.com/office/drawing/2014/main" id="{6170587D-8CBA-49C1-9F7F-9F5A087C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478"/>
              <a:ext cx="10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0" name="Rectangle 62">
              <a:extLst>
                <a:ext uri="{FF2B5EF4-FFF2-40B4-BE49-F238E27FC236}">
                  <a16:creationId xmlns:a16="http://schemas.microsoft.com/office/drawing/2014/main" id="{2FA5FEDB-4827-4160-AFC6-2C45942C3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478"/>
              <a:ext cx="6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1" name="Rectangle 63">
              <a:extLst>
                <a:ext uri="{FF2B5EF4-FFF2-40B4-BE49-F238E27FC236}">
                  <a16:creationId xmlns:a16="http://schemas.microsoft.com/office/drawing/2014/main" id="{9FA421E0-D473-4579-BF99-EAE9A4A8E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1478"/>
              <a:ext cx="24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monitor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88" name="Picture 64">
              <a:extLst>
                <a:ext uri="{FF2B5EF4-FFF2-40B4-BE49-F238E27FC236}">
                  <a16:creationId xmlns:a16="http://schemas.microsoft.com/office/drawing/2014/main" id="{14A3AF62-39D8-4A17-B7F8-5D8E9DBC7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" y="1451"/>
              <a:ext cx="42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9" name="Picture 65">
              <a:extLst>
                <a:ext uri="{FF2B5EF4-FFF2-40B4-BE49-F238E27FC236}">
                  <a16:creationId xmlns:a16="http://schemas.microsoft.com/office/drawing/2014/main" id="{CAB9F924-E9A6-4FAD-9E4A-03174F7D5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" y="1451"/>
              <a:ext cx="42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0" name="Picture 66">
              <a:extLst>
                <a:ext uri="{FF2B5EF4-FFF2-40B4-BE49-F238E27FC236}">
                  <a16:creationId xmlns:a16="http://schemas.microsoft.com/office/drawing/2014/main" id="{B9217E5C-E754-4F55-8E37-1A4771DD2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" y="1462"/>
              <a:ext cx="38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2" name="Freeform 67">
              <a:extLst>
                <a:ext uri="{FF2B5EF4-FFF2-40B4-BE49-F238E27FC236}">
                  <a16:creationId xmlns:a16="http://schemas.microsoft.com/office/drawing/2014/main" id="{519239FB-D1F1-4DC9-A887-85E3A998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" y="1464"/>
              <a:ext cx="374" cy="100"/>
            </a:xfrm>
            <a:custGeom>
              <a:avLst/>
              <a:gdLst>
                <a:gd name="T0" fmla="*/ 1529 w 1587"/>
                <a:gd name="T1" fmla="*/ 424 h 424"/>
                <a:gd name="T2" fmla="*/ 57 w 1587"/>
                <a:gd name="T3" fmla="*/ 424 h 424"/>
                <a:gd name="T4" fmla="*/ 0 w 1587"/>
                <a:gd name="T5" fmla="*/ 366 h 424"/>
                <a:gd name="T6" fmla="*/ 0 w 1587"/>
                <a:gd name="T7" fmla="*/ 58 h 424"/>
                <a:gd name="T8" fmla="*/ 57 w 1587"/>
                <a:gd name="T9" fmla="*/ 0 h 424"/>
                <a:gd name="T10" fmla="*/ 1529 w 1587"/>
                <a:gd name="T11" fmla="*/ 0 h 424"/>
                <a:gd name="T12" fmla="*/ 1587 w 1587"/>
                <a:gd name="T13" fmla="*/ 58 h 424"/>
                <a:gd name="T14" fmla="*/ 1587 w 1587"/>
                <a:gd name="T15" fmla="*/ 366 h 424"/>
                <a:gd name="T16" fmla="*/ 1529 w 1587"/>
                <a:gd name="T17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7" h="424">
                  <a:moveTo>
                    <a:pt x="1529" y="424"/>
                  </a:moveTo>
                  <a:lnTo>
                    <a:pt x="57" y="424"/>
                  </a:lnTo>
                  <a:cubicBezTo>
                    <a:pt x="25" y="424"/>
                    <a:pt x="0" y="398"/>
                    <a:pt x="0" y="366"/>
                  </a:cubicBezTo>
                  <a:lnTo>
                    <a:pt x="0" y="58"/>
                  </a:lnTo>
                  <a:cubicBezTo>
                    <a:pt x="0" y="26"/>
                    <a:pt x="25" y="0"/>
                    <a:pt x="57" y="0"/>
                  </a:cubicBezTo>
                  <a:lnTo>
                    <a:pt x="1529" y="0"/>
                  </a:lnTo>
                  <a:cubicBezTo>
                    <a:pt x="1561" y="0"/>
                    <a:pt x="1587" y="26"/>
                    <a:pt x="1587" y="58"/>
                  </a:cubicBezTo>
                  <a:lnTo>
                    <a:pt x="1587" y="366"/>
                  </a:lnTo>
                  <a:cubicBezTo>
                    <a:pt x="1587" y="398"/>
                    <a:pt x="1561" y="424"/>
                    <a:pt x="1529" y="424"/>
                  </a:cubicBezTo>
                  <a:close/>
                </a:path>
              </a:pathLst>
            </a:custGeom>
            <a:noFill/>
            <a:ln w="6350" cap="sq">
              <a:solidFill>
                <a:srgbClr val="54749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68">
              <a:extLst>
                <a:ext uri="{FF2B5EF4-FFF2-40B4-BE49-F238E27FC236}">
                  <a16:creationId xmlns:a16="http://schemas.microsoft.com/office/drawing/2014/main" id="{C638E46C-E6CD-4D24-BA4D-EA70B3185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78"/>
              <a:ext cx="35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sta 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7" name="Rectangle 69">
              <a:extLst>
                <a:ext uri="{FF2B5EF4-FFF2-40B4-BE49-F238E27FC236}">
                  <a16:creationId xmlns:a16="http://schemas.microsoft.com/office/drawing/2014/main" id="{B27B1A7A-AB5A-49F7-A969-FD4072DD5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2456"/>
              <a:ext cx="1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PAL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" name="Rectangle 70">
              <a:extLst>
                <a:ext uri="{FF2B5EF4-FFF2-40B4-BE49-F238E27FC236}">
                  <a16:creationId xmlns:a16="http://schemas.microsoft.com/office/drawing/2014/main" id="{F64B0EB0-05E9-4BBD-A77A-DE31F697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456"/>
              <a:ext cx="8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2" name="Rectangle 71">
              <a:extLst>
                <a:ext uri="{FF2B5EF4-FFF2-40B4-BE49-F238E27FC236}">
                  <a16:creationId xmlns:a16="http://schemas.microsoft.com/office/drawing/2014/main" id="{F9401580-86F5-42B8-9CB0-BFE4FF1D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456"/>
              <a:ext cx="78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Platform Abstraction Library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6" name="Rectangle 72">
              <a:extLst>
                <a:ext uri="{FF2B5EF4-FFF2-40B4-BE49-F238E27FC236}">
                  <a16:creationId xmlns:a16="http://schemas.microsoft.com/office/drawing/2014/main" id="{920BE54F-3895-40EC-8707-BB55E3423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2560"/>
              <a:ext cx="13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BTL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7" name="Rectangle 73">
              <a:extLst>
                <a:ext uri="{FF2B5EF4-FFF2-40B4-BE49-F238E27FC236}">
                  <a16:creationId xmlns:a16="http://schemas.microsoft.com/office/drawing/2014/main" id="{C56017E2-3FC1-445C-93DE-31570D98A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2560"/>
              <a:ext cx="7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8" name="Rectangle 74">
              <a:extLst>
                <a:ext uri="{FF2B5EF4-FFF2-40B4-BE49-F238E27FC236}">
                  <a16:creationId xmlns:a16="http://schemas.microsoft.com/office/drawing/2014/main" id="{385792C4-2E12-4641-A17C-A5565F73E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560"/>
              <a:ext cx="76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BeeRocks Transport Library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9" name="Rectangle 75">
              <a:extLst>
                <a:ext uri="{FF2B5EF4-FFF2-40B4-BE49-F238E27FC236}">
                  <a16:creationId xmlns:a16="http://schemas.microsoft.com/office/drawing/2014/main" id="{30A312D8-9062-4D31-BA86-3F18B26D3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2351"/>
              <a:ext cx="1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BCL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0" name="Rectangle 76">
              <a:extLst>
                <a:ext uri="{FF2B5EF4-FFF2-40B4-BE49-F238E27FC236}">
                  <a16:creationId xmlns:a16="http://schemas.microsoft.com/office/drawing/2014/main" id="{CF68FEB9-D95E-4682-AFB3-A53F2C454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2351"/>
              <a:ext cx="8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1" name="Rectangle 77">
              <a:extLst>
                <a:ext uri="{FF2B5EF4-FFF2-40B4-BE49-F238E27FC236}">
                  <a16:creationId xmlns:a16="http://schemas.microsoft.com/office/drawing/2014/main" id="{247F40FF-0983-44C6-966A-5CB75DE13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2351"/>
              <a:ext cx="74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BeeRocks Common Library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02" name="Picture 78">
              <a:extLst>
                <a:ext uri="{FF2B5EF4-FFF2-40B4-BE49-F238E27FC236}">
                  <a16:creationId xmlns:a16="http://schemas.microsoft.com/office/drawing/2014/main" id="{32724063-77DF-4F27-8E1C-54C8347C1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926"/>
              <a:ext cx="5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3" name="Picture 79">
              <a:extLst>
                <a:ext uri="{FF2B5EF4-FFF2-40B4-BE49-F238E27FC236}">
                  <a16:creationId xmlns:a16="http://schemas.microsoft.com/office/drawing/2014/main" id="{94EC0B73-BC32-4AB8-ACF6-91919B70D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926"/>
              <a:ext cx="5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2" name="Freeform 80">
              <a:extLst>
                <a:ext uri="{FF2B5EF4-FFF2-40B4-BE49-F238E27FC236}">
                  <a16:creationId xmlns:a16="http://schemas.microsoft.com/office/drawing/2014/main" id="{868C0395-CAC3-417A-8E83-3602AC25B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1940"/>
              <a:ext cx="545" cy="124"/>
            </a:xfrm>
            <a:custGeom>
              <a:avLst/>
              <a:gdLst>
                <a:gd name="T0" fmla="*/ 129 w 2313"/>
                <a:gd name="T1" fmla="*/ 529 h 529"/>
                <a:gd name="T2" fmla="*/ 2185 w 2313"/>
                <a:gd name="T3" fmla="*/ 529 h 529"/>
                <a:gd name="T4" fmla="*/ 2313 w 2313"/>
                <a:gd name="T5" fmla="*/ 401 h 529"/>
                <a:gd name="T6" fmla="*/ 2313 w 2313"/>
                <a:gd name="T7" fmla="*/ 129 h 529"/>
                <a:gd name="T8" fmla="*/ 2185 w 2313"/>
                <a:gd name="T9" fmla="*/ 0 h 529"/>
                <a:gd name="T10" fmla="*/ 129 w 2313"/>
                <a:gd name="T11" fmla="*/ 0 h 529"/>
                <a:gd name="T12" fmla="*/ 0 w 2313"/>
                <a:gd name="T13" fmla="*/ 129 h 529"/>
                <a:gd name="T14" fmla="*/ 0 w 2313"/>
                <a:gd name="T15" fmla="*/ 401 h 529"/>
                <a:gd name="T16" fmla="*/ 129 w 2313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3" h="529">
                  <a:moveTo>
                    <a:pt x="129" y="529"/>
                  </a:moveTo>
                  <a:lnTo>
                    <a:pt x="2185" y="529"/>
                  </a:lnTo>
                  <a:cubicBezTo>
                    <a:pt x="2256" y="529"/>
                    <a:pt x="2313" y="472"/>
                    <a:pt x="2313" y="401"/>
                  </a:cubicBezTo>
                  <a:lnTo>
                    <a:pt x="2313" y="129"/>
                  </a:lnTo>
                  <a:cubicBezTo>
                    <a:pt x="2313" y="58"/>
                    <a:pt x="2256" y="0"/>
                    <a:pt x="2185" y="0"/>
                  </a:cubicBezTo>
                  <a:lnTo>
                    <a:pt x="129" y="0"/>
                  </a:lnTo>
                  <a:cubicBezTo>
                    <a:pt x="58" y="0"/>
                    <a:pt x="0" y="58"/>
                    <a:pt x="0" y="129"/>
                  </a:cubicBezTo>
                  <a:lnTo>
                    <a:pt x="0" y="401"/>
                  </a:lnTo>
                  <a:cubicBezTo>
                    <a:pt x="0" y="472"/>
                    <a:pt x="58" y="529"/>
                    <a:pt x="129" y="529"/>
                  </a:cubicBez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81">
              <a:extLst>
                <a:ext uri="{FF2B5EF4-FFF2-40B4-BE49-F238E27FC236}">
                  <a16:creationId xmlns:a16="http://schemas.microsoft.com/office/drawing/2014/main" id="{0F12FD56-C68F-4876-B8B4-A0FE8CF80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1939"/>
              <a:ext cx="545" cy="125"/>
            </a:xfrm>
            <a:custGeom>
              <a:avLst/>
              <a:gdLst>
                <a:gd name="T0" fmla="*/ 129 w 2313"/>
                <a:gd name="T1" fmla="*/ 529 h 529"/>
                <a:gd name="T2" fmla="*/ 2185 w 2313"/>
                <a:gd name="T3" fmla="*/ 529 h 529"/>
                <a:gd name="T4" fmla="*/ 2313 w 2313"/>
                <a:gd name="T5" fmla="*/ 401 h 529"/>
                <a:gd name="T6" fmla="*/ 2313 w 2313"/>
                <a:gd name="T7" fmla="*/ 129 h 529"/>
                <a:gd name="T8" fmla="*/ 2185 w 2313"/>
                <a:gd name="T9" fmla="*/ 0 h 529"/>
                <a:gd name="T10" fmla="*/ 129 w 2313"/>
                <a:gd name="T11" fmla="*/ 0 h 529"/>
                <a:gd name="T12" fmla="*/ 0 w 2313"/>
                <a:gd name="T13" fmla="*/ 129 h 529"/>
                <a:gd name="T14" fmla="*/ 0 w 2313"/>
                <a:gd name="T15" fmla="*/ 401 h 529"/>
                <a:gd name="T16" fmla="*/ 129 w 2313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3" h="529">
                  <a:moveTo>
                    <a:pt x="129" y="529"/>
                  </a:moveTo>
                  <a:lnTo>
                    <a:pt x="2185" y="529"/>
                  </a:lnTo>
                  <a:cubicBezTo>
                    <a:pt x="2256" y="529"/>
                    <a:pt x="2313" y="472"/>
                    <a:pt x="2313" y="401"/>
                  </a:cubicBezTo>
                  <a:lnTo>
                    <a:pt x="2313" y="129"/>
                  </a:lnTo>
                  <a:cubicBezTo>
                    <a:pt x="2313" y="58"/>
                    <a:pt x="2256" y="0"/>
                    <a:pt x="2185" y="0"/>
                  </a:cubicBezTo>
                  <a:lnTo>
                    <a:pt x="129" y="0"/>
                  </a:lnTo>
                  <a:cubicBezTo>
                    <a:pt x="58" y="0"/>
                    <a:pt x="0" y="58"/>
                    <a:pt x="0" y="129"/>
                  </a:cubicBezTo>
                  <a:lnTo>
                    <a:pt x="0" y="401"/>
                  </a:lnTo>
                  <a:cubicBezTo>
                    <a:pt x="0" y="472"/>
                    <a:pt x="58" y="529"/>
                    <a:pt x="129" y="529"/>
                  </a:cubicBezTo>
                  <a:close/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82">
              <a:extLst>
                <a:ext uri="{FF2B5EF4-FFF2-40B4-BE49-F238E27FC236}">
                  <a16:creationId xmlns:a16="http://schemas.microsoft.com/office/drawing/2014/main" id="{372469AD-AE9E-4641-9303-D76829806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974"/>
              <a:ext cx="50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Platform component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5" name="Freeform 83">
              <a:extLst>
                <a:ext uri="{FF2B5EF4-FFF2-40B4-BE49-F238E27FC236}">
                  <a16:creationId xmlns:a16="http://schemas.microsoft.com/office/drawing/2014/main" id="{12152F19-C841-448C-BCA8-0E6460CCD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" y="2155"/>
              <a:ext cx="445" cy="121"/>
            </a:xfrm>
            <a:custGeom>
              <a:avLst/>
              <a:gdLst>
                <a:gd name="T0" fmla="*/ 1777 w 1890"/>
                <a:gd name="T1" fmla="*/ 511 h 511"/>
                <a:gd name="T2" fmla="*/ 114 w 1890"/>
                <a:gd name="T3" fmla="*/ 511 h 511"/>
                <a:gd name="T4" fmla="*/ 0 w 1890"/>
                <a:gd name="T5" fmla="*/ 398 h 511"/>
                <a:gd name="T6" fmla="*/ 0 w 1890"/>
                <a:gd name="T7" fmla="*/ 114 h 511"/>
                <a:gd name="T8" fmla="*/ 114 w 1890"/>
                <a:gd name="T9" fmla="*/ 0 h 511"/>
                <a:gd name="T10" fmla="*/ 1777 w 1890"/>
                <a:gd name="T11" fmla="*/ 0 h 511"/>
                <a:gd name="T12" fmla="*/ 1890 w 1890"/>
                <a:gd name="T13" fmla="*/ 114 h 511"/>
                <a:gd name="T14" fmla="*/ 1890 w 1890"/>
                <a:gd name="T15" fmla="*/ 398 h 511"/>
                <a:gd name="T16" fmla="*/ 1777 w 1890"/>
                <a:gd name="T17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0" h="511">
                  <a:moveTo>
                    <a:pt x="1777" y="511"/>
                  </a:moveTo>
                  <a:lnTo>
                    <a:pt x="114" y="511"/>
                  </a:lnTo>
                  <a:cubicBezTo>
                    <a:pt x="51" y="511"/>
                    <a:pt x="0" y="460"/>
                    <a:pt x="0" y="398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777" y="0"/>
                  </a:lnTo>
                  <a:cubicBezTo>
                    <a:pt x="1839" y="0"/>
                    <a:pt x="1890" y="51"/>
                    <a:pt x="1890" y="114"/>
                  </a:cubicBezTo>
                  <a:lnTo>
                    <a:pt x="1890" y="398"/>
                  </a:lnTo>
                  <a:cubicBezTo>
                    <a:pt x="1890" y="460"/>
                    <a:pt x="1839" y="511"/>
                    <a:pt x="1777" y="511"/>
                  </a:cubicBezTo>
                  <a:close/>
                </a:path>
              </a:pathLst>
            </a:custGeom>
            <a:noFill/>
            <a:ln w="23813" cap="sq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84">
              <a:extLst>
                <a:ext uri="{FF2B5EF4-FFF2-40B4-BE49-F238E27FC236}">
                  <a16:creationId xmlns:a16="http://schemas.microsoft.com/office/drawing/2014/main" id="{96DC430E-D1EC-47B2-96A7-57AC2E06E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188"/>
              <a:ext cx="19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Thread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7" name="Freeform 85">
              <a:extLst>
                <a:ext uri="{FF2B5EF4-FFF2-40B4-BE49-F238E27FC236}">
                  <a16:creationId xmlns:a16="http://schemas.microsoft.com/office/drawing/2014/main" id="{56267475-A605-4D31-9A57-7DF498E05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" y="1949"/>
              <a:ext cx="445" cy="121"/>
            </a:xfrm>
            <a:custGeom>
              <a:avLst/>
              <a:gdLst>
                <a:gd name="T0" fmla="*/ 1777 w 1890"/>
                <a:gd name="T1" fmla="*/ 511 h 511"/>
                <a:gd name="T2" fmla="*/ 114 w 1890"/>
                <a:gd name="T3" fmla="*/ 511 h 511"/>
                <a:gd name="T4" fmla="*/ 0 w 1890"/>
                <a:gd name="T5" fmla="*/ 398 h 511"/>
                <a:gd name="T6" fmla="*/ 0 w 1890"/>
                <a:gd name="T7" fmla="*/ 114 h 511"/>
                <a:gd name="T8" fmla="*/ 114 w 1890"/>
                <a:gd name="T9" fmla="*/ 0 h 511"/>
                <a:gd name="T10" fmla="*/ 1777 w 1890"/>
                <a:gd name="T11" fmla="*/ 0 h 511"/>
                <a:gd name="T12" fmla="*/ 1890 w 1890"/>
                <a:gd name="T13" fmla="*/ 114 h 511"/>
                <a:gd name="T14" fmla="*/ 1890 w 1890"/>
                <a:gd name="T15" fmla="*/ 398 h 511"/>
                <a:gd name="T16" fmla="*/ 1777 w 1890"/>
                <a:gd name="T17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0" h="511">
                  <a:moveTo>
                    <a:pt x="1777" y="511"/>
                  </a:moveTo>
                  <a:lnTo>
                    <a:pt x="114" y="511"/>
                  </a:lnTo>
                  <a:cubicBezTo>
                    <a:pt x="51" y="511"/>
                    <a:pt x="0" y="460"/>
                    <a:pt x="0" y="398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777" y="0"/>
                  </a:lnTo>
                  <a:cubicBezTo>
                    <a:pt x="1839" y="0"/>
                    <a:pt x="1890" y="51"/>
                    <a:pt x="1890" y="114"/>
                  </a:cubicBezTo>
                  <a:lnTo>
                    <a:pt x="1890" y="398"/>
                  </a:lnTo>
                  <a:cubicBezTo>
                    <a:pt x="1890" y="460"/>
                    <a:pt x="1839" y="511"/>
                    <a:pt x="1777" y="511"/>
                  </a:cubicBezTo>
                  <a:close/>
                </a:path>
              </a:pathLst>
            </a:custGeom>
            <a:noFill/>
            <a:ln w="2381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Rectangle 86">
              <a:extLst>
                <a:ext uri="{FF2B5EF4-FFF2-40B4-BE49-F238E27FC236}">
                  <a16:creationId xmlns:a16="http://schemas.microsoft.com/office/drawing/2014/main" id="{FFF04CEB-D954-491F-B885-44730356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1980"/>
              <a:ext cx="20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Process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9" name="Line 87">
              <a:extLst>
                <a:ext uri="{FF2B5EF4-FFF2-40B4-BE49-F238E27FC236}">
                  <a16:creationId xmlns:a16="http://schemas.microsoft.com/office/drawing/2014/main" id="{AEE10248-B466-4CBD-9FE3-1F67883CC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2333"/>
              <a:ext cx="272" cy="0"/>
            </a:xfrm>
            <a:prstGeom prst="line">
              <a:avLst/>
            </a:prstGeom>
            <a:noFill/>
            <a:ln w="17463" cap="rnd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88">
              <a:extLst>
                <a:ext uri="{FF2B5EF4-FFF2-40B4-BE49-F238E27FC236}">
                  <a16:creationId xmlns:a16="http://schemas.microsoft.com/office/drawing/2014/main" id="{2A9FCBB6-12FA-4C7E-88C3-68922E383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2309"/>
              <a:ext cx="48" cy="48"/>
            </a:xfrm>
            <a:custGeom>
              <a:avLst/>
              <a:gdLst>
                <a:gd name="T0" fmla="*/ 48 w 48"/>
                <a:gd name="T1" fmla="*/ 48 h 48"/>
                <a:gd name="T2" fmla="*/ 0 w 48"/>
                <a:gd name="T3" fmla="*/ 24 h 48"/>
                <a:gd name="T4" fmla="*/ 48 w 48"/>
                <a:gd name="T5" fmla="*/ 0 h 48"/>
                <a:gd name="T6" fmla="*/ 48 w 4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48" y="48"/>
                  </a:moveTo>
                  <a:lnTo>
                    <a:pt x="0" y="24"/>
                  </a:lnTo>
                  <a:lnTo>
                    <a:pt x="48" y="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89">
              <a:extLst>
                <a:ext uri="{FF2B5EF4-FFF2-40B4-BE49-F238E27FC236}">
                  <a16:creationId xmlns:a16="http://schemas.microsoft.com/office/drawing/2014/main" id="{D02DB4DE-98E3-4B50-9861-173EEF81A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2309"/>
              <a:ext cx="48" cy="48"/>
            </a:xfrm>
            <a:custGeom>
              <a:avLst/>
              <a:gdLst>
                <a:gd name="T0" fmla="*/ 0 w 48"/>
                <a:gd name="T1" fmla="*/ 0 h 48"/>
                <a:gd name="T2" fmla="*/ 48 w 48"/>
                <a:gd name="T3" fmla="*/ 24 h 48"/>
                <a:gd name="T4" fmla="*/ 0 w 48"/>
                <a:gd name="T5" fmla="*/ 48 h 48"/>
                <a:gd name="T6" fmla="*/ 0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48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Rectangle 90">
              <a:extLst>
                <a:ext uri="{FF2B5EF4-FFF2-40B4-BE49-F238E27FC236}">
                  <a16:creationId xmlns:a16="http://schemas.microsoft.com/office/drawing/2014/main" id="{BAB45048-1C8C-4269-810A-29CA5C08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2385"/>
              <a:ext cx="39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ED7D31"/>
                  </a:solidFill>
                  <a:effectLst/>
                  <a:latin typeface="Calibri" panose="020F0502020204030204" pitchFamily="34" charset="0"/>
                </a:rPr>
                <a:t>BUS connection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3" name="Rectangle 91">
              <a:extLst>
                <a:ext uri="{FF2B5EF4-FFF2-40B4-BE49-F238E27FC236}">
                  <a16:creationId xmlns:a16="http://schemas.microsoft.com/office/drawing/2014/main" id="{3EE7D694-CE1C-47F3-8D6D-79DF667D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664"/>
              <a:ext cx="13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TFL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7" name="Rectangle 92">
              <a:extLst>
                <a:ext uri="{FF2B5EF4-FFF2-40B4-BE49-F238E27FC236}">
                  <a16:creationId xmlns:a16="http://schemas.microsoft.com/office/drawing/2014/main" id="{5243851F-01D6-4962-BDF1-0EC449FA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664"/>
              <a:ext cx="7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8" name="Rectangle 93">
              <a:extLst>
                <a:ext uri="{FF2B5EF4-FFF2-40B4-BE49-F238E27FC236}">
                  <a16:creationId xmlns:a16="http://schemas.microsoft.com/office/drawing/2014/main" id="{9AB07184-FB58-4EE5-B090-509E8706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2664"/>
              <a:ext cx="54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TLV Factory Library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18" name="Picture 94">
              <a:extLst>
                <a:ext uri="{FF2B5EF4-FFF2-40B4-BE49-F238E27FC236}">
                  <a16:creationId xmlns:a16="http://schemas.microsoft.com/office/drawing/2014/main" id="{3D985104-3652-4449-A61F-05BEF6D08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926"/>
              <a:ext cx="5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9" name="Picture 95">
              <a:extLst>
                <a:ext uri="{FF2B5EF4-FFF2-40B4-BE49-F238E27FC236}">
                  <a16:creationId xmlns:a16="http://schemas.microsoft.com/office/drawing/2014/main" id="{6F2CDC12-0402-4B5E-B6AD-E51F3E565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926"/>
              <a:ext cx="5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0" name="Picture 96">
              <a:extLst>
                <a:ext uri="{FF2B5EF4-FFF2-40B4-BE49-F238E27FC236}">
                  <a16:creationId xmlns:a16="http://schemas.microsoft.com/office/drawing/2014/main" id="{A7813E67-4527-4B63-842B-9ACD6D705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1937"/>
              <a:ext cx="55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2" name="Freeform 97">
              <a:extLst>
                <a:ext uri="{FF2B5EF4-FFF2-40B4-BE49-F238E27FC236}">
                  <a16:creationId xmlns:a16="http://schemas.microsoft.com/office/drawing/2014/main" id="{7A42C91D-F2C3-4678-86A6-D901A8D13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1939"/>
              <a:ext cx="544" cy="125"/>
            </a:xfrm>
            <a:custGeom>
              <a:avLst/>
              <a:gdLst>
                <a:gd name="T0" fmla="*/ 128 w 2313"/>
                <a:gd name="T1" fmla="*/ 529 h 529"/>
                <a:gd name="T2" fmla="*/ 2184 w 2313"/>
                <a:gd name="T3" fmla="*/ 529 h 529"/>
                <a:gd name="T4" fmla="*/ 2313 w 2313"/>
                <a:gd name="T5" fmla="*/ 401 h 529"/>
                <a:gd name="T6" fmla="*/ 2313 w 2313"/>
                <a:gd name="T7" fmla="*/ 129 h 529"/>
                <a:gd name="T8" fmla="*/ 2184 w 2313"/>
                <a:gd name="T9" fmla="*/ 0 h 529"/>
                <a:gd name="T10" fmla="*/ 128 w 2313"/>
                <a:gd name="T11" fmla="*/ 0 h 529"/>
                <a:gd name="T12" fmla="*/ 0 w 2313"/>
                <a:gd name="T13" fmla="*/ 129 h 529"/>
                <a:gd name="T14" fmla="*/ 0 w 2313"/>
                <a:gd name="T15" fmla="*/ 401 h 529"/>
                <a:gd name="T16" fmla="*/ 128 w 2313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3" h="529">
                  <a:moveTo>
                    <a:pt x="128" y="529"/>
                  </a:moveTo>
                  <a:lnTo>
                    <a:pt x="2184" y="529"/>
                  </a:lnTo>
                  <a:cubicBezTo>
                    <a:pt x="2255" y="529"/>
                    <a:pt x="2313" y="472"/>
                    <a:pt x="2313" y="401"/>
                  </a:cubicBezTo>
                  <a:lnTo>
                    <a:pt x="2313" y="129"/>
                  </a:lnTo>
                  <a:cubicBezTo>
                    <a:pt x="2313" y="58"/>
                    <a:pt x="2255" y="0"/>
                    <a:pt x="2184" y="0"/>
                  </a:cubicBezTo>
                  <a:lnTo>
                    <a:pt x="128" y="0"/>
                  </a:lnTo>
                  <a:cubicBezTo>
                    <a:pt x="57" y="0"/>
                    <a:pt x="0" y="58"/>
                    <a:pt x="0" y="129"/>
                  </a:cubicBezTo>
                  <a:lnTo>
                    <a:pt x="0" y="401"/>
                  </a:lnTo>
                  <a:cubicBezTo>
                    <a:pt x="0" y="472"/>
                    <a:pt x="57" y="529"/>
                    <a:pt x="128" y="529"/>
                  </a:cubicBezTo>
                  <a:close/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Rectangle 98">
              <a:extLst>
                <a:ext uri="{FF2B5EF4-FFF2-40B4-BE49-F238E27FC236}">
                  <a16:creationId xmlns:a16="http://schemas.microsoft.com/office/drawing/2014/main" id="{CE787DC1-D6D4-457B-A734-51752C5E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974"/>
              <a:ext cx="535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BeeRocks component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4" name="Line 99">
              <a:extLst>
                <a:ext uri="{FF2B5EF4-FFF2-40B4-BE49-F238E27FC236}">
                  <a16:creationId xmlns:a16="http://schemas.microsoft.com/office/drawing/2014/main" id="{0D7CE377-B72A-47B6-A93D-3DD3E05B7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2153"/>
              <a:ext cx="259" cy="0"/>
            </a:xfrm>
            <a:prstGeom prst="line">
              <a:avLst/>
            </a:prstGeom>
            <a:noFill/>
            <a:ln w="79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100">
              <a:extLst>
                <a:ext uri="{FF2B5EF4-FFF2-40B4-BE49-F238E27FC236}">
                  <a16:creationId xmlns:a16="http://schemas.microsoft.com/office/drawing/2014/main" id="{88DA6D29-4893-477F-8B94-E80F7E306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136"/>
              <a:ext cx="53" cy="35"/>
            </a:xfrm>
            <a:custGeom>
              <a:avLst/>
              <a:gdLst>
                <a:gd name="T0" fmla="*/ 53 w 53"/>
                <a:gd name="T1" fmla="*/ 35 h 35"/>
                <a:gd name="T2" fmla="*/ 0 w 53"/>
                <a:gd name="T3" fmla="*/ 17 h 35"/>
                <a:gd name="T4" fmla="*/ 53 w 53"/>
                <a:gd name="T5" fmla="*/ 0 h 35"/>
                <a:gd name="T6" fmla="*/ 53 w 53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35">
                  <a:moveTo>
                    <a:pt x="53" y="35"/>
                  </a:moveTo>
                  <a:lnTo>
                    <a:pt x="0" y="17"/>
                  </a:lnTo>
                  <a:lnTo>
                    <a:pt x="53" y="0"/>
                  </a:lnTo>
                  <a:lnTo>
                    <a:pt x="53" y="3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101">
              <a:extLst>
                <a:ext uri="{FF2B5EF4-FFF2-40B4-BE49-F238E27FC236}">
                  <a16:creationId xmlns:a16="http://schemas.microsoft.com/office/drawing/2014/main" id="{D416F9D1-FAFA-41AE-A25C-6E45D8951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2136"/>
              <a:ext cx="53" cy="35"/>
            </a:xfrm>
            <a:custGeom>
              <a:avLst/>
              <a:gdLst>
                <a:gd name="T0" fmla="*/ 0 w 53"/>
                <a:gd name="T1" fmla="*/ 0 h 35"/>
                <a:gd name="T2" fmla="*/ 53 w 53"/>
                <a:gd name="T3" fmla="*/ 17 h 35"/>
                <a:gd name="T4" fmla="*/ 0 w 53"/>
                <a:gd name="T5" fmla="*/ 35 h 35"/>
                <a:gd name="T6" fmla="*/ 0 w 5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35">
                  <a:moveTo>
                    <a:pt x="0" y="0"/>
                  </a:moveTo>
                  <a:lnTo>
                    <a:pt x="53" y="17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Rectangle 102">
              <a:extLst>
                <a:ext uri="{FF2B5EF4-FFF2-40B4-BE49-F238E27FC236}">
                  <a16:creationId xmlns:a16="http://schemas.microsoft.com/office/drawing/2014/main" id="{7714895E-4D5E-4014-B6BC-18B2640A3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204"/>
              <a:ext cx="13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UDS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1" name="Rectangle 103">
              <a:extLst>
                <a:ext uri="{FF2B5EF4-FFF2-40B4-BE49-F238E27FC236}">
                  <a16:creationId xmlns:a16="http://schemas.microsoft.com/office/drawing/2014/main" id="{33F5F562-B314-4635-B61C-FBBFFE5E9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204"/>
              <a:ext cx="60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: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2" name="Rectangle 104">
              <a:extLst>
                <a:ext uri="{FF2B5EF4-FFF2-40B4-BE49-F238E27FC236}">
                  <a16:creationId xmlns:a16="http://schemas.microsoft.com/office/drawing/2014/main" id="{59184C7D-9B47-4EEA-8108-AFA062719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2204"/>
              <a:ext cx="50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Unix Domain Socket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3" name="Freeform 105">
              <a:extLst>
                <a:ext uri="{FF2B5EF4-FFF2-40B4-BE49-F238E27FC236}">
                  <a16:creationId xmlns:a16="http://schemas.microsoft.com/office/drawing/2014/main" id="{95284BBB-3F82-43B9-963C-FC0B6875E4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" y="1895"/>
              <a:ext cx="1822" cy="956"/>
            </a:xfrm>
            <a:custGeom>
              <a:avLst/>
              <a:gdLst>
                <a:gd name="T0" fmla="*/ 0 w 7743"/>
                <a:gd name="T1" fmla="*/ 528 h 4054"/>
                <a:gd name="T2" fmla="*/ 32 w 7743"/>
                <a:gd name="T3" fmla="*/ 816 h 4054"/>
                <a:gd name="T4" fmla="*/ 0 w 7743"/>
                <a:gd name="T5" fmla="*/ 816 h 4054"/>
                <a:gd name="T6" fmla="*/ 32 w 7743"/>
                <a:gd name="T7" fmla="*/ 2064 h 4054"/>
                <a:gd name="T8" fmla="*/ 16 w 7743"/>
                <a:gd name="T9" fmla="*/ 1568 h 4054"/>
                <a:gd name="T10" fmla="*/ 16 w 7743"/>
                <a:gd name="T11" fmla="*/ 2848 h 4054"/>
                <a:gd name="T12" fmla="*/ 32 w 7743"/>
                <a:gd name="T13" fmla="*/ 2352 h 4054"/>
                <a:gd name="T14" fmla="*/ 0 w 7743"/>
                <a:gd name="T15" fmla="*/ 3600 h 4054"/>
                <a:gd name="T16" fmla="*/ 32 w 7743"/>
                <a:gd name="T17" fmla="*/ 3888 h 4054"/>
                <a:gd name="T18" fmla="*/ 362 w 7743"/>
                <a:gd name="T19" fmla="*/ 4038 h 4054"/>
                <a:gd name="T20" fmla="*/ 0 w 7743"/>
                <a:gd name="T21" fmla="*/ 3888 h 4054"/>
                <a:gd name="T22" fmla="*/ 1114 w 7743"/>
                <a:gd name="T23" fmla="*/ 4022 h 4054"/>
                <a:gd name="T24" fmla="*/ 618 w 7743"/>
                <a:gd name="T25" fmla="*/ 4038 h 4054"/>
                <a:gd name="T26" fmla="*/ 1898 w 7743"/>
                <a:gd name="T27" fmla="*/ 4038 h 4054"/>
                <a:gd name="T28" fmla="*/ 1402 w 7743"/>
                <a:gd name="T29" fmla="*/ 4022 h 4054"/>
                <a:gd name="T30" fmla="*/ 2650 w 7743"/>
                <a:gd name="T31" fmla="*/ 4054 h 4054"/>
                <a:gd name="T32" fmla="*/ 2938 w 7743"/>
                <a:gd name="T33" fmla="*/ 4022 h 4054"/>
                <a:gd name="T34" fmla="*/ 2938 w 7743"/>
                <a:gd name="T35" fmla="*/ 4054 h 4054"/>
                <a:gd name="T36" fmla="*/ 4186 w 7743"/>
                <a:gd name="T37" fmla="*/ 4022 h 4054"/>
                <a:gd name="T38" fmla="*/ 3690 w 7743"/>
                <a:gd name="T39" fmla="*/ 4038 h 4054"/>
                <a:gd name="T40" fmla="*/ 4970 w 7743"/>
                <a:gd name="T41" fmla="*/ 4038 h 4054"/>
                <a:gd name="T42" fmla="*/ 4474 w 7743"/>
                <a:gd name="T43" fmla="*/ 4022 h 4054"/>
                <a:gd name="T44" fmla="*/ 5722 w 7743"/>
                <a:gd name="T45" fmla="*/ 4054 h 4054"/>
                <a:gd name="T46" fmla="*/ 6010 w 7743"/>
                <a:gd name="T47" fmla="*/ 4022 h 4054"/>
                <a:gd name="T48" fmla="*/ 6010 w 7743"/>
                <a:gd name="T49" fmla="*/ 4054 h 4054"/>
                <a:gd name="T50" fmla="*/ 7258 w 7743"/>
                <a:gd name="T51" fmla="*/ 4022 h 4054"/>
                <a:gd name="T52" fmla="*/ 6762 w 7743"/>
                <a:gd name="T53" fmla="*/ 4038 h 4054"/>
                <a:gd name="T54" fmla="*/ 7711 w 7743"/>
                <a:gd name="T55" fmla="*/ 4038 h 4054"/>
                <a:gd name="T56" fmla="*/ 7743 w 7743"/>
                <a:gd name="T57" fmla="*/ 4038 h 4054"/>
                <a:gd name="T58" fmla="*/ 7546 w 7743"/>
                <a:gd name="T59" fmla="*/ 4022 h 4054"/>
                <a:gd name="T60" fmla="*/ 7743 w 7743"/>
                <a:gd name="T61" fmla="*/ 2970 h 4054"/>
                <a:gd name="T62" fmla="*/ 7711 w 7743"/>
                <a:gd name="T63" fmla="*/ 2682 h 4054"/>
                <a:gd name="T64" fmla="*/ 7743 w 7743"/>
                <a:gd name="T65" fmla="*/ 2682 h 4054"/>
                <a:gd name="T66" fmla="*/ 7711 w 7743"/>
                <a:gd name="T67" fmla="*/ 1434 h 4054"/>
                <a:gd name="T68" fmla="*/ 7727 w 7743"/>
                <a:gd name="T69" fmla="*/ 1930 h 4054"/>
                <a:gd name="T70" fmla="*/ 7727 w 7743"/>
                <a:gd name="T71" fmla="*/ 650 h 4054"/>
                <a:gd name="T72" fmla="*/ 7711 w 7743"/>
                <a:gd name="T73" fmla="*/ 1146 h 4054"/>
                <a:gd name="T74" fmla="*/ 7610 w 7743"/>
                <a:gd name="T75" fmla="*/ 32 h 4054"/>
                <a:gd name="T76" fmla="*/ 7743 w 7743"/>
                <a:gd name="T77" fmla="*/ 16 h 4054"/>
                <a:gd name="T78" fmla="*/ 7322 w 7743"/>
                <a:gd name="T79" fmla="*/ 32 h 4054"/>
                <a:gd name="T80" fmla="*/ 7322 w 7743"/>
                <a:gd name="T81" fmla="*/ 0 h 4054"/>
                <a:gd name="T82" fmla="*/ 6074 w 7743"/>
                <a:gd name="T83" fmla="*/ 32 h 4054"/>
                <a:gd name="T84" fmla="*/ 6570 w 7743"/>
                <a:gd name="T85" fmla="*/ 16 h 4054"/>
                <a:gd name="T86" fmla="*/ 5290 w 7743"/>
                <a:gd name="T87" fmla="*/ 16 h 4054"/>
                <a:gd name="T88" fmla="*/ 5786 w 7743"/>
                <a:gd name="T89" fmla="*/ 32 h 4054"/>
                <a:gd name="T90" fmla="*/ 4538 w 7743"/>
                <a:gd name="T91" fmla="*/ 0 h 4054"/>
                <a:gd name="T92" fmla="*/ 4250 w 7743"/>
                <a:gd name="T93" fmla="*/ 32 h 4054"/>
                <a:gd name="T94" fmla="*/ 4250 w 7743"/>
                <a:gd name="T95" fmla="*/ 0 h 4054"/>
                <a:gd name="T96" fmla="*/ 3002 w 7743"/>
                <a:gd name="T97" fmla="*/ 32 h 4054"/>
                <a:gd name="T98" fmla="*/ 3498 w 7743"/>
                <a:gd name="T99" fmla="*/ 16 h 4054"/>
                <a:gd name="T100" fmla="*/ 2218 w 7743"/>
                <a:gd name="T101" fmla="*/ 16 h 4054"/>
                <a:gd name="T102" fmla="*/ 2714 w 7743"/>
                <a:gd name="T103" fmla="*/ 32 h 4054"/>
                <a:gd name="T104" fmla="*/ 1466 w 7743"/>
                <a:gd name="T105" fmla="*/ 0 h 4054"/>
                <a:gd name="T106" fmla="*/ 1178 w 7743"/>
                <a:gd name="T107" fmla="*/ 32 h 4054"/>
                <a:gd name="T108" fmla="*/ 1178 w 7743"/>
                <a:gd name="T109" fmla="*/ 0 h 4054"/>
                <a:gd name="T110" fmla="*/ 16 w 7743"/>
                <a:gd name="T111" fmla="*/ 32 h 4054"/>
                <a:gd name="T112" fmla="*/ 426 w 7743"/>
                <a:gd name="T113" fmla="*/ 16 h 4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43" h="4054">
                  <a:moveTo>
                    <a:pt x="32" y="48"/>
                  </a:moveTo>
                  <a:lnTo>
                    <a:pt x="32" y="528"/>
                  </a:lnTo>
                  <a:cubicBezTo>
                    <a:pt x="32" y="536"/>
                    <a:pt x="25" y="544"/>
                    <a:pt x="16" y="544"/>
                  </a:cubicBezTo>
                  <a:cubicBezTo>
                    <a:pt x="8" y="544"/>
                    <a:pt x="0" y="536"/>
                    <a:pt x="0" y="528"/>
                  </a:cubicBezTo>
                  <a:lnTo>
                    <a:pt x="0" y="48"/>
                  </a:lnTo>
                  <a:cubicBezTo>
                    <a:pt x="0" y="39"/>
                    <a:pt x="8" y="32"/>
                    <a:pt x="16" y="32"/>
                  </a:cubicBezTo>
                  <a:cubicBezTo>
                    <a:pt x="25" y="32"/>
                    <a:pt x="32" y="39"/>
                    <a:pt x="32" y="48"/>
                  </a:cubicBezTo>
                  <a:close/>
                  <a:moveTo>
                    <a:pt x="32" y="816"/>
                  </a:moveTo>
                  <a:lnTo>
                    <a:pt x="32" y="1296"/>
                  </a:lnTo>
                  <a:cubicBezTo>
                    <a:pt x="32" y="1304"/>
                    <a:pt x="25" y="1312"/>
                    <a:pt x="16" y="1312"/>
                  </a:cubicBezTo>
                  <a:cubicBezTo>
                    <a:pt x="8" y="1312"/>
                    <a:pt x="0" y="1304"/>
                    <a:pt x="0" y="1296"/>
                  </a:cubicBezTo>
                  <a:lnTo>
                    <a:pt x="0" y="816"/>
                  </a:lnTo>
                  <a:cubicBezTo>
                    <a:pt x="0" y="807"/>
                    <a:pt x="8" y="800"/>
                    <a:pt x="16" y="800"/>
                  </a:cubicBezTo>
                  <a:cubicBezTo>
                    <a:pt x="25" y="800"/>
                    <a:pt x="32" y="807"/>
                    <a:pt x="32" y="816"/>
                  </a:cubicBezTo>
                  <a:close/>
                  <a:moveTo>
                    <a:pt x="32" y="1584"/>
                  </a:moveTo>
                  <a:lnTo>
                    <a:pt x="32" y="2064"/>
                  </a:lnTo>
                  <a:cubicBezTo>
                    <a:pt x="32" y="2072"/>
                    <a:pt x="25" y="2080"/>
                    <a:pt x="16" y="2080"/>
                  </a:cubicBezTo>
                  <a:cubicBezTo>
                    <a:pt x="8" y="2080"/>
                    <a:pt x="0" y="2072"/>
                    <a:pt x="0" y="2064"/>
                  </a:cubicBezTo>
                  <a:lnTo>
                    <a:pt x="0" y="1584"/>
                  </a:lnTo>
                  <a:cubicBezTo>
                    <a:pt x="0" y="1575"/>
                    <a:pt x="8" y="1568"/>
                    <a:pt x="16" y="1568"/>
                  </a:cubicBezTo>
                  <a:cubicBezTo>
                    <a:pt x="25" y="1568"/>
                    <a:pt x="32" y="1575"/>
                    <a:pt x="32" y="1584"/>
                  </a:cubicBezTo>
                  <a:close/>
                  <a:moveTo>
                    <a:pt x="32" y="2352"/>
                  </a:moveTo>
                  <a:lnTo>
                    <a:pt x="32" y="2832"/>
                  </a:lnTo>
                  <a:cubicBezTo>
                    <a:pt x="32" y="2840"/>
                    <a:pt x="25" y="2848"/>
                    <a:pt x="16" y="2848"/>
                  </a:cubicBezTo>
                  <a:cubicBezTo>
                    <a:pt x="8" y="2848"/>
                    <a:pt x="0" y="2840"/>
                    <a:pt x="0" y="2832"/>
                  </a:cubicBezTo>
                  <a:lnTo>
                    <a:pt x="0" y="2352"/>
                  </a:lnTo>
                  <a:cubicBezTo>
                    <a:pt x="0" y="2343"/>
                    <a:pt x="8" y="2336"/>
                    <a:pt x="16" y="2336"/>
                  </a:cubicBezTo>
                  <a:cubicBezTo>
                    <a:pt x="25" y="2336"/>
                    <a:pt x="32" y="2343"/>
                    <a:pt x="32" y="2352"/>
                  </a:cubicBezTo>
                  <a:close/>
                  <a:moveTo>
                    <a:pt x="32" y="3120"/>
                  </a:moveTo>
                  <a:lnTo>
                    <a:pt x="32" y="3600"/>
                  </a:lnTo>
                  <a:cubicBezTo>
                    <a:pt x="32" y="3608"/>
                    <a:pt x="25" y="3616"/>
                    <a:pt x="16" y="3616"/>
                  </a:cubicBezTo>
                  <a:cubicBezTo>
                    <a:pt x="8" y="3616"/>
                    <a:pt x="0" y="3608"/>
                    <a:pt x="0" y="3600"/>
                  </a:cubicBezTo>
                  <a:lnTo>
                    <a:pt x="0" y="3120"/>
                  </a:lnTo>
                  <a:cubicBezTo>
                    <a:pt x="0" y="3111"/>
                    <a:pt x="8" y="3104"/>
                    <a:pt x="16" y="3104"/>
                  </a:cubicBezTo>
                  <a:cubicBezTo>
                    <a:pt x="25" y="3104"/>
                    <a:pt x="32" y="3111"/>
                    <a:pt x="32" y="3120"/>
                  </a:cubicBezTo>
                  <a:close/>
                  <a:moveTo>
                    <a:pt x="32" y="3888"/>
                  </a:moveTo>
                  <a:lnTo>
                    <a:pt x="32" y="4038"/>
                  </a:lnTo>
                  <a:lnTo>
                    <a:pt x="16" y="4022"/>
                  </a:lnTo>
                  <a:lnTo>
                    <a:pt x="346" y="4022"/>
                  </a:lnTo>
                  <a:cubicBezTo>
                    <a:pt x="355" y="4022"/>
                    <a:pt x="362" y="4029"/>
                    <a:pt x="362" y="4038"/>
                  </a:cubicBezTo>
                  <a:cubicBezTo>
                    <a:pt x="362" y="4047"/>
                    <a:pt x="355" y="4054"/>
                    <a:pt x="346" y="4054"/>
                  </a:cubicBezTo>
                  <a:lnTo>
                    <a:pt x="16" y="4054"/>
                  </a:lnTo>
                  <a:cubicBezTo>
                    <a:pt x="8" y="4054"/>
                    <a:pt x="0" y="4047"/>
                    <a:pt x="0" y="4038"/>
                  </a:cubicBezTo>
                  <a:lnTo>
                    <a:pt x="0" y="3888"/>
                  </a:lnTo>
                  <a:cubicBezTo>
                    <a:pt x="0" y="3879"/>
                    <a:pt x="8" y="3872"/>
                    <a:pt x="16" y="3872"/>
                  </a:cubicBezTo>
                  <a:cubicBezTo>
                    <a:pt x="25" y="3872"/>
                    <a:pt x="32" y="3879"/>
                    <a:pt x="32" y="3888"/>
                  </a:cubicBezTo>
                  <a:close/>
                  <a:moveTo>
                    <a:pt x="634" y="4022"/>
                  </a:moveTo>
                  <a:lnTo>
                    <a:pt x="1114" y="4022"/>
                  </a:lnTo>
                  <a:cubicBezTo>
                    <a:pt x="1123" y="4022"/>
                    <a:pt x="1130" y="4029"/>
                    <a:pt x="1130" y="4038"/>
                  </a:cubicBezTo>
                  <a:cubicBezTo>
                    <a:pt x="1130" y="4047"/>
                    <a:pt x="1123" y="4054"/>
                    <a:pt x="1114" y="4054"/>
                  </a:cubicBezTo>
                  <a:lnTo>
                    <a:pt x="634" y="4054"/>
                  </a:lnTo>
                  <a:cubicBezTo>
                    <a:pt x="625" y="4054"/>
                    <a:pt x="618" y="4047"/>
                    <a:pt x="618" y="4038"/>
                  </a:cubicBezTo>
                  <a:cubicBezTo>
                    <a:pt x="618" y="4029"/>
                    <a:pt x="625" y="4022"/>
                    <a:pt x="634" y="4022"/>
                  </a:cubicBezTo>
                  <a:close/>
                  <a:moveTo>
                    <a:pt x="1402" y="4022"/>
                  </a:moveTo>
                  <a:lnTo>
                    <a:pt x="1882" y="4022"/>
                  </a:lnTo>
                  <a:cubicBezTo>
                    <a:pt x="1891" y="4022"/>
                    <a:pt x="1898" y="4029"/>
                    <a:pt x="1898" y="4038"/>
                  </a:cubicBezTo>
                  <a:cubicBezTo>
                    <a:pt x="1898" y="4047"/>
                    <a:pt x="1891" y="4054"/>
                    <a:pt x="1882" y="4054"/>
                  </a:cubicBezTo>
                  <a:lnTo>
                    <a:pt x="1402" y="4054"/>
                  </a:lnTo>
                  <a:cubicBezTo>
                    <a:pt x="1393" y="4054"/>
                    <a:pt x="1386" y="4047"/>
                    <a:pt x="1386" y="4038"/>
                  </a:cubicBezTo>
                  <a:cubicBezTo>
                    <a:pt x="1386" y="4029"/>
                    <a:pt x="1393" y="4022"/>
                    <a:pt x="1402" y="4022"/>
                  </a:cubicBezTo>
                  <a:close/>
                  <a:moveTo>
                    <a:pt x="2170" y="4022"/>
                  </a:moveTo>
                  <a:lnTo>
                    <a:pt x="2650" y="4022"/>
                  </a:lnTo>
                  <a:cubicBezTo>
                    <a:pt x="2659" y="4022"/>
                    <a:pt x="2666" y="4029"/>
                    <a:pt x="2666" y="4038"/>
                  </a:cubicBezTo>
                  <a:cubicBezTo>
                    <a:pt x="2666" y="4047"/>
                    <a:pt x="2659" y="4054"/>
                    <a:pt x="2650" y="4054"/>
                  </a:cubicBezTo>
                  <a:lnTo>
                    <a:pt x="2170" y="4054"/>
                  </a:lnTo>
                  <a:cubicBezTo>
                    <a:pt x="2161" y="4054"/>
                    <a:pt x="2154" y="4047"/>
                    <a:pt x="2154" y="4038"/>
                  </a:cubicBezTo>
                  <a:cubicBezTo>
                    <a:pt x="2154" y="4029"/>
                    <a:pt x="2161" y="4022"/>
                    <a:pt x="2170" y="4022"/>
                  </a:cubicBezTo>
                  <a:close/>
                  <a:moveTo>
                    <a:pt x="2938" y="4022"/>
                  </a:moveTo>
                  <a:lnTo>
                    <a:pt x="3418" y="4022"/>
                  </a:lnTo>
                  <a:cubicBezTo>
                    <a:pt x="3427" y="4022"/>
                    <a:pt x="3434" y="4029"/>
                    <a:pt x="3434" y="4038"/>
                  </a:cubicBezTo>
                  <a:cubicBezTo>
                    <a:pt x="3434" y="4047"/>
                    <a:pt x="3427" y="4054"/>
                    <a:pt x="3418" y="4054"/>
                  </a:cubicBezTo>
                  <a:lnTo>
                    <a:pt x="2938" y="4054"/>
                  </a:lnTo>
                  <a:cubicBezTo>
                    <a:pt x="2929" y="4054"/>
                    <a:pt x="2922" y="4047"/>
                    <a:pt x="2922" y="4038"/>
                  </a:cubicBezTo>
                  <a:cubicBezTo>
                    <a:pt x="2922" y="4029"/>
                    <a:pt x="2929" y="4022"/>
                    <a:pt x="2938" y="4022"/>
                  </a:cubicBezTo>
                  <a:close/>
                  <a:moveTo>
                    <a:pt x="3706" y="4022"/>
                  </a:moveTo>
                  <a:lnTo>
                    <a:pt x="4186" y="4022"/>
                  </a:lnTo>
                  <a:cubicBezTo>
                    <a:pt x="4195" y="4022"/>
                    <a:pt x="4202" y="4029"/>
                    <a:pt x="4202" y="4038"/>
                  </a:cubicBezTo>
                  <a:cubicBezTo>
                    <a:pt x="4202" y="4047"/>
                    <a:pt x="4195" y="4054"/>
                    <a:pt x="4186" y="4054"/>
                  </a:cubicBezTo>
                  <a:lnTo>
                    <a:pt x="3706" y="4054"/>
                  </a:lnTo>
                  <a:cubicBezTo>
                    <a:pt x="3697" y="4054"/>
                    <a:pt x="3690" y="4047"/>
                    <a:pt x="3690" y="4038"/>
                  </a:cubicBezTo>
                  <a:cubicBezTo>
                    <a:pt x="3690" y="4029"/>
                    <a:pt x="3697" y="4022"/>
                    <a:pt x="3706" y="4022"/>
                  </a:cubicBezTo>
                  <a:close/>
                  <a:moveTo>
                    <a:pt x="4474" y="4022"/>
                  </a:moveTo>
                  <a:lnTo>
                    <a:pt x="4954" y="4022"/>
                  </a:lnTo>
                  <a:cubicBezTo>
                    <a:pt x="4963" y="4022"/>
                    <a:pt x="4970" y="4029"/>
                    <a:pt x="4970" y="4038"/>
                  </a:cubicBezTo>
                  <a:cubicBezTo>
                    <a:pt x="4970" y="4047"/>
                    <a:pt x="4963" y="4054"/>
                    <a:pt x="4954" y="4054"/>
                  </a:cubicBezTo>
                  <a:lnTo>
                    <a:pt x="4474" y="4054"/>
                  </a:lnTo>
                  <a:cubicBezTo>
                    <a:pt x="4465" y="4054"/>
                    <a:pt x="4458" y="4047"/>
                    <a:pt x="4458" y="4038"/>
                  </a:cubicBezTo>
                  <a:cubicBezTo>
                    <a:pt x="4458" y="4029"/>
                    <a:pt x="4465" y="4022"/>
                    <a:pt x="4474" y="4022"/>
                  </a:cubicBezTo>
                  <a:close/>
                  <a:moveTo>
                    <a:pt x="5242" y="4022"/>
                  </a:moveTo>
                  <a:lnTo>
                    <a:pt x="5722" y="4022"/>
                  </a:lnTo>
                  <a:cubicBezTo>
                    <a:pt x="5731" y="4022"/>
                    <a:pt x="5738" y="4029"/>
                    <a:pt x="5738" y="4038"/>
                  </a:cubicBezTo>
                  <a:cubicBezTo>
                    <a:pt x="5738" y="4047"/>
                    <a:pt x="5731" y="4054"/>
                    <a:pt x="5722" y="4054"/>
                  </a:cubicBezTo>
                  <a:lnTo>
                    <a:pt x="5242" y="4054"/>
                  </a:lnTo>
                  <a:cubicBezTo>
                    <a:pt x="5233" y="4054"/>
                    <a:pt x="5226" y="4047"/>
                    <a:pt x="5226" y="4038"/>
                  </a:cubicBezTo>
                  <a:cubicBezTo>
                    <a:pt x="5226" y="4029"/>
                    <a:pt x="5233" y="4022"/>
                    <a:pt x="5242" y="4022"/>
                  </a:cubicBezTo>
                  <a:close/>
                  <a:moveTo>
                    <a:pt x="6010" y="4022"/>
                  </a:moveTo>
                  <a:lnTo>
                    <a:pt x="6490" y="4022"/>
                  </a:lnTo>
                  <a:cubicBezTo>
                    <a:pt x="6499" y="4022"/>
                    <a:pt x="6506" y="4029"/>
                    <a:pt x="6506" y="4038"/>
                  </a:cubicBezTo>
                  <a:cubicBezTo>
                    <a:pt x="6506" y="4047"/>
                    <a:pt x="6499" y="4054"/>
                    <a:pt x="6490" y="4054"/>
                  </a:cubicBezTo>
                  <a:lnTo>
                    <a:pt x="6010" y="4054"/>
                  </a:lnTo>
                  <a:cubicBezTo>
                    <a:pt x="6001" y="4054"/>
                    <a:pt x="5994" y="4047"/>
                    <a:pt x="5994" y="4038"/>
                  </a:cubicBezTo>
                  <a:cubicBezTo>
                    <a:pt x="5994" y="4029"/>
                    <a:pt x="6001" y="4022"/>
                    <a:pt x="6010" y="4022"/>
                  </a:cubicBezTo>
                  <a:close/>
                  <a:moveTo>
                    <a:pt x="6778" y="4022"/>
                  </a:moveTo>
                  <a:lnTo>
                    <a:pt x="7258" y="4022"/>
                  </a:lnTo>
                  <a:cubicBezTo>
                    <a:pt x="7267" y="4022"/>
                    <a:pt x="7274" y="4029"/>
                    <a:pt x="7274" y="4038"/>
                  </a:cubicBezTo>
                  <a:cubicBezTo>
                    <a:pt x="7274" y="4047"/>
                    <a:pt x="7267" y="4054"/>
                    <a:pt x="7258" y="4054"/>
                  </a:cubicBezTo>
                  <a:lnTo>
                    <a:pt x="6778" y="4054"/>
                  </a:lnTo>
                  <a:cubicBezTo>
                    <a:pt x="6769" y="4054"/>
                    <a:pt x="6762" y="4047"/>
                    <a:pt x="6762" y="4038"/>
                  </a:cubicBezTo>
                  <a:cubicBezTo>
                    <a:pt x="6762" y="4029"/>
                    <a:pt x="6769" y="4022"/>
                    <a:pt x="6778" y="4022"/>
                  </a:cubicBezTo>
                  <a:close/>
                  <a:moveTo>
                    <a:pt x="7546" y="4022"/>
                  </a:moveTo>
                  <a:lnTo>
                    <a:pt x="7727" y="4022"/>
                  </a:lnTo>
                  <a:lnTo>
                    <a:pt x="7711" y="4038"/>
                  </a:lnTo>
                  <a:lnTo>
                    <a:pt x="7711" y="3738"/>
                  </a:lnTo>
                  <a:cubicBezTo>
                    <a:pt x="7711" y="3730"/>
                    <a:pt x="7718" y="3722"/>
                    <a:pt x="7727" y="3722"/>
                  </a:cubicBezTo>
                  <a:cubicBezTo>
                    <a:pt x="7736" y="3722"/>
                    <a:pt x="7743" y="3730"/>
                    <a:pt x="7743" y="3738"/>
                  </a:cubicBezTo>
                  <a:lnTo>
                    <a:pt x="7743" y="4038"/>
                  </a:lnTo>
                  <a:cubicBezTo>
                    <a:pt x="7743" y="4047"/>
                    <a:pt x="7736" y="4054"/>
                    <a:pt x="7727" y="4054"/>
                  </a:cubicBezTo>
                  <a:lnTo>
                    <a:pt x="7546" y="4054"/>
                  </a:lnTo>
                  <a:cubicBezTo>
                    <a:pt x="7537" y="4054"/>
                    <a:pt x="7530" y="4047"/>
                    <a:pt x="7530" y="4038"/>
                  </a:cubicBezTo>
                  <a:cubicBezTo>
                    <a:pt x="7530" y="4029"/>
                    <a:pt x="7537" y="4022"/>
                    <a:pt x="7546" y="4022"/>
                  </a:cubicBezTo>
                  <a:close/>
                  <a:moveTo>
                    <a:pt x="7711" y="3450"/>
                  </a:moveTo>
                  <a:lnTo>
                    <a:pt x="7711" y="2970"/>
                  </a:lnTo>
                  <a:cubicBezTo>
                    <a:pt x="7711" y="2962"/>
                    <a:pt x="7718" y="2954"/>
                    <a:pt x="7727" y="2954"/>
                  </a:cubicBezTo>
                  <a:cubicBezTo>
                    <a:pt x="7736" y="2954"/>
                    <a:pt x="7743" y="2962"/>
                    <a:pt x="7743" y="2970"/>
                  </a:cubicBezTo>
                  <a:lnTo>
                    <a:pt x="7743" y="3450"/>
                  </a:lnTo>
                  <a:cubicBezTo>
                    <a:pt x="7743" y="3459"/>
                    <a:pt x="7736" y="3466"/>
                    <a:pt x="7727" y="3466"/>
                  </a:cubicBezTo>
                  <a:cubicBezTo>
                    <a:pt x="7718" y="3466"/>
                    <a:pt x="7711" y="3459"/>
                    <a:pt x="7711" y="3450"/>
                  </a:cubicBezTo>
                  <a:close/>
                  <a:moveTo>
                    <a:pt x="7711" y="2682"/>
                  </a:moveTo>
                  <a:lnTo>
                    <a:pt x="7711" y="2202"/>
                  </a:lnTo>
                  <a:cubicBezTo>
                    <a:pt x="7711" y="2194"/>
                    <a:pt x="7718" y="2186"/>
                    <a:pt x="7727" y="2186"/>
                  </a:cubicBezTo>
                  <a:cubicBezTo>
                    <a:pt x="7736" y="2186"/>
                    <a:pt x="7743" y="2194"/>
                    <a:pt x="7743" y="2202"/>
                  </a:cubicBezTo>
                  <a:lnTo>
                    <a:pt x="7743" y="2682"/>
                  </a:lnTo>
                  <a:cubicBezTo>
                    <a:pt x="7743" y="2691"/>
                    <a:pt x="7736" y="2698"/>
                    <a:pt x="7727" y="2698"/>
                  </a:cubicBezTo>
                  <a:cubicBezTo>
                    <a:pt x="7718" y="2698"/>
                    <a:pt x="7711" y="2691"/>
                    <a:pt x="7711" y="2682"/>
                  </a:cubicBezTo>
                  <a:close/>
                  <a:moveTo>
                    <a:pt x="7711" y="1914"/>
                  </a:moveTo>
                  <a:lnTo>
                    <a:pt x="7711" y="1434"/>
                  </a:lnTo>
                  <a:cubicBezTo>
                    <a:pt x="7711" y="1426"/>
                    <a:pt x="7718" y="1418"/>
                    <a:pt x="7727" y="1418"/>
                  </a:cubicBezTo>
                  <a:cubicBezTo>
                    <a:pt x="7736" y="1418"/>
                    <a:pt x="7743" y="1426"/>
                    <a:pt x="7743" y="1434"/>
                  </a:cubicBezTo>
                  <a:lnTo>
                    <a:pt x="7743" y="1914"/>
                  </a:lnTo>
                  <a:cubicBezTo>
                    <a:pt x="7743" y="1923"/>
                    <a:pt x="7736" y="1930"/>
                    <a:pt x="7727" y="1930"/>
                  </a:cubicBezTo>
                  <a:cubicBezTo>
                    <a:pt x="7718" y="1930"/>
                    <a:pt x="7711" y="1923"/>
                    <a:pt x="7711" y="1914"/>
                  </a:cubicBezTo>
                  <a:close/>
                  <a:moveTo>
                    <a:pt x="7711" y="1146"/>
                  </a:moveTo>
                  <a:lnTo>
                    <a:pt x="7711" y="666"/>
                  </a:lnTo>
                  <a:cubicBezTo>
                    <a:pt x="7711" y="658"/>
                    <a:pt x="7718" y="650"/>
                    <a:pt x="7727" y="650"/>
                  </a:cubicBezTo>
                  <a:cubicBezTo>
                    <a:pt x="7736" y="650"/>
                    <a:pt x="7743" y="658"/>
                    <a:pt x="7743" y="666"/>
                  </a:cubicBezTo>
                  <a:lnTo>
                    <a:pt x="7743" y="1146"/>
                  </a:lnTo>
                  <a:cubicBezTo>
                    <a:pt x="7743" y="1155"/>
                    <a:pt x="7736" y="1162"/>
                    <a:pt x="7727" y="1162"/>
                  </a:cubicBezTo>
                  <a:cubicBezTo>
                    <a:pt x="7718" y="1162"/>
                    <a:pt x="7711" y="1155"/>
                    <a:pt x="7711" y="1146"/>
                  </a:cubicBezTo>
                  <a:close/>
                  <a:moveTo>
                    <a:pt x="7711" y="378"/>
                  </a:moveTo>
                  <a:lnTo>
                    <a:pt x="7711" y="16"/>
                  </a:lnTo>
                  <a:lnTo>
                    <a:pt x="7727" y="32"/>
                  </a:lnTo>
                  <a:lnTo>
                    <a:pt x="7610" y="32"/>
                  </a:lnTo>
                  <a:cubicBezTo>
                    <a:pt x="7601" y="32"/>
                    <a:pt x="7594" y="24"/>
                    <a:pt x="7594" y="16"/>
                  </a:cubicBezTo>
                  <a:cubicBezTo>
                    <a:pt x="7594" y="7"/>
                    <a:pt x="7601" y="0"/>
                    <a:pt x="7610" y="0"/>
                  </a:cubicBezTo>
                  <a:lnTo>
                    <a:pt x="7727" y="0"/>
                  </a:lnTo>
                  <a:cubicBezTo>
                    <a:pt x="7736" y="0"/>
                    <a:pt x="7743" y="7"/>
                    <a:pt x="7743" y="16"/>
                  </a:cubicBezTo>
                  <a:lnTo>
                    <a:pt x="7743" y="378"/>
                  </a:lnTo>
                  <a:cubicBezTo>
                    <a:pt x="7743" y="387"/>
                    <a:pt x="7736" y="394"/>
                    <a:pt x="7727" y="394"/>
                  </a:cubicBezTo>
                  <a:cubicBezTo>
                    <a:pt x="7718" y="394"/>
                    <a:pt x="7711" y="387"/>
                    <a:pt x="7711" y="378"/>
                  </a:cubicBezTo>
                  <a:close/>
                  <a:moveTo>
                    <a:pt x="7322" y="32"/>
                  </a:moveTo>
                  <a:lnTo>
                    <a:pt x="6842" y="32"/>
                  </a:lnTo>
                  <a:cubicBezTo>
                    <a:pt x="6833" y="32"/>
                    <a:pt x="6826" y="24"/>
                    <a:pt x="6826" y="16"/>
                  </a:cubicBezTo>
                  <a:cubicBezTo>
                    <a:pt x="6826" y="7"/>
                    <a:pt x="6833" y="0"/>
                    <a:pt x="6842" y="0"/>
                  </a:cubicBezTo>
                  <a:lnTo>
                    <a:pt x="7322" y="0"/>
                  </a:lnTo>
                  <a:cubicBezTo>
                    <a:pt x="7330" y="0"/>
                    <a:pt x="7338" y="7"/>
                    <a:pt x="7338" y="16"/>
                  </a:cubicBezTo>
                  <a:cubicBezTo>
                    <a:pt x="7338" y="24"/>
                    <a:pt x="7330" y="32"/>
                    <a:pt x="7322" y="32"/>
                  </a:cubicBezTo>
                  <a:close/>
                  <a:moveTo>
                    <a:pt x="6554" y="32"/>
                  </a:moveTo>
                  <a:lnTo>
                    <a:pt x="6074" y="32"/>
                  </a:lnTo>
                  <a:cubicBezTo>
                    <a:pt x="6065" y="32"/>
                    <a:pt x="6058" y="24"/>
                    <a:pt x="6058" y="16"/>
                  </a:cubicBezTo>
                  <a:cubicBezTo>
                    <a:pt x="6058" y="7"/>
                    <a:pt x="6065" y="0"/>
                    <a:pt x="6074" y="0"/>
                  </a:cubicBezTo>
                  <a:lnTo>
                    <a:pt x="6554" y="0"/>
                  </a:lnTo>
                  <a:cubicBezTo>
                    <a:pt x="6562" y="0"/>
                    <a:pt x="6570" y="7"/>
                    <a:pt x="6570" y="16"/>
                  </a:cubicBezTo>
                  <a:cubicBezTo>
                    <a:pt x="6570" y="24"/>
                    <a:pt x="6562" y="32"/>
                    <a:pt x="6554" y="32"/>
                  </a:cubicBezTo>
                  <a:close/>
                  <a:moveTo>
                    <a:pt x="5786" y="32"/>
                  </a:moveTo>
                  <a:lnTo>
                    <a:pt x="5306" y="32"/>
                  </a:lnTo>
                  <a:cubicBezTo>
                    <a:pt x="5297" y="32"/>
                    <a:pt x="5290" y="24"/>
                    <a:pt x="5290" y="16"/>
                  </a:cubicBezTo>
                  <a:cubicBezTo>
                    <a:pt x="5290" y="7"/>
                    <a:pt x="5297" y="0"/>
                    <a:pt x="5306" y="0"/>
                  </a:cubicBezTo>
                  <a:lnTo>
                    <a:pt x="5786" y="0"/>
                  </a:lnTo>
                  <a:cubicBezTo>
                    <a:pt x="5794" y="0"/>
                    <a:pt x="5802" y="7"/>
                    <a:pt x="5802" y="16"/>
                  </a:cubicBezTo>
                  <a:cubicBezTo>
                    <a:pt x="5802" y="24"/>
                    <a:pt x="5794" y="32"/>
                    <a:pt x="5786" y="32"/>
                  </a:cubicBezTo>
                  <a:close/>
                  <a:moveTo>
                    <a:pt x="5018" y="32"/>
                  </a:moveTo>
                  <a:lnTo>
                    <a:pt x="4538" y="32"/>
                  </a:lnTo>
                  <a:cubicBezTo>
                    <a:pt x="4529" y="32"/>
                    <a:pt x="4522" y="24"/>
                    <a:pt x="4522" y="16"/>
                  </a:cubicBezTo>
                  <a:cubicBezTo>
                    <a:pt x="4522" y="7"/>
                    <a:pt x="4529" y="0"/>
                    <a:pt x="4538" y="0"/>
                  </a:cubicBezTo>
                  <a:lnTo>
                    <a:pt x="5018" y="0"/>
                  </a:lnTo>
                  <a:cubicBezTo>
                    <a:pt x="5026" y="0"/>
                    <a:pt x="5034" y="7"/>
                    <a:pt x="5034" y="16"/>
                  </a:cubicBezTo>
                  <a:cubicBezTo>
                    <a:pt x="5034" y="24"/>
                    <a:pt x="5026" y="32"/>
                    <a:pt x="5018" y="32"/>
                  </a:cubicBezTo>
                  <a:close/>
                  <a:moveTo>
                    <a:pt x="4250" y="32"/>
                  </a:moveTo>
                  <a:lnTo>
                    <a:pt x="3770" y="32"/>
                  </a:lnTo>
                  <a:cubicBezTo>
                    <a:pt x="3761" y="32"/>
                    <a:pt x="3754" y="24"/>
                    <a:pt x="3754" y="16"/>
                  </a:cubicBezTo>
                  <a:cubicBezTo>
                    <a:pt x="3754" y="7"/>
                    <a:pt x="3761" y="0"/>
                    <a:pt x="3770" y="0"/>
                  </a:cubicBezTo>
                  <a:lnTo>
                    <a:pt x="4250" y="0"/>
                  </a:lnTo>
                  <a:cubicBezTo>
                    <a:pt x="4258" y="0"/>
                    <a:pt x="4266" y="7"/>
                    <a:pt x="4266" y="16"/>
                  </a:cubicBezTo>
                  <a:cubicBezTo>
                    <a:pt x="4266" y="24"/>
                    <a:pt x="4258" y="32"/>
                    <a:pt x="4250" y="32"/>
                  </a:cubicBezTo>
                  <a:close/>
                  <a:moveTo>
                    <a:pt x="3482" y="32"/>
                  </a:moveTo>
                  <a:lnTo>
                    <a:pt x="3002" y="32"/>
                  </a:lnTo>
                  <a:cubicBezTo>
                    <a:pt x="2993" y="32"/>
                    <a:pt x="2986" y="24"/>
                    <a:pt x="2986" y="16"/>
                  </a:cubicBezTo>
                  <a:cubicBezTo>
                    <a:pt x="2986" y="7"/>
                    <a:pt x="2993" y="0"/>
                    <a:pt x="3002" y="0"/>
                  </a:cubicBezTo>
                  <a:lnTo>
                    <a:pt x="3482" y="0"/>
                  </a:lnTo>
                  <a:cubicBezTo>
                    <a:pt x="3490" y="0"/>
                    <a:pt x="3498" y="7"/>
                    <a:pt x="3498" y="16"/>
                  </a:cubicBezTo>
                  <a:cubicBezTo>
                    <a:pt x="3498" y="24"/>
                    <a:pt x="3490" y="32"/>
                    <a:pt x="3482" y="32"/>
                  </a:cubicBezTo>
                  <a:close/>
                  <a:moveTo>
                    <a:pt x="2714" y="32"/>
                  </a:moveTo>
                  <a:lnTo>
                    <a:pt x="2234" y="32"/>
                  </a:lnTo>
                  <a:cubicBezTo>
                    <a:pt x="2225" y="32"/>
                    <a:pt x="2218" y="24"/>
                    <a:pt x="2218" y="16"/>
                  </a:cubicBezTo>
                  <a:cubicBezTo>
                    <a:pt x="2218" y="7"/>
                    <a:pt x="2225" y="0"/>
                    <a:pt x="2234" y="0"/>
                  </a:cubicBezTo>
                  <a:lnTo>
                    <a:pt x="2714" y="0"/>
                  </a:lnTo>
                  <a:cubicBezTo>
                    <a:pt x="2722" y="0"/>
                    <a:pt x="2730" y="7"/>
                    <a:pt x="2730" y="16"/>
                  </a:cubicBezTo>
                  <a:cubicBezTo>
                    <a:pt x="2730" y="24"/>
                    <a:pt x="2722" y="32"/>
                    <a:pt x="2714" y="32"/>
                  </a:cubicBezTo>
                  <a:close/>
                  <a:moveTo>
                    <a:pt x="1946" y="32"/>
                  </a:moveTo>
                  <a:lnTo>
                    <a:pt x="1466" y="32"/>
                  </a:lnTo>
                  <a:cubicBezTo>
                    <a:pt x="1457" y="32"/>
                    <a:pt x="1450" y="24"/>
                    <a:pt x="1450" y="16"/>
                  </a:cubicBezTo>
                  <a:cubicBezTo>
                    <a:pt x="1450" y="7"/>
                    <a:pt x="1457" y="0"/>
                    <a:pt x="1466" y="0"/>
                  </a:cubicBezTo>
                  <a:lnTo>
                    <a:pt x="1946" y="0"/>
                  </a:lnTo>
                  <a:cubicBezTo>
                    <a:pt x="1954" y="0"/>
                    <a:pt x="1962" y="7"/>
                    <a:pt x="1962" y="16"/>
                  </a:cubicBezTo>
                  <a:cubicBezTo>
                    <a:pt x="1962" y="24"/>
                    <a:pt x="1954" y="32"/>
                    <a:pt x="1946" y="32"/>
                  </a:cubicBezTo>
                  <a:close/>
                  <a:moveTo>
                    <a:pt x="1178" y="32"/>
                  </a:moveTo>
                  <a:lnTo>
                    <a:pt x="698" y="32"/>
                  </a:lnTo>
                  <a:cubicBezTo>
                    <a:pt x="689" y="32"/>
                    <a:pt x="682" y="24"/>
                    <a:pt x="682" y="16"/>
                  </a:cubicBezTo>
                  <a:cubicBezTo>
                    <a:pt x="682" y="7"/>
                    <a:pt x="689" y="0"/>
                    <a:pt x="698" y="0"/>
                  </a:cubicBezTo>
                  <a:lnTo>
                    <a:pt x="1178" y="0"/>
                  </a:lnTo>
                  <a:cubicBezTo>
                    <a:pt x="1186" y="0"/>
                    <a:pt x="1194" y="7"/>
                    <a:pt x="1194" y="16"/>
                  </a:cubicBezTo>
                  <a:cubicBezTo>
                    <a:pt x="1194" y="24"/>
                    <a:pt x="1186" y="32"/>
                    <a:pt x="1178" y="32"/>
                  </a:cubicBezTo>
                  <a:close/>
                  <a:moveTo>
                    <a:pt x="410" y="32"/>
                  </a:moveTo>
                  <a:lnTo>
                    <a:pt x="16" y="32"/>
                  </a:lnTo>
                  <a:cubicBezTo>
                    <a:pt x="8" y="32"/>
                    <a:pt x="0" y="24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lnTo>
                    <a:pt x="410" y="0"/>
                  </a:lnTo>
                  <a:cubicBezTo>
                    <a:pt x="418" y="0"/>
                    <a:pt x="426" y="7"/>
                    <a:pt x="426" y="16"/>
                  </a:cubicBezTo>
                  <a:cubicBezTo>
                    <a:pt x="426" y="24"/>
                    <a:pt x="418" y="32"/>
                    <a:pt x="410" y="32"/>
                  </a:cubicBezTo>
                  <a:close/>
                </a:path>
              </a:pathLst>
            </a:custGeom>
            <a:solidFill>
              <a:srgbClr val="7F7F7F"/>
            </a:solidFill>
            <a:ln w="0" cap="flat">
              <a:solidFill>
                <a:srgbClr val="7F7F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Rectangle 106">
              <a:extLst>
                <a:ext uri="{FF2B5EF4-FFF2-40B4-BE49-F238E27FC236}">
                  <a16:creationId xmlns:a16="http://schemas.microsoft.com/office/drawing/2014/main" id="{AEC61593-AE89-4C73-BBA4-F003077AC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813"/>
              <a:ext cx="22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7F7F7F"/>
                  </a:solidFill>
                  <a:effectLst/>
                  <a:latin typeface="Calibri" panose="020F0502020204030204" pitchFamily="34" charset="0"/>
                </a:rPr>
                <a:t>Legend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5" name="Line 107">
              <a:extLst>
                <a:ext uri="{FF2B5EF4-FFF2-40B4-BE49-F238E27FC236}">
                  <a16:creationId xmlns:a16="http://schemas.microsoft.com/office/drawing/2014/main" id="{1C989362-C27D-4D98-B46A-862BA4CB1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6" y="759"/>
              <a:ext cx="2083" cy="3"/>
            </a:xfrm>
            <a:prstGeom prst="line">
              <a:avLst/>
            </a:prstGeom>
            <a:noFill/>
            <a:ln w="17463" cap="rnd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08">
              <a:extLst>
                <a:ext uri="{FF2B5EF4-FFF2-40B4-BE49-F238E27FC236}">
                  <a16:creationId xmlns:a16="http://schemas.microsoft.com/office/drawing/2014/main" id="{B0859C06-953E-4C84-B2B8-D0A3015F2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735"/>
              <a:ext cx="47" cy="48"/>
            </a:xfrm>
            <a:custGeom>
              <a:avLst/>
              <a:gdLst>
                <a:gd name="T0" fmla="*/ 0 w 47"/>
                <a:gd name="T1" fmla="*/ 0 h 48"/>
                <a:gd name="T2" fmla="*/ 47 w 47"/>
                <a:gd name="T3" fmla="*/ 24 h 48"/>
                <a:gd name="T4" fmla="*/ 0 w 47"/>
                <a:gd name="T5" fmla="*/ 48 h 48"/>
                <a:gd name="T6" fmla="*/ 0 w 47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0"/>
                  </a:moveTo>
                  <a:lnTo>
                    <a:pt x="47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09">
              <a:extLst>
                <a:ext uri="{FF2B5EF4-FFF2-40B4-BE49-F238E27FC236}">
                  <a16:creationId xmlns:a16="http://schemas.microsoft.com/office/drawing/2014/main" id="{DE49D68F-085A-4773-B932-B21962996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738"/>
              <a:ext cx="48" cy="48"/>
            </a:xfrm>
            <a:custGeom>
              <a:avLst/>
              <a:gdLst>
                <a:gd name="T0" fmla="*/ 48 w 48"/>
                <a:gd name="T1" fmla="*/ 48 h 48"/>
                <a:gd name="T2" fmla="*/ 0 w 48"/>
                <a:gd name="T3" fmla="*/ 24 h 48"/>
                <a:gd name="T4" fmla="*/ 48 w 48"/>
                <a:gd name="T5" fmla="*/ 0 h 48"/>
                <a:gd name="T6" fmla="*/ 48 w 4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48" y="48"/>
                  </a:moveTo>
                  <a:lnTo>
                    <a:pt x="0" y="24"/>
                  </a:lnTo>
                  <a:lnTo>
                    <a:pt x="48" y="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34" name="Picture 110">
              <a:extLst>
                <a:ext uri="{FF2B5EF4-FFF2-40B4-BE49-F238E27FC236}">
                  <a16:creationId xmlns:a16="http://schemas.microsoft.com/office/drawing/2014/main" id="{E1CA58E6-84A5-4548-A626-BE837A93F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" y="1888"/>
              <a:ext cx="14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" name="Freeform 111">
              <a:extLst>
                <a:ext uri="{FF2B5EF4-FFF2-40B4-BE49-F238E27FC236}">
                  <a16:creationId xmlns:a16="http://schemas.microsoft.com/office/drawing/2014/main" id="{F64F253C-DE03-4EDA-B7E3-DFD2A271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1892"/>
              <a:ext cx="1463" cy="285"/>
            </a:xfrm>
            <a:custGeom>
              <a:avLst/>
              <a:gdLst>
                <a:gd name="T0" fmla="*/ 6007 w 6214"/>
                <a:gd name="T1" fmla="*/ 1210 h 1210"/>
                <a:gd name="T2" fmla="*/ 207 w 6214"/>
                <a:gd name="T3" fmla="*/ 1210 h 1210"/>
                <a:gd name="T4" fmla="*/ 0 w 6214"/>
                <a:gd name="T5" fmla="*/ 1003 h 1210"/>
                <a:gd name="T6" fmla="*/ 0 w 6214"/>
                <a:gd name="T7" fmla="*/ 208 h 1210"/>
                <a:gd name="T8" fmla="*/ 207 w 6214"/>
                <a:gd name="T9" fmla="*/ 0 h 1210"/>
                <a:gd name="T10" fmla="*/ 6007 w 6214"/>
                <a:gd name="T11" fmla="*/ 0 h 1210"/>
                <a:gd name="T12" fmla="*/ 6214 w 6214"/>
                <a:gd name="T13" fmla="*/ 208 h 1210"/>
                <a:gd name="T14" fmla="*/ 6214 w 6214"/>
                <a:gd name="T15" fmla="*/ 1003 h 1210"/>
                <a:gd name="T16" fmla="*/ 6007 w 6214"/>
                <a:gd name="T17" fmla="*/ 121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4" h="1210">
                  <a:moveTo>
                    <a:pt x="6007" y="1210"/>
                  </a:moveTo>
                  <a:lnTo>
                    <a:pt x="207" y="1210"/>
                  </a:lnTo>
                  <a:cubicBezTo>
                    <a:pt x="93" y="1210"/>
                    <a:pt x="0" y="1117"/>
                    <a:pt x="0" y="1003"/>
                  </a:cubicBezTo>
                  <a:lnTo>
                    <a:pt x="0" y="208"/>
                  </a:lnTo>
                  <a:cubicBezTo>
                    <a:pt x="0" y="93"/>
                    <a:pt x="93" y="0"/>
                    <a:pt x="207" y="0"/>
                  </a:cubicBezTo>
                  <a:lnTo>
                    <a:pt x="6007" y="0"/>
                  </a:lnTo>
                  <a:cubicBezTo>
                    <a:pt x="6121" y="0"/>
                    <a:pt x="6214" y="93"/>
                    <a:pt x="6214" y="208"/>
                  </a:cubicBezTo>
                  <a:lnTo>
                    <a:pt x="6214" y="1003"/>
                  </a:lnTo>
                  <a:cubicBezTo>
                    <a:pt x="6214" y="1117"/>
                    <a:pt x="6121" y="1210"/>
                    <a:pt x="6007" y="1210"/>
                  </a:cubicBezTo>
                  <a:close/>
                </a:path>
              </a:pathLst>
            </a:custGeom>
            <a:noFill/>
            <a:ln w="6350" cap="sq">
              <a:solidFill>
                <a:srgbClr val="38638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Rectangle 112">
              <a:extLst>
                <a:ext uri="{FF2B5EF4-FFF2-40B4-BE49-F238E27FC236}">
                  <a16:creationId xmlns:a16="http://schemas.microsoft.com/office/drawing/2014/main" id="{A24E2D49-6A96-4FCB-B63E-0B320BB35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094"/>
              <a:ext cx="47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Shared Libraries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0" name="Rectangle 113">
              <a:extLst>
                <a:ext uri="{FF2B5EF4-FFF2-40B4-BE49-F238E27FC236}">
                  <a16:creationId xmlns:a16="http://schemas.microsoft.com/office/drawing/2014/main" id="{AB4C79E7-634E-4A9F-B338-1ABF2AD04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094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1" name="Rectangle 114">
              <a:extLst>
                <a:ext uri="{FF2B5EF4-FFF2-40B4-BE49-F238E27FC236}">
                  <a16:creationId xmlns:a16="http://schemas.microsoft.com/office/drawing/2014/main" id="{138C2CAA-53BB-4005-A007-501902DA6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2094"/>
              <a:ext cx="86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Used by Agent and Radio Agent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2" name="Rectangle 115">
              <a:extLst>
                <a:ext uri="{FF2B5EF4-FFF2-40B4-BE49-F238E27FC236}">
                  <a16:creationId xmlns:a16="http://schemas.microsoft.com/office/drawing/2014/main" id="{2DB0F3E3-5451-426F-B2E6-DE4B015D9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094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40" name="Picture 116">
              <a:extLst>
                <a:ext uri="{FF2B5EF4-FFF2-40B4-BE49-F238E27FC236}">
                  <a16:creationId xmlns:a16="http://schemas.microsoft.com/office/drawing/2014/main" id="{0A81A317-41BD-497F-B936-37E27F8DC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" y="1560"/>
              <a:ext cx="43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1" name="Picture 117">
              <a:extLst>
                <a:ext uri="{FF2B5EF4-FFF2-40B4-BE49-F238E27FC236}">
                  <a16:creationId xmlns:a16="http://schemas.microsoft.com/office/drawing/2014/main" id="{81D28025-4D73-466E-9FC8-99CA700D4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" y="1560"/>
              <a:ext cx="43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3" name="Freeform 118">
              <a:extLst>
                <a:ext uri="{FF2B5EF4-FFF2-40B4-BE49-F238E27FC236}">
                  <a16:creationId xmlns:a16="http://schemas.microsoft.com/office/drawing/2014/main" id="{499C2B1C-37F0-4398-A3BE-311E64EB6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574"/>
              <a:ext cx="373" cy="72"/>
            </a:xfrm>
            <a:custGeom>
              <a:avLst/>
              <a:gdLst>
                <a:gd name="T0" fmla="*/ 79 w 1587"/>
                <a:gd name="T1" fmla="*/ 303 h 303"/>
                <a:gd name="T2" fmla="*/ 1508 w 1587"/>
                <a:gd name="T3" fmla="*/ 303 h 303"/>
                <a:gd name="T4" fmla="*/ 1587 w 1587"/>
                <a:gd name="T5" fmla="*/ 223 h 303"/>
                <a:gd name="T6" fmla="*/ 1587 w 1587"/>
                <a:gd name="T7" fmla="*/ 80 h 303"/>
                <a:gd name="T8" fmla="*/ 1508 w 1587"/>
                <a:gd name="T9" fmla="*/ 0 h 303"/>
                <a:gd name="T10" fmla="*/ 79 w 1587"/>
                <a:gd name="T11" fmla="*/ 0 h 303"/>
                <a:gd name="T12" fmla="*/ 0 w 1587"/>
                <a:gd name="T13" fmla="*/ 80 h 303"/>
                <a:gd name="T14" fmla="*/ 0 w 1587"/>
                <a:gd name="T15" fmla="*/ 223 h 303"/>
                <a:gd name="T16" fmla="*/ 79 w 1587"/>
                <a:gd name="T1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7" h="303">
                  <a:moveTo>
                    <a:pt x="79" y="303"/>
                  </a:moveTo>
                  <a:lnTo>
                    <a:pt x="1508" y="303"/>
                  </a:lnTo>
                  <a:cubicBezTo>
                    <a:pt x="1552" y="303"/>
                    <a:pt x="1587" y="267"/>
                    <a:pt x="1587" y="223"/>
                  </a:cubicBezTo>
                  <a:lnTo>
                    <a:pt x="1587" y="80"/>
                  </a:lnTo>
                  <a:cubicBezTo>
                    <a:pt x="1587" y="36"/>
                    <a:pt x="1552" y="0"/>
                    <a:pt x="1508" y="0"/>
                  </a:cubicBezTo>
                  <a:lnTo>
                    <a:pt x="79" y="0"/>
                  </a:lnTo>
                  <a:cubicBezTo>
                    <a:pt x="35" y="0"/>
                    <a:pt x="0" y="36"/>
                    <a:pt x="0" y="80"/>
                  </a:cubicBezTo>
                  <a:lnTo>
                    <a:pt x="0" y="223"/>
                  </a:lnTo>
                  <a:cubicBezTo>
                    <a:pt x="0" y="267"/>
                    <a:pt x="35" y="303"/>
                    <a:pt x="79" y="303"/>
                  </a:cubicBez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119">
              <a:extLst>
                <a:ext uri="{FF2B5EF4-FFF2-40B4-BE49-F238E27FC236}">
                  <a16:creationId xmlns:a16="http://schemas.microsoft.com/office/drawing/2014/main" id="{0E7410D9-5F7C-4ABC-B1FC-FE193981C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574"/>
              <a:ext cx="373" cy="72"/>
            </a:xfrm>
            <a:custGeom>
              <a:avLst/>
              <a:gdLst>
                <a:gd name="T0" fmla="*/ 79 w 1587"/>
                <a:gd name="T1" fmla="*/ 303 h 303"/>
                <a:gd name="T2" fmla="*/ 1508 w 1587"/>
                <a:gd name="T3" fmla="*/ 303 h 303"/>
                <a:gd name="T4" fmla="*/ 1587 w 1587"/>
                <a:gd name="T5" fmla="*/ 223 h 303"/>
                <a:gd name="T6" fmla="*/ 1587 w 1587"/>
                <a:gd name="T7" fmla="*/ 80 h 303"/>
                <a:gd name="T8" fmla="*/ 1508 w 1587"/>
                <a:gd name="T9" fmla="*/ 0 h 303"/>
                <a:gd name="T10" fmla="*/ 79 w 1587"/>
                <a:gd name="T11" fmla="*/ 0 h 303"/>
                <a:gd name="T12" fmla="*/ 0 w 1587"/>
                <a:gd name="T13" fmla="*/ 80 h 303"/>
                <a:gd name="T14" fmla="*/ 0 w 1587"/>
                <a:gd name="T15" fmla="*/ 223 h 303"/>
                <a:gd name="T16" fmla="*/ 79 w 1587"/>
                <a:gd name="T1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7" h="303">
                  <a:moveTo>
                    <a:pt x="79" y="303"/>
                  </a:moveTo>
                  <a:lnTo>
                    <a:pt x="1508" y="303"/>
                  </a:lnTo>
                  <a:cubicBezTo>
                    <a:pt x="1552" y="303"/>
                    <a:pt x="1587" y="267"/>
                    <a:pt x="1587" y="223"/>
                  </a:cubicBezTo>
                  <a:lnTo>
                    <a:pt x="1587" y="80"/>
                  </a:lnTo>
                  <a:cubicBezTo>
                    <a:pt x="1587" y="36"/>
                    <a:pt x="1552" y="0"/>
                    <a:pt x="1508" y="0"/>
                  </a:cubicBezTo>
                  <a:lnTo>
                    <a:pt x="79" y="0"/>
                  </a:lnTo>
                  <a:cubicBezTo>
                    <a:pt x="35" y="0"/>
                    <a:pt x="0" y="36"/>
                    <a:pt x="0" y="80"/>
                  </a:cubicBezTo>
                  <a:lnTo>
                    <a:pt x="0" y="223"/>
                  </a:lnTo>
                  <a:cubicBezTo>
                    <a:pt x="0" y="267"/>
                    <a:pt x="35" y="303"/>
                    <a:pt x="79" y="303"/>
                  </a:cubicBezTo>
                  <a:close/>
                </a:path>
              </a:pathLst>
            </a:custGeom>
            <a:noFill/>
            <a:ln w="12700" cap="sq">
              <a:solidFill>
                <a:srgbClr val="00FF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Rectangle 120">
              <a:extLst>
                <a:ext uri="{FF2B5EF4-FFF2-40B4-BE49-F238E27FC236}">
                  <a16:creationId xmlns:a16="http://schemas.microsoft.com/office/drawing/2014/main" id="{D657481B-D183-4D73-ADFE-2D51C34E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574"/>
              <a:ext cx="15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BWL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45" name="Picture 121">
              <a:extLst>
                <a:ext uri="{FF2B5EF4-FFF2-40B4-BE49-F238E27FC236}">
                  <a16:creationId xmlns:a16="http://schemas.microsoft.com/office/drawing/2014/main" id="{BC10684B-8E92-4735-A54B-EE26FFF5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1911"/>
              <a:ext cx="331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6" name="Picture 122">
              <a:extLst>
                <a:ext uri="{FF2B5EF4-FFF2-40B4-BE49-F238E27FC236}">
                  <a16:creationId xmlns:a16="http://schemas.microsoft.com/office/drawing/2014/main" id="{AE48A4BD-4182-44B7-9872-0B045E05B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1911"/>
              <a:ext cx="331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" name="Freeform 123">
              <a:extLst>
                <a:ext uri="{FF2B5EF4-FFF2-40B4-BE49-F238E27FC236}">
                  <a16:creationId xmlns:a16="http://schemas.microsoft.com/office/drawing/2014/main" id="{45D5B4D3-813E-4804-B2E7-4CBEF8DEF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" y="1927"/>
              <a:ext cx="278" cy="131"/>
            </a:xfrm>
            <a:custGeom>
              <a:avLst/>
              <a:gdLst>
                <a:gd name="T0" fmla="*/ 59 w 1179"/>
                <a:gd name="T1" fmla="*/ 553 h 553"/>
                <a:gd name="T2" fmla="*/ 1120 w 1179"/>
                <a:gd name="T3" fmla="*/ 553 h 553"/>
                <a:gd name="T4" fmla="*/ 1179 w 1179"/>
                <a:gd name="T5" fmla="*/ 495 h 553"/>
                <a:gd name="T6" fmla="*/ 1179 w 1179"/>
                <a:gd name="T7" fmla="*/ 59 h 553"/>
                <a:gd name="T8" fmla="*/ 1120 w 1179"/>
                <a:gd name="T9" fmla="*/ 0 h 553"/>
                <a:gd name="T10" fmla="*/ 59 w 1179"/>
                <a:gd name="T11" fmla="*/ 0 h 553"/>
                <a:gd name="T12" fmla="*/ 0 w 1179"/>
                <a:gd name="T13" fmla="*/ 59 h 553"/>
                <a:gd name="T14" fmla="*/ 0 w 1179"/>
                <a:gd name="T15" fmla="*/ 495 h 553"/>
                <a:gd name="T16" fmla="*/ 59 w 1179"/>
                <a:gd name="T17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9" h="553">
                  <a:moveTo>
                    <a:pt x="59" y="553"/>
                  </a:moveTo>
                  <a:lnTo>
                    <a:pt x="1120" y="553"/>
                  </a:lnTo>
                  <a:cubicBezTo>
                    <a:pt x="1153" y="553"/>
                    <a:pt x="1179" y="527"/>
                    <a:pt x="1179" y="495"/>
                  </a:cubicBezTo>
                  <a:lnTo>
                    <a:pt x="1179" y="59"/>
                  </a:lnTo>
                  <a:cubicBezTo>
                    <a:pt x="1179" y="27"/>
                    <a:pt x="1153" y="0"/>
                    <a:pt x="1120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495"/>
                  </a:lnTo>
                  <a:cubicBezTo>
                    <a:pt x="0" y="527"/>
                    <a:pt x="26" y="553"/>
                    <a:pt x="59" y="553"/>
                  </a:cubicBez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124">
              <a:extLst>
                <a:ext uri="{FF2B5EF4-FFF2-40B4-BE49-F238E27FC236}">
                  <a16:creationId xmlns:a16="http://schemas.microsoft.com/office/drawing/2014/main" id="{BEFC5F64-D6AF-4FBC-B88B-F2A6B4D5C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" y="1927"/>
              <a:ext cx="278" cy="131"/>
            </a:xfrm>
            <a:custGeom>
              <a:avLst/>
              <a:gdLst>
                <a:gd name="T0" fmla="*/ 59 w 1179"/>
                <a:gd name="T1" fmla="*/ 553 h 553"/>
                <a:gd name="T2" fmla="*/ 1120 w 1179"/>
                <a:gd name="T3" fmla="*/ 553 h 553"/>
                <a:gd name="T4" fmla="*/ 1179 w 1179"/>
                <a:gd name="T5" fmla="*/ 495 h 553"/>
                <a:gd name="T6" fmla="*/ 1179 w 1179"/>
                <a:gd name="T7" fmla="*/ 59 h 553"/>
                <a:gd name="T8" fmla="*/ 1120 w 1179"/>
                <a:gd name="T9" fmla="*/ 0 h 553"/>
                <a:gd name="T10" fmla="*/ 59 w 1179"/>
                <a:gd name="T11" fmla="*/ 0 h 553"/>
                <a:gd name="T12" fmla="*/ 0 w 1179"/>
                <a:gd name="T13" fmla="*/ 59 h 553"/>
                <a:gd name="T14" fmla="*/ 0 w 1179"/>
                <a:gd name="T15" fmla="*/ 495 h 553"/>
                <a:gd name="T16" fmla="*/ 59 w 1179"/>
                <a:gd name="T17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9" h="553">
                  <a:moveTo>
                    <a:pt x="59" y="553"/>
                  </a:moveTo>
                  <a:lnTo>
                    <a:pt x="1120" y="553"/>
                  </a:lnTo>
                  <a:cubicBezTo>
                    <a:pt x="1153" y="553"/>
                    <a:pt x="1179" y="527"/>
                    <a:pt x="1179" y="495"/>
                  </a:cubicBezTo>
                  <a:lnTo>
                    <a:pt x="1179" y="59"/>
                  </a:lnTo>
                  <a:cubicBezTo>
                    <a:pt x="1179" y="27"/>
                    <a:pt x="1153" y="0"/>
                    <a:pt x="1120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495"/>
                  </a:lnTo>
                  <a:cubicBezTo>
                    <a:pt x="0" y="527"/>
                    <a:pt x="26" y="553"/>
                    <a:pt x="59" y="553"/>
                  </a:cubicBezTo>
                  <a:close/>
                </a:path>
              </a:pathLst>
            </a:custGeom>
            <a:noFill/>
            <a:ln w="12700" cap="sq">
              <a:solidFill>
                <a:srgbClr val="00FF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Rectangle 125">
              <a:extLst>
                <a:ext uri="{FF2B5EF4-FFF2-40B4-BE49-F238E27FC236}">
                  <a16:creationId xmlns:a16="http://schemas.microsoft.com/office/drawing/2014/main" id="{2236BBD0-1EC0-484E-BC2E-B0C48B6E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1957"/>
              <a:ext cx="12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TFL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50" name="Picture 126">
              <a:extLst>
                <a:ext uri="{FF2B5EF4-FFF2-40B4-BE49-F238E27FC236}">
                  <a16:creationId xmlns:a16="http://schemas.microsoft.com/office/drawing/2014/main" id="{01F79E94-6DFB-44B5-A39E-F28480BC4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" y="1911"/>
              <a:ext cx="32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1" name="Picture 127">
              <a:extLst>
                <a:ext uri="{FF2B5EF4-FFF2-40B4-BE49-F238E27FC236}">
                  <a16:creationId xmlns:a16="http://schemas.microsoft.com/office/drawing/2014/main" id="{50FE40B9-8C7E-46CB-B985-6AB363C6D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" y="1911"/>
              <a:ext cx="32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2" name="Picture 128">
              <a:extLst>
                <a:ext uri="{FF2B5EF4-FFF2-40B4-BE49-F238E27FC236}">
                  <a16:creationId xmlns:a16="http://schemas.microsoft.com/office/drawing/2014/main" id="{616853A7-F847-45FE-A981-D4831FF98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" y="1926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2" name="Freeform 129">
              <a:extLst>
                <a:ext uri="{FF2B5EF4-FFF2-40B4-BE49-F238E27FC236}">
                  <a16:creationId xmlns:a16="http://schemas.microsoft.com/office/drawing/2014/main" id="{1B7F7911-B2B7-4B79-8FEC-75B23FB77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" y="1927"/>
              <a:ext cx="278" cy="131"/>
            </a:xfrm>
            <a:custGeom>
              <a:avLst/>
              <a:gdLst>
                <a:gd name="T0" fmla="*/ 59 w 1179"/>
                <a:gd name="T1" fmla="*/ 553 h 553"/>
                <a:gd name="T2" fmla="*/ 1120 w 1179"/>
                <a:gd name="T3" fmla="*/ 553 h 553"/>
                <a:gd name="T4" fmla="*/ 1179 w 1179"/>
                <a:gd name="T5" fmla="*/ 495 h 553"/>
                <a:gd name="T6" fmla="*/ 1179 w 1179"/>
                <a:gd name="T7" fmla="*/ 59 h 553"/>
                <a:gd name="T8" fmla="*/ 1120 w 1179"/>
                <a:gd name="T9" fmla="*/ 0 h 553"/>
                <a:gd name="T10" fmla="*/ 59 w 1179"/>
                <a:gd name="T11" fmla="*/ 0 h 553"/>
                <a:gd name="T12" fmla="*/ 0 w 1179"/>
                <a:gd name="T13" fmla="*/ 59 h 553"/>
                <a:gd name="T14" fmla="*/ 0 w 1179"/>
                <a:gd name="T15" fmla="*/ 495 h 553"/>
                <a:gd name="T16" fmla="*/ 59 w 1179"/>
                <a:gd name="T17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9" h="553">
                  <a:moveTo>
                    <a:pt x="59" y="553"/>
                  </a:moveTo>
                  <a:lnTo>
                    <a:pt x="1120" y="553"/>
                  </a:lnTo>
                  <a:cubicBezTo>
                    <a:pt x="1152" y="553"/>
                    <a:pt x="1179" y="527"/>
                    <a:pt x="1179" y="495"/>
                  </a:cubicBezTo>
                  <a:lnTo>
                    <a:pt x="1179" y="59"/>
                  </a:lnTo>
                  <a:cubicBezTo>
                    <a:pt x="1179" y="27"/>
                    <a:pt x="1152" y="0"/>
                    <a:pt x="1120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495"/>
                  </a:lnTo>
                  <a:cubicBezTo>
                    <a:pt x="0" y="527"/>
                    <a:pt x="26" y="553"/>
                    <a:pt x="59" y="553"/>
                  </a:cubicBezTo>
                  <a:close/>
                </a:path>
              </a:pathLst>
            </a:custGeom>
            <a:noFill/>
            <a:ln w="12700" cap="sq">
              <a:solidFill>
                <a:srgbClr val="00FF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Rectangle 130">
              <a:extLst>
                <a:ext uri="{FF2B5EF4-FFF2-40B4-BE49-F238E27FC236}">
                  <a16:creationId xmlns:a16="http://schemas.microsoft.com/office/drawing/2014/main" id="{098D1FBA-7378-4CB4-A89F-D1B7E1435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1957"/>
              <a:ext cx="13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BCL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55" name="Picture 131">
              <a:extLst>
                <a:ext uri="{FF2B5EF4-FFF2-40B4-BE49-F238E27FC236}">
                  <a16:creationId xmlns:a16="http://schemas.microsoft.com/office/drawing/2014/main" id="{6DFF6A96-3358-41BD-9E0C-2CE3185A2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" y="696"/>
              <a:ext cx="25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6" name="Picture 132">
              <a:extLst>
                <a:ext uri="{FF2B5EF4-FFF2-40B4-BE49-F238E27FC236}">
                  <a16:creationId xmlns:a16="http://schemas.microsoft.com/office/drawing/2014/main" id="{923B6D8F-20D3-452E-8243-DB4BF2F07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" y="696"/>
              <a:ext cx="25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" name="Picture 133">
              <a:extLst>
                <a:ext uri="{FF2B5EF4-FFF2-40B4-BE49-F238E27FC236}">
                  <a16:creationId xmlns:a16="http://schemas.microsoft.com/office/drawing/2014/main" id="{9B823918-B585-4015-90E5-F4575FAA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708"/>
              <a:ext cx="20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4" name="Freeform 134">
              <a:extLst>
                <a:ext uri="{FF2B5EF4-FFF2-40B4-BE49-F238E27FC236}">
                  <a16:creationId xmlns:a16="http://schemas.microsoft.com/office/drawing/2014/main" id="{BDB865CA-EC6B-4FD6-8AB1-04013A531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" y="711"/>
              <a:ext cx="202" cy="96"/>
            </a:xfrm>
            <a:custGeom>
              <a:avLst/>
              <a:gdLst>
                <a:gd name="T0" fmla="*/ 38 w 856"/>
                <a:gd name="T1" fmla="*/ 407 h 407"/>
                <a:gd name="T2" fmla="*/ 818 w 856"/>
                <a:gd name="T3" fmla="*/ 407 h 407"/>
                <a:gd name="T4" fmla="*/ 856 w 856"/>
                <a:gd name="T5" fmla="*/ 369 h 407"/>
                <a:gd name="T6" fmla="*/ 856 w 856"/>
                <a:gd name="T7" fmla="*/ 37 h 407"/>
                <a:gd name="T8" fmla="*/ 818 w 856"/>
                <a:gd name="T9" fmla="*/ 0 h 407"/>
                <a:gd name="T10" fmla="*/ 38 w 856"/>
                <a:gd name="T11" fmla="*/ 0 h 407"/>
                <a:gd name="T12" fmla="*/ 0 w 856"/>
                <a:gd name="T13" fmla="*/ 37 h 407"/>
                <a:gd name="T14" fmla="*/ 0 w 856"/>
                <a:gd name="T15" fmla="*/ 369 h 407"/>
                <a:gd name="T16" fmla="*/ 38 w 856"/>
                <a:gd name="T1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6" h="407">
                  <a:moveTo>
                    <a:pt x="38" y="407"/>
                  </a:moveTo>
                  <a:lnTo>
                    <a:pt x="818" y="407"/>
                  </a:lnTo>
                  <a:cubicBezTo>
                    <a:pt x="839" y="407"/>
                    <a:pt x="856" y="390"/>
                    <a:pt x="856" y="369"/>
                  </a:cubicBezTo>
                  <a:lnTo>
                    <a:pt x="856" y="37"/>
                  </a:lnTo>
                  <a:cubicBezTo>
                    <a:pt x="856" y="16"/>
                    <a:pt x="839" y="0"/>
                    <a:pt x="818" y="0"/>
                  </a:cubicBezTo>
                  <a:lnTo>
                    <a:pt x="38" y="0"/>
                  </a:lnTo>
                  <a:cubicBezTo>
                    <a:pt x="17" y="0"/>
                    <a:pt x="0" y="16"/>
                    <a:pt x="0" y="37"/>
                  </a:cubicBezTo>
                  <a:lnTo>
                    <a:pt x="0" y="369"/>
                  </a:lnTo>
                  <a:cubicBezTo>
                    <a:pt x="0" y="390"/>
                    <a:pt x="17" y="407"/>
                    <a:pt x="38" y="407"/>
                  </a:cubicBezTo>
                  <a:close/>
                </a:path>
              </a:pathLst>
            </a:custGeom>
            <a:noFill/>
            <a:ln w="12700" cap="sq">
              <a:solidFill>
                <a:srgbClr val="00FF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Rectangle 135">
              <a:extLst>
                <a:ext uri="{FF2B5EF4-FFF2-40B4-BE49-F238E27FC236}">
                  <a16:creationId xmlns:a16="http://schemas.microsoft.com/office/drawing/2014/main" id="{1017EA61-E6AC-4B31-8465-5AB3CC97A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722"/>
              <a:ext cx="13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PAL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60" name="Picture 136">
              <a:extLst>
                <a:ext uri="{FF2B5EF4-FFF2-40B4-BE49-F238E27FC236}">
                  <a16:creationId xmlns:a16="http://schemas.microsoft.com/office/drawing/2014/main" id="{09D9A5E0-18AA-4313-A768-12E97E372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" y="523"/>
              <a:ext cx="640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1" name="Picture 137">
              <a:extLst>
                <a:ext uri="{FF2B5EF4-FFF2-40B4-BE49-F238E27FC236}">
                  <a16:creationId xmlns:a16="http://schemas.microsoft.com/office/drawing/2014/main" id="{8C7B256E-46D5-4780-8371-6EC485D34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" y="523"/>
              <a:ext cx="640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8" name="Freeform 138">
              <a:extLst>
                <a:ext uri="{FF2B5EF4-FFF2-40B4-BE49-F238E27FC236}">
                  <a16:creationId xmlns:a16="http://schemas.microsoft.com/office/drawing/2014/main" id="{B7325387-ABBF-4AE3-BE81-F5A3C8CF3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538"/>
              <a:ext cx="591" cy="997"/>
            </a:xfrm>
            <a:custGeom>
              <a:avLst/>
              <a:gdLst>
                <a:gd name="T0" fmla="*/ 2427 w 2511"/>
                <a:gd name="T1" fmla="*/ 4233 h 4233"/>
                <a:gd name="T2" fmla="*/ 83 w 2511"/>
                <a:gd name="T3" fmla="*/ 4233 h 4233"/>
                <a:gd name="T4" fmla="*/ 0 w 2511"/>
                <a:gd name="T5" fmla="*/ 4149 h 4233"/>
                <a:gd name="T6" fmla="*/ 0 w 2511"/>
                <a:gd name="T7" fmla="*/ 83 h 4233"/>
                <a:gd name="T8" fmla="*/ 83 w 2511"/>
                <a:gd name="T9" fmla="*/ 0 h 4233"/>
                <a:gd name="T10" fmla="*/ 2427 w 2511"/>
                <a:gd name="T11" fmla="*/ 0 h 4233"/>
                <a:gd name="T12" fmla="*/ 2511 w 2511"/>
                <a:gd name="T13" fmla="*/ 83 h 4233"/>
                <a:gd name="T14" fmla="*/ 2511 w 2511"/>
                <a:gd name="T15" fmla="*/ 4149 h 4233"/>
                <a:gd name="T16" fmla="*/ 2427 w 2511"/>
                <a:gd name="T17" fmla="*/ 4233 h 4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1" h="4233">
                  <a:moveTo>
                    <a:pt x="2427" y="4233"/>
                  </a:moveTo>
                  <a:lnTo>
                    <a:pt x="83" y="4233"/>
                  </a:lnTo>
                  <a:cubicBezTo>
                    <a:pt x="37" y="4233"/>
                    <a:pt x="0" y="4195"/>
                    <a:pt x="0" y="4149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2427" y="0"/>
                  </a:lnTo>
                  <a:cubicBezTo>
                    <a:pt x="2474" y="0"/>
                    <a:pt x="2511" y="37"/>
                    <a:pt x="2511" y="83"/>
                  </a:cubicBezTo>
                  <a:lnTo>
                    <a:pt x="2511" y="4149"/>
                  </a:lnTo>
                  <a:cubicBezTo>
                    <a:pt x="2511" y="4195"/>
                    <a:pt x="2474" y="4233"/>
                    <a:pt x="2427" y="4233"/>
                  </a:cubicBez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139">
              <a:extLst>
                <a:ext uri="{FF2B5EF4-FFF2-40B4-BE49-F238E27FC236}">
                  <a16:creationId xmlns:a16="http://schemas.microsoft.com/office/drawing/2014/main" id="{42CD20B0-CDFE-4402-857A-75975902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538"/>
              <a:ext cx="591" cy="997"/>
            </a:xfrm>
            <a:custGeom>
              <a:avLst/>
              <a:gdLst>
                <a:gd name="T0" fmla="*/ 2427 w 2511"/>
                <a:gd name="T1" fmla="*/ 4233 h 4233"/>
                <a:gd name="T2" fmla="*/ 83 w 2511"/>
                <a:gd name="T3" fmla="*/ 4233 h 4233"/>
                <a:gd name="T4" fmla="*/ 0 w 2511"/>
                <a:gd name="T5" fmla="*/ 4149 h 4233"/>
                <a:gd name="T6" fmla="*/ 0 w 2511"/>
                <a:gd name="T7" fmla="*/ 83 h 4233"/>
                <a:gd name="T8" fmla="*/ 83 w 2511"/>
                <a:gd name="T9" fmla="*/ 0 h 4233"/>
                <a:gd name="T10" fmla="*/ 2427 w 2511"/>
                <a:gd name="T11" fmla="*/ 0 h 4233"/>
                <a:gd name="T12" fmla="*/ 2511 w 2511"/>
                <a:gd name="T13" fmla="*/ 83 h 4233"/>
                <a:gd name="T14" fmla="*/ 2511 w 2511"/>
                <a:gd name="T15" fmla="*/ 4149 h 4233"/>
                <a:gd name="T16" fmla="*/ 2427 w 2511"/>
                <a:gd name="T17" fmla="*/ 4233 h 4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1" h="4233">
                  <a:moveTo>
                    <a:pt x="2427" y="4233"/>
                  </a:moveTo>
                  <a:lnTo>
                    <a:pt x="83" y="4233"/>
                  </a:lnTo>
                  <a:cubicBezTo>
                    <a:pt x="37" y="4233"/>
                    <a:pt x="0" y="4195"/>
                    <a:pt x="0" y="4149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2427" y="0"/>
                  </a:lnTo>
                  <a:cubicBezTo>
                    <a:pt x="2474" y="0"/>
                    <a:pt x="2511" y="37"/>
                    <a:pt x="2511" y="83"/>
                  </a:cubicBezTo>
                  <a:lnTo>
                    <a:pt x="2511" y="4149"/>
                  </a:lnTo>
                  <a:cubicBezTo>
                    <a:pt x="2511" y="4195"/>
                    <a:pt x="2474" y="4233"/>
                    <a:pt x="2427" y="4233"/>
                  </a:cubicBezTo>
                  <a:close/>
                </a:path>
              </a:pathLst>
            </a:custGeom>
            <a:noFill/>
            <a:ln w="6350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Rectangle 140">
              <a:extLst>
                <a:ext uri="{FF2B5EF4-FFF2-40B4-BE49-F238E27FC236}">
                  <a16:creationId xmlns:a16="http://schemas.microsoft.com/office/drawing/2014/main" id="{6C95DDC3-83A6-4282-AF0D-C441E3AEC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949"/>
              <a:ext cx="19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Multi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4" name="Rectangle 141">
              <a:extLst>
                <a:ext uri="{FF2B5EF4-FFF2-40B4-BE49-F238E27FC236}">
                  <a16:creationId xmlns:a16="http://schemas.microsoft.com/office/drawing/2014/main" id="{BD045B11-168D-41BF-8A85-A8465770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949"/>
              <a:ext cx="6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" name="Rectangle 142">
              <a:extLst>
                <a:ext uri="{FF2B5EF4-FFF2-40B4-BE49-F238E27FC236}">
                  <a16:creationId xmlns:a16="http://schemas.microsoft.com/office/drawing/2014/main" id="{C019A8C4-03FE-4F65-9D22-8FF80B18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49"/>
              <a:ext cx="11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" name="Rectangle 143">
              <a:extLst>
                <a:ext uri="{FF2B5EF4-FFF2-40B4-BE49-F238E27FC236}">
                  <a16:creationId xmlns:a16="http://schemas.microsoft.com/office/drawing/2014/main" id="{AB6C6A85-5554-4A3A-A06E-DA0AABB3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1035"/>
              <a:ext cx="36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Framework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68" name="Picture 144">
              <a:extLst>
                <a:ext uri="{FF2B5EF4-FFF2-40B4-BE49-F238E27FC236}">
                  <a16:creationId xmlns:a16="http://schemas.microsoft.com/office/drawing/2014/main" id="{C6096B78-64C9-4353-B863-6944E175F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874"/>
              <a:ext cx="881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9" name="Picture 145">
              <a:extLst>
                <a:ext uri="{FF2B5EF4-FFF2-40B4-BE49-F238E27FC236}">
                  <a16:creationId xmlns:a16="http://schemas.microsoft.com/office/drawing/2014/main" id="{B20DB46A-4562-4019-816A-80032CE25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874"/>
              <a:ext cx="881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0" name="Picture 146">
              <a:extLst>
                <a:ext uri="{FF2B5EF4-FFF2-40B4-BE49-F238E27FC236}">
                  <a16:creationId xmlns:a16="http://schemas.microsoft.com/office/drawing/2014/main" id="{8E5AE834-44C5-4BA7-9524-EAB82874A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" y="893"/>
              <a:ext cx="82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2" name="Freeform 147">
              <a:extLst>
                <a:ext uri="{FF2B5EF4-FFF2-40B4-BE49-F238E27FC236}">
                  <a16:creationId xmlns:a16="http://schemas.microsoft.com/office/drawing/2014/main" id="{B09BD66C-5018-4BBB-8E74-5A467AAE6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" y="894"/>
              <a:ext cx="822" cy="214"/>
            </a:xfrm>
            <a:custGeom>
              <a:avLst/>
              <a:gdLst>
                <a:gd name="T0" fmla="*/ 3444 w 3493"/>
                <a:gd name="T1" fmla="*/ 907 h 907"/>
                <a:gd name="T2" fmla="*/ 49 w 3493"/>
                <a:gd name="T3" fmla="*/ 907 h 907"/>
                <a:gd name="T4" fmla="*/ 0 w 3493"/>
                <a:gd name="T5" fmla="*/ 859 h 907"/>
                <a:gd name="T6" fmla="*/ 0 w 3493"/>
                <a:gd name="T7" fmla="*/ 49 h 907"/>
                <a:gd name="T8" fmla="*/ 49 w 3493"/>
                <a:gd name="T9" fmla="*/ 0 h 907"/>
                <a:gd name="T10" fmla="*/ 3444 w 3493"/>
                <a:gd name="T11" fmla="*/ 0 h 907"/>
                <a:gd name="T12" fmla="*/ 3493 w 3493"/>
                <a:gd name="T13" fmla="*/ 49 h 907"/>
                <a:gd name="T14" fmla="*/ 3493 w 3493"/>
                <a:gd name="T15" fmla="*/ 859 h 907"/>
                <a:gd name="T16" fmla="*/ 3444 w 3493"/>
                <a:gd name="T1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3" h="907">
                  <a:moveTo>
                    <a:pt x="3444" y="907"/>
                  </a:moveTo>
                  <a:lnTo>
                    <a:pt x="49" y="907"/>
                  </a:lnTo>
                  <a:cubicBezTo>
                    <a:pt x="22" y="907"/>
                    <a:pt x="0" y="886"/>
                    <a:pt x="0" y="859"/>
                  </a:cubicBezTo>
                  <a:lnTo>
                    <a:pt x="0" y="49"/>
                  </a:lnTo>
                  <a:cubicBezTo>
                    <a:pt x="0" y="22"/>
                    <a:pt x="22" y="0"/>
                    <a:pt x="49" y="0"/>
                  </a:cubicBezTo>
                  <a:lnTo>
                    <a:pt x="3444" y="0"/>
                  </a:lnTo>
                  <a:cubicBezTo>
                    <a:pt x="3471" y="0"/>
                    <a:pt x="3493" y="22"/>
                    <a:pt x="3493" y="49"/>
                  </a:cubicBezTo>
                  <a:lnTo>
                    <a:pt x="3493" y="859"/>
                  </a:lnTo>
                  <a:cubicBezTo>
                    <a:pt x="3493" y="886"/>
                    <a:pt x="3471" y="907"/>
                    <a:pt x="3444" y="907"/>
                  </a:cubicBezTo>
                  <a:close/>
                </a:path>
              </a:pathLst>
            </a:custGeom>
            <a:noFill/>
            <a:ln w="2381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Rectangle 148">
              <a:extLst>
                <a:ext uri="{FF2B5EF4-FFF2-40B4-BE49-F238E27FC236}">
                  <a16:creationId xmlns:a16="http://schemas.microsoft.com/office/drawing/2014/main" id="{D62D39D5-ABDD-410B-9A57-8372F3360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956"/>
              <a:ext cx="21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Agent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4" name="Rectangle 149">
              <a:extLst>
                <a:ext uri="{FF2B5EF4-FFF2-40B4-BE49-F238E27FC236}">
                  <a16:creationId xmlns:a16="http://schemas.microsoft.com/office/drawing/2014/main" id="{AA8DACCA-5FD9-4A4C-BBDF-623A75809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2151"/>
              <a:ext cx="545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Rectangle 150">
              <a:extLst>
                <a:ext uri="{FF2B5EF4-FFF2-40B4-BE49-F238E27FC236}">
                  <a16:creationId xmlns:a16="http://schemas.microsoft.com/office/drawing/2014/main" id="{1A048BEF-C2F8-44C9-BA26-15585544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2151"/>
              <a:ext cx="545" cy="130"/>
            </a:xfrm>
            <a:prstGeom prst="rect">
              <a:avLst/>
            </a:prstGeom>
            <a:noFill/>
            <a:ln w="17463" cap="rnd">
              <a:solidFill>
                <a:srgbClr val="00FF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Rectangle 151">
              <a:extLst>
                <a:ext uri="{FF2B5EF4-FFF2-40B4-BE49-F238E27FC236}">
                  <a16:creationId xmlns:a16="http://schemas.microsoft.com/office/drawing/2014/main" id="{6B59E4F1-3B91-410B-9CC2-1ED312969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188"/>
              <a:ext cx="39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Sheared Library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76" name="Picture 152">
              <a:extLst>
                <a:ext uri="{FF2B5EF4-FFF2-40B4-BE49-F238E27FC236}">
                  <a16:creationId xmlns:a16="http://schemas.microsoft.com/office/drawing/2014/main" id="{1FFA60F4-28DA-4AFC-824E-50592394D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" y="1696"/>
              <a:ext cx="4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7" name="Picture 153">
              <a:extLst>
                <a:ext uri="{FF2B5EF4-FFF2-40B4-BE49-F238E27FC236}">
                  <a16:creationId xmlns:a16="http://schemas.microsoft.com/office/drawing/2014/main" id="{C3E3A8DA-ADC8-45AA-8D95-7AE907C07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" y="1696"/>
              <a:ext cx="4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" name="Freeform 154">
              <a:extLst>
                <a:ext uri="{FF2B5EF4-FFF2-40B4-BE49-F238E27FC236}">
                  <a16:creationId xmlns:a16="http://schemas.microsoft.com/office/drawing/2014/main" id="{650C7CCB-2D24-4D17-AC0F-1AFA6E11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1712"/>
              <a:ext cx="374" cy="71"/>
            </a:xfrm>
            <a:custGeom>
              <a:avLst/>
              <a:gdLst>
                <a:gd name="T0" fmla="*/ 80 w 1588"/>
                <a:gd name="T1" fmla="*/ 303 h 303"/>
                <a:gd name="T2" fmla="*/ 1508 w 1588"/>
                <a:gd name="T3" fmla="*/ 303 h 303"/>
                <a:gd name="T4" fmla="*/ 1588 w 1588"/>
                <a:gd name="T5" fmla="*/ 223 h 303"/>
                <a:gd name="T6" fmla="*/ 1588 w 1588"/>
                <a:gd name="T7" fmla="*/ 80 h 303"/>
                <a:gd name="T8" fmla="*/ 1508 w 1588"/>
                <a:gd name="T9" fmla="*/ 0 h 303"/>
                <a:gd name="T10" fmla="*/ 80 w 1588"/>
                <a:gd name="T11" fmla="*/ 0 h 303"/>
                <a:gd name="T12" fmla="*/ 0 w 1588"/>
                <a:gd name="T13" fmla="*/ 80 h 303"/>
                <a:gd name="T14" fmla="*/ 0 w 1588"/>
                <a:gd name="T15" fmla="*/ 223 h 303"/>
                <a:gd name="T16" fmla="*/ 80 w 1588"/>
                <a:gd name="T1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8" h="303">
                  <a:moveTo>
                    <a:pt x="80" y="303"/>
                  </a:moveTo>
                  <a:lnTo>
                    <a:pt x="1508" y="303"/>
                  </a:lnTo>
                  <a:cubicBezTo>
                    <a:pt x="1552" y="303"/>
                    <a:pt x="1588" y="267"/>
                    <a:pt x="1588" y="223"/>
                  </a:cubicBezTo>
                  <a:lnTo>
                    <a:pt x="1588" y="80"/>
                  </a:lnTo>
                  <a:cubicBezTo>
                    <a:pt x="1588" y="36"/>
                    <a:pt x="1552" y="0"/>
                    <a:pt x="1508" y="0"/>
                  </a:cubicBezTo>
                  <a:lnTo>
                    <a:pt x="80" y="0"/>
                  </a:lnTo>
                  <a:cubicBezTo>
                    <a:pt x="36" y="0"/>
                    <a:pt x="0" y="36"/>
                    <a:pt x="0" y="80"/>
                  </a:cubicBezTo>
                  <a:lnTo>
                    <a:pt x="0" y="223"/>
                  </a:lnTo>
                  <a:cubicBezTo>
                    <a:pt x="0" y="267"/>
                    <a:pt x="36" y="303"/>
                    <a:pt x="80" y="303"/>
                  </a:cubicBez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155">
              <a:extLst>
                <a:ext uri="{FF2B5EF4-FFF2-40B4-BE49-F238E27FC236}">
                  <a16:creationId xmlns:a16="http://schemas.microsoft.com/office/drawing/2014/main" id="{AEE5CD10-5BD0-4EAC-99E4-955F7D07D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1712"/>
              <a:ext cx="374" cy="71"/>
            </a:xfrm>
            <a:custGeom>
              <a:avLst/>
              <a:gdLst>
                <a:gd name="T0" fmla="*/ 80 w 1588"/>
                <a:gd name="T1" fmla="*/ 303 h 303"/>
                <a:gd name="T2" fmla="*/ 1508 w 1588"/>
                <a:gd name="T3" fmla="*/ 303 h 303"/>
                <a:gd name="T4" fmla="*/ 1588 w 1588"/>
                <a:gd name="T5" fmla="*/ 223 h 303"/>
                <a:gd name="T6" fmla="*/ 1588 w 1588"/>
                <a:gd name="T7" fmla="*/ 80 h 303"/>
                <a:gd name="T8" fmla="*/ 1508 w 1588"/>
                <a:gd name="T9" fmla="*/ 0 h 303"/>
                <a:gd name="T10" fmla="*/ 80 w 1588"/>
                <a:gd name="T11" fmla="*/ 0 h 303"/>
                <a:gd name="T12" fmla="*/ 0 w 1588"/>
                <a:gd name="T13" fmla="*/ 80 h 303"/>
                <a:gd name="T14" fmla="*/ 0 w 1588"/>
                <a:gd name="T15" fmla="*/ 223 h 303"/>
                <a:gd name="T16" fmla="*/ 80 w 1588"/>
                <a:gd name="T1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8" h="303">
                  <a:moveTo>
                    <a:pt x="80" y="303"/>
                  </a:moveTo>
                  <a:lnTo>
                    <a:pt x="1508" y="303"/>
                  </a:lnTo>
                  <a:cubicBezTo>
                    <a:pt x="1552" y="303"/>
                    <a:pt x="1588" y="267"/>
                    <a:pt x="1588" y="223"/>
                  </a:cubicBezTo>
                  <a:lnTo>
                    <a:pt x="1588" y="80"/>
                  </a:lnTo>
                  <a:cubicBezTo>
                    <a:pt x="1588" y="36"/>
                    <a:pt x="1552" y="0"/>
                    <a:pt x="1508" y="0"/>
                  </a:cubicBezTo>
                  <a:lnTo>
                    <a:pt x="80" y="0"/>
                  </a:lnTo>
                  <a:cubicBezTo>
                    <a:pt x="36" y="0"/>
                    <a:pt x="0" y="36"/>
                    <a:pt x="0" y="80"/>
                  </a:cubicBezTo>
                  <a:lnTo>
                    <a:pt x="0" y="223"/>
                  </a:lnTo>
                  <a:cubicBezTo>
                    <a:pt x="0" y="267"/>
                    <a:pt x="36" y="303"/>
                    <a:pt x="80" y="303"/>
                  </a:cubicBezTo>
                  <a:close/>
                </a:path>
              </a:pathLst>
            </a:custGeom>
            <a:noFill/>
            <a:ln w="12700" cap="sq">
              <a:solidFill>
                <a:srgbClr val="00FF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Rectangle 156">
              <a:extLst>
                <a:ext uri="{FF2B5EF4-FFF2-40B4-BE49-F238E27FC236}">
                  <a16:creationId xmlns:a16="http://schemas.microsoft.com/office/drawing/2014/main" id="{D580383B-D239-41E7-824B-A2A22114F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710"/>
              <a:ext cx="15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BWL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81" name="Picture 157">
              <a:extLst>
                <a:ext uri="{FF2B5EF4-FFF2-40B4-BE49-F238E27FC236}">
                  <a16:creationId xmlns:a16="http://schemas.microsoft.com/office/drawing/2014/main" id="{2F688F4A-8343-4B6E-BDE5-FEE388994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" y="1696"/>
              <a:ext cx="430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2" name="Picture 158">
              <a:extLst>
                <a:ext uri="{FF2B5EF4-FFF2-40B4-BE49-F238E27FC236}">
                  <a16:creationId xmlns:a16="http://schemas.microsoft.com/office/drawing/2014/main" id="{0EACFDF4-C1FB-4E11-A678-AD078B56C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" y="1696"/>
              <a:ext cx="430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3" name="Freeform 159">
              <a:extLst>
                <a:ext uri="{FF2B5EF4-FFF2-40B4-BE49-F238E27FC236}">
                  <a16:creationId xmlns:a16="http://schemas.microsoft.com/office/drawing/2014/main" id="{283A7459-9997-4E77-BD7F-90F97DDCC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1712"/>
              <a:ext cx="373" cy="71"/>
            </a:xfrm>
            <a:custGeom>
              <a:avLst/>
              <a:gdLst>
                <a:gd name="T0" fmla="*/ 80 w 1588"/>
                <a:gd name="T1" fmla="*/ 303 h 303"/>
                <a:gd name="T2" fmla="*/ 1508 w 1588"/>
                <a:gd name="T3" fmla="*/ 303 h 303"/>
                <a:gd name="T4" fmla="*/ 1588 w 1588"/>
                <a:gd name="T5" fmla="*/ 223 h 303"/>
                <a:gd name="T6" fmla="*/ 1588 w 1588"/>
                <a:gd name="T7" fmla="*/ 80 h 303"/>
                <a:gd name="T8" fmla="*/ 1508 w 1588"/>
                <a:gd name="T9" fmla="*/ 0 h 303"/>
                <a:gd name="T10" fmla="*/ 80 w 1588"/>
                <a:gd name="T11" fmla="*/ 0 h 303"/>
                <a:gd name="T12" fmla="*/ 0 w 1588"/>
                <a:gd name="T13" fmla="*/ 80 h 303"/>
                <a:gd name="T14" fmla="*/ 0 w 1588"/>
                <a:gd name="T15" fmla="*/ 223 h 303"/>
                <a:gd name="T16" fmla="*/ 80 w 1588"/>
                <a:gd name="T1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8" h="303">
                  <a:moveTo>
                    <a:pt x="80" y="303"/>
                  </a:moveTo>
                  <a:lnTo>
                    <a:pt x="1508" y="303"/>
                  </a:lnTo>
                  <a:cubicBezTo>
                    <a:pt x="1552" y="303"/>
                    <a:pt x="1588" y="267"/>
                    <a:pt x="1588" y="223"/>
                  </a:cubicBezTo>
                  <a:lnTo>
                    <a:pt x="1588" y="80"/>
                  </a:lnTo>
                  <a:cubicBezTo>
                    <a:pt x="1588" y="36"/>
                    <a:pt x="1552" y="0"/>
                    <a:pt x="1508" y="0"/>
                  </a:cubicBezTo>
                  <a:lnTo>
                    <a:pt x="80" y="0"/>
                  </a:lnTo>
                  <a:cubicBezTo>
                    <a:pt x="36" y="0"/>
                    <a:pt x="0" y="36"/>
                    <a:pt x="0" y="80"/>
                  </a:cubicBezTo>
                  <a:lnTo>
                    <a:pt x="0" y="223"/>
                  </a:lnTo>
                  <a:cubicBezTo>
                    <a:pt x="0" y="267"/>
                    <a:pt x="36" y="303"/>
                    <a:pt x="80" y="303"/>
                  </a:cubicBez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60">
              <a:extLst>
                <a:ext uri="{FF2B5EF4-FFF2-40B4-BE49-F238E27FC236}">
                  <a16:creationId xmlns:a16="http://schemas.microsoft.com/office/drawing/2014/main" id="{DDA1AE7F-5114-4FFA-9380-BC5246AF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1712"/>
              <a:ext cx="373" cy="71"/>
            </a:xfrm>
            <a:custGeom>
              <a:avLst/>
              <a:gdLst>
                <a:gd name="T0" fmla="*/ 80 w 1588"/>
                <a:gd name="T1" fmla="*/ 303 h 303"/>
                <a:gd name="T2" fmla="*/ 1508 w 1588"/>
                <a:gd name="T3" fmla="*/ 303 h 303"/>
                <a:gd name="T4" fmla="*/ 1588 w 1588"/>
                <a:gd name="T5" fmla="*/ 223 h 303"/>
                <a:gd name="T6" fmla="*/ 1588 w 1588"/>
                <a:gd name="T7" fmla="*/ 80 h 303"/>
                <a:gd name="T8" fmla="*/ 1508 w 1588"/>
                <a:gd name="T9" fmla="*/ 0 h 303"/>
                <a:gd name="T10" fmla="*/ 80 w 1588"/>
                <a:gd name="T11" fmla="*/ 0 h 303"/>
                <a:gd name="T12" fmla="*/ 0 w 1588"/>
                <a:gd name="T13" fmla="*/ 80 h 303"/>
                <a:gd name="T14" fmla="*/ 0 w 1588"/>
                <a:gd name="T15" fmla="*/ 223 h 303"/>
                <a:gd name="T16" fmla="*/ 80 w 1588"/>
                <a:gd name="T1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8" h="303">
                  <a:moveTo>
                    <a:pt x="80" y="303"/>
                  </a:moveTo>
                  <a:lnTo>
                    <a:pt x="1508" y="303"/>
                  </a:lnTo>
                  <a:cubicBezTo>
                    <a:pt x="1552" y="303"/>
                    <a:pt x="1588" y="267"/>
                    <a:pt x="1588" y="223"/>
                  </a:cubicBezTo>
                  <a:lnTo>
                    <a:pt x="1588" y="80"/>
                  </a:lnTo>
                  <a:cubicBezTo>
                    <a:pt x="1588" y="36"/>
                    <a:pt x="1552" y="0"/>
                    <a:pt x="1508" y="0"/>
                  </a:cubicBezTo>
                  <a:lnTo>
                    <a:pt x="80" y="0"/>
                  </a:lnTo>
                  <a:cubicBezTo>
                    <a:pt x="36" y="0"/>
                    <a:pt x="0" y="36"/>
                    <a:pt x="0" y="80"/>
                  </a:cubicBezTo>
                  <a:lnTo>
                    <a:pt x="0" y="223"/>
                  </a:lnTo>
                  <a:cubicBezTo>
                    <a:pt x="0" y="267"/>
                    <a:pt x="36" y="303"/>
                    <a:pt x="80" y="303"/>
                  </a:cubicBezTo>
                  <a:close/>
                </a:path>
              </a:pathLst>
            </a:custGeom>
            <a:noFill/>
            <a:ln w="12700" cap="sq">
              <a:solidFill>
                <a:srgbClr val="00FF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Rectangle 161">
              <a:extLst>
                <a:ext uri="{FF2B5EF4-FFF2-40B4-BE49-F238E27FC236}">
                  <a16:creationId xmlns:a16="http://schemas.microsoft.com/office/drawing/2014/main" id="{3BF85EF9-DB98-40BD-BF33-7DA6B1CA3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710"/>
              <a:ext cx="1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BWL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8" name="Rectangle 162">
              <a:extLst>
                <a:ext uri="{FF2B5EF4-FFF2-40B4-BE49-F238E27FC236}">
                  <a16:creationId xmlns:a16="http://schemas.microsoft.com/office/drawing/2014/main" id="{F4F06024-01D3-4532-A99B-7FA55B1E9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1142"/>
              <a:ext cx="28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Agent UDS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9" name="Line 163">
              <a:extLst>
                <a:ext uri="{FF2B5EF4-FFF2-40B4-BE49-F238E27FC236}">
                  <a16:creationId xmlns:a16="http://schemas.microsoft.com/office/drawing/2014/main" id="{B70E6AAD-A7F3-46D9-9468-C743CB5A3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4" y="987"/>
              <a:ext cx="347" cy="0"/>
            </a:xfrm>
            <a:prstGeom prst="line">
              <a:avLst/>
            </a:prstGeom>
            <a:noFill/>
            <a:ln w="17463" cap="rnd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164">
              <a:extLst>
                <a:ext uri="{FF2B5EF4-FFF2-40B4-BE49-F238E27FC236}">
                  <a16:creationId xmlns:a16="http://schemas.microsoft.com/office/drawing/2014/main" id="{AB31BD9D-FEF5-4032-B48F-2DF5AFDCE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963"/>
              <a:ext cx="47" cy="48"/>
            </a:xfrm>
            <a:custGeom>
              <a:avLst/>
              <a:gdLst>
                <a:gd name="T0" fmla="*/ 0 w 47"/>
                <a:gd name="T1" fmla="*/ 0 h 48"/>
                <a:gd name="T2" fmla="*/ 47 w 47"/>
                <a:gd name="T3" fmla="*/ 24 h 48"/>
                <a:gd name="T4" fmla="*/ 0 w 47"/>
                <a:gd name="T5" fmla="*/ 48 h 48"/>
                <a:gd name="T6" fmla="*/ 0 w 47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0"/>
                  </a:moveTo>
                  <a:lnTo>
                    <a:pt x="47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Freeform 165">
              <a:extLst>
                <a:ext uri="{FF2B5EF4-FFF2-40B4-BE49-F238E27FC236}">
                  <a16:creationId xmlns:a16="http://schemas.microsoft.com/office/drawing/2014/main" id="{7AB2A238-BC67-4EFE-8FA4-024ACAD65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963"/>
              <a:ext cx="48" cy="48"/>
            </a:xfrm>
            <a:custGeom>
              <a:avLst/>
              <a:gdLst>
                <a:gd name="T0" fmla="*/ 48 w 48"/>
                <a:gd name="T1" fmla="*/ 48 h 48"/>
                <a:gd name="T2" fmla="*/ 0 w 48"/>
                <a:gd name="T3" fmla="*/ 24 h 48"/>
                <a:gd name="T4" fmla="*/ 48 w 48"/>
                <a:gd name="T5" fmla="*/ 0 h 48"/>
                <a:gd name="T6" fmla="*/ 48 w 4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48" y="48"/>
                  </a:moveTo>
                  <a:lnTo>
                    <a:pt x="0" y="24"/>
                  </a:lnTo>
                  <a:lnTo>
                    <a:pt x="48" y="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90" name="Picture 166">
              <a:extLst>
                <a:ext uri="{FF2B5EF4-FFF2-40B4-BE49-F238E27FC236}">
                  <a16:creationId xmlns:a16="http://schemas.microsoft.com/office/drawing/2014/main" id="{9E3D1241-BFF6-4C69-A5E3-0186789B0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" y="927"/>
              <a:ext cx="25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1" name="Picture 167">
              <a:extLst>
                <a:ext uri="{FF2B5EF4-FFF2-40B4-BE49-F238E27FC236}">
                  <a16:creationId xmlns:a16="http://schemas.microsoft.com/office/drawing/2014/main" id="{FBA12017-9C5B-4444-B35F-F54AAF68E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" y="926"/>
              <a:ext cx="25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2" name="Picture 168">
              <a:extLst>
                <a:ext uri="{FF2B5EF4-FFF2-40B4-BE49-F238E27FC236}">
                  <a16:creationId xmlns:a16="http://schemas.microsoft.com/office/drawing/2014/main" id="{E5500AAF-55CE-426B-84C8-8BEA61881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" y="938"/>
              <a:ext cx="20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4" name="Freeform 169">
              <a:extLst>
                <a:ext uri="{FF2B5EF4-FFF2-40B4-BE49-F238E27FC236}">
                  <a16:creationId xmlns:a16="http://schemas.microsoft.com/office/drawing/2014/main" id="{933977F8-399E-421E-A689-33E1DD973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" y="939"/>
              <a:ext cx="202" cy="96"/>
            </a:xfrm>
            <a:custGeom>
              <a:avLst/>
              <a:gdLst>
                <a:gd name="T0" fmla="*/ 38 w 856"/>
                <a:gd name="T1" fmla="*/ 408 h 408"/>
                <a:gd name="T2" fmla="*/ 818 w 856"/>
                <a:gd name="T3" fmla="*/ 408 h 408"/>
                <a:gd name="T4" fmla="*/ 856 w 856"/>
                <a:gd name="T5" fmla="*/ 370 h 408"/>
                <a:gd name="T6" fmla="*/ 856 w 856"/>
                <a:gd name="T7" fmla="*/ 38 h 408"/>
                <a:gd name="T8" fmla="*/ 818 w 856"/>
                <a:gd name="T9" fmla="*/ 0 h 408"/>
                <a:gd name="T10" fmla="*/ 38 w 856"/>
                <a:gd name="T11" fmla="*/ 0 h 408"/>
                <a:gd name="T12" fmla="*/ 0 w 856"/>
                <a:gd name="T13" fmla="*/ 38 h 408"/>
                <a:gd name="T14" fmla="*/ 0 w 856"/>
                <a:gd name="T15" fmla="*/ 370 h 408"/>
                <a:gd name="T16" fmla="*/ 38 w 856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6" h="408">
                  <a:moveTo>
                    <a:pt x="38" y="408"/>
                  </a:moveTo>
                  <a:lnTo>
                    <a:pt x="818" y="408"/>
                  </a:lnTo>
                  <a:cubicBezTo>
                    <a:pt x="839" y="408"/>
                    <a:pt x="856" y="391"/>
                    <a:pt x="856" y="370"/>
                  </a:cubicBezTo>
                  <a:lnTo>
                    <a:pt x="856" y="38"/>
                  </a:lnTo>
                  <a:cubicBezTo>
                    <a:pt x="856" y="17"/>
                    <a:pt x="839" y="0"/>
                    <a:pt x="818" y="0"/>
                  </a:cubicBezTo>
                  <a:lnTo>
                    <a:pt x="38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70"/>
                  </a:lnTo>
                  <a:cubicBezTo>
                    <a:pt x="0" y="391"/>
                    <a:pt x="17" y="408"/>
                    <a:pt x="38" y="408"/>
                  </a:cubicBezTo>
                  <a:close/>
                </a:path>
              </a:pathLst>
            </a:custGeom>
            <a:noFill/>
            <a:ln w="12700" cap="sq">
              <a:solidFill>
                <a:srgbClr val="00FF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Rectangle 170">
              <a:extLst>
                <a:ext uri="{FF2B5EF4-FFF2-40B4-BE49-F238E27FC236}">
                  <a16:creationId xmlns:a16="http://schemas.microsoft.com/office/drawing/2014/main" id="{4818DAE0-94D8-4756-BB4F-B7737D3E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950"/>
              <a:ext cx="12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BTL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0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3" y="777979"/>
            <a:ext cx="8212983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Two executables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beerocks_agent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– Certifiable EasyMesh MultiAP Agent</a:t>
            </a: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Main Agent</a:t>
            </a:r>
          </a:p>
          <a:p>
            <a:pPr marL="1657350" lvl="3" indent="-285750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Backhaul manager thread</a:t>
            </a:r>
          </a:p>
          <a:p>
            <a:pPr marL="1657350" lvl="3" indent="-285750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platform manager thread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Radio Agent</a:t>
            </a:r>
          </a:p>
          <a:p>
            <a:pPr marL="1657350" lvl="3" indent="-285750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son slave thread</a:t>
            </a:r>
          </a:p>
          <a:p>
            <a:pPr marL="1657350" lvl="3" indent="-285750"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ap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manager thread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beerocks_monitor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– Radio Agent monitor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Processes</a:t>
            </a:r>
          </a:p>
        </p:txBody>
      </p:sp>
    </p:spTree>
    <p:extLst>
      <p:ext uri="{BB962C8B-B14F-4D97-AF65-F5344CB8AC3E}">
        <p14:creationId xmlns:p14="http://schemas.microsoft.com/office/powerpoint/2010/main" val="22066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5429672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Backhaul connection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Wired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Wireless – using BWL 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sta_wlan_hal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Controller discovery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Autoconfig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search)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Local controller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treated as “wired backhaul”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Local bus access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via BTL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Derives from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transport_socket_thread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UDS connectivity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with radio agents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Backhaul Manager Thread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6" y="139148"/>
            <a:ext cx="3539900" cy="3988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773" y="4581180"/>
            <a:ext cx="862716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https://github.com/prplfoundation/prplMesh/tree/master/agent/src/beerocks/slave/backhaul_manager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6"/>
            <a:ext cx="4849676" cy="454715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3" y="777979"/>
            <a:ext cx="8212983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256224"/>
            <a:ext cx="2888700" cy="1075619"/>
          </a:xfrm>
        </p:spPr>
        <p:txBody>
          <a:bodyPr/>
          <a:lstStyle/>
          <a:p>
            <a:r>
              <a:rPr lang="en-US" dirty="0"/>
              <a:t>Wireless Backhaul FSM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76" y="256224"/>
            <a:ext cx="4007946" cy="4136873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4797560" y="240169"/>
            <a:ext cx="2888700" cy="107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Wired Backhaul FSM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37038" y="79516"/>
            <a:ext cx="0" cy="49563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Backhaul Manager </a:t>
            </a:r>
            <a:br>
              <a:rPr lang="en-US" dirty="0"/>
            </a:br>
            <a:r>
              <a:rPr lang="en-US" dirty="0"/>
              <a:t>Thread -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55" y="0"/>
            <a:ext cx="33937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8623526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Beerocks Platform Library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 shared library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Implements platform APIs needed by the agent</a:t>
            </a: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Reading configuration from platform DB</a:t>
            </a:r>
          </a:p>
          <a:p>
            <a:pPr marL="1657350" lvl="3" indent="-285750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For example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bpl_cfg_is_wired_bh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Update platform state / configuration</a:t>
            </a:r>
          </a:p>
          <a:p>
            <a:pPr marL="1657350" lvl="3" indent="-285750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For example, starting hostapd  -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bpl_wlan_ap_start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657350" lvl="3" indent="-285750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Update credentials</a:t>
            </a:r>
          </a:p>
          <a:p>
            <a:pPr marL="457200" lvl="1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BPL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773" y="4581180"/>
            <a:ext cx="862716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https://github.com/prplfoundation/prplMesh/tree/master/framework/platform/bpl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8623526" cy="39928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Passive mode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Preferred mode of operation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Platform update operations compiled out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Build time flag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Platform handles bring up APs / STAs before starting the agent</a:t>
            </a:r>
          </a:p>
          <a:p>
            <a:pPr marL="742950" lvl="1" indent="-28575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BPL </a:t>
            </a:r>
          </a:p>
        </p:txBody>
      </p:sp>
    </p:spTree>
    <p:extLst>
      <p:ext uri="{BB962C8B-B14F-4D97-AF65-F5344CB8AC3E}">
        <p14:creationId xmlns:p14="http://schemas.microsoft.com/office/powerpoint/2010/main" val="208955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9656</TotalTime>
  <Words>775</Words>
  <Application>Microsoft Office PowerPoint</Application>
  <PresentationFormat>On-screen Show (16:9)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Wingdings</vt:lpstr>
      <vt:lpstr>Courier New</vt:lpstr>
      <vt:lpstr>Nunito</vt:lpstr>
      <vt:lpstr>Calibri</vt:lpstr>
      <vt:lpstr>Prpl Light</vt:lpstr>
      <vt:lpstr>PRPL mesh</vt:lpstr>
      <vt:lpstr>Agenda</vt:lpstr>
      <vt:lpstr>High-level Agent Architecture </vt:lpstr>
      <vt:lpstr>Main Processes</vt:lpstr>
      <vt:lpstr>Backhaul Manager Thread</vt:lpstr>
      <vt:lpstr>Wireless Backhaul FSM</vt:lpstr>
      <vt:lpstr>Backhaul Manager  Thread - Flow</vt:lpstr>
      <vt:lpstr>Recap - BPL</vt:lpstr>
      <vt:lpstr>Recap - BPL </vt:lpstr>
      <vt:lpstr>Platform Manager Thread</vt:lpstr>
      <vt:lpstr>Son Slave Thread</vt:lpstr>
      <vt:lpstr>Son Slave Thread</vt:lpstr>
      <vt:lpstr>Son Slave Thread  - FSM</vt:lpstr>
      <vt:lpstr>AP Manager Thread</vt:lpstr>
      <vt:lpstr>AP Manager –  Init</vt:lpstr>
      <vt:lpstr>AP Monitor</vt:lpstr>
      <vt:lpstr>AP Monitor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Mesh</dc:title>
  <dc:creator>Marzin, Ram</dc:creator>
  <cp:keywords>CTPClassification=CTP_NT</cp:keywords>
  <cp:lastModifiedBy>Marzin, Ram</cp:lastModifiedBy>
  <cp:revision>343</cp:revision>
  <dcterms:modified xsi:type="dcterms:W3CDTF">2019-06-16T22:42:13Z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d8f975af-f00b-4ead-a8ed-b7269d6e9132</vt:lpwstr>
  </property>
  <property fmtid="{D5CDD505-2E9C-101B-9397-08002B2CF9AE}" pid="3" name="CTP_TimeStamp">
    <vt:lpwstr>2019-06-16 22:42:02Z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