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5"/>
  </p:notesMasterIdLst>
  <p:sldIdLst>
    <p:sldId id="502" r:id="rId2"/>
    <p:sldId id="587" r:id="rId3"/>
    <p:sldId id="588" r:id="rId4"/>
    <p:sldId id="601" r:id="rId5"/>
    <p:sldId id="600" r:id="rId6"/>
    <p:sldId id="602" r:id="rId7"/>
    <p:sldId id="603" r:id="rId8"/>
    <p:sldId id="589" r:id="rId9"/>
    <p:sldId id="590" r:id="rId10"/>
    <p:sldId id="605" r:id="rId11"/>
    <p:sldId id="606" r:id="rId12"/>
    <p:sldId id="607" r:id="rId13"/>
    <p:sldId id="550" r:id="rId14"/>
    <p:sldId id="591" r:id="rId15"/>
    <p:sldId id="592" r:id="rId16"/>
    <p:sldId id="608" r:id="rId17"/>
    <p:sldId id="593" r:id="rId18"/>
    <p:sldId id="609" r:id="rId19"/>
    <p:sldId id="610" r:id="rId20"/>
    <p:sldId id="597" r:id="rId21"/>
    <p:sldId id="598" r:id="rId22"/>
    <p:sldId id="594" r:id="rId23"/>
    <p:sldId id="259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Intel Clear" panose="020B0604020203020204" pitchFamily="34" charset="0"/>
      <p:regular r:id="rId30"/>
      <p:bold r:id="rId31"/>
      <p:italic r:id="rId32"/>
      <p:boldItalic r:id="rId33"/>
    </p:embeddedFont>
    <p:embeddedFont>
      <p:font typeface="Nunito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2" autoAdjust="0"/>
    <p:restoredTop sz="85035" autoAdjust="0"/>
  </p:normalViewPr>
  <p:slideViewPr>
    <p:cSldViewPr snapToGrid="0">
      <p:cViewPr varScale="1">
        <p:scale>
          <a:sx n="97" d="100"/>
          <a:sy n="97" d="100"/>
        </p:scale>
        <p:origin x="8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53224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51931760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51931760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404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860645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972184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735153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018667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274397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182858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508106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lnSpc>
                <a:spcPct val="150000"/>
              </a:lnSpc>
              <a:buNone/>
            </a:pPr>
            <a:r>
              <a:rPr lang="en-US" sz="1100" dirty="0"/>
              <a:t>external events</a:t>
            </a:r>
            <a:r>
              <a:rPr lang="en-US" sz="1100" baseline="0" dirty="0"/>
              <a:t> - </a:t>
            </a:r>
            <a:r>
              <a:rPr lang="en-US" sz="1100" dirty="0"/>
              <a:t>events from </a:t>
            </a:r>
            <a:r>
              <a:rPr lang="en-US" sz="1100" dirty="0" err="1"/>
              <a:t>hostapd</a:t>
            </a:r>
            <a:r>
              <a:rPr lang="en-US" sz="1100" dirty="0"/>
              <a:t> to the BWL. Those</a:t>
            </a:r>
            <a:r>
              <a:rPr lang="en-US" sz="1100" baseline="0" dirty="0"/>
              <a:t> events are pushed into an internal event queue. from the event queue the event is pulled from the event queue and the caller event handler (</a:t>
            </a:r>
            <a:r>
              <a:rPr lang="en-US" sz="1100" baseline="0" dirty="0" err="1"/>
              <a:t>m_int_event_cb</a:t>
            </a:r>
            <a:r>
              <a:rPr lang="en-US" sz="1100" baseline="0" dirty="0"/>
              <a:t>) is called to process the event</a:t>
            </a:r>
            <a:endParaRPr lang="en-US" sz="1100" dirty="0"/>
          </a:p>
          <a:p>
            <a:pPr>
              <a:lnSpc>
                <a:spcPct val="150000"/>
              </a:lnSpc>
            </a:pPr>
            <a:r>
              <a:rPr lang="en-US" sz="1100" dirty="0"/>
              <a:t>attach() - Attach to the WLAN hardware/middleware</a:t>
            </a:r>
          </a:p>
          <a:p>
            <a:pPr>
              <a:lnSpc>
                <a:spcPct val="150000"/>
              </a:lnSpc>
            </a:pPr>
            <a:r>
              <a:rPr lang="en-US" sz="1100" dirty="0"/>
              <a:t>detach() - Detach from the WLAN hardware/middleware</a:t>
            </a:r>
          </a:p>
          <a:p>
            <a:pPr>
              <a:lnSpc>
                <a:spcPct val="150000"/>
              </a:lnSpc>
            </a:pPr>
            <a:r>
              <a:rPr lang="en-US" sz="1100" dirty="0" err="1"/>
              <a:t>get_ext_events_fd</a:t>
            </a:r>
            <a:r>
              <a:rPr lang="en-US" sz="1100" dirty="0"/>
              <a:t>() - Returns a file descriptor to the external events queue, the user should add it to the select loop</a:t>
            </a:r>
          </a:p>
          <a:p>
            <a:pPr>
              <a:lnSpc>
                <a:spcPct val="150000"/>
              </a:lnSpc>
            </a:pPr>
            <a:r>
              <a:rPr lang="en-US" sz="1100" dirty="0" err="1"/>
              <a:t>get_int_events_fd</a:t>
            </a:r>
            <a:r>
              <a:rPr lang="en-US" sz="1100" dirty="0"/>
              <a:t>() - Returns a file descriptor to the internal events queue</a:t>
            </a:r>
          </a:p>
          <a:p>
            <a:pPr marL="158750" indent="0"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589905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51931760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51931760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92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34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85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28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94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77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46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D61C8689-8455-3546-ADF9-3B7273760F66}" type="slidenum">
              <a:rPr lang="en-US" sz="1400" kern="0" smtClean="0">
                <a:solidFill>
                  <a:prstClr val="black"/>
                </a:solidFill>
                <a:latin typeface="Arial"/>
                <a:cs typeface="Arial"/>
                <a:sym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13</a:t>
            </a:fld>
            <a:endParaRPr lang="en-US" sz="1400" kern="0" dirty="0">
              <a:solidFill>
                <a:prstClr val="black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7670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52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5200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5200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5200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5200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5200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5200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5200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52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 picture right">
  <p:cSld name="SECTION_TITLE_AND_DESCRIPTION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5"/>
          <p:cNvPicPr preferRelativeResize="0"/>
          <p:nvPr/>
        </p:nvPicPr>
        <p:blipFill rotWithShape="1">
          <a:blip r:embed="rId2">
            <a:alphaModFix/>
          </a:blip>
          <a:srcRect l="40971"/>
          <a:stretch/>
        </p:blipFill>
        <p:spPr>
          <a:xfrm>
            <a:off x="4572000" y="-125"/>
            <a:ext cx="4572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71660">
              <a:alpha val="76080"/>
            </a:srgbClr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09" name="Google Shape;109;p25"/>
          <p:cNvGrpSpPr/>
          <p:nvPr/>
        </p:nvGrpSpPr>
        <p:grpSpPr>
          <a:xfrm>
            <a:off x="4905300" y="1495137"/>
            <a:ext cx="3905400" cy="2153233"/>
            <a:chOff x="333300" y="275937"/>
            <a:chExt cx="3905400" cy="2153233"/>
          </a:xfrm>
        </p:grpSpPr>
        <p:pic>
          <p:nvPicPr>
            <p:cNvPr id="110" name="Google Shape;110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688" y="275937"/>
              <a:ext cx="2952625" cy="113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25"/>
            <p:cNvSpPr txBox="1"/>
            <p:nvPr/>
          </p:nvSpPr>
          <p:spPr>
            <a:xfrm>
              <a:off x="333300" y="1379470"/>
              <a:ext cx="3905400" cy="10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Open Source Foundation</a:t>
              </a:r>
              <a:endParaRPr sz="30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12" name="Google Shape;11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SECTION_TITLE_AND_DESCRIPTION_1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6"/>
          <p:cNvPicPr preferRelativeResize="0"/>
          <p:nvPr/>
        </p:nvPicPr>
        <p:blipFill rotWithShape="1">
          <a:blip r:embed="rId2">
            <a:alphaModFix/>
          </a:blip>
          <a:srcRect l="40971"/>
          <a:stretch/>
        </p:blipFill>
        <p:spPr>
          <a:xfrm>
            <a:off x="4572000" y="-125"/>
            <a:ext cx="4572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71660">
              <a:alpha val="76150"/>
            </a:srgbClr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" name="Google Shape;116;p26"/>
          <p:cNvGrpSpPr/>
          <p:nvPr/>
        </p:nvGrpSpPr>
        <p:grpSpPr>
          <a:xfrm>
            <a:off x="4905300" y="1495137"/>
            <a:ext cx="3905400" cy="2153233"/>
            <a:chOff x="333300" y="275937"/>
            <a:chExt cx="3905400" cy="2153233"/>
          </a:xfrm>
        </p:grpSpPr>
        <p:pic>
          <p:nvPicPr>
            <p:cNvPr id="117" name="Google Shape;117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688" y="275937"/>
              <a:ext cx="2952625" cy="113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26"/>
            <p:cNvSpPr txBox="1"/>
            <p:nvPr/>
          </p:nvSpPr>
          <p:spPr>
            <a:xfrm>
              <a:off x="333300" y="1379470"/>
              <a:ext cx="3905400" cy="10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Open Source Foundation</a:t>
              </a:r>
              <a:endParaRPr sz="30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19" name="Google Shape;119;p26"/>
          <p:cNvSpPr txBox="1"/>
          <p:nvPr/>
        </p:nvSpPr>
        <p:spPr>
          <a:xfrm>
            <a:off x="659125" y="1613750"/>
            <a:ext cx="31230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Thank you</a:t>
            </a:r>
            <a:endParaRPr sz="4800" b="1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0" name="Google Shape;120;p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529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 picture left">
  <p:cSld name="SECTION_TITLE_AND_DESCRIPTION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2">
            <a:alphaModFix/>
          </a:blip>
          <a:srcRect l="40971"/>
          <a:stretch/>
        </p:blipFill>
        <p:spPr>
          <a:xfrm>
            <a:off x="0" y="0"/>
            <a:ext cx="4572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671660">
              <a:alpha val="76150"/>
            </a:srgbClr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title"/>
          </p:nvPr>
        </p:nvSpPr>
        <p:spPr>
          <a:xfrm>
            <a:off x="4891550" y="11692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6" name="Google Shape;126;p27"/>
          <p:cNvSpPr txBox="1">
            <a:spLocks noGrp="1"/>
          </p:cNvSpPr>
          <p:nvPr>
            <p:ph type="subTitle" idx="1"/>
          </p:nvPr>
        </p:nvSpPr>
        <p:spPr>
          <a:xfrm>
            <a:off x="4891550" y="273915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27" name="Google Shape;127;p27"/>
          <p:cNvGrpSpPr/>
          <p:nvPr/>
        </p:nvGrpSpPr>
        <p:grpSpPr>
          <a:xfrm>
            <a:off x="333300" y="1495137"/>
            <a:ext cx="3905400" cy="2153233"/>
            <a:chOff x="333300" y="275937"/>
            <a:chExt cx="3905400" cy="2153233"/>
          </a:xfrm>
        </p:grpSpPr>
        <p:pic>
          <p:nvPicPr>
            <p:cNvPr id="128" name="Google Shape;128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688" y="275937"/>
              <a:ext cx="2952625" cy="113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27"/>
            <p:cNvSpPr txBox="1"/>
            <p:nvPr/>
          </p:nvSpPr>
          <p:spPr>
            <a:xfrm>
              <a:off x="333300" y="1379470"/>
              <a:ext cx="3905400" cy="10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Open Source Foundation</a:t>
              </a:r>
              <a:endParaRPr sz="30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30" name="Google Shape;130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st slide">
  <p:cSld name="SECTION_TITLE_AND_DESCRIPTION_1_2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8"/>
          <p:cNvPicPr preferRelativeResize="0"/>
          <p:nvPr/>
        </p:nvPicPr>
        <p:blipFill rotWithShape="1">
          <a:blip r:embed="rId2">
            <a:alphaModFix/>
          </a:blip>
          <a:srcRect l="40971"/>
          <a:stretch/>
        </p:blipFill>
        <p:spPr>
          <a:xfrm>
            <a:off x="4572000" y="-125"/>
            <a:ext cx="4572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71660">
              <a:alpha val="76150"/>
            </a:srgbClr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34;p28"/>
          <p:cNvGrpSpPr/>
          <p:nvPr/>
        </p:nvGrpSpPr>
        <p:grpSpPr>
          <a:xfrm>
            <a:off x="4905300" y="1495137"/>
            <a:ext cx="3905400" cy="2153233"/>
            <a:chOff x="333300" y="275937"/>
            <a:chExt cx="3905400" cy="2153233"/>
          </a:xfrm>
        </p:grpSpPr>
        <p:pic>
          <p:nvPicPr>
            <p:cNvPr id="135" name="Google Shape;135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688" y="275937"/>
              <a:ext cx="2952625" cy="113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28"/>
            <p:cNvSpPr txBox="1"/>
            <p:nvPr/>
          </p:nvSpPr>
          <p:spPr>
            <a:xfrm>
              <a:off x="333300" y="1379470"/>
              <a:ext cx="3905400" cy="10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Open Source Foundation</a:t>
              </a:r>
              <a:endParaRPr sz="30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37" name="Google Shape;137;p2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529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652950" y="1607725"/>
            <a:ext cx="33633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4" y="1203326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821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49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Nunito"/>
              <a:buNone/>
              <a:defRPr sz="36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1532100" y="2739554"/>
            <a:ext cx="6079800" cy="5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256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15516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15516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663229"/>
            <a:ext cx="774548" cy="29764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7"/>
          <p:cNvSpPr txBox="1">
            <a:spLocks noGrp="1"/>
          </p:cNvSpPr>
          <p:nvPr>
            <p:ph type="subTitle" idx="3"/>
          </p:nvPr>
        </p:nvSpPr>
        <p:spPr>
          <a:xfrm>
            <a:off x="311700" y="645155"/>
            <a:ext cx="60798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311700" y="256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663229"/>
            <a:ext cx="774548" cy="29764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8"/>
          <p:cNvSpPr txBox="1">
            <a:spLocks noGrp="1"/>
          </p:cNvSpPr>
          <p:nvPr>
            <p:ph type="subTitle" idx="1"/>
          </p:nvPr>
        </p:nvSpPr>
        <p:spPr>
          <a:xfrm>
            <a:off x="311700" y="645155"/>
            <a:ext cx="60798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663229"/>
            <a:ext cx="774548" cy="29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663229"/>
            <a:ext cx="774548" cy="29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256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71660"/>
              </a:buClr>
              <a:buSzPts val="2800"/>
              <a:buFont typeface="Nunito"/>
              <a:buNone/>
              <a:defRPr sz="2800" b="1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rgbClr val="8E7CC3"/>
                </a:solidFill>
              </a:defRPr>
            </a:lvl1pPr>
            <a:lvl2pPr lvl="1" algn="r" rtl="0">
              <a:buNone/>
              <a:defRPr sz="1000">
                <a:solidFill>
                  <a:srgbClr val="8E7CC3"/>
                </a:solidFill>
              </a:defRPr>
            </a:lvl2pPr>
            <a:lvl3pPr lvl="2" algn="r" rtl="0">
              <a:buNone/>
              <a:defRPr sz="1000">
                <a:solidFill>
                  <a:srgbClr val="8E7CC3"/>
                </a:solidFill>
              </a:defRPr>
            </a:lvl3pPr>
            <a:lvl4pPr lvl="3" algn="r" rtl="0">
              <a:buNone/>
              <a:defRPr sz="1000">
                <a:solidFill>
                  <a:srgbClr val="8E7CC3"/>
                </a:solidFill>
              </a:defRPr>
            </a:lvl4pPr>
            <a:lvl5pPr lvl="4" algn="r" rtl="0">
              <a:buNone/>
              <a:defRPr sz="1000">
                <a:solidFill>
                  <a:srgbClr val="8E7CC3"/>
                </a:solidFill>
              </a:defRPr>
            </a:lvl5pPr>
            <a:lvl6pPr lvl="5" algn="r" rtl="0">
              <a:buNone/>
              <a:defRPr sz="1000">
                <a:solidFill>
                  <a:srgbClr val="8E7CC3"/>
                </a:solidFill>
              </a:defRPr>
            </a:lvl6pPr>
            <a:lvl7pPr lvl="6" algn="r" rtl="0">
              <a:buNone/>
              <a:defRPr sz="1000">
                <a:solidFill>
                  <a:srgbClr val="8E7CC3"/>
                </a:solidFill>
              </a:defRPr>
            </a:lvl7pPr>
            <a:lvl8pPr lvl="7" algn="r" rtl="0">
              <a:buNone/>
              <a:defRPr sz="1000">
                <a:solidFill>
                  <a:srgbClr val="8E7CC3"/>
                </a:solidFill>
              </a:defRPr>
            </a:lvl8pPr>
            <a:lvl9pPr lvl="8" algn="r" rtl="0">
              <a:buNone/>
              <a:defRPr sz="1000">
                <a:solidFill>
                  <a:srgbClr val="8E7CC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70" r:id="rId10"/>
    <p:sldLayoutId id="2147483671" r:id="rId11"/>
    <p:sldLayoutId id="2147483672" r:id="rId12"/>
    <p:sldLayoutId id="2147483673" r:id="rId13"/>
    <p:sldLayoutId id="2147483676" r:id="rId14"/>
    <p:sldLayoutId id="2147483677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plfoundation/prplMesh/tree/master/common/beerocks/bt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plfoundation/prplMesh/tree/master/common/beerocks/bt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plfoundation/prplMesh/tree/master/common/beerocks/tlvf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plfoundation/prplMesh/tree/master/common/beerocks/tlvf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plfoundation/prplMesh/tree/master/common/beerocks/bcl/" TargetMode="Externa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4891550" y="11692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PRPL mesh</a:t>
            </a:r>
            <a:endParaRPr dirty="0"/>
          </a:p>
        </p:txBody>
      </p:sp>
      <p:sp>
        <p:nvSpPr>
          <p:cNvPr id="145" name="Google Shape;145;p29"/>
          <p:cNvSpPr txBox="1">
            <a:spLocks noGrp="1"/>
          </p:cNvSpPr>
          <p:nvPr>
            <p:ph type="subTitle" idx="1"/>
          </p:nvPr>
        </p:nvSpPr>
        <p:spPr>
          <a:xfrm>
            <a:off x="4891550" y="273915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3772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91670" y="902789"/>
            <a:ext cx="6029008" cy="3425825"/>
          </a:xfrm>
        </p:spPr>
        <p:txBody>
          <a:bodyPr/>
          <a:lstStyle/>
          <a:p>
            <a:pPr marL="828675" lvl="2" indent="-285750">
              <a:lnSpc>
                <a:spcPct val="150000"/>
              </a:lnSpc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Abstract class for implementing </a:t>
            </a:r>
            <a:r>
              <a:rPr lang="en-US" sz="1400" b="1" dirty="0">
                <a:solidFill>
                  <a:schemeClr val="tx1"/>
                </a:solidFill>
                <a:latin typeface="+mn-lt"/>
              </a:rPr>
              <a:t>select based threads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All Main threads derive from socket_thread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AP Manager,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son_slave_thread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, AP Monitor, etc.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But not the backhaul manager and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mrouter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…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Work function orchestrating select loop mechanism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Accepting new connections (server socket)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Detecting closed connections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CMDU handling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BCL – socket_thread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185" y="0"/>
            <a:ext cx="26289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4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91670" y="902789"/>
            <a:ext cx="6029008" cy="3425825"/>
          </a:xfrm>
        </p:spPr>
        <p:txBody>
          <a:bodyPr/>
          <a:lstStyle/>
          <a:p>
            <a:pPr marL="828675" lvl="2" indent="-285750"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Hooking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mechanism for derived classes - 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before_select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– keep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alives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fsm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, timeouts handling, etc.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after_select</a:t>
            </a:r>
            <a:r>
              <a:rPr lang="en-US" sz="1400" dirty="0">
                <a:solidFill>
                  <a:schemeClr val="tx1"/>
                </a:solidFill>
              </a:rPr>
              <a:t> – none-CMDUs handling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Supports 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any Linux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fds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Mainly</a:t>
            </a:r>
            <a:r>
              <a:rPr lang="en-US" sz="14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used for IPC using UDS sockets</a:t>
            </a:r>
            <a:endParaRPr lang="en-US" sz="1400" b="1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No support for intra-node communication </a:t>
            </a:r>
            <a:r>
              <a:rPr lang="en-US" sz="1400" b="1" dirty="0">
                <a:solidFill>
                  <a:schemeClr val="tx1"/>
                </a:solidFill>
                <a:latin typeface="+mn-lt"/>
              </a:rPr>
              <a:t>using the local bus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BTL’s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transport_socket_thread </a:t>
            </a: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to the rescue…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BCL – socket_thread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185" y="0"/>
            <a:ext cx="26289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7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91669" y="902789"/>
            <a:ext cx="6214539" cy="3425825"/>
          </a:xfrm>
        </p:spPr>
        <p:txBody>
          <a:bodyPr/>
          <a:lstStyle/>
          <a:p>
            <a:pPr marL="828675" lvl="2" indent="-285750"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init() </a:t>
            </a:r>
            <a:r>
              <a:rPr lang="en-US" sz="1400" b="1" dirty="0">
                <a:solidFill>
                  <a:schemeClr val="tx1"/>
                </a:solidFill>
                <a:latin typeface="+mn-lt"/>
              </a:rPr>
              <a:t>–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socket thread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initilization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Creates server socket and adds it to the select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work() 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– main thread loop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Sleeps on select and iterates on received sockets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Calls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before_select() 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– thread logic (e.g. FSM)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after_select() 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– non-CMDU handling (e.g. hostapd events)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socket_connected() 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– new connected socket handling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handle_cmdu() 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– pure virtual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socket_disconnected() 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- pure virtual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BCL – socket_thread API</a:t>
            </a:r>
          </a:p>
        </p:txBody>
      </p:sp>
    </p:spTree>
    <p:extLst>
      <p:ext uri="{BB962C8B-B14F-4D97-AF65-F5344CB8AC3E}">
        <p14:creationId xmlns:p14="http://schemas.microsoft.com/office/powerpoint/2010/main" val="131609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>
          <a:xfrm>
            <a:off x="457200" y="122648"/>
            <a:ext cx="8588416" cy="8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1660"/>
              </a:buClr>
              <a:buSzPts val="2800"/>
              <a:buFont typeface="Nunito"/>
              <a:buNone/>
              <a:defRPr sz="2800" b="1" i="0" u="none" strike="noStrike" cap="none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fontAlgn="auto"/>
            <a:r>
              <a:rPr lang="en-US" sz="2400" dirty="0"/>
              <a:t>BCL - Socket Thread – Select loop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4173D-018E-4F77-89B5-96312FC52F5D}"/>
              </a:ext>
            </a:extLst>
          </p:cNvPr>
          <p:cNvSpPr txBox="1"/>
          <p:nvPr/>
        </p:nvSpPr>
        <p:spPr>
          <a:xfrm>
            <a:off x="303908" y="799955"/>
            <a:ext cx="8600062" cy="395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en-US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681" y="719945"/>
            <a:ext cx="4542369" cy="43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91670" y="902789"/>
            <a:ext cx="7996956" cy="342582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ts val="100"/>
              </a:spcBef>
            </a:pPr>
            <a:r>
              <a:rPr lang="en-US" sz="1400" dirty="0" err="1">
                <a:solidFill>
                  <a:schemeClr val="tx1"/>
                </a:solidFill>
                <a:latin typeface="+mn-lt"/>
              </a:rPr>
              <a:t>Beerocks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Transport Library, defines the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transport_socket_thread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class</a:t>
            </a:r>
          </a:p>
          <a:p>
            <a:pPr marL="285750" indent="-285750">
              <a:lnSpc>
                <a:spcPct val="15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Derives from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socket_thread</a:t>
            </a:r>
          </a:p>
          <a:p>
            <a:pPr marL="285750" indent="-285750">
              <a:lnSpc>
                <a:spcPct val="15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Provides additional APIs to communicate over the local bus</a:t>
            </a:r>
          </a:p>
          <a:p>
            <a:pPr marL="742950" lvl="1" indent="-285750">
              <a:lnSpc>
                <a:spcPct val="150000"/>
              </a:lnSpc>
              <a:spcBef>
                <a:spcPts val="100"/>
              </a:spcBef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Sending 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CMDUs via the </a:t>
            </a:r>
            <a:r>
              <a:rPr lang="en-US" sz="1400" i="1" dirty="0">
                <a:solidFill>
                  <a:schemeClr val="tx1"/>
                </a:solidFill>
                <a:latin typeface="+mn-lt"/>
              </a:rPr>
              <a:t>transport service</a:t>
            </a:r>
          </a:p>
          <a:p>
            <a:pPr marL="285750" indent="-285750">
              <a:lnSpc>
                <a:spcPct val="15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UDS Mode (build flag) – use UDS instead of local bus</a:t>
            </a:r>
          </a:p>
          <a:p>
            <a:pPr marL="742950" lvl="1" indent="-285750">
              <a:lnSpc>
                <a:spcPct val="15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Mainly for debug</a:t>
            </a:r>
          </a:p>
          <a:p>
            <a:pPr marL="742950" lvl="1" indent="-285750">
              <a:lnSpc>
                <a:spcPct val="150000"/>
              </a:lnSpc>
              <a:spcBef>
                <a:spcPts val="100"/>
              </a:spcBef>
            </a:pP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BTL-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4173D-018E-4F77-89B5-96312FC52F5D}"/>
              </a:ext>
            </a:extLst>
          </p:cNvPr>
          <p:cNvSpPr txBox="1"/>
          <p:nvPr/>
        </p:nvSpPr>
        <p:spPr>
          <a:xfrm>
            <a:off x="146373" y="3653338"/>
            <a:ext cx="8600062" cy="1454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he-IL" sz="1500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en-US" sz="1500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Code location:</a:t>
            </a:r>
            <a:endParaRPr lang="he-IL" sz="1500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hlinkClick r:id="rId3"/>
              </a:rPr>
              <a:t>https://github.com/prplfoundation/prplMesh/tree/master/common/beerocks/btl</a:t>
            </a:r>
            <a:endParaRPr lang="en-US" sz="1500" dirty="0"/>
          </a:p>
        </p:txBody>
      </p:sp>
      <p:grpSp>
        <p:nvGrpSpPr>
          <p:cNvPr id="317" name="Group 316"/>
          <p:cNvGrpSpPr/>
          <p:nvPr/>
        </p:nvGrpSpPr>
        <p:grpSpPr>
          <a:xfrm>
            <a:off x="441236" y="3078405"/>
            <a:ext cx="7897823" cy="1225553"/>
            <a:chOff x="441236" y="2891380"/>
            <a:chExt cx="7897823" cy="1225553"/>
          </a:xfrm>
        </p:grpSpPr>
        <p:sp>
          <p:nvSpPr>
            <p:cNvPr id="288" name="Rectangle 8">
              <a:extLst>
                <a:ext uri="{FF2B5EF4-FFF2-40B4-BE49-F238E27FC236}">
                  <a16:creationId xmlns:a16="http://schemas.microsoft.com/office/drawing/2014/main" id="{CD80F575-60CA-47AD-8FC0-9CED03596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604" y="2897730"/>
              <a:ext cx="3854455" cy="53816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Rectangle 9">
              <a:extLst>
                <a:ext uri="{FF2B5EF4-FFF2-40B4-BE49-F238E27FC236}">
                  <a16:creationId xmlns:a16="http://schemas.microsoft.com/office/drawing/2014/main" id="{ECEDA4FB-0476-4BA4-8004-83278795A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604" y="2897730"/>
              <a:ext cx="3854455" cy="538164"/>
            </a:xfrm>
            <a:prstGeom prst="rect">
              <a:avLst/>
            </a:prstGeom>
            <a:noFill/>
            <a:ln w="19050" cap="rnd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Rectangle 10">
              <a:extLst>
                <a:ext uri="{FF2B5EF4-FFF2-40B4-BE49-F238E27FC236}">
                  <a16:creationId xmlns:a16="http://schemas.microsoft.com/office/drawing/2014/main" id="{382E475E-96BD-4C60-8872-EB767AEB6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8593" y="3061243"/>
              <a:ext cx="1128714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>
                <a:buClrTx/>
              </a:pPr>
              <a:r>
                <a:rPr lang="en-US" altLang="en-US" sz="1100" dirty="0">
                  <a:solidFill>
                    <a:srgbClr val="FFFFFF"/>
                  </a:solidFill>
                  <a:latin typeface="Intel Clear" panose="020B0604020203020204" pitchFamily="34" charset="0"/>
                </a:rPr>
                <a:t>PRPL mesh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F2F2F2"/>
                  </a:solidFill>
                  <a:effectLst/>
                  <a:latin typeface="Intel Clear" panose="020B0604020203020204" pitchFamily="34" charset="0"/>
                </a:rPr>
                <a:t> Agent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1" name="Rectangle 35">
              <a:extLst>
                <a:ext uri="{FF2B5EF4-FFF2-40B4-BE49-F238E27FC236}">
                  <a16:creationId xmlns:a16="http://schemas.microsoft.com/office/drawing/2014/main" id="{22666B78-5465-44B6-9763-CF1218DF9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24" y="2891380"/>
              <a:ext cx="3852868" cy="539751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Rectangle 36">
              <a:extLst>
                <a:ext uri="{FF2B5EF4-FFF2-40B4-BE49-F238E27FC236}">
                  <a16:creationId xmlns:a16="http://schemas.microsoft.com/office/drawing/2014/main" id="{42EAE00C-C928-4590-8C61-8B135D877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6963" y="3058068"/>
              <a:ext cx="1400177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Intel Clear" panose="020B0604020203020204" pitchFamily="34" charset="0"/>
                </a:rPr>
                <a:t>PRPL mesh Controller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3" name="Rectangle 37">
              <a:extLst>
                <a:ext uri="{FF2B5EF4-FFF2-40B4-BE49-F238E27FC236}">
                  <a16:creationId xmlns:a16="http://schemas.microsoft.com/office/drawing/2014/main" id="{B7B4044F-491B-4709-9873-B7B1DC3B8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24" y="2891380"/>
              <a:ext cx="3852868" cy="539751"/>
            </a:xfrm>
            <a:prstGeom prst="rect">
              <a:avLst/>
            </a:prstGeom>
            <a:noFill/>
            <a:ln w="25400" cap="rnd">
              <a:solidFill>
                <a:srgbClr val="007FB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Line 38">
              <a:extLst>
                <a:ext uri="{FF2B5EF4-FFF2-40B4-BE49-F238E27FC236}">
                  <a16:creationId xmlns:a16="http://schemas.microsoft.com/office/drawing/2014/main" id="{88CF424F-23C1-45BA-9E33-68CC5E3124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7087" y="3493044"/>
              <a:ext cx="0" cy="315913"/>
            </a:xfrm>
            <a:prstGeom prst="line">
              <a:avLst/>
            </a:prstGeom>
            <a:noFill/>
            <a:ln w="9525" cap="rnd">
              <a:solidFill>
                <a:srgbClr val="EA700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39">
              <a:extLst>
                <a:ext uri="{FF2B5EF4-FFF2-40B4-BE49-F238E27FC236}">
                  <a16:creationId xmlns:a16="http://schemas.microsoft.com/office/drawing/2014/main" id="{FB382D84-0309-4633-AC7E-00E2EF99F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812" y="3788319"/>
              <a:ext cx="82550" cy="82550"/>
            </a:xfrm>
            <a:custGeom>
              <a:avLst/>
              <a:gdLst>
                <a:gd name="T0" fmla="*/ 70 w 140"/>
                <a:gd name="T1" fmla="*/ 139 h 139"/>
                <a:gd name="T2" fmla="*/ 0 w 140"/>
                <a:gd name="T3" fmla="*/ 0 h 139"/>
                <a:gd name="T4" fmla="*/ 140 w 140"/>
                <a:gd name="T5" fmla="*/ 0 h 139"/>
                <a:gd name="T6" fmla="*/ 70 w 140"/>
                <a:gd name="T7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9">
                  <a:moveTo>
                    <a:pt x="70" y="139"/>
                  </a:moveTo>
                  <a:lnTo>
                    <a:pt x="0" y="0"/>
                  </a:lnTo>
                  <a:cubicBezTo>
                    <a:pt x="44" y="22"/>
                    <a:pt x="96" y="22"/>
                    <a:pt x="140" y="0"/>
                  </a:cubicBezTo>
                  <a:lnTo>
                    <a:pt x="70" y="139"/>
                  </a:lnTo>
                  <a:close/>
                </a:path>
              </a:pathLst>
            </a:custGeom>
            <a:solidFill>
              <a:srgbClr val="EA700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40">
              <a:extLst>
                <a:ext uri="{FF2B5EF4-FFF2-40B4-BE49-F238E27FC236}">
                  <a16:creationId xmlns:a16="http://schemas.microsoft.com/office/drawing/2014/main" id="{28F98902-5B2E-4CAD-916F-76579C222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812" y="3431131"/>
              <a:ext cx="82550" cy="82550"/>
            </a:xfrm>
            <a:custGeom>
              <a:avLst/>
              <a:gdLst>
                <a:gd name="T0" fmla="*/ 70 w 140"/>
                <a:gd name="T1" fmla="*/ 0 h 140"/>
                <a:gd name="T2" fmla="*/ 140 w 140"/>
                <a:gd name="T3" fmla="*/ 140 h 140"/>
                <a:gd name="T4" fmla="*/ 0 w 140"/>
                <a:gd name="T5" fmla="*/ 140 h 140"/>
                <a:gd name="T6" fmla="*/ 70 w 140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lnTo>
                    <a:pt x="140" y="140"/>
                  </a:lnTo>
                  <a:cubicBezTo>
                    <a:pt x="96" y="118"/>
                    <a:pt x="44" y="118"/>
                    <a:pt x="0" y="140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EA700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97" name="Picture 41">
              <a:extLst>
                <a:ext uri="{FF2B5EF4-FFF2-40B4-BE49-F238E27FC236}">
                  <a16:creationId xmlns:a16="http://schemas.microsoft.com/office/drawing/2014/main" id="{5EE869A6-E048-4DB4-AF72-27029F963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1350" y="3299368"/>
              <a:ext cx="34290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8" name="Rectangle 42">
              <a:extLst>
                <a:ext uri="{FF2B5EF4-FFF2-40B4-BE49-F238E27FC236}">
                  <a16:creationId xmlns:a16="http://schemas.microsoft.com/office/drawing/2014/main" id="{071D6BF5-3CEA-45C4-80DE-84B8F8C5D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700" y="3302543"/>
              <a:ext cx="338138" cy="128588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Rectangle 43">
              <a:extLst>
                <a:ext uri="{FF2B5EF4-FFF2-40B4-BE49-F238E27FC236}">
                  <a16:creationId xmlns:a16="http://schemas.microsoft.com/office/drawing/2014/main" id="{97EF03E8-6F26-462C-8992-594592A5D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537" y="3302543"/>
              <a:ext cx="198438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Intel Clear" panose="020B0604020203020204" pitchFamily="34" charset="0"/>
                </a:rPr>
                <a:t>BTL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00" name="Picture 44">
              <a:extLst>
                <a:ext uri="{FF2B5EF4-FFF2-40B4-BE49-F238E27FC236}">
                  <a16:creationId xmlns:a16="http://schemas.microsoft.com/office/drawing/2014/main" id="{8375ED5F-0388-4149-AB14-340794ABE3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7629" y="3299368"/>
              <a:ext cx="341313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1" name="Rectangle 45">
              <a:extLst>
                <a:ext uri="{FF2B5EF4-FFF2-40B4-BE49-F238E27FC236}">
                  <a16:creationId xmlns:a16="http://schemas.microsoft.com/office/drawing/2014/main" id="{D192F472-CBCA-41C8-8910-C343AA574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979" y="3307306"/>
              <a:ext cx="339725" cy="128588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Rectangle 46">
              <a:extLst>
                <a:ext uri="{FF2B5EF4-FFF2-40B4-BE49-F238E27FC236}">
                  <a16:creationId xmlns:a16="http://schemas.microsoft.com/office/drawing/2014/main" id="{743B7BA4-9B6F-4CA5-9A56-CFA8BFE84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817" y="3307306"/>
              <a:ext cx="198438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Intel Clear" panose="020B0604020203020204" pitchFamily="34" charset="0"/>
                </a:rPr>
                <a:t>BTL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3" name="Line 47">
              <a:extLst>
                <a:ext uri="{FF2B5EF4-FFF2-40B4-BE49-F238E27FC236}">
                  <a16:creationId xmlns:a16="http://schemas.microsoft.com/office/drawing/2014/main" id="{7CCB1659-F8E1-4FF5-8D57-DF58C08612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2729" y="3499394"/>
              <a:ext cx="0" cy="301626"/>
            </a:xfrm>
            <a:prstGeom prst="line">
              <a:avLst/>
            </a:prstGeom>
            <a:noFill/>
            <a:ln w="9525" cap="rnd">
              <a:solidFill>
                <a:srgbClr val="EA700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48">
              <a:extLst>
                <a:ext uri="{FF2B5EF4-FFF2-40B4-BE49-F238E27FC236}">
                  <a16:creationId xmlns:a16="http://schemas.microsoft.com/office/drawing/2014/main" id="{EE5B00CE-0E28-4E98-B8C0-752F68C93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3042" y="3780382"/>
              <a:ext cx="82550" cy="82550"/>
            </a:xfrm>
            <a:custGeom>
              <a:avLst/>
              <a:gdLst>
                <a:gd name="T0" fmla="*/ 69 w 139"/>
                <a:gd name="T1" fmla="*/ 140 h 140"/>
                <a:gd name="T2" fmla="*/ 0 w 139"/>
                <a:gd name="T3" fmla="*/ 0 h 140"/>
                <a:gd name="T4" fmla="*/ 139 w 139"/>
                <a:gd name="T5" fmla="*/ 0 h 140"/>
                <a:gd name="T6" fmla="*/ 69 w 139"/>
                <a:gd name="T7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40">
                  <a:moveTo>
                    <a:pt x="69" y="140"/>
                  </a:moveTo>
                  <a:lnTo>
                    <a:pt x="0" y="0"/>
                  </a:lnTo>
                  <a:cubicBezTo>
                    <a:pt x="44" y="22"/>
                    <a:pt x="95" y="22"/>
                    <a:pt x="139" y="0"/>
                  </a:cubicBezTo>
                  <a:lnTo>
                    <a:pt x="69" y="140"/>
                  </a:lnTo>
                  <a:close/>
                </a:path>
              </a:pathLst>
            </a:custGeom>
            <a:solidFill>
              <a:srgbClr val="EA700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49">
              <a:extLst>
                <a:ext uri="{FF2B5EF4-FFF2-40B4-BE49-F238E27FC236}">
                  <a16:creationId xmlns:a16="http://schemas.microsoft.com/office/drawing/2014/main" id="{405702F6-D2AF-4375-872D-3DFC1A270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3042" y="3435894"/>
              <a:ext cx="82550" cy="82550"/>
            </a:xfrm>
            <a:custGeom>
              <a:avLst/>
              <a:gdLst>
                <a:gd name="T0" fmla="*/ 69 w 139"/>
                <a:gd name="T1" fmla="*/ 0 h 140"/>
                <a:gd name="T2" fmla="*/ 139 w 139"/>
                <a:gd name="T3" fmla="*/ 140 h 140"/>
                <a:gd name="T4" fmla="*/ 0 w 139"/>
                <a:gd name="T5" fmla="*/ 140 h 140"/>
                <a:gd name="T6" fmla="*/ 69 w 139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40">
                  <a:moveTo>
                    <a:pt x="69" y="0"/>
                  </a:moveTo>
                  <a:lnTo>
                    <a:pt x="139" y="140"/>
                  </a:lnTo>
                  <a:cubicBezTo>
                    <a:pt x="95" y="118"/>
                    <a:pt x="44" y="118"/>
                    <a:pt x="0" y="140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EA700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Rectangle 50">
              <a:extLst>
                <a:ext uri="{FF2B5EF4-FFF2-40B4-BE49-F238E27FC236}">
                  <a16:creationId xmlns:a16="http://schemas.microsoft.com/office/drawing/2014/main" id="{814DF6FD-6B67-4130-9615-0822F727D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236" y="3870870"/>
              <a:ext cx="7897823" cy="187325"/>
            </a:xfrm>
            <a:prstGeom prst="rect">
              <a:avLst/>
            </a:prstGeom>
            <a:solidFill>
              <a:srgbClr val="EA70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Rectangle 51">
              <a:extLst>
                <a:ext uri="{FF2B5EF4-FFF2-40B4-BE49-F238E27FC236}">
                  <a16:creationId xmlns:a16="http://schemas.microsoft.com/office/drawing/2014/main" id="{0BF2754D-2107-4FE1-93E6-A6EB7CC09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236" y="3870870"/>
              <a:ext cx="7897823" cy="187325"/>
            </a:xfrm>
            <a:prstGeom prst="rect">
              <a:avLst/>
            </a:prstGeom>
            <a:noFill/>
            <a:ln w="19050" cap="rnd">
              <a:solidFill>
                <a:srgbClr val="F59D5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Rectangle 52">
              <a:extLst>
                <a:ext uri="{FF2B5EF4-FFF2-40B4-BE49-F238E27FC236}">
                  <a16:creationId xmlns:a16="http://schemas.microsoft.com/office/drawing/2014/main" id="{33CFDC4C-B2B3-49ED-9AD3-BCEA6381C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706" y="3880395"/>
              <a:ext cx="126047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Local Message Bus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9" name="Rectangle 53">
              <a:extLst>
                <a:ext uri="{FF2B5EF4-FFF2-40B4-BE49-F238E27FC236}">
                  <a16:creationId xmlns:a16="http://schemas.microsoft.com/office/drawing/2014/main" id="{AD260FAB-3026-48C8-8D4B-CEB9C6824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970" y="3880395"/>
              <a:ext cx="123825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0" name="Rectangle 54">
              <a:extLst>
                <a:ext uri="{FF2B5EF4-FFF2-40B4-BE49-F238E27FC236}">
                  <a16:creationId xmlns:a16="http://schemas.microsoft.com/office/drawing/2014/main" id="{D843532B-D168-4A1B-8FFA-C81592FB6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833" y="3899445"/>
              <a:ext cx="312738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XSub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1" name="Rectangle 55">
              <a:extLst>
                <a:ext uri="{FF2B5EF4-FFF2-40B4-BE49-F238E27FC236}">
                  <a16:creationId xmlns:a16="http://schemas.microsoft.com/office/drawing/2014/main" id="{D8FC2BAF-1088-4A71-A69B-71256AEAD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2420" y="3899445"/>
              <a:ext cx="104775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2" name="Rectangle 56">
              <a:extLst>
                <a:ext uri="{FF2B5EF4-FFF2-40B4-BE49-F238E27FC236}">
                  <a16:creationId xmlns:a16="http://schemas.microsoft.com/office/drawing/2014/main" id="{1E4E89C7-98CE-462C-9D74-D0613F83C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2108" y="3899445"/>
              <a:ext cx="322263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XPub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3" name="Rectangle 57">
              <a:extLst>
                <a:ext uri="{FF2B5EF4-FFF2-40B4-BE49-F238E27FC236}">
                  <a16:creationId xmlns:a16="http://schemas.microsoft.com/office/drawing/2014/main" id="{4CDB2EFB-F206-4D10-B03B-BD8190292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633" y="3880395"/>
              <a:ext cx="123825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4" name="Rectangle 235">
              <a:extLst>
                <a:ext uri="{FF2B5EF4-FFF2-40B4-BE49-F238E27FC236}">
                  <a16:creationId xmlns:a16="http://schemas.microsoft.com/office/drawing/2014/main" id="{28D33347-091E-4364-BB73-2AD049FA9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519" y="3610519"/>
              <a:ext cx="246063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EA700D"/>
                  </a:solidFill>
                  <a:effectLst/>
                  <a:latin typeface="Intel Clear" panose="020B0604020203020204" pitchFamily="34" charset="0"/>
                </a:rPr>
                <a:t>Multi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5" name="Rectangle 236">
              <a:extLst>
                <a:ext uri="{FF2B5EF4-FFF2-40B4-BE49-F238E27FC236}">
                  <a16:creationId xmlns:a16="http://schemas.microsoft.com/office/drawing/2014/main" id="{17BA4242-732C-4556-9B76-AFF747A2A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6132" y="3610519"/>
              <a:ext cx="85725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EA700D"/>
                  </a:solidFill>
                  <a:effectLst/>
                  <a:latin typeface="Intel Clear" panose="020B0604020203020204" pitchFamily="34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6" name="Rectangle 237">
              <a:extLst>
                <a:ext uri="{FF2B5EF4-FFF2-40B4-BE49-F238E27FC236}">
                  <a16:creationId xmlns:a16="http://schemas.microsoft.com/office/drawing/2014/main" id="{0938FF11-545B-4995-965C-18B6884C5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057" y="3610519"/>
              <a:ext cx="608013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EA700D"/>
                  </a:solidFill>
                  <a:effectLst/>
                  <a:latin typeface="Intel Clear" panose="020B0604020203020204" pitchFamily="34" charset="0"/>
                </a:rPr>
                <a:t>AP Framework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424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08774" y="777979"/>
            <a:ext cx="6784382" cy="342582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ts val="100"/>
              </a:spcBef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Work() – 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overridden to use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LocalBusInterface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and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Poller</a:t>
            </a:r>
          </a:p>
          <a:p>
            <a:pPr marL="742950" lvl="1" indent="-285750">
              <a:lnSpc>
                <a:spcPct val="15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Replacement for select based loop</a:t>
            </a:r>
          </a:p>
          <a:p>
            <a:pPr marL="285750" indent="-285750">
              <a:lnSpc>
                <a:spcPct val="150000"/>
              </a:lnSpc>
              <a:spcBef>
                <a:spcPts val="100"/>
              </a:spcBef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Server Socket 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remains for accepting connections over UDS</a:t>
            </a:r>
          </a:p>
          <a:p>
            <a:pPr marL="285750" indent="-285750">
              <a:lnSpc>
                <a:spcPct val="150000"/>
              </a:lnSpc>
              <a:spcBef>
                <a:spcPts val="100"/>
              </a:spcBef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UDS header</a:t>
            </a:r>
          </a:p>
          <a:p>
            <a:pPr marL="742950" lvl="1" indent="-285750">
              <a:lnSpc>
                <a:spcPct val="15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Used for CMDUs internal routing</a:t>
            </a:r>
          </a:p>
          <a:p>
            <a:pPr marL="742950" lvl="1" indent="-285750">
              <a:lnSpc>
                <a:spcPct val="15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Source and Destination MAC </a:t>
            </a:r>
            <a:r>
              <a:rPr lang="en-US" sz="140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 CmduMessageRx’s metadata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 marL="742950" lvl="1" indent="-285750">
              <a:lnSpc>
                <a:spcPct val="150000"/>
              </a:lnSpc>
              <a:spcBef>
                <a:spcPts val="100"/>
              </a:spcBef>
            </a:pPr>
            <a:r>
              <a:rPr lang="en-US" sz="1400" i="1" dirty="0">
                <a:solidFill>
                  <a:schemeClr val="tx1"/>
                </a:solidFill>
                <a:latin typeface="+mn-lt"/>
              </a:rPr>
              <a:t>Destination MAC == AL MAC - 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controller </a:t>
            </a:r>
            <a:r>
              <a:rPr lang="en-US" sz="140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 agent communication</a:t>
            </a:r>
          </a:p>
          <a:p>
            <a:pPr marL="742950" lvl="1" indent="-285750">
              <a:lnSpc>
                <a:spcPct val="15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Destination MAC == empty - internal messaging</a:t>
            </a:r>
          </a:p>
          <a:p>
            <a:pPr marL="742950" lvl="1" indent="-285750">
              <a:lnSpc>
                <a:spcPct val="150000"/>
              </a:lnSpc>
              <a:spcBef>
                <a:spcPts val="100"/>
              </a:spcBef>
            </a:pPr>
            <a:endParaRPr lang="en-US" sz="1400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spcBef>
                <a:spcPts val="100"/>
              </a:spcBef>
            </a:pPr>
            <a:endParaRPr lang="en-US" sz="1400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spcBef>
                <a:spcPts val="100"/>
              </a:spcBef>
            </a:pPr>
            <a:endParaRPr lang="en-US" sz="1400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spcBef>
                <a:spcPts val="100"/>
              </a:spcBef>
            </a:pPr>
            <a:r>
              <a:rPr lang="en-US" sz="1400" b="1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Endianness</a:t>
            </a:r>
            <a:r>
              <a:rPr lang="en-US" sz="140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 conversion - controller  agent (intra-node) communication only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BTL- Transport Socket Thread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3739" y="3680657"/>
            <a:ext cx="2929587" cy="737542"/>
            <a:chOff x="1880376" y="4305258"/>
            <a:chExt cx="2929587" cy="737542"/>
          </a:xfrm>
        </p:grpSpPr>
        <p:sp>
          <p:nvSpPr>
            <p:cNvPr id="7" name="Rectangle 6"/>
            <p:cNvSpPr/>
            <p:nvPr/>
          </p:nvSpPr>
          <p:spPr>
            <a:xfrm>
              <a:off x="1927464" y="4308158"/>
              <a:ext cx="551450" cy="3449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dst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4350" y="4305258"/>
              <a:ext cx="576468" cy="347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src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60818" y="4305258"/>
              <a:ext cx="712425" cy="347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length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82113" y="4305258"/>
              <a:ext cx="1027850" cy="347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swap_needed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Left Brace 10"/>
            <p:cNvSpPr/>
            <p:nvPr/>
          </p:nvSpPr>
          <p:spPr>
            <a:xfrm rot="16200000">
              <a:off x="2106201" y="4481373"/>
              <a:ext cx="193980" cy="551451"/>
            </a:xfrm>
            <a:prstGeom prst="leftBrace">
              <a:avLst>
                <a:gd name="adj1" fmla="val 8333"/>
                <a:gd name="adj2" fmla="val 4872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0376" y="4796579"/>
              <a:ext cx="6971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AL MAC</a:t>
              </a:r>
            </a:p>
          </p:txBody>
        </p:sp>
        <p:sp>
          <p:nvSpPr>
            <p:cNvPr id="15" name="Left Brace 14"/>
            <p:cNvSpPr/>
            <p:nvPr/>
          </p:nvSpPr>
          <p:spPr>
            <a:xfrm rot="16200000">
              <a:off x="2671243" y="4481373"/>
              <a:ext cx="193980" cy="551451"/>
            </a:xfrm>
            <a:prstGeom prst="leftBrace">
              <a:avLst>
                <a:gd name="adj1" fmla="val 8333"/>
                <a:gd name="adj2" fmla="val 4872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45418" y="4796579"/>
              <a:ext cx="6971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AL MAC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561" y="0"/>
            <a:ext cx="22308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DWPAL - Overview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11700" y="971413"/>
            <a:ext cx="8228012" cy="3425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Dynamic WLAN Platform Abstraction Layer (shared library)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Includes:</a:t>
            </a:r>
          </a:p>
          <a:p>
            <a:pPr lvl="1"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wpa control interface 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abstraction for hostapd / wpa_supplicant</a:t>
            </a:r>
            <a:endParaRPr lang="en-US" sz="1400" b="1" dirty="0">
              <a:solidFill>
                <a:schemeClr val="tx1"/>
              </a:solidFill>
              <a:latin typeface="+mn-lt"/>
            </a:endParaRP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sending hostapd/wpa_supplicant commands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Receiving events / responses</a:t>
            </a:r>
          </a:p>
          <a:p>
            <a:pPr lvl="1"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netlink interface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for interacting with the wireless driver</a:t>
            </a:r>
            <a:endParaRPr lang="en-US" sz="1400" b="1" dirty="0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Parser 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for </a:t>
            </a:r>
            <a:r>
              <a:rPr lang="en-US" sz="1400" dirty="0">
                <a:solidFill>
                  <a:schemeClr val="tx1"/>
                </a:solidFill>
              </a:rPr>
              <a:t>hostapd &amp; wpa_supplicant events / responses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39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08773" y="777979"/>
            <a:ext cx="8212983" cy="3992804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</a:pPr>
            <a:r>
              <a:rPr lang="en-US" sz="1400" dirty="0" err="1">
                <a:solidFill>
                  <a:schemeClr val="tx1"/>
                </a:solidFill>
                <a:latin typeface="+mn-lt"/>
              </a:rPr>
              <a:t>Beerocks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WLAN Library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hostapd / wpa_supplicant 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abstraction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send 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commands, </a:t>
            </a:r>
            <a:r>
              <a:rPr lang="en-US" sz="1400" b="1" dirty="0">
                <a:solidFill>
                  <a:schemeClr val="tx1"/>
                </a:solidFill>
                <a:latin typeface="+mn-lt"/>
              </a:rPr>
              <a:t>receive 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responses / events (via DWPAL)</a:t>
            </a:r>
            <a:endParaRPr lang="en-US" sz="1400" b="1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Components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ap_wlan_hal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– AP (</a:t>
            </a:r>
            <a:r>
              <a:rPr lang="en-US" sz="1400" i="1" dirty="0">
                <a:solidFill>
                  <a:schemeClr val="tx1"/>
                </a:solidFill>
                <a:latin typeface="+mn-lt"/>
              </a:rPr>
              <a:t>hostapd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) management APIs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sta_wlan_hal</a:t>
            </a:r>
            <a:r>
              <a:rPr lang="en-US" sz="1400" dirty="0">
                <a:solidFill>
                  <a:schemeClr val="tx1"/>
                </a:solidFill>
              </a:rPr>
              <a:t> – STA (</a:t>
            </a:r>
            <a:r>
              <a:rPr lang="en-US" sz="1400" i="1" dirty="0">
                <a:solidFill>
                  <a:schemeClr val="tx1"/>
                </a:solidFill>
              </a:rPr>
              <a:t>wpa_supplicant</a:t>
            </a:r>
            <a:r>
              <a:rPr lang="en-US" sz="1400" dirty="0">
                <a:solidFill>
                  <a:schemeClr val="tx1"/>
                </a:solidFill>
              </a:rPr>
              <a:t>) management APIs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mon_wlan_hal</a:t>
            </a:r>
            <a:r>
              <a:rPr lang="en-US" sz="1400" dirty="0">
                <a:solidFill>
                  <a:schemeClr val="tx1"/>
                </a:solidFill>
              </a:rPr>
              <a:t> – Monitoring (</a:t>
            </a:r>
            <a:r>
              <a:rPr lang="en-US" sz="1400" i="1" dirty="0">
                <a:solidFill>
                  <a:schemeClr val="tx1"/>
                </a:solidFill>
              </a:rPr>
              <a:t>hostapd</a:t>
            </a:r>
            <a:r>
              <a:rPr lang="en-US" sz="1400" dirty="0">
                <a:solidFill>
                  <a:schemeClr val="tx1"/>
                </a:solidFill>
              </a:rPr>
              <a:t>) APIs</a:t>
            </a:r>
          </a:p>
          <a:p>
            <a:pPr marL="285750" indent="-285750">
              <a:lnSpc>
                <a:spcPct val="150000"/>
              </a:lnSpc>
              <a:spcBef>
                <a:spcPts val="100"/>
              </a:spcBef>
            </a:pP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BWL- Overview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376005" y="4247563"/>
            <a:ext cx="80457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Code Location</a:t>
            </a:r>
          </a:p>
          <a:p>
            <a:r>
              <a:rPr lang="en-US" dirty="0">
                <a:hlinkClick r:id="rId3"/>
              </a:rPr>
              <a:t>https://github.com/prplfoundation/prplMesh/tree/master/common/beerocks/bwl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2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08773" y="777979"/>
            <a:ext cx="8212983" cy="3992804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Initialization – Attach FSM</a:t>
            </a:r>
          </a:p>
          <a:p>
            <a:pPr marL="742950" lvl="1" indent="-285750">
              <a:lnSpc>
                <a:spcPct val="150000"/>
              </a:lnSpc>
              <a:spcBef>
                <a:spcPts val="100"/>
              </a:spcBef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Opens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socket to hostapd/supplicant (via DWPAL)</a:t>
            </a:r>
          </a:p>
          <a:p>
            <a:pPr marL="742950" lvl="1" indent="-285750">
              <a:lnSpc>
                <a:spcPct val="150000"/>
              </a:lnSpc>
              <a:spcBef>
                <a:spcPts val="100"/>
              </a:spcBef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Reads 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radio info (Intel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GET_RADIO_INFO 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patch)</a:t>
            </a:r>
          </a:p>
          <a:p>
            <a:pPr marL="742950" lvl="1" indent="-285750">
              <a:lnSpc>
                <a:spcPct val="150000"/>
              </a:lnSpc>
              <a:spcBef>
                <a:spcPts val="100"/>
              </a:spcBef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Succeeds 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once hostapd state reach expected state</a:t>
            </a:r>
          </a:p>
          <a:p>
            <a:pPr marL="1200150" lvl="2" indent="-285750">
              <a:lnSpc>
                <a:spcPct val="15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ACS_DONE for ACS mode (Intel patch)</a:t>
            </a:r>
          </a:p>
          <a:p>
            <a:pPr marL="1200150" lvl="2" indent="-285750">
              <a:lnSpc>
                <a:spcPct val="15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ENABLED for static channel</a:t>
            </a:r>
          </a:p>
          <a:p>
            <a:pPr marL="1200150" lvl="2" indent="-285750">
              <a:lnSpc>
                <a:spcPct val="15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STA/Monitor – on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GET_RADIO_INFO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success</a:t>
            </a:r>
          </a:p>
          <a:p>
            <a:pPr marL="742950" lvl="1" indent="-285750">
              <a:lnSpc>
                <a:spcPct val="150000"/>
              </a:lnSpc>
              <a:spcBef>
                <a:spcPts val="100"/>
              </a:spcBef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BWL</a:t>
            </a:r>
          </a:p>
        </p:txBody>
      </p:sp>
    </p:spTree>
    <p:extLst>
      <p:ext uri="{BB962C8B-B14F-4D97-AF65-F5344CB8AC3E}">
        <p14:creationId xmlns:p14="http://schemas.microsoft.com/office/powerpoint/2010/main" val="273621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08773" y="777979"/>
            <a:ext cx="8212983" cy="3992804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ACS_DONE – hostapd patch</a:t>
            </a:r>
          </a:p>
          <a:p>
            <a:pPr marL="742950" lvl="1" indent="-285750">
              <a:lnSpc>
                <a:spcPct val="150000"/>
              </a:lnSpc>
              <a:spcBef>
                <a:spcPts val="100"/>
              </a:spcBef>
            </a:pPr>
            <a:r>
              <a:rPr lang="en-US" sz="1400" dirty="0" err="1">
                <a:solidFill>
                  <a:schemeClr val="tx1"/>
                </a:solidFill>
                <a:latin typeface="+mn-lt"/>
              </a:rPr>
              <a:t>hostapd.conf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setting -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acs_scan_mode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  <a:p>
            <a:pPr marL="742950" lvl="1" indent="-285750">
              <a:lnSpc>
                <a:spcPct val="15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hostapd stops after </a:t>
            </a:r>
            <a:r>
              <a:rPr lang="en-US" sz="1400" i="1" dirty="0">
                <a:solidFill>
                  <a:schemeClr val="tx1"/>
                </a:solidFill>
                <a:latin typeface="+mn-lt"/>
              </a:rPr>
              <a:t>SCAN</a:t>
            </a:r>
          </a:p>
          <a:p>
            <a:pPr marL="742950" lvl="1" indent="-285750">
              <a:lnSpc>
                <a:spcPct val="15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No beaconing before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autoconfiguration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(MultiAP requirement)</a:t>
            </a:r>
          </a:p>
          <a:p>
            <a:pPr marL="742950" lvl="1" indent="-285750">
              <a:lnSpc>
                <a:spcPct val="15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Can be implemented with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start_disabled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=1 (in progress)</a:t>
            </a:r>
          </a:p>
          <a:p>
            <a:pPr marL="742950" lvl="1" indent="-285750">
              <a:lnSpc>
                <a:spcPct val="150000"/>
              </a:lnSpc>
              <a:spcBef>
                <a:spcPts val="100"/>
              </a:spcBef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BWL</a:t>
            </a:r>
          </a:p>
        </p:txBody>
      </p:sp>
    </p:spTree>
    <p:extLst>
      <p:ext uri="{BB962C8B-B14F-4D97-AF65-F5344CB8AC3E}">
        <p14:creationId xmlns:p14="http://schemas.microsoft.com/office/powerpoint/2010/main" val="50845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45460"/>
            <a:ext cx="9143999" cy="422672"/>
          </a:xfrm>
        </p:spPr>
        <p:txBody>
          <a:bodyPr/>
          <a:lstStyle/>
          <a:p>
            <a:r>
              <a:rPr lang="en" sz="3000" dirty="0"/>
              <a:t>Agenda</a:t>
            </a:r>
            <a:endParaRPr lang="en-US" sz="3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1632" y="928390"/>
            <a:ext cx="84010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Infrastructure</a:t>
            </a:r>
          </a:p>
          <a:p>
            <a:pPr marL="2571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BTLVF (Beerocks Vendor specific TLVs library)</a:t>
            </a:r>
          </a:p>
          <a:p>
            <a:pPr marL="2571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BCL (Beerocks Common Library)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BTL (Beerocks Transport Library)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BWL (Beerocks WLAN Library)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87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08774" y="806991"/>
            <a:ext cx="6081668" cy="3992804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Example attach FSM for AP with auto channel (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acs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) and ACS_DONE enabled</a:t>
            </a:r>
          </a:p>
          <a:p>
            <a:pPr marL="285750" indent="-285750">
              <a:lnSpc>
                <a:spcPct val="150000"/>
              </a:lnSpc>
              <a:spcBef>
                <a:spcPts val="100"/>
              </a:spcBef>
            </a:pP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lnSpc>
                <a:spcPct val="15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Attach event is fired repeatedly by the attach API method called by the upper layer -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ap_wlan_hal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-&gt;attach()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BWL- Attach FSM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356" y="9853"/>
            <a:ext cx="22829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4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505" y="0"/>
            <a:ext cx="5327374" cy="516188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700" y="256225"/>
            <a:ext cx="8520600" cy="923218"/>
          </a:xfrm>
        </p:spPr>
        <p:txBody>
          <a:bodyPr/>
          <a:lstStyle/>
          <a:p>
            <a:r>
              <a:rPr lang="en-US" dirty="0"/>
              <a:t>BWL- </a:t>
            </a:r>
            <a:br>
              <a:rPr lang="en-US" dirty="0"/>
            </a:br>
            <a:r>
              <a:rPr lang="en-US" dirty="0"/>
              <a:t>Example flow</a:t>
            </a:r>
          </a:p>
        </p:txBody>
      </p:sp>
    </p:spTree>
    <p:extLst>
      <p:ext uri="{BB962C8B-B14F-4D97-AF65-F5344CB8AC3E}">
        <p14:creationId xmlns:p14="http://schemas.microsoft.com/office/powerpoint/2010/main" val="27827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7" y="1"/>
            <a:ext cx="5522881" cy="516098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BWL- Class Diagram</a:t>
            </a:r>
          </a:p>
        </p:txBody>
      </p:sp>
    </p:spTree>
    <p:extLst>
      <p:ext uri="{BB962C8B-B14F-4D97-AF65-F5344CB8AC3E}">
        <p14:creationId xmlns:p14="http://schemas.microsoft.com/office/powerpoint/2010/main" val="225899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11700" y="725352"/>
            <a:ext cx="8228012" cy="34258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A set of YAML files for all beerocks messages / </a:t>
            </a:r>
            <a:r>
              <a:rPr lang="en-US" sz="1400" dirty="0" err="1">
                <a:solidFill>
                  <a:schemeClr val="tx1"/>
                </a:solidFill>
              </a:rPr>
              <a:t>structs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Relies on Framework’s TLVF python script and base classes</a:t>
            </a:r>
          </a:p>
          <a:p>
            <a:r>
              <a:rPr lang="en-US" sz="1400" dirty="0">
                <a:solidFill>
                  <a:schemeClr val="tx1"/>
                </a:solidFill>
                <a:latin typeface="+mn-lt"/>
              </a:rPr>
              <a:t>History – Beerocks agent and controller used to communicate over UDS sockets for inter-node (IPC) communication and TCP for intra-node communication</a:t>
            </a:r>
          </a:p>
          <a:p>
            <a:endParaRPr lang="en-US" sz="1400" dirty="0">
              <a:solidFill>
                <a:schemeClr val="tx1"/>
              </a:solidFill>
              <a:latin typeface="+mn-lt"/>
            </a:endParaRPr>
          </a:p>
          <a:p>
            <a:endParaRPr lang="en-US" sz="1400" dirty="0">
              <a:solidFill>
                <a:schemeClr val="tx1"/>
              </a:solidFill>
              <a:latin typeface="+mn-lt"/>
            </a:endParaRPr>
          </a:p>
          <a:p>
            <a:endParaRPr lang="en-US" sz="1400" dirty="0">
              <a:solidFill>
                <a:schemeClr val="tx1"/>
              </a:solidFill>
              <a:latin typeface="+mn-lt"/>
            </a:endParaRPr>
          </a:p>
          <a:p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BTLVF - Overview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07058" y="3881640"/>
            <a:ext cx="74718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Code location:</a:t>
            </a:r>
            <a:endParaRPr lang="he-IL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https://github.com/prplfoundation/prplMesh/tree/master/common/beerocks/tlvf/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77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11700" y="725352"/>
            <a:ext cx="8228012" cy="34258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Defines all Intel non-MultiAP messages</a:t>
            </a:r>
          </a:p>
          <a:p>
            <a:pPr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Used in all Intel proprietary flows not yet converted to MultiAP flows</a:t>
            </a:r>
          </a:p>
          <a:p>
            <a:pPr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Example – Slave Join == Autoconfig M1</a:t>
            </a:r>
          </a:p>
          <a:p>
            <a:endParaRPr lang="en-US" sz="1400" dirty="0">
              <a:solidFill>
                <a:schemeClr val="tx1"/>
              </a:solidFill>
              <a:latin typeface="+mn-lt"/>
            </a:endParaRPr>
          </a:p>
          <a:p>
            <a:endParaRPr lang="en-US" sz="1400" dirty="0">
              <a:solidFill>
                <a:schemeClr val="tx1"/>
              </a:solidFill>
              <a:latin typeface="+mn-lt"/>
            </a:endParaRPr>
          </a:p>
          <a:p>
            <a:endParaRPr lang="en-US" sz="1400" dirty="0">
              <a:solidFill>
                <a:schemeClr val="tx1"/>
              </a:solidFill>
              <a:latin typeface="+mn-lt"/>
            </a:endParaRPr>
          </a:p>
          <a:p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BTLVF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0188" y="3881640"/>
            <a:ext cx="74718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Code location:</a:t>
            </a:r>
            <a:endParaRPr lang="he-IL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https://github.com/prplfoundation/prplMesh/tree/master/common/beerocks/tlvf/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0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11700" y="725352"/>
            <a:ext cx="8228012" cy="34258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+mn-lt"/>
              </a:rPr>
              <a:t>Single vendor specific TLV</a:t>
            </a:r>
          </a:p>
          <a:p>
            <a:pPr lvl="1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Intel OUI followed by ACTION_HEADER </a:t>
            </a:r>
          </a:p>
          <a:p>
            <a:pPr lvl="1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Action Header includes action and action op</a:t>
            </a:r>
          </a:p>
          <a:p>
            <a:pPr lvl="2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action – internal destination of the message (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son_slave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, AP manager, etc.)</a:t>
            </a:r>
          </a:p>
          <a:p>
            <a:pPr lvl="2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action op – operation requested</a:t>
            </a:r>
          </a:p>
          <a:p>
            <a:pPr lvl="2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for internal routing and holds the message data </a:t>
            </a:r>
          </a:p>
          <a:p>
            <a:endParaRPr lang="en-US" sz="1400" dirty="0">
              <a:solidFill>
                <a:schemeClr val="tx1"/>
              </a:solidFill>
              <a:latin typeface="+mn-lt"/>
            </a:endParaRPr>
          </a:p>
          <a:p>
            <a:endParaRPr lang="en-US" sz="1400" dirty="0">
              <a:solidFill>
                <a:schemeClr val="tx1"/>
              </a:solidFill>
              <a:latin typeface="+mn-lt"/>
            </a:endParaRPr>
          </a:p>
          <a:p>
            <a:endParaRPr lang="en-US" sz="1400" dirty="0">
              <a:solidFill>
                <a:schemeClr val="tx1"/>
              </a:solidFill>
              <a:latin typeface="+mn-lt"/>
            </a:endParaRPr>
          </a:p>
          <a:p>
            <a:endParaRPr lang="en-US" sz="1400" dirty="0">
              <a:solidFill>
                <a:schemeClr val="tx1"/>
              </a:solidFill>
              <a:latin typeface="+mn-lt"/>
            </a:endParaRPr>
          </a:p>
          <a:p>
            <a:endParaRPr lang="en-US" sz="1400" dirty="0">
              <a:solidFill>
                <a:schemeClr val="tx1"/>
              </a:solidFill>
              <a:latin typeface="+mn-lt"/>
            </a:endParaRPr>
          </a:p>
          <a:p>
            <a:endParaRPr lang="en-US" sz="1400" dirty="0">
              <a:solidFill>
                <a:schemeClr val="tx1"/>
              </a:solidFill>
              <a:latin typeface="+mn-lt"/>
            </a:endParaRPr>
          </a:p>
          <a:p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endParaRPr lang="en-US" sz="1400" dirty="0">
              <a:solidFill>
                <a:schemeClr val="tx1"/>
              </a:solidFill>
              <a:latin typeface="+mn-lt"/>
            </a:endParaRPr>
          </a:p>
          <a:p>
            <a:endParaRPr lang="en-US" sz="1400" dirty="0">
              <a:solidFill>
                <a:schemeClr val="tx1"/>
              </a:solidFill>
              <a:latin typeface="+mn-lt"/>
            </a:endParaRPr>
          </a:p>
          <a:p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BTLVF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61471" y="2857378"/>
            <a:ext cx="5075077" cy="1683148"/>
            <a:chOff x="1236184" y="1395745"/>
            <a:chExt cx="5075077" cy="1683148"/>
          </a:xfrm>
        </p:grpSpPr>
        <p:sp>
          <p:nvSpPr>
            <p:cNvPr id="14" name="Rectangle 13"/>
            <p:cNvSpPr/>
            <p:nvPr/>
          </p:nvSpPr>
          <p:spPr>
            <a:xfrm>
              <a:off x="1443761" y="1398645"/>
              <a:ext cx="551450" cy="3449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type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00647" y="1395745"/>
              <a:ext cx="576468" cy="347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length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77115" y="1395745"/>
              <a:ext cx="712425" cy="347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oui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98410" y="1395745"/>
              <a:ext cx="1027850" cy="347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37930" y="2289597"/>
              <a:ext cx="1027850" cy="347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action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65780" y="2289597"/>
              <a:ext cx="1027850" cy="347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action op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93631" y="2289597"/>
              <a:ext cx="1027850" cy="347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283411" y="2289597"/>
              <a:ext cx="1027850" cy="347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data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2237930" y="1746522"/>
              <a:ext cx="1053955" cy="5430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326260" y="1746522"/>
              <a:ext cx="1985001" cy="5430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Left Brace 30"/>
            <p:cNvSpPr/>
            <p:nvPr/>
          </p:nvSpPr>
          <p:spPr>
            <a:xfrm rot="16200000">
              <a:off x="3662119" y="1236683"/>
              <a:ext cx="193980" cy="3048609"/>
            </a:xfrm>
            <a:prstGeom prst="leftBrace">
              <a:avLst>
                <a:gd name="adj1" fmla="val 8333"/>
                <a:gd name="adj2" fmla="val 4872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98409" y="2832672"/>
              <a:ext cx="1169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action header</a:t>
              </a:r>
            </a:p>
          </p:txBody>
        </p:sp>
        <p:sp>
          <p:nvSpPr>
            <p:cNvPr id="37" name="Left Brace 36"/>
            <p:cNvSpPr/>
            <p:nvPr/>
          </p:nvSpPr>
          <p:spPr>
            <a:xfrm rot="16200000">
              <a:off x="1622498" y="1571860"/>
              <a:ext cx="193980" cy="551452"/>
            </a:xfrm>
            <a:prstGeom prst="leftBrace">
              <a:avLst>
                <a:gd name="adj1" fmla="val 8333"/>
                <a:gd name="adj2" fmla="val 4872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36184" y="1917425"/>
              <a:ext cx="10352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vendor specific</a:t>
              </a:r>
            </a:p>
          </p:txBody>
        </p:sp>
        <p:sp>
          <p:nvSpPr>
            <p:cNvPr id="42" name="Left Brace 41"/>
            <p:cNvSpPr/>
            <p:nvPr/>
          </p:nvSpPr>
          <p:spPr>
            <a:xfrm rot="16200000">
              <a:off x="2799671" y="1581604"/>
              <a:ext cx="193980" cy="551452"/>
            </a:xfrm>
            <a:prstGeom prst="leftBrace">
              <a:avLst>
                <a:gd name="adj1" fmla="val 8333"/>
                <a:gd name="adj2" fmla="val 4872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02285" y="1945571"/>
              <a:ext cx="4756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Intel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906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BTLVF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406738"/>
              </p:ext>
            </p:extLst>
          </p:nvPr>
        </p:nvGraphicFramePr>
        <p:xfrm>
          <a:off x="426209" y="1260407"/>
          <a:ext cx="6092825" cy="372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Document" r:id="rId4" imgW="6093360" imgH="3724200" progId="Word.OpenDocumentText.12">
                  <p:embed/>
                </p:oleObj>
              </mc:Choice>
              <mc:Fallback>
                <p:oleObj name="Document" r:id="rId4" imgW="6093360" imgH="37242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6209" y="1260407"/>
                        <a:ext cx="6092825" cy="3724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6209" y="828925"/>
            <a:ext cx="5464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son slave main VS </a:t>
            </a:r>
            <a:r>
              <a:rPr lang="en-US" dirty="0" err="1"/>
              <a:t>cmdu</a:t>
            </a:r>
            <a:r>
              <a:rPr lang="en-US" dirty="0"/>
              <a:t> handler</a:t>
            </a:r>
          </a:p>
        </p:txBody>
      </p:sp>
    </p:spTree>
    <p:extLst>
      <p:ext uri="{BB962C8B-B14F-4D97-AF65-F5344CB8AC3E}">
        <p14:creationId xmlns:p14="http://schemas.microsoft.com/office/powerpoint/2010/main" val="150227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BTLVF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534649"/>
              </p:ext>
            </p:extLst>
          </p:nvPr>
        </p:nvGraphicFramePr>
        <p:xfrm>
          <a:off x="425450" y="1263650"/>
          <a:ext cx="7119938" cy="177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Document" r:id="rId4" imgW="7126560" imgH="1912320" progId="Word.OpenDocumentText.12">
                  <p:embed/>
                </p:oleObj>
              </mc:Choice>
              <mc:Fallback>
                <p:oleObj name="Document" r:id="rId4" imgW="7126560" imgH="1912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5450" y="1263650"/>
                        <a:ext cx="7119938" cy="177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6209" y="828925"/>
            <a:ext cx="5464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backhaul manager thread VS </a:t>
            </a:r>
            <a:r>
              <a:rPr lang="en-US" dirty="0" err="1"/>
              <a:t>cmdu</a:t>
            </a:r>
            <a:r>
              <a:rPr lang="en-US" dirty="0"/>
              <a:t> handling  </a:t>
            </a:r>
          </a:p>
        </p:txBody>
      </p:sp>
    </p:spTree>
    <p:extLst>
      <p:ext uri="{BB962C8B-B14F-4D97-AF65-F5344CB8AC3E}">
        <p14:creationId xmlns:p14="http://schemas.microsoft.com/office/powerpoint/2010/main" val="405195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91670" y="902789"/>
            <a:ext cx="8228012" cy="34258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400" dirty="0" err="1">
                <a:solidFill>
                  <a:schemeClr val="tx1"/>
                </a:solidFill>
                <a:latin typeface="+mn-lt"/>
              </a:rPr>
              <a:t>Beerocks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Common Library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Set of utilities and base classes which are used by both agent and controller.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Examples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Network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utils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&amp;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structs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– sIPv4Addr,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sMacAddr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, mac_to_string(), etc.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Socket abstraction classes and utilities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Configuration file parser class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Beerocks definitions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Versioning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FSM abstract class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Synchronization utilities and classes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Scripts (beerocks_utils.sh, beerocks_watchdog.sh, etc.)</a:t>
            </a:r>
          </a:p>
          <a:p>
            <a:pPr lvl="1">
              <a:lnSpc>
                <a:spcPct val="100000"/>
              </a:lnSpc>
            </a:pP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 marL="114300" indent="0">
              <a:lnSpc>
                <a:spcPct val="100000"/>
              </a:lnSpc>
              <a:buNone/>
            </a:pP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BCL - Overview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311700" y="4328614"/>
            <a:ext cx="7471863" cy="698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Code location:</a:t>
            </a:r>
            <a:endParaRPr lang="he-IL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dirty="0">
                <a:hlinkClick r:id="rId2"/>
              </a:rPr>
              <a:t>https://github.com/prplfoundation/prplMesh/tree/master/common/beerocks/bcl/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24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91670" y="902789"/>
            <a:ext cx="6188034" cy="3425825"/>
          </a:xfrm>
        </p:spPr>
        <p:txBody>
          <a:bodyPr/>
          <a:lstStyle/>
          <a:p>
            <a:pPr marL="0" indent="-371475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Abstract class for implementing work based threads</a:t>
            </a:r>
          </a:p>
          <a:p>
            <a:pPr marL="0" indent="-371475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single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std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::thread worker</a:t>
            </a:r>
          </a:p>
          <a:p>
            <a:pPr marL="828675" lvl="2" indent="-285750"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BCL – </a:t>
            </a:r>
            <a:r>
              <a:rPr lang="en-US" dirty="0" err="1"/>
              <a:t>thread_base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1985342"/>
            <a:ext cx="13144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7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pl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10136</TotalTime>
  <Words>1132</Words>
  <Application>Microsoft Office PowerPoint</Application>
  <PresentationFormat>On-screen Show (16:9)</PresentationFormat>
  <Paragraphs>199</Paragraphs>
  <Slides>23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Wingdings</vt:lpstr>
      <vt:lpstr>Courier New</vt:lpstr>
      <vt:lpstr>Intel Clear</vt:lpstr>
      <vt:lpstr>Nunito</vt:lpstr>
      <vt:lpstr>Calibri</vt:lpstr>
      <vt:lpstr>Prpl Light</vt:lpstr>
      <vt:lpstr>Document</vt:lpstr>
      <vt:lpstr>PRPL mesh</vt:lpstr>
      <vt:lpstr>Agenda</vt:lpstr>
      <vt:lpstr>BTLVF - Overview</vt:lpstr>
      <vt:lpstr>BTLVF </vt:lpstr>
      <vt:lpstr>BTLVF</vt:lpstr>
      <vt:lpstr>BTLVF</vt:lpstr>
      <vt:lpstr>BTLVF</vt:lpstr>
      <vt:lpstr>BCL - Overview</vt:lpstr>
      <vt:lpstr>BCL – thread_base</vt:lpstr>
      <vt:lpstr>BCL – socket_thread</vt:lpstr>
      <vt:lpstr>BCL – socket_thread</vt:lpstr>
      <vt:lpstr>BCL – socket_thread API</vt:lpstr>
      <vt:lpstr>PowerPoint Presentation</vt:lpstr>
      <vt:lpstr>BTL- Overview</vt:lpstr>
      <vt:lpstr>BTL- Transport Socket Thread</vt:lpstr>
      <vt:lpstr>DWPAL - Overview</vt:lpstr>
      <vt:lpstr>BWL- Overview</vt:lpstr>
      <vt:lpstr>BWL</vt:lpstr>
      <vt:lpstr>BWL</vt:lpstr>
      <vt:lpstr>BWL- Attach FSM</vt:lpstr>
      <vt:lpstr>BWL-  Example flow</vt:lpstr>
      <vt:lpstr>BWL- Class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Mesh</dc:title>
  <dc:creator>Marzin, Ram</dc:creator>
  <cp:keywords>CTPClassification=CTP_NT</cp:keywords>
  <cp:lastModifiedBy>Marzin, Ram</cp:lastModifiedBy>
  <cp:revision>366</cp:revision>
  <dcterms:modified xsi:type="dcterms:W3CDTF">2019-06-16T22:40:48Z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ebd0fd2e-d50a-4808-9b05-c3a1af4b5ce0</vt:lpwstr>
  </property>
  <property fmtid="{D5CDD505-2E9C-101B-9397-08002B2CF9AE}" pid="3" name="CTP_TimeStamp">
    <vt:lpwstr>2019-06-16 22:40:46Z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