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76"/>
  </p:notesMasterIdLst>
  <p:sldIdLst>
    <p:sldId id="554" r:id="rId3"/>
    <p:sldId id="555" r:id="rId4"/>
    <p:sldId id="577" r:id="rId5"/>
    <p:sldId id="502" r:id="rId6"/>
    <p:sldId id="542" r:id="rId7"/>
    <p:sldId id="581" r:id="rId8"/>
    <p:sldId id="582" r:id="rId9"/>
    <p:sldId id="583" r:id="rId10"/>
    <p:sldId id="601" r:id="rId11"/>
    <p:sldId id="604" r:id="rId12"/>
    <p:sldId id="600" r:id="rId13"/>
    <p:sldId id="607" r:id="rId14"/>
    <p:sldId id="608" r:id="rId15"/>
    <p:sldId id="584" r:id="rId16"/>
    <p:sldId id="585" r:id="rId17"/>
    <p:sldId id="586" r:id="rId18"/>
    <p:sldId id="605" r:id="rId19"/>
    <p:sldId id="606" r:id="rId20"/>
    <p:sldId id="576" r:id="rId21"/>
    <p:sldId id="575" r:id="rId22"/>
    <p:sldId id="569" r:id="rId23"/>
    <p:sldId id="256" r:id="rId24"/>
    <p:sldId id="527" r:id="rId25"/>
    <p:sldId id="501" r:id="rId26"/>
    <p:sldId id="529" r:id="rId27"/>
    <p:sldId id="500" r:id="rId28"/>
    <p:sldId id="530" r:id="rId29"/>
    <p:sldId id="531" r:id="rId30"/>
    <p:sldId id="536" r:id="rId31"/>
    <p:sldId id="537" r:id="rId32"/>
    <p:sldId id="532" r:id="rId33"/>
    <p:sldId id="533" r:id="rId34"/>
    <p:sldId id="534" r:id="rId35"/>
    <p:sldId id="535" r:id="rId36"/>
    <p:sldId id="539" r:id="rId37"/>
    <p:sldId id="573" r:id="rId38"/>
    <p:sldId id="503" r:id="rId39"/>
    <p:sldId id="512" r:id="rId40"/>
    <p:sldId id="592" r:id="rId41"/>
    <p:sldId id="526" r:id="rId42"/>
    <p:sldId id="516" r:id="rId43"/>
    <p:sldId id="593" r:id="rId44"/>
    <p:sldId id="515" r:id="rId45"/>
    <p:sldId id="570" r:id="rId46"/>
    <p:sldId id="571" r:id="rId47"/>
    <p:sldId id="598" r:id="rId48"/>
    <p:sldId id="594" r:id="rId49"/>
    <p:sldId id="596" r:id="rId50"/>
    <p:sldId id="528" r:id="rId51"/>
    <p:sldId id="597" r:id="rId52"/>
    <p:sldId id="540" r:id="rId53"/>
    <p:sldId id="522" r:id="rId54"/>
    <p:sldId id="523" r:id="rId55"/>
    <p:sldId id="572" r:id="rId56"/>
    <p:sldId id="580" r:id="rId57"/>
    <p:sldId id="579" r:id="rId58"/>
    <p:sldId id="524" r:id="rId59"/>
    <p:sldId id="525" r:id="rId60"/>
    <p:sldId id="541" r:id="rId61"/>
    <p:sldId id="544" r:id="rId62"/>
    <p:sldId id="545" r:id="rId63"/>
    <p:sldId id="546" r:id="rId64"/>
    <p:sldId id="547" r:id="rId65"/>
    <p:sldId id="548" r:id="rId66"/>
    <p:sldId id="549" r:id="rId67"/>
    <p:sldId id="551" r:id="rId68"/>
    <p:sldId id="552" r:id="rId69"/>
    <p:sldId id="553" r:id="rId70"/>
    <p:sldId id="556" r:id="rId71"/>
    <p:sldId id="557" r:id="rId72"/>
    <p:sldId id="558" r:id="rId73"/>
    <p:sldId id="560" r:id="rId74"/>
    <p:sldId id="259" r:id="rId7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Intel Clear" panose="020B0604020203020204" pitchFamily="34" charset="0"/>
      <p:regular r:id="rId81"/>
      <p:bold r:id="rId82"/>
      <p:italic r:id="rId83"/>
      <p:boldItalic r:id="rId84"/>
    </p:embeddedFont>
    <p:embeddedFont>
      <p:font typeface="Nunito" panose="020B0604020202020204" charset="0"/>
      <p:regular r:id="rId85"/>
      <p:bold r:id="rId86"/>
      <p:italic r:id="rId87"/>
      <p:boldItalic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051" autoAdjust="0"/>
  </p:normalViewPr>
  <p:slideViewPr>
    <p:cSldViewPr snapToGrid="0">
      <p:cViewPr varScale="1">
        <p:scale>
          <a:sx n="108" d="100"/>
          <a:sy n="108" d="100"/>
        </p:scale>
        <p:origin x="619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84" Type="http://schemas.openxmlformats.org/officeDocument/2006/relationships/font" Target="fonts/font8.fntdata"/><Relationship Id="rId89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font" Target="fonts/font3.fntdata"/><Relationship Id="rId87" Type="http://schemas.openxmlformats.org/officeDocument/2006/relationships/font" Target="fonts/font11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6.fntdata"/><Relationship Id="rId90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211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872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86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</a:t>
            </a:r>
            <a:r>
              <a:rPr lang="en-US" baseline="0" dirty="0"/>
              <a:t> to client –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20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7840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</a:t>
            </a:r>
            <a:r>
              <a:rPr lang="en-US" baseline="0" dirty="0"/>
              <a:t> to client –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21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689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141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93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24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594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25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784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26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856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27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TBD – look at the code and complete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28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053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165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29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755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30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423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31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835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32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426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33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01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34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800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35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327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16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9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/>
              <a:t>MultiAP</a:t>
            </a:r>
            <a:r>
              <a:rPr lang="en-US" baseline="0" dirty="0"/>
              <a:t> defines multiple types of messages.</a:t>
            </a:r>
          </a:p>
          <a:p>
            <a:pPr eaLnBrk="1" hangingPunct="1"/>
            <a:r>
              <a:rPr lang="en-US" baseline="0" dirty="0"/>
              <a:t>Each message is encapsulated within a 1905 </a:t>
            </a:r>
            <a:r>
              <a:rPr lang="en-US" baseline="0" dirty="0" err="1"/>
              <a:t>cmdu</a:t>
            </a:r>
            <a:r>
              <a:rPr lang="en-US" baseline="0" dirty="0"/>
              <a:t> and contains one or more TLVs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51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80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94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0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24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12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54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CmduMessageTx: Class that contains the buffer and manages the </a:t>
            </a:r>
            <a:r>
              <a:rPr lang="en-US" dirty="0" err="1"/>
              <a:t>cmdu</a:t>
            </a:r>
            <a:r>
              <a:rPr lang="en-US" dirty="0"/>
              <a:t> header class and all the TLVs.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FB0D5-77F9-4471-853D-AF279D2DA2E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63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CmduMessageTx: Class that contains the buffer and manages the </a:t>
            </a:r>
            <a:r>
              <a:rPr lang="en-US" dirty="0" err="1"/>
              <a:t>cmdu</a:t>
            </a:r>
            <a:r>
              <a:rPr lang="en-US" dirty="0"/>
              <a:t> header class and all the TLVs.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FB0D5-77F9-4471-853D-AF279D2DA2E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5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CmduMessageTx: Class that contains the buffer and manages the </a:t>
            </a:r>
            <a:r>
              <a:rPr lang="en-US" dirty="0" err="1"/>
              <a:t>cmdu</a:t>
            </a:r>
            <a:r>
              <a:rPr lang="en-US" dirty="0"/>
              <a:t> header class and all the TLVs.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FB0D5-77F9-4471-853D-AF279D2DA2E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01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CmduMessageTx: Class that contains the buffer and manages the </a:t>
            </a:r>
            <a:r>
              <a:rPr lang="en-US" dirty="0" err="1"/>
              <a:t>cmdu</a:t>
            </a:r>
            <a:r>
              <a:rPr lang="en-US" dirty="0"/>
              <a:t> header class and all the TLVs.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FB0D5-77F9-4471-853D-AF279D2DA2E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96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FB0D5-77F9-4471-853D-AF279D2DA2E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7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4047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5433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55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61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093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62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061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63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661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64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090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65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7467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66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1087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77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68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74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BEB410-970E-436E-BC2B-47920F67CF8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593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5532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70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4256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93176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93176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1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72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6238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51931760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51931760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43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bit on PUB/SUB and</a:t>
            </a:r>
            <a:r>
              <a:rPr lang="en-US" baseline="0" dirty="0"/>
              <a:t> what is “topic” – topic is a longest prefix match of the message start string used by the PUB/SUB bus to pass messages to subscribers.</a:t>
            </a:r>
          </a:p>
          <a:p>
            <a:r>
              <a:rPr lang="en-US" baseline="0" dirty="0"/>
              <a:t>It is basically a “filter” for unwanted messages, that allows subscribers to receive only messages of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365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bit on PUB/SUB and</a:t>
            </a:r>
            <a:r>
              <a:rPr lang="en-US" baseline="0" dirty="0"/>
              <a:t> what is “topic” – topic is a longest prefix match of the message start string used by the PUB/SUB bus to pass messages to subscribers.</a:t>
            </a:r>
          </a:p>
          <a:p>
            <a:r>
              <a:rPr lang="en-US" baseline="0" dirty="0"/>
              <a:t>It is basically a “filter” for unwanted messages, that allows subscribers to receive only messages of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47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050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D61C8689-8455-3546-ADF9-3B7273760F66}" type="slidenum">
              <a:rPr lang="en-US" sz="1400" kern="0" smtClean="0">
                <a:solidFill>
                  <a:prstClr val="black"/>
                </a:solidFill>
                <a:latin typeface="Arial"/>
                <a:cs typeface="Arial"/>
                <a:sym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 lang="en-US" sz="14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75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532100" y="2739554"/>
            <a:ext cx="6079800" cy="5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1551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subTitle" idx="3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311700" y="645155"/>
            <a:ext cx="60798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663229"/>
            <a:ext cx="774548" cy="2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right">
  <p:cSld name="SECTION_TITLE_AND_DESCRIPTION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08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9" name="Google Shape;109;p25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0" name="Google Shape;11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5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SECTION_TITLE_AND_DESCRIPTION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26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6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>
          <a:xfrm>
            <a:off x="659125" y="1613750"/>
            <a:ext cx="3123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4800" b="1">
              <a:solidFill>
                <a:srgbClr val="6716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picture left">
  <p:cSld name="SECTION_TITLE_AND_DESCRIPTION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0" y="0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27" name="Google Shape;127;p27"/>
          <p:cNvGrpSpPr/>
          <p:nvPr/>
        </p:nvGrpSpPr>
        <p:grpSpPr>
          <a:xfrm>
            <a:off x="333300" y="1495137"/>
            <a:ext cx="3905400" cy="2153233"/>
            <a:chOff x="333300" y="275937"/>
            <a:chExt cx="3905400" cy="2153233"/>
          </a:xfrm>
        </p:grpSpPr>
        <p:pic>
          <p:nvPicPr>
            <p:cNvPr id="128" name="Google Shape;12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7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st slide">
  <p:cSld name="SECTION_TITLE_AND_DESCRIPTION_1_2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 rotWithShape="1">
          <a:blip r:embed="rId2">
            <a:alphaModFix/>
          </a:blip>
          <a:srcRect l="40971"/>
          <a:stretch/>
        </p:blipFill>
        <p:spPr>
          <a:xfrm>
            <a:off x="4572000" y="-125"/>
            <a:ext cx="457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1660">
              <a:alpha val="76150"/>
            </a:srgb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28"/>
          <p:cNvGrpSpPr/>
          <p:nvPr/>
        </p:nvGrpSpPr>
        <p:grpSpPr>
          <a:xfrm>
            <a:off x="4905300" y="1495137"/>
            <a:ext cx="3905400" cy="2153233"/>
            <a:chOff x="333300" y="275937"/>
            <a:chExt cx="3905400" cy="2153233"/>
          </a:xfrm>
        </p:grpSpPr>
        <p:pic>
          <p:nvPicPr>
            <p:cNvPr id="135" name="Google Shape;1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688" y="275937"/>
              <a:ext cx="2952625" cy="113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8"/>
            <p:cNvSpPr txBox="1"/>
            <p:nvPr/>
          </p:nvSpPr>
          <p:spPr>
            <a:xfrm>
              <a:off x="333300" y="1379470"/>
              <a:ext cx="3905400" cy="10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Open Source Foundation</a:t>
              </a:r>
              <a:endParaRPr sz="30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652950" y="1607725"/>
            <a:ext cx="33633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821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96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83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56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8E7CC3"/>
                </a:solidFill>
              </a:defRPr>
            </a:lvl1pPr>
            <a:lvl2pPr lvl="1" algn="r" rtl="0">
              <a:buNone/>
              <a:defRPr sz="1000">
                <a:solidFill>
                  <a:srgbClr val="8E7CC3"/>
                </a:solidFill>
              </a:defRPr>
            </a:lvl2pPr>
            <a:lvl3pPr lvl="2" algn="r" rtl="0">
              <a:buNone/>
              <a:defRPr sz="1000">
                <a:solidFill>
                  <a:srgbClr val="8E7CC3"/>
                </a:solidFill>
              </a:defRPr>
            </a:lvl3pPr>
            <a:lvl4pPr lvl="3" algn="r" rtl="0">
              <a:buNone/>
              <a:defRPr sz="1000">
                <a:solidFill>
                  <a:srgbClr val="8E7CC3"/>
                </a:solidFill>
              </a:defRPr>
            </a:lvl4pPr>
            <a:lvl5pPr lvl="4" algn="r" rtl="0">
              <a:buNone/>
              <a:defRPr sz="1000">
                <a:solidFill>
                  <a:srgbClr val="8E7CC3"/>
                </a:solidFill>
              </a:defRPr>
            </a:lvl5pPr>
            <a:lvl6pPr lvl="5" algn="r" rtl="0">
              <a:buNone/>
              <a:defRPr sz="1000">
                <a:solidFill>
                  <a:srgbClr val="8E7CC3"/>
                </a:solidFill>
              </a:defRPr>
            </a:lvl6pPr>
            <a:lvl7pPr lvl="6" algn="r" rtl="0">
              <a:buNone/>
              <a:defRPr sz="1000">
                <a:solidFill>
                  <a:srgbClr val="8E7CC3"/>
                </a:solidFill>
              </a:defRPr>
            </a:lvl7pPr>
            <a:lvl8pPr lvl="7" algn="r" rtl="0">
              <a:buNone/>
              <a:defRPr sz="1000">
                <a:solidFill>
                  <a:srgbClr val="8E7CC3"/>
                </a:solidFill>
              </a:defRPr>
            </a:lvl8pPr>
            <a:lvl9pPr lvl="8" algn="r" rtl="0">
              <a:buNone/>
              <a:defRPr sz="1000">
                <a:solidFill>
                  <a:srgbClr val="8E7CC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  <p:sldLayoutId id="214748367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framewor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framework/transpo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image" Target="../media/image6.png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blob/master/framework/transport/ieee1905_transport/ieee1905_transport_packet_processing.cp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prplfoundation/prplMesh/tree/master/framework/tlvf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framework/discovery_agen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framework/wfa_ca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plfoundation/prplMesh/tree/master/framework/comm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olarion.imu.intel.com/polarion/module-attachment/IRE/Design/Intel%20MultiAP%20infrastructure%20HLD/diagram_20180215-2035.26886.mxg.png?revision=148837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29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/>
              <a:t>Local bus – Broker Config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64" y="3326850"/>
            <a:ext cx="3393787" cy="1465326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821" y="909899"/>
            <a:ext cx="7052624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Courier New" panose="02070309020205020404" pitchFamily="49" charset="0"/>
                <a:sym typeface="Arial"/>
              </a:rPr>
              <a:t>Broker configuration class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Courier New" panose="02070309020205020404" pitchFamily="49" charset="0"/>
                <a:sym typeface="Arial"/>
              </a:rPr>
              <a:t>Input - JSON configuration file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Courier New" panose="02070309020205020404" pitchFamily="49" charset="0"/>
                <a:sym typeface="Arial"/>
              </a:rPr>
              <a:t>frontend and backend endpoints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Courier New" panose="02070309020205020404" pitchFamily="49" charset="0"/>
                <a:sym typeface="Arial"/>
              </a:rPr>
              <a:t>Optional security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Courier New" panose="02070309020205020404" pitchFamily="49" charset="0"/>
                <a:sym typeface="Arial"/>
              </a:rPr>
              <a:t>Shared by Broker and BrokerInterface classes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cs typeface="Courier New" panose="02070309020205020404" pitchFamily="49" charset="0"/>
              </a:rPr>
              <a:t>Default location: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&lt;install prefix&gt;/share/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local_bus.conf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48" y="1107045"/>
            <a:ext cx="15430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Local bus – Broker API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4" y="1203326"/>
            <a:ext cx="5344685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Init()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– parse config and bind endpoints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Run()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– start forwarding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426" y="1849058"/>
            <a:ext cx="161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994" y="1022351"/>
            <a:ext cx="5438023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Any message sent over the local bus is either a message object or a derived message object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Example: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CmduMessage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Received messages are constructed using the factory design pattern (based on topic)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8FAFF-037C-D044-92F7-E86659A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 </a:t>
            </a:r>
            <a:r>
              <a:rPr lang="en-US"/>
              <a:t>– Message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994" y="1022351"/>
            <a:ext cx="5644102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Message structure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Topic –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message topic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Header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– message version (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const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), message total length (excluding topic &amp; header)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Frame/s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– message data (blob)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8FAFF-037C-D044-92F7-E86659A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 – Message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980D8-6111-3E46-8483-87EE9A583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096" y="791587"/>
            <a:ext cx="25241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Socket abstraction over 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msglib_socket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(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nng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/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zmq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)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Motivation – replace underlying messaging library with any implementation supporting PUB/SUB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 class – Socket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Derived classes – PubSocket, SubSocket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8FAFF-037C-D044-92F7-E86659A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 – Socket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6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PubSocket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Send(message)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SubSocket</a:t>
            </a:r>
            <a:endParaRPr lang="en-US" sz="15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+mn-lt"/>
              <a:cs typeface="Arial" panose="020B0604020202020204" pitchFamily="34" charset="0"/>
              <a:sym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Subscribe&lt;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message_type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&gt;()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Subscribe(topic)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Unsubscribe(topic)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Receive()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8FAFF-037C-D044-92F7-E86659A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 – Socket API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994" y="1022351"/>
            <a:ext cx="8228012" cy="342582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Provides polling abstraction over 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msglib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sockets and 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linux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fds</a:t>
            </a:r>
            <a:endParaRPr 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Based on Linux polling (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POLLIN / POLLERR /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etc.)</a:t>
            </a:r>
          </a:p>
          <a:p>
            <a:pPr marL="0" indent="0">
              <a:lnSpc>
                <a:spcPct val="200000"/>
              </a:lnSpc>
              <a:buClr>
                <a:srgbClr val="000000"/>
              </a:buClr>
              <a:buSzTx/>
              <a:buNone/>
            </a:pPr>
            <a:endParaRPr 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Poller APIs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Add/Modify/Remove(socket)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Add/Modify/Remove(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Poll(timeout = -1)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CheckEvent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(socket)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CheckEvent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8FAFF-037C-D044-92F7-E86659A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 – </a:t>
            </a:r>
            <a:r>
              <a:rPr lang="en-US" dirty="0" err="1"/>
              <a:t>Poller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994" y="1022351"/>
            <a:ext cx="7828756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Used for communicating over the bus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Simple wrapper class which contains both a PUB and a SUB socket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8FAFF-037C-D044-92F7-E86659A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 – Broker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79" y="2030211"/>
            <a:ext cx="2935472" cy="29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2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994" y="1022351"/>
            <a:ext cx="7828756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APIs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Init()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- connects both sockets to the bus based on config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§"/>
            </a:pPr>
            <a:r>
              <a:rPr lang="en-US" sz="15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SubSocket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connects to </a:t>
            </a:r>
            <a:r>
              <a:rPr lang="en-US" sz="15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config.backend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endpoint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§"/>
            </a:pPr>
            <a:r>
              <a:rPr lang="en-US" sz="15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PubSocket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connects to </a:t>
            </a:r>
            <a:r>
              <a:rPr lang="en-US" sz="15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config.frontend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endpoint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subscriber()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– subscriber socket getter, used for receive and poll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publisher()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– publisher socket getter, used for send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8FAFF-037C-D044-92F7-E86659A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 – Broker Interface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2420911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Local bus – Class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08" y="0"/>
            <a:ext cx="61421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Framework 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364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The PRPL mesh framework consist of the following components:</a:t>
            </a:r>
          </a:p>
          <a:p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Local bus and broker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1905 Transport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Discovery service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WFA_CA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Platform service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management service</a:t>
            </a:r>
          </a:p>
          <a:p>
            <a:pPr>
              <a:lnSpc>
                <a:spcPct val="150000"/>
              </a:lnSpc>
            </a:pP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https://github.com/prplfoundation/prplMesh/tree/master/framework</a:t>
            </a: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3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Local bus – Example Code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57200" y="767969"/>
          <a:ext cx="5894387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4" imgW="5901840" imgH="4414680" progId="Word.OpenDocumentText.12">
                  <p:embed/>
                </p:oleObj>
              </mc:Choice>
              <mc:Fallback>
                <p:oleObj name="Document" r:id="rId4" imgW="5901840" imgH="4414680" progId="Word.OpenDocumentTex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767969"/>
                        <a:ext cx="5894387" cy="400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76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Local bus – Example Code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57200" y="997862"/>
          <a:ext cx="584835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4" imgW="5901840" imgH="2895480" progId="Word.OpenDocumentText.12">
                  <p:embed/>
                </p:oleObj>
              </mc:Choice>
              <mc:Fallback>
                <p:oleObj name="Document" r:id="rId4" imgW="5901840" imgH="2895480" progId="Word.OpenDocumentTex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997862"/>
                        <a:ext cx="5848350" cy="284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34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1905 Transport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45460"/>
            <a:ext cx="9143999" cy="422672"/>
          </a:xfrm>
        </p:spPr>
        <p:txBody>
          <a:bodyPr/>
          <a:lstStyle/>
          <a:p>
            <a:r>
              <a:rPr lang="en" sz="3000" dirty="0"/>
              <a:t>Agenda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928688"/>
            <a:ext cx="840105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Overview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Features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Flow diagram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Components details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278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1905 transport -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7722238" cy="457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1905 transport is a process that provides a transport service for all entities that wish to send CMDUs outside of the box.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It is not based on the BBF code and was implemented from scratch.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The transport service solves the “MID generation sync issue”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	(while we have both agent and controller on the same box).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Supports all EasyMesh features required by the standard.</a:t>
            </a: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location:</a:t>
            </a: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https://github.com/prplfoundation/prplMesh/tree/master/framework/transport</a:t>
            </a:r>
            <a:endParaRPr lang="he-IL" sz="16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5610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1905 transport -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24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Packet filtering, verification and sanity.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MID assignment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Fragmentation/ de-fragmentation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Duplication detection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Multicast relayed/non-relayed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Optional - Alternative transport to support reliability/security (TBD)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393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1905 Transport flow diagram</a:t>
            </a:r>
          </a:p>
        </p:txBody>
      </p:sp>
      <p:pic>
        <p:nvPicPr>
          <p:cNvPr id="9" name="attachment_diagram_20180611-0924.31827.mxg.png">
            <a:extLst>
              <a:ext uri="{FF2B5EF4-FFF2-40B4-BE49-F238E27FC236}">
                <a16:creationId xmlns:a16="http://schemas.microsoft.com/office/drawing/2014/main" id="{092F4324-2C90-4135-B69B-C9D6782DF5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384" y="733708"/>
            <a:ext cx="7771552" cy="4268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5AF422-B8C9-40E8-9838-EE969EA1C627}"/>
              </a:ext>
            </a:extLst>
          </p:cNvPr>
          <p:cNvSpPr txBox="1"/>
          <p:nvPr/>
        </p:nvSpPr>
        <p:spPr>
          <a:xfrm>
            <a:off x="5468112" y="1733066"/>
            <a:ext cx="3577504" cy="2683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Flow color map: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Received duplicate packet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Relayed multicast receive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Unicast receive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n w="0"/>
                <a:solidFill>
                  <a:srgbClr val="66FF33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Unicast to other device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Multicast transmit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Alternative transport transmit (to other device)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Unicast to self (1905 or alt. transport).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Alternative transport transmit</a:t>
            </a:r>
          </a:p>
        </p:txBody>
      </p:sp>
    </p:spTree>
    <p:extLst>
      <p:ext uri="{BB962C8B-B14F-4D97-AF65-F5344CB8AC3E}">
        <p14:creationId xmlns:p14="http://schemas.microsoft.com/office/powerpoint/2010/main" val="106694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400" dirty="0"/>
              <a:t>1905 transport -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Main processing poll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271969" y="905583"/>
            <a:ext cx="7978896" cy="362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A basic design decision for the 1905 Transport is to make it a </a:t>
            </a:r>
            <a:r>
              <a:rPr lang="de-DE" b="1" dirty="0"/>
              <a:t>single thread process</a:t>
            </a:r>
            <a:r>
              <a:rPr lang="de-DE" dirty="0"/>
              <a:t> with a single central dispatcher/poll loop.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en-US" b="1" u="sng" dirty="0"/>
              <a:t>The poll loop gets input from: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Local bus – for outgoing packets (and control).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Network interface sockets – for incoming packets.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Network interface status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Global bus (TBD)</a:t>
            </a:r>
          </a:p>
          <a:p>
            <a:pPr lvl="8">
              <a:lnSpc>
                <a:spcPct val="150000"/>
              </a:lnSpc>
            </a:pPr>
            <a:endParaRPr lang="en-US" dirty="0"/>
          </a:p>
          <a:p>
            <a:pPr lvl="8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948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400" dirty="0"/>
              <a:t>1905 transport -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Packet sanity checking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271969" y="905583"/>
            <a:ext cx="8600062" cy="435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Packet sanity is doing mimmal verfication of the packet.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It parse the headers and check for It is doing some mimimal validation for the packet like: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Correct packet type (LLDP or 1905)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Minimum size of packet.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Consistent of </a:t>
            </a:r>
            <a:r>
              <a:rPr lang="en-US" dirty="0"/>
              <a:t>End of Message TLV</a:t>
            </a:r>
            <a:r>
              <a:rPr lang="de-DE" dirty="0"/>
              <a:t>.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Can be extended if needed..</a:t>
            </a:r>
            <a:endParaRPr lang="en-US" dirty="0"/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lvl="8">
              <a:lnSpc>
                <a:spcPct val="150000"/>
              </a:lnSpc>
            </a:pPr>
            <a:endParaRPr lang="en-US" sz="1600" dirty="0"/>
          </a:p>
          <a:p>
            <a:pPr lvl="8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440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1905 transport -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Bridge Configuration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271969" y="905583"/>
            <a:ext cx="8600062" cy="435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IEEE1905 standard defines unique behavior for bridging of the protocol's multicast packets.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1905 CMDU header contains a "relayIndicator" 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Only when this bit is set a packet should be forwarded by the bridge.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 order to support this requirement we: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Modify the default bridge behavior such that it will drop 1905 multicast packets.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Handle the packet forwarding in the transport service itself.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 use the following command to configure the bridge: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de-DE" dirty="0"/>
              <a:t>ebtables -t filter -I FORWARD 1 -p 0x893a --destination 01:80:c2:00:00:13 -j DROP</a:t>
            </a:r>
            <a:endParaRPr lang="en-US" dirty="0"/>
          </a:p>
          <a:p>
            <a:endParaRPr lang="en-US" dirty="0"/>
          </a:p>
          <a:p>
            <a:pPr lvl="8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514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99988"/>
            <a:ext cx="8229600" cy="469481"/>
          </a:xfrm>
        </p:spPr>
        <p:txBody>
          <a:bodyPr/>
          <a:lstStyle/>
          <a:p>
            <a:r>
              <a:rPr lang="en-US" sz="2400" dirty="0"/>
              <a:t>PRPL EasyMesh architecture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704FB41F-06CE-4300-B41D-FCF2A3D851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313" y="579441"/>
            <a:ext cx="8991612" cy="4152909"/>
            <a:chOff x="55" y="365"/>
            <a:chExt cx="5664" cy="2616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EC59AB4-CAB7-43C4-A664-85D522F3AB4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" y="365"/>
              <a:ext cx="5664" cy="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205">
              <a:extLst>
                <a:ext uri="{FF2B5EF4-FFF2-40B4-BE49-F238E27FC236}">
                  <a16:creationId xmlns:a16="http://schemas.microsoft.com/office/drawing/2014/main" id="{864753EC-694F-454F-B63F-5DF89CD39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" y="377"/>
              <a:ext cx="5646" cy="2601"/>
              <a:chOff x="67" y="377"/>
              <a:chExt cx="5646" cy="2601"/>
            </a:xfrm>
          </p:grpSpPr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83014200-676E-4357-B9B3-66574984CD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" y="2592"/>
                <a:ext cx="4895" cy="386"/>
              </a:xfrm>
              <a:custGeom>
                <a:avLst/>
                <a:gdLst>
                  <a:gd name="T0" fmla="*/ 13061 w 13109"/>
                  <a:gd name="T1" fmla="*/ 0 h 1034"/>
                  <a:gd name="T2" fmla="*/ 11797 w 13109"/>
                  <a:gd name="T3" fmla="*/ 16 h 1034"/>
                  <a:gd name="T4" fmla="*/ 11525 w 13109"/>
                  <a:gd name="T5" fmla="*/ 32 h 1034"/>
                  <a:gd name="T6" fmla="*/ 11541 w 13109"/>
                  <a:gd name="T7" fmla="*/ 16 h 1034"/>
                  <a:gd name="T8" fmla="*/ 10277 w 13109"/>
                  <a:gd name="T9" fmla="*/ 0 h 1034"/>
                  <a:gd name="T10" fmla="*/ 9509 w 13109"/>
                  <a:gd name="T11" fmla="*/ 32 h 1034"/>
                  <a:gd name="T12" fmla="*/ 9989 w 13109"/>
                  <a:gd name="T13" fmla="*/ 32 h 1034"/>
                  <a:gd name="T14" fmla="*/ 9221 w 13109"/>
                  <a:gd name="T15" fmla="*/ 0 h 1034"/>
                  <a:gd name="T16" fmla="*/ 7957 w 13109"/>
                  <a:gd name="T17" fmla="*/ 16 h 1034"/>
                  <a:gd name="T18" fmla="*/ 7685 w 13109"/>
                  <a:gd name="T19" fmla="*/ 32 h 1034"/>
                  <a:gd name="T20" fmla="*/ 7701 w 13109"/>
                  <a:gd name="T21" fmla="*/ 16 h 1034"/>
                  <a:gd name="T22" fmla="*/ 6437 w 13109"/>
                  <a:gd name="T23" fmla="*/ 0 h 1034"/>
                  <a:gd name="T24" fmla="*/ 5669 w 13109"/>
                  <a:gd name="T25" fmla="*/ 32 h 1034"/>
                  <a:gd name="T26" fmla="*/ 6149 w 13109"/>
                  <a:gd name="T27" fmla="*/ 32 h 1034"/>
                  <a:gd name="T28" fmla="*/ 5381 w 13109"/>
                  <a:gd name="T29" fmla="*/ 0 h 1034"/>
                  <a:gd name="T30" fmla="*/ 4117 w 13109"/>
                  <a:gd name="T31" fmla="*/ 16 h 1034"/>
                  <a:gd name="T32" fmla="*/ 3845 w 13109"/>
                  <a:gd name="T33" fmla="*/ 32 h 1034"/>
                  <a:gd name="T34" fmla="*/ 3861 w 13109"/>
                  <a:gd name="T35" fmla="*/ 16 h 1034"/>
                  <a:gd name="T36" fmla="*/ 2597 w 13109"/>
                  <a:gd name="T37" fmla="*/ 0 h 1034"/>
                  <a:gd name="T38" fmla="*/ 1829 w 13109"/>
                  <a:gd name="T39" fmla="*/ 32 h 1034"/>
                  <a:gd name="T40" fmla="*/ 2309 w 13109"/>
                  <a:gd name="T41" fmla="*/ 32 h 1034"/>
                  <a:gd name="T42" fmla="*/ 1541 w 13109"/>
                  <a:gd name="T43" fmla="*/ 0 h 1034"/>
                  <a:gd name="T44" fmla="*/ 277 w 13109"/>
                  <a:gd name="T45" fmla="*/ 16 h 1034"/>
                  <a:gd name="T46" fmla="*/ 32 w 13109"/>
                  <a:gd name="T47" fmla="*/ 27 h 1034"/>
                  <a:gd name="T48" fmla="*/ 16 w 13109"/>
                  <a:gd name="T49" fmla="*/ 11 h 1034"/>
                  <a:gd name="T50" fmla="*/ 273 w 13109"/>
                  <a:gd name="T51" fmla="*/ 1002 h 1034"/>
                  <a:gd name="T52" fmla="*/ 0 w 13109"/>
                  <a:gd name="T53" fmla="*/ 795 h 1034"/>
                  <a:gd name="T54" fmla="*/ 1057 w 13109"/>
                  <a:gd name="T55" fmla="*/ 1018 h 1034"/>
                  <a:gd name="T56" fmla="*/ 1329 w 13109"/>
                  <a:gd name="T57" fmla="*/ 1002 h 1034"/>
                  <a:gd name="T58" fmla="*/ 1313 w 13109"/>
                  <a:gd name="T59" fmla="*/ 1018 h 1034"/>
                  <a:gd name="T60" fmla="*/ 2577 w 13109"/>
                  <a:gd name="T61" fmla="*/ 1034 h 1034"/>
                  <a:gd name="T62" fmla="*/ 3345 w 13109"/>
                  <a:gd name="T63" fmla="*/ 1002 h 1034"/>
                  <a:gd name="T64" fmla="*/ 2865 w 13109"/>
                  <a:gd name="T65" fmla="*/ 1002 h 1034"/>
                  <a:gd name="T66" fmla="*/ 3633 w 13109"/>
                  <a:gd name="T67" fmla="*/ 1034 h 1034"/>
                  <a:gd name="T68" fmla="*/ 4897 w 13109"/>
                  <a:gd name="T69" fmla="*/ 1018 h 1034"/>
                  <a:gd name="T70" fmla="*/ 5169 w 13109"/>
                  <a:gd name="T71" fmla="*/ 1002 h 1034"/>
                  <a:gd name="T72" fmla="*/ 5153 w 13109"/>
                  <a:gd name="T73" fmla="*/ 1018 h 1034"/>
                  <a:gd name="T74" fmla="*/ 6417 w 13109"/>
                  <a:gd name="T75" fmla="*/ 1034 h 1034"/>
                  <a:gd name="T76" fmla="*/ 7185 w 13109"/>
                  <a:gd name="T77" fmla="*/ 1002 h 1034"/>
                  <a:gd name="T78" fmla="*/ 6705 w 13109"/>
                  <a:gd name="T79" fmla="*/ 1002 h 1034"/>
                  <a:gd name="T80" fmla="*/ 7473 w 13109"/>
                  <a:gd name="T81" fmla="*/ 1034 h 1034"/>
                  <a:gd name="T82" fmla="*/ 8737 w 13109"/>
                  <a:gd name="T83" fmla="*/ 1018 h 1034"/>
                  <a:gd name="T84" fmla="*/ 9009 w 13109"/>
                  <a:gd name="T85" fmla="*/ 1002 h 1034"/>
                  <a:gd name="T86" fmla="*/ 8993 w 13109"/>
                  <a:gd name="T87" fmla="*/ 1018 h 1034"/>
                  <a:gd name="T88" fmla="*/ 10257 w 13109"/>
                  <a:gd name="T89" fmla="*/ 1034 h 1034"/>
                  <a:gd name="T90" fmla="*/ 11025 w 13109"/>
                  <a:gd name="T91" fmla="*/ 1002 h 1034"/>
                  <a:gd name="T92" fmla="*/ 10545 w 13109"/>
                  <a:gd name="T93" fmla="*/ 1002 h 1034"/>
                  <a:gd name="T94" fmla="*/ 11313 w 13109"/>
                  <a:gd name="T95" fmla="*/ 1034 h 1034"/>
                  <a:gd name="T96" fmla="*/ 12577 w 13109"/>
                  <a:gd name="T97" fmla="*/ 1018 h 1034"/>
                  <a:gd name="T98" fmla="*/ 12849 w 13109"/>
                  <a:gd name="T99" fmla="*/ 1002 h 1034"/>
                  <a:gd name="T100" fmla="*/ 13109 w 13109"/>
                  <a:gd name="T101" fmla="*/ 782 h 1034"/>
                  <a:gd name="T102" fmla="*/ 12849 w 13109"/>
                  <a:gd name="T103" fmla="*/ 1002 h 1034"/>
                  <a:gd name="T104" fmla="*/ 13109 w 13109"/>
                  <a:gd name="T105" fmla="*/ 494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09" h="1034">
                    <a:moveTo>
                      <a:pt x="13061" y="32"/>
                    </a:moveTo>
                    <a:lnTo>
                      <a:pt x="12581" y="32"/>
                    </a:lnTo>
                    <a:cubicBezTo>
                      <a:pt x="12572" y="32"/>
                      <a:pt x="12565" y="25"/>
                      <a:pt x="12565" y="16"/>
                    </a:cubicBezTo>
                    <a:cubicBezTo>
                      <a:pt x="12565" y="7"/>
                      <a:pt x="12572" y="0"/>
                      <a:pt x="12581" y="0"/>
                    </a:cubicBezTo>
                    <a:lnTo>
                      <a:pt x="13061" y="0"/>
                    </a:lnTo>
                    <a:cubicBezTo>
                      <a:pt x="13070" y="0"/>
                      <a:pt x="13077" y="7"/>
                      <a:pt x="13077" y="16"/>
                    </a:cubicBezTo>
                    <a:cubicBezTo>
                      <a:pt x="13077" y="25"/>
                      <a:pt x="13070" y="32"/>
                      <a:pt x="13061" y="32"/>
                    </a:cubicBezTo>
                    <a:close/>
                    <a:moveTo>
                      <a:pt x="12293" y="32"/>
                    </a:moveTo>
                    <a:lnTo>
                      <a:pt x="11813" y="32"/>
                    </a:lnTo>
                    <a:cubicBezTo>
                      <a:pt x="11804" y="32"/>
                      <a:pt x="11797" y="25"/>
                      <a:pt x="11797" y="16"/>
                    </a:cubicBezTo>
                    <a:cubicBezTo>
                      <a:pt x="11797" y="7"/>
                      <a:pt x="11804" y="0"/>
                      <a:pt x="11813" y="0"/>
                    </a:cubicBezTo>
                    <a:lnTo>
                      <a:pt x="12293" y="0"/>
                    </a:lnTo>
                    <a:cubicBezTo>
                      <a:pt x="12302" y="0"/>
                      <a:pt x="12309" y="7"/>
                      <a:pt x="12309" y="16"/>
                    </a:cubicBezTo>
                    <a:cubicBezTo>
                      <a:pt x="12309" y="25"/>
                      <a:pt x="12302" y="32"/>
                      <a:pt x="12293" y="32"/>
                    </a:cubicBezTo>
                    <a:close/>
                    <a:moveTo>
                      <a:pt x="11525" y="32"/>
                    </a:moveTo>
                    <a:lnTo>
                      <a:pt x="11045" y="32"/>
                    </a:lnTo>
                    <a:cubicBezTo>
                      <a:pt x="11036" y="32"/>
                      <a:pt x="11029" y="25"/>
                      <a:pt x="11029" y="16"/>
                    </a:cubicBezTo>
                    <a:cubicBezTo>
                      <a:pt x="11029" y="7"/>
                      <a:pt x="11036" y="0"/>
                      <a:pt x="11045" y="0"/>
                    </a:cubicBezTo>
                    <a:lnTo>
                      <a:pt x="11525" y="0"/>
                    </a:lnTo>
                    <a:cubicBezTo>
                      <a:pt x="11534" y="0"/>
                      <a:pt x="11541" y="7"/>
                      <a:pt x="11541" y="16"/>
                    </a:cubicBezTo>
                    <a:cubicBezTo>
                      <a:pt x="11541" y="25"/>
                      <a:pt x="11534" y="32"/>
                      <a:pt x="11525" y="32"/>
                    </a:cubicBezTo>
                    <a:close/>
                    <a:moveTo>
                      <a:pt x="10757" y="32"/>
                    </a:moveTo>
                    <a:lnTo>
                      <a:pt x="10277" y="32"/>
                    </a:lnTo>
                    <a:cubicBezTo>
                      <a:pt x="10268" y="32"/>
                      <a:pt x="10261" y="25"/>
                      <a:pt x="10261" y="16"/>
                    </a:cubicBezTo>
                    <a:cubicBezTo>
                      <a:pt x="10261" y="7"/>
                      <a:pt x="10268" y="0"/>
                      <a:pt x="10277" y="0"/>
                    </a:cubicBezTo>
                    <a:lnTo>
                      <a:pt x="10757" y="0"/>
                    </a:lnTo>
                    <a:cubicBezTo>
                      <a:pt x="10766" y="0"/>
                      <a:pt x="10773" y="7"/>
                      <a:pt x="10773" y="16"/>
                    </a:cubicBezTo>
                    <a:cubicBezTo>
                      <a:pt x="10773" y="25"/>
                      <a:pt x="10766" y="32"/>
                      <a:pt x="10757" y="32"/>
                    </a:cubicBezTo>
                    <a:close/>
                    <a:moveTo>
                      <a:pt x="9989" y="32"/>
                    </a:moveTo>
                    <a:lnTo>
                      <a:pt x="9509" y="32"/>
                    </a:lnTo>
                    <a:cubicBezTo>
                      <a:pt x="9500" y="32"/>
                      <a:pt x="9493" y="25"/>
                      <a:pt x="9493" y="16"/>
                    </a:cubicBezTo>
                    <a:cubicBezTo>
                      <a:pt x="9493" y="7"/>
                      <a:pt x="9500" y="0"/>
                      <a:pt x="9509" y="0"/>
                    </a:cubicBezTo>
                    <a:lnTo>
                      <a:pt x="9989" y="0"/>
                    </a:lnTo>
                    <a:cubicBezTo>
                      <a:pt x="9998" y="0"/>
                      <a:pt x="10005" y="7"/>
                      <a:pt x="10005" y="16"/>
                    </a:cubicBezTo>
                    <a:cubicBezTo>
                      <a:pt x="10005" y="25"/>
                      <a:pt x="9998" y="32"/>
                      <a:pt x="9989" y="32"/>
                    </a:cubicBezTo>
                    <a:close/>
                    <a:moveTo>
                      <a:pt x="9221" y="32"/>
                    </a:moveTo>
                    <a:lnTo>
                      <a:pt x="8741" y="32"/>
                    </a:lnTo>
                    <a:cubicBezTo>
                      <a:pt x="8732" y="32"/>
                      <a:pt x="8725" y="25"/>
                      <a:pt x="8725" y="16"/>
                    </a:cubicBezTo>
                    <a:cubicBezTo>
                      <a:pt x="8725" y="7"/>
                      <a:pt x="8732" y="0"/>
                      <a:pt x="8741" y="0"/>
                    </a:cubicBezTo>
                    <a:lnTo>
                      <a:pt x="9221" y="0"/>
                    </a:lnTo>
                    <a:cubicBezTo>
                      <a:pt x="9230" y="0"/>
                      <a:pt x="9237" y="7"/>
                      <a:pt x="9237" y="16"/>
                    </a:cubicBezTo>
                    <a:cubicBezTo>
                      <a:pt x="9237" y="25"/>
                      <a:pt x="9230" y="32"/>
                      <a:pt x="9221" y="32"/>
                    </a:cubicBezTo>
                    <a:close/>
                    <a:moveTo>
                      <a:pt x="8453" y="32"/>
                    </a:moveTo>
                    <a:lnTo>
                      <a:pt x="7973" y="32"/>
                    </a:lnTo>
                    <a:cubicBezTo>
                      <a:pt x="7964" y="32"/>
                      <a:pt x="7957" y="25"/>
                      <a:pt x="7957" y="16"/>
                    </a:cubicBezTo>
                    <a:cubicBezTo>
                      <a:pt x="7957" y="7"/>
                      <a:pt x="7964" y="0"/>
                      <a:pt x="7973" y="0"/>
                    </a:cubicBezTo>
                    <a:lnTo>
                      <a:pt x="8453" y="0"/>
                    </a:lnTo>
                    <a:cubicBezTo>
                      <a:pt x="8462" y="0"/>
                      <a:pt x="8469" y="7"/>
                      <a:pt x="8469" y="16"/>
                    </a:cubicBezTo>
                    <a:cubicBezTo>
                      <a:pt x="8469" y="25"/>
                      <a:pt x="8462" y="32"/>
                      <a:pt x="8453" y="32"/>
                    </a:cubicBezTo>
                    <a:close/>
                    <a:moveTo>
                      <a:pt x="7685" y="32"/>
                    </a:moveTo>
                    <a:lnTo>
                      <a:pt x="7205" y="32"/>
                    </a:lnTo>
                    <a:cubicBezTo>
                      <a:pt x="7196" y="32"/>
                      <a:pt x="7189" y="25"/>
                      <a:pt x="7189" y="16"/>
                    </a:cubicBezTo>
                    <a:cubicBezTo>
                      <a:pt x="7189" y="7"/>
                      <a:pt x="7196" y="0"/>
                      <a:pt x="7205" y="0"/>
                    </a:cubicBezTo>
                    <a:lnTo>
                      <a:pt x="7685" y="0"/>
                    </a:lnTo>
                    <a:cubicBezTo>
                      <a:pt x="7694" y="0"/>
                      <a:pt x="7701" y="7"/>
                      <a:pt x="7701" y="16"/>
                    </a:cubicBezTo>
                    <a:cubicBezTo>
                      <a:pt x="7701" y="25"/>
                      <a:pt x="7694" y="32"/>
                      <a:pt x="7685" y="32"/>
                    </a:cubicBezTo>
                    <a:close/>
                    <a:moveTo>
                      <a:pt x="6917" y="32"/>
                    </a:moveTo>
                    <a:lnTo>
                      <a:pt x="6437" y="32"/>
                    </a:lnTo>
                    <a:cubicBezTo>
                      <a:pt x="6428" y="32"/>
                      <a:pt x="6421" y="25"/>
                      <a:pt x="6421" y="16"/>
                    </a:cubicBezTo>
                    <a:cubicBezTo>
                      <a:pt x="6421" y="7"/>
                      <a:pt x="6428" y="0"/>
                      <a:pt x="6437" y="0"/>
                    </a:cubicBezTo>
                    <a:lnTo>
                      <a:pt x="6917" y="0"/>
                    </a:lnTo>
                    <a:cubicBezTo>
                      <a:pt x="6926" y="0"/>
                      <a:pt x="6933" y="7"/>
                      <a:pt x="6933" y="16"/>
                    </a:cubicBezTo>
                    <a:cubicBezTo>
                      <a:pt x="6933" y="25"/>
                      <a:pt x="6926" y="32"/>
                      <a:pt x="6917" y="32"/>
                    </a:cubicBezTo>
                    <a:close/>
                    <a:moveTo>
                      <a:pt x="6149" y="32"/>
                    </a:moveTo>
                    <a:lnTo>
                      <a:pt x="5669" y="32"/>
                    </a:lnTo>
                    <a:cubicBezTo>
                      <a:pt x="5660" y="32"/>
                      <a:pt x="5653" y="25"/>
                      <a:pt x="5653" y="16"/>
                    </a:cubicBezTo>
                    <a:cubicBezTo>
                      <a:pt x="5653" y="7"/>
                      <a:pt x="5660" y="0"/>
                      <a:pt x="5669" y="0"/>
                    </a:cubicBezTo>
                    <a:lnTo>
                      <a:pt x="6149" y="0"/>
                    </a:lnTo>
                    <a:cubicBezTo>
                      <a:pt x="6158" y="0"/>
                      <a:pt x="6165" y="7"/>
                      <a:pt x="6165" y="16"/>
                    </a:cubicBezTo>
                    <a:cubicBezTo>
                      <a:pt x="6165" y="25"/>
                      <a:pt x="6158" y="32"/>
                      <a:pt x="6149" y="32"/>
                    </a:cubicBezTo>
                    <a:close/>
                    <a:moveTo>
                      <a:pt x="5381" y="32"/>
                    </a:moveTo>
                    <a:lnTo>
                      <a:pt x="4901" y="32"/>
                    </a:lnTo>
                    <a:cubicBezTo>
                      <a:pt x="4892" y="32"/>
                      <a:pt x="4885" y="25"/>
                      <a:pt x="4885" y="16"/>
                    </a:cubicBezTo>
                    <a:cubicBezTo>
                      <a:pt x="4885" y="7"/>
                      <a:pt x="4892" y="0"/>
                      <a:pt x="4901" y="0"/>
                    </a:cubicBezTo>
                    <a:lnTo>
                      <a:pt x="5381" y="0"/>
                    </a:lnTo>
                    <a:cubicBezTo>
                      <a:pt x="5390" y="0"/>
                      <a:pt x="5397" y="7"/>
                      <a:pt x="5397" y="16"/>
                    </a:cubicBezTo>
                    <a:cubicBezTo>
                      <a:pt x="5397" y="25"/>
                      <a:pt x="5390" y="32"/>
                      <a:pt x="5381" y="32"/>
                    </a:cubicBezTo>
                    <a:close/>
                    <a:moveTo>
                      <a:pt x="4613" y="32"/>
                    </a:moveTo>
                    <a:lnTo>
                      <a:pt x="4133" y="32"/>
                    </a:lnTo>
                    <a:cubicBezTo>
                      <a:pt x="4124" y="32"/>
                      <a:pt x="4117" y="25"/>
                      <a:pt x="4117" y="16"/>
                    </a:cubicBezTo>
                    <a:cubicBezTo>
                      <a:pt x="4117" y="7"/>
                      <a:pt x="4124" y="0"/>
                      <a:pt x="4133" y="0"/>
                    </a:cubicBezTo>
                    <a:lnTo>
                      <a:pt x="4613" y="0"/>
                    </a:lnTo>
                    <a:cubicBezTo>
                      <a:pt x="4622" y="0"/>
                      <a:pt x="4629" y="7"/>
                      <a:pt x="4629" y="16"/>
                    </a:cubicBezTo>
                    <a:cubicBezTo>
                      <a:pt x="4629" y="25"/>
                      <a:pt x="4622" y="32"/>
                      <a:pt x="4613" y="32"/>
                    </a:cubicBezTo>
                    <a:close/>
                    <a:moveTo>
                      <a:pt x="3845" y="32"/>
                    </a:moveTo>
                    <a:lnTo>
                      <a:pt x="3365" y="32"/>
                    </a:lnTo>
                    <a:cubicBezTo>
                      <a:pt x="3356" y="32"/>
                      <a:pt x="3349" y="25"/>
                      <a:pt x="3349" y="16"/>
                    </a:cubicBezTo>
                    <a:cubicBezTo>
                      <a:pt x="3349" y="7"/>
                      <a:pt x="3356" y="0"/>
                      <a:pt x="3365" y="0"/>
                    </a:cubicBezTo>
                    <a:lnTo>
                      <a:pt x="3845" y="0"/>
                    </a:lnTo>
                    <a:cubicBezTo>
                      <a:pt x="3854" y="0"/>
                      <a:pt x="3861" y="7"/>
                      <a:pt x="3861" y="16"/>
                    </a:cubicBezTo>
                    <a:cubicBezTo>
                      <a:pt x="3861" y="25"/>
                      <a:pt x="3854" y="32"/>
                      <a:pt x="3845" y="32"/>
                    </a:cubicBezTo>
                    <a:close/>
                    <a:moveTo>
                      <a:pt x="3077" y="32"/>
                    </a:moveTo>
                    <a:lnTo>
                      <a:pt x="2597" y="32"/>
                    </a:lnTo>
                    <a:cubicBezTo>
                      <a:pt x="2588" y="32"/>
                      <a:pt x="2581" y="25"/>
                      <a:pt x="2581" y="16"/>
                    </a:cubicBezTo>
                    <a:cubicBezTo>
                      <a:pt x="2581" y="7"/>
                      <a:pt x="2588" y="0"/>
                      <a:pt x="2597" y="0"/>
                    </a:cubicBezTo>
                    <a:lnTo>
                      <a:pt x="3077" y="0"/>
                    </a:lnTo>
                    <a:cubicBezTo>
                      <a:pt x="3086" y="0"/>
                      <a:pt x="3093" y="7"/>
                      <a:pt x="3093" y="16"/>
                    </a:cubicBezTo>
                    <a:cubicBezTo>
                      <a:pt x="3093" y="25"/>
                      <a:pt x="3086" y="32"/>
                      <a:pt x="3077" y="32"/>
                    </a:cubicBezTo>
                    <a:close/>
                    <a:moveTo>
                      <a:pt x="2309" y="32"/>
                    </a:moveTo>
                    <a:lnTo>
                      <a:pt x="1829" y="32"/>
                    </a:lnTo>
                    <a:cubicBezTo>
                      <a:pt x="1820" y="32"/>
                      <a:pt x="1813" y="25"/>
                      <a:pt x="1813" y="16"/>
                    </a:cubicBezTo>
                    <a:cubicBezTo>
                      <a:pt x="1813" y="7"/>
                      <a:pt x="1820" y="0"/>
                      <a:pt x="1829" y="0"/>
                    </a:cubicBezTo>
                    <a:lnTo>
                      <a:pt x="2309" y="0"/>
                    </a:lnTo>
                    <a:cubicBezTo>
                      <a:pt x="2318" y="0"/>
                      <a:pt x="2325" y="7"/>
                      <a:pt x="2325" y="16"/>
                    </a:cubicBezTo>
                    <a:cubicBezTo>
                      <a:pt x="2325" y="25"/>
                      <a:pt x="2318" y="32"/>
                      <a:pt x="2309" y="32"/>
                    </a:cubicBezTo>
                    <a:close/>
                    <a:moveTo>
                      <a:pt x="1541" y="32"/>
                    </a:moveTo>
                    <a:lnTo>
                      <a:pt x="1061" y="32"/>
                    </a:lnTo>
                    <a:cubicBezTo>
                      <a:pt x="1052" y="32"/>
                      <a:pt x="1045" y="25"/>
                      <a:pt x="1045" y="16"/>
                    </a:cubicBezTo>
                    <a:cubicBezTo>
                      <a:pt x="1045" y="7"/>
                      <a:pt x="1052" y="0"/>
                      <a:pt x="1061" y="0"/>
                    </a:cubicBezTo>
                    <a:lnTo>
                      <a:pt x="1541" y="0"/>
                    </a:lnTo>
                    <a:cubicBezTo>
                      <a:pt x="1550" y="0"/>
                      <a:pt x="1557" y="7"/>
                      <a:pt x="1557" y="16"/>
                    </a:cubicBezTo>
                    <a:cubicBezTo>
                      <a:pt x="1557" y="25"/>
                      <a:pt x="1550" y="32"/>
                      <a:pt x="1541" y="32"/>
                    </a:cubicBezTo>
                    <a:close/>
                    <a:moveTo>
                      <a:pt x="773" y="32"/>
                    </a:moveTo>
                    <a:lnTo>
                      <a:pt x="293" y="32"/>
                    </a:lnTo>
                    <a:cubicBezTo>
                      <a:pt x="284" y="32"/>
                      <a:pt x="277" y="25"/>
                      <a:pt x="277" y="16"/>
                    </a:cubicBezTo>
                    <a:cubicBezTo>
                      <a:pt x="277" y="7"/>
                      <a:pt x="284" y="0"/>
                      <a:pt x="293" y="0"/>
                    </a:cubicBezTo>
                    <a:lnTo>
                      <a:pt x="773" y="0"/>
                    </a:lnTo>
                    <a:cubicBezTo>
                      <a:pt x="782" y="0"/>
                      <a:pt x="789" y="7"/>
                      <a:pt x="789" y="16"/>
                    </a:cubicBezTo>
                    <a:cubicBezTo>
                      <a:pt x="789" y="25"/>
                      <a:pt x="782" y="32"/>
                      <a:pt x="773" y="32"/>
                    </a:cubicBezTo>
                    <a:close/>
                    <a:moveTo>
                      <a:pt x="32" y="27"/>
                    </a:moveTo>
                    <a:lnTo>
                      <a:pt x="32" y="507"/>
                    </a:lnTo>
                    <a:cubicBezTo>
                      <a:pt x="32" y="516"/>
                      <a:pt x="24" y="523"/>
                      <a:pt x="16" y="523"/>
                    </a:cubicBezTo>
                    <a:cubicBezTo>
                      <a:pt x="7" y="523"/>
                      <a:pt x="0" y="516"/>
                      <a:pt x="0" y="507"/>
                    </a:cubicBezTo>
                    <a:lnTo>
                      <a:pt x="0" y="27"/>
                    </a:lnTo>
                    <a:cubicBezTo>
                      <a:pt x="0" y="18"/>
                      <a:pt x="7" y="11"/>
                      <a:pt x="16" y="11"/>
                    </a:cubicBezTo>
                    <a:cubicBezTo>
                      <a:pt x="24" y="11"/>
                      <a:pt x="32" y="18"/>
                      <a:pt x="32" y="27"/>
                    </a:cubicBezTo>
                    <a:close/>
                    <a:moveTo>
                      <a:pt x="32" y="795"/>
                    </a:moveTo>
                    <a:lnTo>
                      <a:pt x="32" y="1018"/>
                    </a:lnTo>
                    <a:lnTo>
                      <a:pt x="16" y="1002"/>
                    </a:lnTo>
                    <a:lnTo>
                      <a:pt x="273" y="1002"/>
                    </a:lnTo>
                    <a:cubicBezTo>
                      <a:pt x="282" y="1002"/>
                      <a:pt x="289" y="1009"/>
                      <a:pt x="289" y="1018"/>
                    </a:cubicBezTo>
                    <a:cubicBezTo>
                      <a:pt x="289" y="1026"/>
                      <a:pt x="282" y="1034"/>
                      <a:pt x="273" y="1034"/>
                    </a:cubicBezTo>
                    <a:lnTo>
                      <a:pt x="16" y="1034"/>
                    </a:lnTo>
                    <a:cubicBezTo>
                      <a:pt x="7" y="1034"/>
                      <a:pt x="0" y="1026"/>
                      <a:pt x="0" y="1018"/>
                    </a:cubicBezTo>
                    <a:lnTo>
                      <a:pt x="0" y="795"/>
                    </a:lnTo>
                    <a:cubicBezTo>
                      <a:pt x="0" y="786"/>
                      <a:pt x="7" y="779"/>
                      <a:pt x="16" y="779"/>
                    </a:cubicBezTo>
                    <a:cubicBezTo>
                      <a:pt x="24" y="779"/>
                      <a:pt x="32" y="786"/>
                      <a:pt x="32" y="795"/>
                    </a:cubicBezTo>
                    <a:close/>
                    <a:moveTo>
                      <a:pt x="561" y="1002"/>
                    </a:moveTo>
                    <a:lnTo>
                      <a:pt x="1041" y="1002"/>
                    </a:lnTo>
                    <a:cubicBezTo>
                      <a:pt x="1050" y="1002"/>
                      <a:pt x="1057" y="1009"/>
                      <a:pt x="1057" y="1018"/>
                    </a:cubicBezTo>
                    <a:cubicBezTo>
                      <a:pt x="1057" y="1026"/>
                      <a:pt x="1050" y="1034"/>
                      <a:pt x="1041" y="1034"/>
                    </a:cubicBezTo>
                    <a:lnTo>
                      <a:pt x="561" y="1034"/>
                    </a:lnTo>
                    <a:cubicBezTo>
                      <a:pt x="552" y="1034"/>
                      <a:pt x="545" y="1026"/>
                      <a:pt x="545" y="1018"/>
                    </a:cubicBezTo>
                    <a:cubicBezTo>
                      <a:pt x="545" y="1009"/>
                      <a:pt x="552" y="1002"/>
                      <a:pt x="561" y="1002"/>
                    </a:cubicBezTo>
                    <a:close/>
                    <a:moveTo>
                      <a:pt x="1329" y="1002"/>
                    </a:moveTo>
                    <a:lnTo>
                      <a:pt x="1809" y="1002"/>
                    </a:lnTo>
                    <a:cubicBezTo>
                      <a:pt x="1818" y="1002"/>
                      <a:pt x="1825" y="1009"/>
                      <a:pt x="1825" y="1018"/>
                    </a:cubicBezTo>
                    <a:cubicBezTo>
                      <a:pt x="1825" y="1026"/>
                      <a:pt x="1818" y="1034"/>
                      <a:pt x="1809" y="1034"/>
                    </a:cubicBezTo>
                    <a:lnTo>
                      <a:pt x="1329" y="1034"/>
                    </a:lnTo>
                    <a:cubicBezTo>
                      <a:pt x="1320" y="1034"/>
                      <a:pt x="1313" y="1026"/>
                      <a:pt x="1313" y="1018"/>
                    </a:cubicBezTo>
                    <a:cubicBezTo>
                      <a:pt x="1313" y="1009"/>
                      <a:pt x="1320" y="1002"/>
                      <a:pt x="1329" y="1002"/>
                    </a:cubicBezTo>
                    <a:close/>
                    <a:moveTo>
                      <a:pt x="2097" y="1002"/>
                    </a:moveTo>
                    <a:lnTo>
                      <a:pt x="2577" y="1002"/>
                    </a:lnTo>
                    <a:cubicBezTo>
                      <a:pt x="2586" y="1002"/>
                      <a:pt x="2593" y="1009"/>
                      <a:pt x="2593" y="1018"/>
                    </a:cubicBezTo>
                    <a:cubicBezTo>
                      <a:pt x="2593" y="1026"/>
                      <a:pt x="2586" y="1034"/>
                      <a:pt x="2577" y="1034"/>
                    </a:cubicBezTo>
                    <a:lnTo>
                      <a:pt x="2097" y="1034"/>
                    </a:lnTo>
                    <a:cubicBezTo>
                      <a:pt x="2088" y="1034"/>
                      <a:pt x="2081" y="1026"/>
                      <a:pt x="2081" y="1018"/>
                    </a:cubicBezTo>
                    <a:cubicBezTo>
                      <a:pt x="2081" y="1009"/>
                      <a:pt x="2088" y="1002"/>
                      <a:pt x="2097" y="1002"/>
                    </a:cubicBezTo>
                    <a:close/>
                    <a:moveTo>
                      <a:pt x="2865" y="1002"/>
                    </a:moveTo>
                    <a:lnTo>
                      <a:pt x="3345" y="1002"/>
                    </a:lnTo>
                    <a:cubicBezTo>
                      <a:pt x="3354" y="1002"/>
                      <a:pt x="3361" y="1009"/>
                      <a:pt x="3361" y="1018"/>
                    </a:cubicBezTo>
                    <a:cubicBezTo>
                      <a:pt x="3361" y="1026"/>
                      <a:pt x="3354" y="1034"/>
                      <a:pt x="3345" y="1034"/>
                    </a:cubicBezTo>
                    <a:lnTo>
                      <a:pt x="2865" y="1034"/>
                    </a:lnTo>
                    <a:cubicBezTo>
                      <a:pt x="2856" y="1034"/>
                      <a:pt x="2849" y="1026"/>
                      <a:pt x="2849" y="1018"/>
                    </a:cubicBezTo>
                    <a:cubicBezTo>
                      <a:pt x="2849" y="1009"/>
                      <a:pt x="2856" y="1002"/>
                      <a:pt x="2865" y="1002"/>
                    </a:cubicBezTo>
                    <a:close/>
                    <a:moveTo>
                      <a:pt x="3633" y="1002"/>
                    </a:moveTo>
                    <a:lnTo>
                      <a:pt x="4113" y="1002"/>
                    </a:lnTo>
                    <a:cubicBezTo>
                      <a:pt x="4122" y="1002"/>
                      <a:pt x="4129" y="1009"/>
                      <a:pt x="4129" y="1018"/>
                    </a:cubicBezTo>
                    <a:cubicBezTo>
                      <a:pt x="4129" y="1026"/>
                      <a:pt x="4122" y="1034"/>
                      <a:pt x="4113" y="1034"/>
                    </a:cubicBezTo>
                    <a:lnTo>
                      <a:pt x="3633" y="1034"/>
                    </a:lnTo>
                    <a:cubicBezTo>
                      <a:pt x="3624" y="1034"/>
                      <a:pt x="3617" y="1026"/>
                      <a:pt x="3617" y="1018"/>
                    </a:cubicBezTo>
                    <a:cubicBezTo>
                      <a:pt x="3617" y="1009"/>
                      <a:pt x="3624" y="1002"/>
                      <a:pt x="3633" y="1002"/>
                    </a:cubicBezTo>
                    <a:close/>
                    <a:moveTo>
                      <a:pt x="4401" y="1002"/>
                    </a:moveTo>
                    <a:lnTo>
                      <a:pt x="4881" y="1002"/>
                    </a:lnTo>
                    <a:cubicBezTo>
                      <a:pt x="4890" y="1002"/>
                      <a:pt x="4897" y="1009"/>
                      <a:pt x="4897" y="1018"/>
                    </a:cubicBezTo>
                    <a:cubicBezTo>
                      <a:pt x="4897" y="1026"/>
                      <a:pt x="4890" y="1034"/>
                      <a:pt x="4881" y="1034"/>
                    </a:cubicBezTo>
                    <a:lnTo>
                      <a:pt x="4401" y="1034"/>
                    </a:lnTo>
                    <a:cubicBezTo>
                      <a:pt x="4392" y="1034"/>
                      <a:pt x="4385" y="1026"/>
                      <a:pt x="4385" y="1018"/>
                    </a:cubicBezTo>
                    <a:cubicBezTo>
                      <a:pt x="4385" y="1009"/>
                      <a:pt x="4392" y="1002"/>
                      <a:pt x="4401" y="1002"/>
                    </a:cubicBezTo>
                    <a:close/>
                    <a:moveTo>
                      <a:pt x="5169" y="1002"/>
                    </a:moveTo>
                    <a:lnTo>
                      <a:pt x="5649" y="1002"/>
                    </a:lnTo>
                    <a:cubicBezTo>
                      <a:pt x="5658" y="1002"/>
                      <a:pt x="5665" y="1009"/>
                      <a:pt x="5665" y="1018"/>
                    </a:cubicBezTo>
                    <a:cubicBezTo>
                      <a:pt x="5665" y="1026"/>
                      <a:pt x="5658" y="1034"/>
                      <a:pt x="5649" y="1034"/>
                    </a:cubicBezTo>
                    <a:lnTo>
                      <a:pt x="5169" y="1034"/>
                    </a:lnTo>
                    <a:cubicBezTo>
                      <a:pt x="5160" y="1034"/>
                      <a:pt x="5153" y="1026"/>
                      <a:pt x="5153" y="1018"/>
                    </a:cubicBezTo>
                    <a:cubicBezTo>
                      <a:pt x="5153" y="1009"/>
                      <a:pt x="5160" y="1002"/>
                      <a:pt x="5169" y="1002"/>
                    </a:cubicBezTo>
                    <a:close/>
                    <a:moveTo>
                      <a:pt x="5937" y="1002"/>
                    </a:moveTo>
                    <a:lnTo>
                      <a:pt x="6417" y="1002"/>
                    </a:lnTo>
                    <a:cubicBezTo>
                      <a:pt x="6426" y="1002"/>
                      <a:pt x="6433" y="1009"/>
                      <a:pt x="6433" y="1018"/>
                    </a:cubicBezTo>
                    <a:cubicBezTo>
                      <a:pt x="6433" y="1026"/>
                      <a:pt x="6426" y="1034"/>
                      <a:pt x="6417" y="1034"/>
                    </a:cubicBezTo>
                    <a:lnTo>
                      <a:pt x="5937" y="1034"/>
                    </a:lnTo>
                    <a:cubicBezTo>
                      <a:pt x="5928" y="1034"/>
                      <a:pt x="5921" y="1026"/>
                      <a:pt x="5921" y="1018"/>
                    </a:cubicBezTo>
                    <a:cubicBezTo>
                      <a:pt x="5921" y="1009"/>
                      <a:pt x="5928" y="1002"/>
                      <a:pt x="5937" y="1002"/>
                    </a:cubicBezTo>
                    <a:close/>
                    <a:moveTo>
                      <a:pt x="6705" y="1002"/>
                    </a:moveTo>
                    <a:lnTo>
                      <a:pt x="7185" y="1002"/>
                    </a:lnTo>
                    <a:cubicBezTo>
                      <a:pt x="7194" y="1002"/>
                      <a:pt x="7201" y="1009"/>
                      <a:pt x="7201" y="1018"/>
                    </a:cubicBezTo>
                    <a:cubicBezTo>
                      <a:pt x="7201" y="1026"/>
                      <a:pt x="7194" y="1034"/>
                      <a:pt x="7185" y="1034"/>
                    </a:cubicBezTo>
                    <a:lnTo>
                      <a:pt x="6705" y="1034"/>
                    </a:lnTo>
                    <a:cubicBezTo>
                      <a:pt x="6696" y="1034"/>
                      <a:pt x="6689" y="1026"/>
                      <a:pt x="6689" y="1018"/>
                    </a:cubicBezTo>
                    <a:cubicBezTo>
                      <a:pt x="6689" y="1009"/>
                      <a:pt x="6696" y="1002"/>
                      <a:pt x="6705" y="1002"/>
                    </a:cubicBezTo>
                    <a:close/>
                    <a:moveTo>
                      <a:pt x="7473" y="1002"/>
                    </a:moveTo>
                    <a:lnTo>
                      <a:pt x="7953" y="1002"/>
                    </a:lnTo>
                    <a:cubicBezTo>
                      <a:pt x="7962" y="1002"/>
                      <a:pt x="7969" y="1009"/>
                      <a:pt x="7969" y="1018"/>
                    </a:cubicBezTo>
                    <a:cubicBezTo>
                      <a:pt x="7969" y="1026"/>
                      <a:pt x="7962" y="1034"/>
                      <a:pt x="7953" y="1034"/>
                    </a:cubicBezTo>
                    <a:lnTo>
                      <a:pt x="7473" y="1034"/>
                    </a:lnTo>
                    <a:cubicBezTo>
                      <a:pt x="7464" y="1034"/>
                      <a:pt x="7457" y="1026"/>
                      <a:pt x="7457" y="1018"/>
                    </a:cubicBezTo>
                    <a:cubicBezTo>
                      <a:pt x="7457" y="1009"/>
                      <a:pt x="7464" y="1002"/>
                      <a:pt x="7473" y="1002"/>
                    </a:cubicBezTo>
                    <a:close/>
                    <a:moveTo>
                      <a:pt x="8241" y="1002"/>
                    </a:moveTo>
                    <a:lnTo>
                      <a:pt x="8721" y="1002"/>
                    </a:lnTo>
                    <a:cubicBezTo>
                      <a:pt x="8730" y="1002"/>
                      <a:pt x="8737" y="1009"/>
                      <a:pt x="8737" y="1018"/>
                    </a:cubicBezTo>
                    <a:cubicBezTo>
                      <a:pt x="8737" y="1026"/>
                      <a:pt x="8730" y="1034"/>
                      <a:pt x="8721" y="1034"/>
                    </a:cubicBezTo>
                    <a:lnTo>
                      <a:pt x="8241" y="1034"/>
                    </a:lnTo>
                    <a:cubicBezTo>
                      <a:pt x="8232" y="1034"/>
                      <a:pt x="8225" y="1026"/>
                      <a:pt x="8225" y="1018"/>
                    </a:cubicBezTo>
                    <a:cubicBezTo>
                      <a:pt x="8225" y="1009"/>
                      <a:pt x="8232" y="1002"/>
                      <a:pt x="8241" y="1002"/>
                    </a:cubicBezTo>
                    <a:close/>
                    <a:moveTo>
                      <a:pt x="9009" y="1002"/>
                    </a:moveTo>
                    <a:lnTo>
                      <a:pt x="9489" y="1002"/>
                    </a:lnTo>
                    <a:cubicBezTo>
                      <a:pt x="9498" y="1002"/>
                      <a:pt x="9505" y="1009"/>
                      <a:pt x="9505" y="1018"/>
                    </a:cubicBezTo>
                    <a:cubicBezTo>
                      <a:pt x="9505" y="1026"/>
                      <a:pt x="9498" y="1034"/>
                      <a:pt x="9489" y="1034"/>
                    </a:cubicBezTo>
                    <a:lnTo>
                      <a:pt x="9009" y="1034"/>
                    </a:lnTo>
                    <a:cubicBezTo>
                      <a:pt x="9000" y="1034"/>
                      <a:pt x="8993" y="1026"/>
                      <a:pt x="8993" y="1018"/>
                    </a:cubicBezTo>
                    <a:cubicBezTo>
                      <a:pt x="8993" y="1009"/>
                      <a:pt x="9000" y="1002"/>
                      <a:pt x="9009" y="1002"/>
                    </a:cubicBezTo>
                    <a:close/>
                    <a:moveTo>
                      <a:pt x="9777" y="1002"/>
                    </a:moveTo>
                    <a:lnTo>
                      <a:pt x="10257" y="1002"/>
                    </a:lnTo>
                    <a:cubicBezTo>
                      <a:pt x="10266" y="1002"/>
                      <a:pt x="10273" y="1009"/>
                      <a:pt x="10273" y="1018"/>
                    </a:cubicBezTo>
                    <a:cubicBezTo>
                      <a:pt x="10273" y="1026"/>
                      <a:pt x="10266" y="1034"/>
                      <a:pt x="10257" y="1034"/>
                    </a:cubicBezTo>
                    <a:lnTo>
                      <a:pt x="9777" y="1034"/>
                    </a:lnTo>
                    <a:cubicBezTo>
                      <a:pt x="9768" y="1034"/>
                      <a:pt x="9761" y="1026"/>
                      <a:pt x="9761" y="1018"/>
                    </a:cubicBezTo>
                    <a:cubicBezTo>
                      <a:pt x="9761" y="1009"/>
                      <a:pt x="9768" y="1002"/>
                      <a:pt x="9777" y="1002"/>
                    </a:cubicBezTo>
                    <a:close/>
                    <a:moveTo>
                      <a:pt x="10545" y="1002"/>
                    </a:moveTo>
                    <a:lnTo>
                      <a:pt x="11025" y="1002"/>
                    </a:lnTo>
                    <a:cubicBezTo>
                      <a:pt x="11034" y="1002"/>
                      <a:pt x="11041" y="1009"/>
                      <a:pt x="11041" y="1018"/>
                    </a:cubicBezTo>
                    <a:cubicBezTo>
                      <a:pt x="11041" y="1026"/>
                      <a:pt x="11034" y="1034"/>
                      <a:pt x="11025" y="1034"/>
                    </a:cubicBezTo>
                    <a:lnTo>
                      <a:pt x="10545" y="1034"/>
                    </a:lnTo>
                    <a:cubicBezTo>
                      <a:pt x="10536" y="1034"/>
                      <a:pt x="10529" y="1026"/>
                      <a:pt x="10529" y="1018"/>
                    </a:cubicBezTo>
                    <a:cubicBezTo>
                      <a:pt x="10529" y="1009"/>
                      <a:pt x="10536" y="1002"/>
                      <a:pt x="10545" y="1002"/>
                    </a:cubicBezTo>
                    <a:close/>
                    <a:moveTo>
                      <a:pt x="11313" y="1002"/>
                    </a:moveTo>
                    <a:lnTo>
                      <a:pt x="11793" y="1002"/>
                    </a:lnTo>
                    <a:cubicBezTo>
                      <a:pt x="11802" y="1002"/>
                      <a:pt x="11809" y="1009"/>
                      <a:pt x="11809" y="1018"/>
                    </a:cubicBezTo>
                    <a:cubicBezTo>
                      <a:pt x="11809" y="1026"/>
                      <a:pt x="11802" y="1034"/>
                      <a:pt x="11793" y="1034"/>
                    </a:cubicBezTo>
                    <a:lnTo>
                      <a:pt x="11313" y="1034"/>
                    </a:lnTo>
                    <a:cubicBezTo>
                      <a:pt x="11304" y="1034"/>
                      <a:pt x="11297" y="1026"/>
                      <a:pt x="11297" y="1018"/>
                    </a:cubicBezTo>
                    <a:cubicBezTo>
                      <a:pt x="11297" y="1009"/>
                      <a:pt x="11304" y="1002"/>
                      <a:pt x="11313" y="1002"/>
                    </a:cubicBezTo>
                    <a:close/>
                    <a:moveTo>
                      <a:pt x="12081" y="1002"/>
                    </a:moveTo>
                    <a:lnTo>
                      <a:pt x="12561" y="1002"/>
                    </a:lnTo>
                    <a:cubicBezTo>
                      <a:pt x="12570" y="1002"/>
                      <a:pt x="12577" y="1009"/>
                      <a:pt x="12577" y="1018"/>
                    </a:cubicBezTo>
                    <a:cubicBezTo>
                      <a:pt x="12577" y="1026"/>
                      <a:pt x="12570" y="1034"/>
                      <a:pt x="12561" y="1034"/>
                    </a:cubicBezTo>
                    <a:lnTo>
                      <a:pt x="12081" y="1034"/>
                    </a:lnTo>
                    <a:cubicBezTo>
                      <a:pt x="12072" y="1034"/>
                      <a:pt x="12065" y="1026"/>
                      <a:pt x="12065" y="1018"/>
                    </a:cubicBezTo>
                    <a:cubicBezTo>
                      <a:pt x="12065" y="1009"/>
                      <a:pt x="12072" y="1002"/>
                      <a:pt x="12081" y="1002"/>
                    </a:cubicBezTo>
                    <a:close/>
                    <a:moveTo>
                      <a:pt x="12849" y="1002"/>
                    </a:moveTo>
                    <a:lnTo>
                      <a:pt x="13093" y="1002"/>
                    </a:lnTo>
                    <a:lnTo>
                      <a:pt x="13077" y="1018"/>
                    </a:lnTo>
                    <a:lnTo>
                      <a:pt x="13077" y="782"/>
                    </a:lnTo>
                    <a:cubicBezTo>
                      <a:pt x="13077" y="773"/>
                      <a:pt x="13084" y="766"/>
                      <a:pt x="13093" y="766"/>
                    </a:cubicBezTo>
                    <a:cubicBezTo>
                      <a:pt x="13102" y="766"/>
                      <a:pt x="13109" y="773"/>
                      <a:pt x="13109" y="782"/>
                    </a:cubicBezTo>
                    <a:lnTo>
                      <a:pt x="13109" y="1018"/>
                    </a:lnTo>
                    <a:cubicBezTo>
                      <a:pt x="13109" y="1026"/>
                      <a:pt x="13102" y="1034"/>
                      <a:pt x="13093" y="1034"/>
                    </a:cubicBezTo>
                    <a:lnTo>
                      <a:pt x="12849" y="1034"/>
                    </a:lnTo>
                    <a:cubicBezTo>
                      <a:pt x="12840" y="1034"/>
                      <a:pt x="12833" y="1026"/>
                      <a:pt x="12833" y="1018"/>
                    </a:cubicBezTo>
                    <a:cubicBezTo>
                      <a:pt x="12833" y="1009"/>
                      <a:pt x="12840" y="1002"/>
                      <a:pt x="12849" y="1002"/>
                    </a:cubicBezTo>
                    <a:close/>
                    <a:moveTo>
                      <a:pt x="13077" y="494"/>
                    </a:moveTo>
                    <a:lnTo>
                      <a:pt x="13077" y="16"/>
                    </a:lnTo>
                    <a:cubicBezTo>
                      <a:pt x="13077" y="7"/>
                      <a:pt x="13084" y="0"/>
                      <a:pt x="13093" y="0"/>
                    </a:cubicBezTo>
                    <a:cubicBezTo>
                      <a:pt x="13102" y="0"/>
                      <a:pt x="13109" y="7"/>
                      <a:pt x="13109" y="16"/>
                    </a:cubicBezTo>
                    <a:lnTo>
                      <a:pt x="13109" y="494"/>
                    </a:lnTo>
                    <a:cubicBezTo>
                      <a:pt x="13109" y="502"/>
                      <a:pt x="13102" y="510"/>
                      <a:pt x="13093" y="510"/>
                    </a:cubicBezTo>
                    <a:cubicBezTo>
                      <a:pt x="13084" y="510"/>
                      <a:pt x="13077" y="502"/>
                      <a:pt x="13077" y="494"/>
                    </a:cubicBezTo>
                    <a:close/>
                  </a:path>
                </a:pathLst>
              </a:custGeom>
              <a:solidFill>
                <a:srgbClr val="7F7F7F"/>
              </a:solidFill>
              <a:ln w="0" cap="flat">
                <a:solidFill>
                  <a:srgbClr val="7F7F7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6">
                <a:extLst>
                  <a:ext uri="{FF2B5EF4-FFF2-40B4-BE49-F238E27FC236}">
                    <a16:creationId xmlns:a16="http://schemas.microsoft.com/office/drawing/2014/main" id="{8D4BAE0B-0ED5-42B9-9BBA-A278BE1F6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" y="377"/>
                <a:ext cx="5646" cy="21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7">
                <a:extLst>
                  <a:ext uri="{FF2B5EF4-FFF2-40B4-BE49-F238E27FC236}">
                    <a16:creationId xmlns:a16="http://schemas.microsoft.com/office/drawing/2014/main" id="{3712CADC-D137-4877-A6FB-BF09F8D2C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" y="377"/>
                <a:ext cx="5646" cy="2149"/>
              </a:xfrm>
              <a:prstGeom prst="rect">
                <a:avLst/>
              </a:prstGeom>
              <a:noFill/>
              <a:ln w="19050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8">
                <a:extLst>
                  <a:ext uri="{FF2B5EF4-FFF2-40B4-BE49-F238E27FC236}">
                    <a16:creationId xmlns:a16="http://schemas.microsoft.com/office/drawing/2014/main" id="{CD80F575-60CA-47AD-8FC0-9CED03596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" y="890"/>
                <a:ext cx="2428" cy="33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9">
                <a:extLst>
                  <a:ext uri="{FF2B5EF4-FFF2-40B4-BE49-F238E27FC236}">
                    <a16:creationId xmlns:a16="http://schemas.microsoft.com/office/drawing/2014/main" id="{ECEDA4FB-0476-4BA4-8004-83278795A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" y="890"/>
                <a:ext cx="2428" cy="339"/>
              </a:xfrm>
              <a:prstGeom prst="rect">
                <a:avLst/>
              </a:prstGeom>
              <a:noFill/>
              <a:ln w="19050" cap="rnd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0">
                <a:extLst>
                  <a:ext uri="{FF2B5EF4-FFF2-40B4-BE49-F238E27FC236}">
                    <a16:creationId xmlns:a16="http://schemas.microsoft.com/office/drawing/2014/main" id="{382E475E-96BD-4C60-8872-EB767AEB6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993"/>
                <a:ext cx="71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buClrTx/>
                </a:pPr>
                <a:r>
                  <a:rPr lang="en-US" altLang="en-US" sz="1100" dirty="0">
                    <a:solidFill>
                      <a:srgbClr val="FFFFFF"/>
                    </a:solidFill>
                    <a:latin typeface="Intel Clear" panose="020B0604020203020204" pitchFamily="34" charset="0"/>
                  </a:rPr>
                  <a:t>PRPL mesh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 Agent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11">
                <a:extLst>
                  <a:ext uri="{FF2B5EF4-FFF2-40B4-BE49-F238E27FC236}">
                    <a16:creationId xmlns:a16="http://schemas.microsoft.com/office/drawing/2014/main" id="{F72FD4E4-A537-4594-BF88-925349F75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1848"/>
                <a:ext cx="751" cy="417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12">
                <a:extLst>
                  <a:ext uri="{FF2B5EF4-FFF2-40B4-BE49-F238E27FC236}">
                    <a16:creationId xmlns:a16="http://schemas.microsoft.com/office/drawing/2014/main" id="{DE709428-5947-4F13-BB93-643F3E042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1848"/>
                <a:ext cx="751" cy="417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3">
                <a:extLst>
                  <a:ext uri="{FF2B5EF4-FFF2-40B4-BE49-F238E27FC236}">
                    <a16:creationId xmlns:a16="http://schemas.microsoft.com/office/drawing/2014/main" id="{8852C6F5-0430-462A-91CA-70169B183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937"/>
                <a:ext cx="436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Platform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4">
                <a:extLst>
                  <a:ext uri="{FF2B5EF4-FFF2-40B4-BE49-F238E27FC236}">
                    <a16:creationId xmlns:a16="http://schemas.microsoft.com/office/drawing/2014/main" id="{2C671418-9DB8-4FE7-8447-8CFF2B13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" y="2054"/>
                <a:ext cx="328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Calibri" panose="020F0502020204030204" pitchFamily="34" charset="0"/>
                  </a:rPr>
                  <a:t>Service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15">
                <a:extLst>
                  <a:ext uri="{FF2B5EF4-FFF2-40B4-BE49-F238E27FC236}">
                    <a16:creationId xmlns:a16="http://schemas.microsoft.com/office/drawing/2014/main" id="{DF58D651-7906-4BF4-8736-EBD6496A6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" y="1848"/>
                <a:ext cx="751" cy="417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Rectangle 16">
                <a:extLst>
                  <a:ext uri="{FF2B5EF4-FFF2-40B4-BE49-F238E27FC236}">
                    <a16:creationId xmlns:a16="http://schemas.microsoft.com/office/drawing/2014/main" id="{45B92A04-D08B-412A-82EE-1A0468BCF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" y="1848"/>
                <a:ext cx="751" cy="417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Rectangle 17">
                <a:extLst>
                  <a:ext uri="{FF2B5EF4-FFF2-40B4-BE49-F238E27FC236}">
                    <a16:creationId xmlns:a16="http://schemas.microsoft.com/office/drawing/2014/main" id="{016C59F5-4CE7-4A5E-A5FF-75B4832E6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" y="1883"/>
                <a:ext cx="280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1905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4" name="Rectangle 18">
                <a:extLst>
                  <a:ext uri="{FF2B5EF4-FFF2-40B4-BE49-F238E27FC236}">
                    <a16:creationId xmlns:a16="http://schemas.microsoft.com/office/drawing/2014/main" id="{F4B4D110-6B20-4DC3-9AD3-E6A05F653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1883"/>
                <a:ext cx="7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5" name="Rectangle 19">
                <a:extLst>
                  <a:ext uri="{FF2B5EF4-FFF2-40B4-BE49-F238E27FC236}">
                    <a16:creationId xmlns:a16="http://schemas.microsoft.com/office/drawing/2014/main" id="{8DAF942C-3365-4007-B15A-2926AAC89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2" y="1883"/>
                <a:ext cx="113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6" name="Rectangle 20">
                <a:extLst>
                  <a:ext uri="{FF2B5EF4-FFF2-40B4-BE49-F238E27FC236}">
                    <a16:creationId xmlns:a16="http://schemas.microsoft.com/office/drawing/2014/main" id="{2C55E9F5-E35A-4578-854F-0806C0AB2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1990"/>
                <a:ext cx="490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Topology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7" name="Rectangle 21">
                <a:extLst>
                  <a:ext uri="{FF2B5EF4-FFF2-40B4-BE49-F238E27FC236}">
                    <a16:creationId xmlns:a16="http://schemas.microsoft.com/office/drawing/2014/main" id="{4A373BA6-89BF-435A-A94A-8EEB8C13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1990"/>
                <a:ext cx="161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&amp; 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8" name="Rectangle 22">
                <a:extLst>
                  <a:ext uri="{FF2B5EF4-FFF2-40B4-BE49-F238E27FC236}">
                    <a16:creationId xmlns:a16="http://schemas.microsoft.com/office/drawing/2014/main" id="{99CC6426-7203-4088-AD2B-2A91239DE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" y="2097"/>
                <a:ext cx="801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discovery service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79" name="Rectangle 23">
                <a:extLst>
                  <a:ext uri="{FF2B5EF4-FFF2-40B4-BE49-F238E27FC236}">
                    <a16:creationId xmlns:a16="http://schemas.microsoft.com/office/drawing/2014/main" id="{A331E14E-FB48-471C-9963-C404A5485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6" y="1842"/>
                <a:ext cx="717" cy="418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Rectangle 24">
                <a:extLst>
                  <a:ext uri="{FF2B5EF4-FFF2-40B4-BE49-F238E27FC236}">
                    <a16:creationId xmlns:a16="http://schemas.microsoft.com/office/drawing/2014/main" id="{E1279CD6-C10B-453A-9E1B-E0CA6B83B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6" y="1842"/>
                <a:ext cx="717" cy="418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Rectangle 25">
                <a:extLst>
                  <a:ext uri="{FF2B5EF4-FFF2-40B4-BE49-F238E27FC236}">
                    <a16:creationId xmlns:a16="http://schemas.microsoft.com/office/drawing/2014/main" id="{0C5C55EE-3C1B-4324-BB77-625783283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1879"/>
                <a:ext cx="280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1905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4" name="Rectangle 26">
                <a:extLst>
                  <a:ext uri="{FF2B5EF4-FFF2-40B4-BE49-F238E27FC236}">
                    <a16:creationId xmlns:a16="http://schemas.microsoft.com/office/drawing/2014/main" id="{2402AA1B-33B9-47AC-8ACC-DEA94AD8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1879"/>
                <a:ext cx="7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.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5" name="Rectangle 27">
                <a:extLst>
                  <a:ext uri="{FF2B5EF4-FFF2-40B4-BE49-F238E27FC236}">
                    <a16:creationId xmlns:a16="http://schemas.microsoft.com/office/drawing/2014/main" id="{DDDB53DA-3C69-4C54-96C0-9432C5C3D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879"/>
                <a:ext cx="113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6" name="Rectangle 28">
                <a:extLst>
                  <a:ext uri="{FF2B5EF4-FFF2-40B4-BE49-F238E27FC236}">
                    <a16:creationId xmlns:a16="http://schemas.microsoft.com/office/drawing/2014/main" id="{38911007-3546-4010-A9FE-033746EB4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" y="1983"/>
                <a:ext cx="483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Transport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7" name="Rectangle 29">
                <a:extLst>
                  <a:ext uri="{FF2B5EF4-FFF2-40B4-BE49-F238E27FC236}">
                    <a16:creationId xmlns:a16="http://schemas.microsoft.com/office/drawing/2014/main" id="{9E78CB49-6562-42D3-94EC-874F0AD36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" y="2090"/>
                <a:ext cx="358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service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8" name="Rectangle 30">
                <a:extLst>
                  <a:ext uri="{FF2B5EF4-FFF2-40B4-BE49-F238E27FC236}">
                    <a16:creationId xmlns:a16="http://schemas.microsoft.com/office/drawing/2014/main" id="{BE60A1C5-CCF1-4141-AC9D-51339BAAE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" y="481"/>
                <a:ext cx="5250" cy="24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Rectangle 31">
                <a:extLst>
                  <a:ext uri="{FF2B5EF4-FFF2-40B4-BE49-F238E27FC236}">
                    <a16:creationId xmlns:a16="http://schemas.microsoft.com/office/drawing/2014/main" id="{D29D95C4-35EC-49FE-9FBF-AB34C9C77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" y="481"/>
                <a:ext cx="5250" cy="245"/>
              </a:xfrm>
              <a:prstGeom prst="rect">
                <a:avLst/>
              </a:prstGeom>
              <a:noFill/>
              <a:ln w="19050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Rectangle 32">
                <a:extLst>
                  <a:ext uri="{FF2B5EF4-FFF2-40B4-BE49-F238E27FC236}">
                    <a16:creationId xmlns:a16="http://schemas.microsoft.com/office/drawing/2014/main" id="{A08D9EC4-3995-479B-9D19-D966B9150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544"/>
                <a:ext cx="155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1" name="Rectangle 33">
                <a:extLst>
                  <a:ext uri="{FF2B5EF4-FFF2-40B4-BE49-F238E27FC236}">
                    <a16:creationId xmlns:a16="http://schemas.microsoft.com/office/drawing/2014/main" id="{50FDBFED-7D01-436F-8DCC-3CB2E7416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544"/>
                <a:ext cx="84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2" name="Rectangle 34">
                <a:extLst>
                  <a:ext uri="{FF2B5EF4-FFF2-40B4-BE49-F238E27FC236}">
                    <a16:creationId xmlns:a16="http://schemas.microsoft.com/office/drawing/2014/main" id="{131074E3-334C-49F4-ABC3-3F1577B4A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544"/>
                <a:ext cx="1302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Distribution Management Entity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3" name="Rectangle 35">
                <a:extLst>
                  <a:ext uri="{FF2B5EF4-FFF2-40B4-BE49-F238E27FC236}">
                    <a16:creationId xmlns:a16="http://schemas.microsoft.com/office/drawing/2014/main" id="{22666B78-5465-44B6-9763-CF1218DF9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886"/>
                <a:ext cx="2427" cy="340"/>
              </a:xfrm>
              <a:prstGeom prst="rect">
                <a:avLst/>
              </a:pr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Rectangle 36">
                <a:extLst>
                  <a:ext uri="{FF2B5EF4-FFF2-40B4-BE49-F238E27FC236}">
                    <a16:creationId xmlns:a16="http://schemas.microsoft.com/office/drawing/2014/main" id="{42EAE00C-C928-4590-8C61-8B135D877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991"/>
                <a:ext cx="88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PRPL mesh Controller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7" name="Rectangle 37">
                <a:extLst>
                  <a:ext uri="{FF2B5EF4-FFF2-40B4-BE49-F238E27FC236}">
                    <a16:creationId xmlns:a16="http://schemas.microsoft.com/office/drawing/2014/main" id="{B7B4044F-491B-4709-9873-B7B1DC3B8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886"/>
                <a:ext cx="2427" cy="340"/>
              </a:xfrm>
              <a:prstGeom prst="rect">
                <a:avLst/>
              </a:prstGeom>
              <a:noFill/>
              <a:ln w="25400" cap="rnd">
                <a:solidFill>
                  <a:srgbClr val="007FB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Line 38">
                <a:extLst>
                  <a:ext uri="{FF2B5EF4-FFF2-40B4-BE49-F238E27FC236}">
                    <a16:creationId xmlns:a16="http://schemas.microsoft.com/office/drawing/2014/main" id="{88CF424F-23C1-45BA-9E33-68CC5E312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9" y="1265"/>
                <a:ext cx="0" cy="199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Freeform 39">
                <a:extLst>
                  <a:ext uri="{FF2B5EF4-FFF2-40B4-BE49-F238E27FC236}">
                    <a16:creationId xmlns:a16="http://schemas.microsoft.com/office/drawing/2014/main" id="{FB382D84-0309-4633-AC7E-00E2EF99F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" y="1451"/>
                <a:ext cx="52" cy="52"/>
              </a:xfrm>
              <a:custGeom>
                <a:avLst/>
                <a:gdLst>
                  <a:gd name="T0" fmla="*/ 70 w 140"/>
                  <a:gd name="T1" fmla="*/ 139 h 139"/>
                  <a:gd name="T2" fmla="*/ 0 w 140"/>
                  <a:gd name="T3" fmla="*/ 0 h 139"/>
                  <a:gd name="T4" fmla="*/ 140 w 140"/>
                  <a:gd name="T5" fmla="*/ 0 h 139"/>
                  <a:gd name="T6" fmla="*/ 70 w 140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6" y="22"/>
                      <a:pt x="140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Freeform 40">
                <a:extLst>
                  <a:ext uri="{FF2B5EF4-FFF2-40B4-BE49-F238E27FC236}">
                    <a16:creationId xmlns:a16="http://schemas.microsoft.com/office/drawing/2014/main" id="{28F98902-5B2E-4CAD-916F-76579C2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" y="1226"/>
                <a:ext cx="52" cy="52"/>
              </a:xfrm>
              <a:custGeom>
                <a:avLst/>
                <a:gdLst>
                  <a:gd name="T0" fmla="*/ 70 w 140"/>
                  <a:gd name="T1" fmla="*/ 0 h 140"/>
                  <a:gd name="T2" fmla="*/ 140 w 140"/>
                  <a:gd name="T3" fmla="*/ 140 h 140"/>
                  <a:gd name="T4" fmla="*/ 0 w 140"/>
                  <a:gd name="T5" fmla="*/ 140 h 140"/>
                  <a:gd name="T6" fmla="*/ 70 w 140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lnTo>
                      <a:pt x="140" y="140"/>
                    </a:lnTo>
                    <a:cubicBezTo>
                      <a:pt x="96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089" name="Picture 41">
                <a:extLst>
                  <a:ext uri="{FF2B5EF4-FFF2-40B4-BE49-F238E27FC236}">
                    <a16:creationId xmlns:a16="http://schemas.microsoft.com/office/drawing/2014/main" id="{5EE869A6-E048-4DB4-AF72-27029F9632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2" y="1143"/>
                <a:ext cx="216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01" name="Rectangle 42">
                <a:extLst>
                  <a:ext uri="{FF2B5EF4-FFF2-40B4-BE49-F238E27FC236}">
                    <a16:creationId xmlns:a16="http://schemas.microsoft.com/office/drawing/2014/main" id="{071D6BF5-3CEA-45C4-80DE-84B8F8C5D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145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Rectangle 43">
                <a:extLst>
                  <a:ext uri="{FF2B5EF4-FFF2-40B4-BE49-F238E27FC236}">
                    <a16:creationId xmlns:a16="http://schemas.microsoft.com/office/drawing/2014/main" id="{97EF03E8-6F26-462C-8992-594592A5D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1145"/>
                <a:ext cx="12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BTL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092" name="Picture 44">
                <a:extLst>
                  <a:ext uri="{FF2B5EF4-FFF2-40B4-BE49-F238E27FC236}">
                    <a16:creationId xmlns:a16="http://schemas.microsoft.com/office/drawing/2014/main" id="{8375ED5F-0388-4149-AB14-340794ABE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1143"/>
                <a:ext cx="21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1" name="Rectangle 45">
                <a:extLst>
                  <a:ext uri="{FF2B5EF4-FFF2-40B4-BE49-F238E27FC236}">
                    <a16:creationId xmlns:a16="http://schemas.microsoft.com/office/drawing/2014/main" id="{D192F472-CBCA-41C8-8910-C343AA574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1148"/>
                <a:ext cx="214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Rectangle 46">
                <a:extLst>
                  <a:ext uri="{FF2B5EF4-FFF2-40B4-BE49-F238E27FC236}">
                    <a16:creationId xmlns:a16="http://schemas.microsoft.com/office/drawing/2014/main" id="{743B7BA4-9B6F-4CA5-9A56-CFA8BFE8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1148"/>
                <a:ext cx="12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BTL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3" name="Line 47">
                <a:extLst>
                  <a:ext uri="{FF2B5EF4-FFF2-40B4-BE49-F238E27FC236}">
                    <a16:creationId xmlns:a16="http://schemas.microsoft.com/office/drawing/2014/main" id="{7CCB1659-F8E1-4FF5-8D57-DF58C0861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" y="1269"/>
                <a:ext cx="0" cy="190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Freeform 48">
                <a:extLst>
                  <a:ext uri="{FF2B5EF4-FFF2-40B4-BE49-F238E27FC236}">
                    <a16:creationId xmlns:a16="http://schemas.microsoft.com/office/drawing/2014/main" id="{EE5B00CE-0E28-4E98-B8C0-752F68C93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7" y="1446"/>
                <a:ext cx="52" cy="52"/>
              </a:xfrm>
              <a:custGeom>
                <a:avLst/>
                <a:gdLst>
                  <a:gd name="T0" fmla="*/ 69 w 139"/>
                  <a:gd name="T1" fmla="*/ 140 h 140"/>
                  <a:gd name="T2" fmla="*/ 0 w 139"/>
                  <a:gd name="T3" fmla="*/ 0 h 140"/>
                  <a:gd name="T4" fmla="*/ 139 w 139"/>
                  <a:gd name="T5" fmla="*/ 0 h 140"/>
                  <a:gd name="T6" fmla="*/ 69 w 139"/>
                  <a:gd name="T7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69" y="140"/>
                    </a:moveTo>
                    <a:lnTo>
                      <a:pt x="0" y="0"/>
                    </a:lnTo>
                    <a:cubicBezTo>
                      <a:pt x="44" y="22"/>
                      <a:pt x="95" y="22"/>
                      <a:pt x="139" y="0"/>
                    </a:cubicBezTo>
                    <a:lnTo>
                      <a:pt x="69" y="14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Freeform 49">
                <a:extLst>
                  <a:ext uri="{FF2B5EF4-FFF2-40B4-BE49-F238E27FC236}">
                    <a16:creationId xmlns:a16="http://schemas.microsoft.com/office/drawing/2014/main" id="{405702F6-D2AF-4375-872D-3DFC1A270F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7" y="1229"/>
                <a:ext cx="52" cy="52"/>
              </a:xfrm>
              <a:custGeom>
                <a:avLst/>
                <a:gdLst>
                  <a:gd name="T0" fmla="*/ 69 w 139"/>
                  <a:gd name="T1" fmla="*/ 0 h 140"/>
                  <a:gd name="T2" fmla="*/ 139 w 139"/>
                  <a:gd name="T3" fmla="*/ 140 h 140"/>
                  <a:gd name="T4" fmla="*/ 0 w 139"/>
                  <a:gd name="T5" fmla="*/ 140 h 140"/>
                  <a:gd name="T6" fmla="*/ 69 w 139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69" y="0"/>
                    </a:moveTo>
                    <a:lnTo>
                      <a:pt x="139" y="140"/>
                    </a:lnTo>
                    <a:cubicBezTo>
                      <a:pt x="95" y="118"/>
                      <a:pt x="44" y="118"/>
                      <a:pt x="0" y="14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Rectangle 50">
                <a:extLst>
                  <a:ext uri="{FF2B5EF4-FFF2-40B4-BE49-F238E27FC236}">
                    <a16:creationId xmlns:a16="http://schemas.microsoft.com/office/drawing/2014/main" id="{814DF6FD-6B67-4130-9615-0822F727D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503"/>
                <a:ext cx="3500" cy="118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Rectangle 51">
                <a:extLst>
                  <a:ext uri="{FF2B5EF4-FFF2-40B4-BE49-F238E27FC236}">
                    <a16:creationId xmlns:a16="http://schemas.microsoft.com/office/drawing/2014/main" id="{0BF2754D-2107-4FE1-93E6-A6EB7CC09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1503"/>
                <a:ext cx="3500" cy="118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Rectangle 52">
                <a:extLst>
                  <a:ext uri="{FF2B5EF4-FFF2-40B4-BE49-F238E27FC236}">
                    <a16:creationId xmlns:a16="http://schemas.microsoft.com/office/drawing/2014/main" id="{33CFDC4C-B2B3-49ED-9AD3-BCEA6381C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1509"/>
                <a:ext cx="794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Local Message Bus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0" name="Rectangle 53">
                <a:extLst>
                  <a:ext uri="{FF2B5EF4-FFF2-40B4-BE49-F238E27FC236}">
                    <a16:creationId xmlns:a16="http://schemas.microsoft.com/office/drawing/2014/main" id="{AD260FAB-3026-48C8-8D4B-CEB9C6824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1509"/>
                <a:ext cx="78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1" name="Rectangle 54">
                <a:extLst>
                  <a:ext uri="{FF2B5EF4-FFF2-40B4-BE49-F238E27FC236}">
                    <a16:creationId xmlns:a16="http://schemas.microsoft.com/office/drawing/2014/main" id="{D843532B-D168-4A1B-8FFA-C81592FB6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1521"/>
                <a:ext cx="197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XSub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3" name="Rectangle 55">
                <a:extLst>
                  <a:ext uri="{FF2B5EF4-FFF2-40B4-BE49-F238E27FC236}">
                    <a16:creationId xmlns:a16="http://schemas.microsoft.com/office/drawing/2014/main" id="{D8FC2BAF-1088-4A71-A69B-71256AEAD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5" y="1521"/>
                <a:ext cx="66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4" name="Rectangle 56">
                <a:extLst>
                  <a:ext uri="{FF2B5EF4-FFF2-40B4-BE49-F238E27FC236}">
                    <a16:creationId xmlns:a16="http://schemas.microsoft.com/office/drawing/2014/main" id="{1E4E89C7-98CE-462C-9D74-D0613F83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1521"/>
                <a:ext cx="203" cy="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XPub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5" name="Rectangle 57">
                <a:extLst>
                  <a:ext uri="{FF2B5EF4-FFF2-40B4-BE49-F238E27FC236}">
                    <a16:creationId xmlns:a16="http://schemas.microsoft.com/office/drawing/2014/main" id="{4CDB2EFB-F206-4D10-B03B-BD8190292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1509"/>
                <a:ext cx="78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6" name="Rectangle 58">
                <a:extLst>
                  <a:ext uri="{FF2B5EF4-FFF2-40B4-BE49-F238E27FC236}">
                    <a16:creationId xmlns:a16="http://schemas.microsoft.com/office/drawing/2014/main" id="{F47DA4F4-94D0-4D13-B389-5D451F2AD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148"/>
                <a:ext cx="214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Rectangle 59">
                <a:extLst>
                  <a:ext uri="{FF2B5EF4-FFF2-40B4-BE49-F238E27FC236}">
                    <a16:creationId xmlns:a16="http://schemas.microsoft.com/office/drawing/2014/main" id="{AEF50ACC-06EF-4FC6-9578-1FDC5606C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148"/>
                <a:ext cx="214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Rectangle 60">
                <a:extLst>
                  <a:ext uri="{FF2B5EF4-FFF2-40B4-BE49-F238E27FC236}">
                    <a16:creationId xmlns:a16="http://schemas.microsoft.com/office/drawing/2014/main" id="{6F4C1B0E-D7F9-4E28-802A-A096A1D24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1148"/>
                <a:ext cx="12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PAL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9" name="Line 61">
                <a:extLst>
                  <a:ext uri="{FF2B5EF4-FFF2-40B4-BE49-F238E27FC236}">
                    <a16:creationId xmlns:a16="http://schemas.microsoft.com/office/drawing/2014/main" id="{1ED851D7-6556-4FC1-A1E1-FEE361200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" y="1661"/>
                <a:ext cx="0" cy="147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Freeform 62">
                <a:extLst>
                  <a:ext uri="{FF2B5EF4-FFF2-40B4-BE49-F238E27FC236}">
                    <a16:creationId xmlns:a16="http://schemas.microsoft.com/office/drawing/2014/main" id="{C4759CA0-7550-409C-B6AF-8D3FA3127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1621"/>
                <a:ext cx="52" cy="53"/>
              </a:xfrm>
              <a:custGeom>
                <a:avLst/>
                <a:gdLst>
                  <a:gd name="T0" fmla="*/ 70 w 139"/>
                  <a:gd name="T1" fmla="*/ 0 h 140"/>
                  <a:gd name="T2" fmla="*/ 139 w 139"/>
                  <a:gd name="T3" fmla="*/ 140 h 140"/>
                  <a:gd name="T4" fmla="*/ 0 w 139"/>
                  <a:gd name="T5" fmla="*/ 140 h 140"/>
                  <a:gd name="T6" fmla="*/ 70 w 139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70" y="0"/>
                    </a:moveTo>
                    <a:lnTo>
                      <a:pt x="139" y="140"/>
                    </a:lnTo>
                    <a:cubicBezTo>
                      <a:pt x="95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Freeform 63">
                <a:extLst>
                  <a:ext uri="{FF2B5EF4-FFF2-40B4-BE49-F238E27FC236}">
                    <a16:creationId xmlns:a16="http://schemas.microsoft.com/office/drawing/2014/main" id="{40B7FE55-48E5-43BD-86BD-E450CE486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1796"/>
                <a:ext cx="52" cy="52"/>
              </a:xfrm>
              <a:custGeom>
                <a:avLst/>
                <a:gdLst>
                  <a:gd name="T0" fmla="*/ 70 w 139"/>
                  <a:gd name="T1" fmla="*/ 139 h 139"/>
                  <a:gd name="T2" fmla="*/ 0 w 139"/>
                  <a:gd name="T3" fmla="*/ 0 h 139"/>
                  <a:gd name="T4" fmla="*/ 139 w 139"/>
                  <a:gd name="T5" fmla="*/ 0 h 139"/>
                  <a:gd name="T6" fmla="*/ 70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5" y="22"/>
                      <a:pt x="139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Line 64">
                <a:extLst>
                  <a:ext uri="{FF2B5EF4-FFF2-40B4-BE49-F238E27FC236}">
                    <a16:creationId xmlns:a16="http://schemas.microsoft.com/office/drawing/2014/main" id="{E44A22FD-4859-475E-9DB9-2E6932070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1661"/>
                <a:ext cx="0" cy="142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Freeform 65">
                <a:extLst>
                  <a:ext uri="{FF2B5EF4-FFF2-40B4-BE49-F238E27FC236}">
                    <a16:creationId xmlns:a16="http://schemas.microsoft.com/office/drawing/2014/main" id="{1A81436E-C695-4AB8-9E0E-72DA589E7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1621"/>
                <a:ext cx="52" cy="53"/>
              </a:xfrm>
              <a:custGeom>
                <a:avLst/>
                <a:gdLst>
                  <a:gd name="T0" fmla="*/ 70 w 139"/>
                  <a:gd name="T1" fmla="*/ 0 h 140"/>
                  <a:gd name="T2" fmla="*/ 139 w 139"/>
                  <a:gd name="T3" fmla="*/ 140 h 140"/>
                  <a:gd name="T4" fmla="*/ 0 w 139"/>
                  <a:gd name="T5" fmla="*/ 140 h 140"/>
                  <a:gd name="T6" fmla="*/ 70 w 139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70" y="0"/>
                    </a:moveTo>
                    <a:lnTo>
                      <a:pt x="139" y="140"/>
                    </a:lnTo>
                    <a:cubicBezTo>
                      <a:pt x="95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Freeform 66">
                <a:extLst>
                  <a:ext uri="{FF2B5EF4-FFF2-40B4-BE49-F238E27FC236}">
                    <a16:creationId xmlns:a16="http://schemas.microsoft.com/office/drawing/2014/main" id="{C3E1D72A-4706-44AF-A461-1C2DB3C9D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1790"/>
                <a:ext cx="52" cy="52"/>
              </a:xfrm>
              <a:custGeom>
                <a:avLst/>
                <a:gdLst>
                  <a:gd name="T0" fmla="*/ 70 w 139"/>
                  <a:gd name="T1" fmla="*/ 139 h 139"/>
                  <a:gd name="T2" fmla="*/ 0 w 139"/>
                  <a:gd name="T3" fmla="*/ 0 h 139"/>
                  <a:gd name="T4" fmla="*/ 139 w 139"/>
                  <a:gd name="T5" fmla="*/ 0 h 139"/>
                  <a:gd name="T6" fmla="*/ 70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5" y="22"/>
                      <a:pt x="139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15" name="Picture 67">
                <a:extLst>
                  <a:ext uri="{FF2B5EF4-FFF2-40B4-BE49-F238E27FC236}">
                    <a16:creationId xmlns:a16="http://schemas.microsoft.com/office/drawing/2014/main" id="{9079288F-CDC7-4EC8-9C3E-50972D332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" y="1018"/>
                <a:ext cx="21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5" name="Rectangle 68">
                <a:extLst>
                  <a:ext uri="{FF2B5EF4-FFF2-40B4-BE49-F238E27FC236}">
                    <a16:creationId xmlns:a16="http://schemas.microsoft.com/office/drawing/2014/main" id="{738E5F05-7F46-47CA-B383-A7B7FF138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1019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Rectangle 69">
                <a:extLst>
                  <a:ext uri="{FF2B5EF4-FFF2-40B4-BE49-F238E27FC236}">
                    <a16:creationId xmlns:a16="http://schemas.microsoft.com/office/drawing/2014/main" id="{60F1213A-B907-44EE-BDB7-9A86D30AB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" y="1019"/>
                <a:ext cx="119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118" name="Picture 70">
                <a:extLst>
                  <a:ext uri="{FF2B5EF4-FFF2-40B4-BE49-F238E27FC236}">
                    <a16:creationId xmlns:a16="http://schemas.microsoft.com/office/drawing/2014/main" id="{2F9E1793-2910-4B17-B1BD-CAD2B7048B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5" y="1018"/>
                <a:ext cx="215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7" name="Rectangle 71">
                <a:extLst>
                  <a:ext uri="{FF2B5EF4-FFF2-40B4-BE49-F238E27FC236}">
                    <a16:creationId xmlns:a16="http://schemas.microsoft.com/office/drawing/2014/main" id="{F32677F8-44D6-4DDE-93F7-2F0A9B136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1023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Rectangle 72">
                <a:extLst>
                  <a:ext uri="{FF2B5EF4-FFF2-40B4-BE49-F238E27FC236}">
                    <a16:creationId xmlns:a16="http://schemas.microsoft.com/office/drawing/2014/main" id="{C5F9499E-3288-4AFB-8267-6E6B10723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0" y="1024"/>
                <a:ext cx="119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9" name="Line 73">
                <a:extLst>
                  <a:ext uri="{FF2B5EF4-FFF2-40B4-BE49-F238E27FC236}">
                    <a16:creationId xmlns:a16="http://schemas.microsoft.com/office/drawing/2014/main" id="{C76E9DC3-BE2B-46D9-8363-CCBE76E79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1" y="1661"/>
                <a:ext cx="0" cy="147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0" name="Freeform 74">
                <a:extLst>
                  <a:ext uri="{FF2B5EF4-FFF2-40B4-BE49-F238E27FC236}">
                    <a16:creationId xmlns:a16="http://schemas.microsoft.com/office/drawing/2014/main" id="{087F6E3A-90F4-4518-864E-FD57CD18E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1621"/>
                <a:ext cx="53" cy="53"/>
              </a:xfrm>
              <a:custGeom>
                <a:avLst/>
                <a:gdLst>
                  <a:gd name="T0" fmla="*/ 70 w 140"/>
                  <a:gd name="T1" fmla="*/ 0 h 140"/>
                  <a:gd name="T2" fmla="*/ 140 w 140"/>
                  <a:gd name="T3" fmla="*/ 140 h 140"/>
                  <a:gd name="T4" fmla="*/ 0 w 140"/>
                  <a:gd name="T5" fmla="*/ 140 h 140"/>
                  <a:gd name="T6" fmla="*/ 70 w 140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lnTo>
                      <a:pt x="140" y="140"/>
                    </a:lnTo>
                    <a:cubicBezTo>
                      <a:pt x="96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Freeform 75">
                <a:extLst>
                  <a:ext uri="{FF2B5EF4-FFF2-40B4-BE49-F238E27FC236}">
                    <a16:creationId xmlns:a16="http://schemas.microsoft.com/office/drawing/2014/main" id="{82C3D9E6-D5A5-4ED9-80D9-86A97E1FA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1796"/>
                <a:ext cx="53" cy="52"/>
              </a:xfrm>
              <a:custGeom>
                <a:avLst/>
                <a:gdLst>
                  <a:gd name="T0" fmla="*/ 70 w 140"/>
                  <a:gd name="T1" fmla="*/ 139 h 139"/>
                  <a:gd name="T2" fmla="*/ 0 w 140"/>
                  <a:gd name="T3" fmla="*/ 0 h 139"/>
                  <a:gd name="T4" fmla="*/ 140 w 140"/>
                  <a:gd name="T5" fmla="*/ 0 h 139"/>
                  <a:gd name="T6" fmla="*/ 70 w 140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6" y="22"/>
                      <a:pt x="140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Line 76">
                <a:extLst>
                  <a:ext uri="{FF2B5EF4-FFF2-40B4-BE49-F238E27FC236}">
                    <a16:creationId xmlns:a16="http://schemas.microsoft.com/office/drawing/2014/main" id="{4557D90A-4DD7-4B5D-AA87-011AF4A4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8" y="1269"/>
                <a:ext cx="0" cy="195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Freeform 77">
                <a:extLst>
                  <a:ext uri="{FF2B5EF4-FFF2-40B4-BE49-F238E27FC236}">
                    <a16:creationId xmlns:a16="http://schemas.microsoft.com/office/drawing/2014/main" id="{5E2D9024-0AE8-4D13-B506-4C7E6107B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2" y="1229"/>
                <a:ext cx="52" cy="52"/>
              </a:xfrm>
              <a:custGeom>
                <a:avLst/>
                <a:gdLst>
                  <a:gd name="T0" fmla="*/ 70 w 139"/>
                  <a:gd name="T1" fmla="*/ 0 h 140"/>
                  <a:gd name="T2" fmla="*/ 139 w 139"/>
                  <a:gd name="T3" fmla="*/ 140 h 140"/>
                  <a:gd name="T4" fmla="*/ 0 w 139"/>
                  <a:gd name="T5" fmla="*/ 140 h 140"/>
                  <a:gd name="T6" fmla="*/ 70 w 139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40">
                    <a:moveTo>
                      <a:pt x="70" y="0"/>
                    </a:moveTo>
                    <a:lnTo>
                      <a:pt x="139" y="140"/>
                    </a:lnTo>
                    <a:cubicBezTo>
                      <a:pt x="95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Freeform 78">
                <a:extLst>
                  <a:ext uri="{FF2B5EF4-FFF2-40B4-BE49-F238E27FC236}">
                    <a16:creationId xmlns:a16="http://schemas.microsoft.com/office/drawing/2014/main" id="{EDA28C13-0509-4DDE-98D4-262B193E4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2" y="1451"/>
                <a:ext cx="52" cy="52"/>
              </a:xfrm>
              <a:custGeom>
                <a:avLst/>
                <a:gdLst>
                  <a:gd name="T0" fmla="*/ 70 w 139"/>
                  <a:gd name="T1" fmla="*/ 139 h 139"/>
                  <a:gd name="T2" fmla="*/ 0 w 139"/>
                  <a:gd name="T3" fmla="*/ 0 h 139"/>
                  <a:gd name="T4" fmla="*/ 139 w 139"/>
                  <a:gd name="T5" fmla="*/ 0 h 139"/>
                  <a:gd name="T6" fmla="*/ 70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5" y="22"/>
                      <a:pt x="139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Rectangle 79">
                <a:extLst>
                  <a:ext uri="{FF2B5EF4-FFF2-40B4-BE49-F238E27FC236}">
                    <a16:creationId xmlns:a16="http://schemas.microsoft.com/office/drawing/2014/main" id="{43AEC011-5FF4-4B6C-A4F0-FEBBF28AC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148"/>
                <a:ext cx="226" cy="8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Rectangle 80">
                <a:extLst>
                  <a:ext uri="{FF2B5EF4-FFF2-40B4-BE49-F238E27FC236}">
                    <a16:creationId xmlns:a16="http://schemas.microsoft.com/office/drawing/2014/main" id="{7F787CA2-B9AA-4C8A-81B2-1BF8166F5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148"/>
                <a:ext cx="226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Rectangle 81">
                <a:extLst>
                  <a:ext uri="{FF2B5EF4-FFF2-40B4-BE49-F238E27FC236}">
                    <a16:creationId xmlns:a16="http://schemas.microsoft.com/office/drawing/2014/main" id="{11804E4A-5736-4437-9AA3-41C9CA8DC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1148"/>
                <a:ext cx="143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BWL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0" name="Rectangle 82">
                <a:extLst>
                  <a:ext uri="{FF2B5EF4-FFF2-40B4-BE49-F238E27FC236}">
                    <a16:creationId xmlns:a16="http://schemas.microsoft.com/office/drawing/2014/main" id="{DD9C7372-FBEB-4B31-9B02-47D040398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095"/>
                <a:ext cx="454" cy="9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Rectangle 83">
                <a:extLst>
                  <a:ext uri="{FF2B5EF4-FFF2-40B4-BE49-F238E27FC236}">
                    <a16:creationId xmlns:a16="http://schemas.microsoft.com/office/drawing/2014/main" id="{413D68C5-AC45-4AB1-B524-BDCCBEB2F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185"/>
                <a:ext cx="454" cy="6"/>
              </a:xfrm>
              <a:prstGeom prst="rect">
                <a:avLst/>
              </a:prstGeom>
              <a:solidFill>
                <a:srgbClr val="FAC2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Rectangle 84">
                <a:extLst>
                  <a:ext uri="{FF2B5EF4-FFF2-40B4-BE49-F238E27FC236}">
                    <a16:creationId xmlns:a16="http://schemas.microsoft.com/office/drawing/2014/main" id="{66AA5716-2C93-41DE-B55C-6BE3E48B7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191"/>
                <a:ext cx="454" cy="6"/>
              </a:xfrm>
              <a:prstGeom prst="rect">
                <a:avLst/>
              </a:prstGeom>
              <a:solidFill>
                <a:srgbClr val="F3C4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Rectangle 85">
                <a:extLst>
                  <a:ext uri="{FF2B5EF4-FFF2-40B4-BE49-F238E27FC236}">
                    <a16:creationId xmlns:a16="http://schemas.microsoft.com/office/drawing/2014/main" id="{14DD7312-4515-4CC6-ACA9-0EFDA6EC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197"/>
                <a:ext cx="454" cy="6"/>
              </a:xfrm>
              <a:prstGeom prst="rect">
                <a:avLst/>
              </a:prstGeom>
              <a:solidFill>
                <a:srgbClr val="EDC7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Rectangle 86">
                <a:extLst>
                  <a:ext uri="{FF2B5EF4-FFF2-40B4-BE49-F238E27FC236}">
                    <a16:creationId xmlns:a16="http://schemas.microsoft.com/office/drawing/2014/main" id="{0EA48C1A-69C9-4A4D-8B31-705E428F9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03"/>
                <a:ext cx="454" cy="6"/>
              </a:xfrm>
              <a:prstGeom prst="rect">
                <a:avLst/>
              </a:prstGeom>
              <a:solidFill>
                <a:srgbClr val="E6C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Rectangle 87">
                <a:extLst>
                  <a:ext uri="{FF2B5EF4-FFF2-40B4-BE49-F238E27FC236}">
                    <a16:creationId xmlns:a16="http://schemas.microsoft.com/office/drawing/2014/main" id="{A724446E-BDBB-4AE8-9706-520F75E34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09"/>
                <a:ext cx="454" cy="6"/>
              </a:xfrm>
              <a:prstGeom prst="rect">
                <a:avLst/>
              </a:prstGeom>
              <a:solidFill>
                <a:srgbClr val="E0CC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Rectangle 88">
                <a:extLst>
                  <a:ext uri="{FF2B5EF4-FFF2-40B4-BE49-F238E27FC236}">
                    <a16:creationId xmlns:a16="http://schemas.microsoft.com/office/drawing/2014/main" id="{700AD666-6C85-4D0D-8B78-A77CA3868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15"/>
                <a:ext cx="454" cy="6"/>
              </a:xfrm>
              <a:prstGeom prst="rect">
                <a:avLst/>
              </a:prstGeom>
              <a:solidFill>
                <a:srgbClr val="D9CE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Rectangle 89">
                <a:extLst>
                  <a:ext uri="{FF2B5EF4-FFF2-40B4-BE49-F238E27FC236}">
                    <a16:creationId xmlns:a16="http://schemas.microsoft.com/office/drawing/2014/main" id="{058661EB-9400-4549-B142-CBFF8D918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21"/>
                <a:ext cx="454" cy="6"/>
              </a:xfrm>
              <a:prstGeom prst="rect">
                <a:avLst/>
              </a:prstGeom>
              <a:solidFill>
                <a:srgbClr val="D3D1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Rectangle 90">
                <a:extLst>
                  <a:ext uri="{FF2B5EF4-FFF2-40B4-BE49-F238E27FC236}">
                    <a16:creationId xmlns:a16="http://schemas.microsoft.com/office/drawing/2014/main" id="{04618F81-1492-4116-9C66-912262931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27"/>
                <a:ext cx="454" cy="6"/>
              </a:xfrm>
              <a:prstGeom prst="rect">
                <a:avLst/>
              </a:prstGeom>
              <a:solidFill>
                <a:srgbClr val="CCD3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Rectangle 91">
                <a:extLst>
                  <a:ext uri="{FF2B5EF4-FFF2-40B4-BE49-F238E27FC236}">
                    <a16:creationId xmlns:a16="http://schemas.microsoft.com/office/drawing/2014/main" id="{E90BA812-FFB2-4794-99FE-596A29A7E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33"/>
                <a:ext cx="454" cy="6"/>
              </a:xfrm>
              <a:prstGeom prst="rect">
                <a:avLst/>
              </a:prstGeom>
              <a:solidFill>
                <a:srgbClr val="C5D6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Rectangle 92">
                <a:extLst>
                  <a:ext uri="{FF2B5EF4-FFF2-40B4-BE49-F238E27FC236}">
                    <a16:creationId xmlns:a16="http://schemas.microsoft.com/office/drawing/2014/main" id="{45A3BAD1-F855-489A-818A-FBDCBFA1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39"/>
                <a:ext cx="454" cy="18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Rectangle 93">
                <a:extLst>
                  <a:ext uri="{FF2B5EF4-FFF2-40B4-BE49-F238E27FC236}">
                    <a16:creationId xmlns:a16="http://schemas.microsoft.com/office/drawing/2014/main" id="{3B8A2D81-C0B5-47C1-88C7-A52813594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2098"/>
                <a:ext cx="450" cy="162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Rectangle 94">
                <a:extLst>
                  <a:ext uri="{FF2B5EF4-FFF2-40B4-BE49-F238E27FC236}">
                    <a16:creationId xmlns:a16="http://schemas.microsoft.com/office/drawing/2014/main" id="{0C007B97-7CBA-4EEE-818B-87FCD816B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2137"/>
                <a:ext cx="28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Hostapd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3" name="Rectangle 95">
                <a:extLst>
                  <a:ext uri="{FF2B5EF4-FFF2-40B4-BE49-F238E27FC236}">
                    <a16:creationId xmlns:a16="http://schemas.microsoft.com/office/drawing/2014/main" id="{5CBFE450-C828-4534-BD44-4F75C95E1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095"/>
                <a:ext cx="454" cy="9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Rectangle 96">
                <a:extLst>
                  <a:ext uri="{FF2B5EF4-FFF2-40B4-BE49-F238E27FC236}">
                    <a16:creationId xmlns:a16="http://schemas.microsoft.com/office/drawing/2014/main" id="{5CFC21C1-0CFC-4B8A-9077-38A547387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185"/>
                <a:ext cx="454" cy="6"/>
              </a:xfrm>
              <a:prstGeom prst="rect">
                <a:avLst/>
              </a:prstGeom>
              <a:solidFill>
                <a:srgbClr val="FAC2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Rectangle 97">
                <a:extLst>
                  <a:ext uri="{FF2B5EF4-FFF2-40B4-BE49-F238E27FC236}">
                    <a16:creationId xmlns:a16="http://schemas.microsoft.com/office/drawing/2014/main" id="{71FBA124-1338-46EA-AF20-93AA99E8A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191"/>
                <a:ext cx="454" cy="6"/>
              </a:xfrm>
              <a:prstGeom prst="rect">
                <a:avLst/>
              </a:prstGeom>
              <a:solidFill>
                <a:srgbClr val="F3C4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Rectangle 98">
                <a:extLst>
                  <a:ext uri="{FF2B5EF4-FFF2-40B4-BE49-F238E27FC236}">
                    <a16:creationId xmlns:a16="http://schemas.microsoft.com/office/drawing/2014/main" id="{10808B8E-336E-45E3-BD97-174784FAD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197"/>
                <a:ext cx="454" cy="6"/>
              </a:xfrm>
              <a:prstGeom prst="rect">
                <a:avLst/>
              </a:prstGeom>
              <a:solidFill>
                <a:srgbClr val="EDC7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Rectangle 99">
                <a:extLst>
                  <a:ext uri="{FF2B5EF4-FFF2-40B4-BE49-F238E27FC236}">
                    <a16:creationId xmlns:a16="http://schemas.microsoft.com/office/drawing/2014/main" id="{9A093329-6B9B-4A4E-9390-2C7E706D5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03"/>
                <a:ext cx="454" cy="6"/>
              </a:xfrm>
              <a:prstGeom prst="rect">
                <a:avLst/>
              </a:prstGeom>
              <a:solidFill>
                <a:srgbClr val="E6C9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Rectangle 100">
                <a:extLst>
                  <a:ext uri="{FF2B5EF4-FFF2-40B4-BE49-F238E27FC236}">
                    <a16:creationId xmlns:a16="http://schemas.microsoft.com/office/drawing/2014/main" id="{0CD23C09-FF71-4055-A449-7472EE09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09"/>
                <a:ext cx="454" cy="6"/>
              </a:xfrm>
              <a:prstGeom prst="rect">
                <a:avLst/>
              </a:prstGeom>
              <a:solidFill>
                <a:srgbClr val="DFCC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Rectangle 101">
                <a:extLst>
                  <a:ext uri="{FF2B5EF4-FFF2-40B4-BE49-F238E27FC236}">
                    <a16:creationId xmlns:a16="http://schemas.microsoft.com/office/drawing/2014/main" id="{C127C962-A9F1-4F7B-B7DE-15227AB26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15"/>
                <a:ext cx="454" cy="6"/>
              </a:xfrm>
              <a:prstGeom prst="rect">
                <a:avLst/>
              </a:prstGeom>
              <a:solidFill>
                <a:srgbClr val="D8CF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Rectangle 102">
                <a:extLst>
                  <a:ext uri="{FF2B5EF4-FFF2-40B4-BE49-F238E27FC236}">
                    <a16:creationId xmlns:a16="http://schemas.microsoft.com/office/drawing/2014/main" id="{B693687C-2D42-4986-8798-76651BADE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21"/>
                <a:ext cx="454" cy="6"/>
              </a:xfrm>
              <a:prstGeom prst="rect">
                <a:avLst/>
              </a:prstGeom>
              <a:solidFill>
                <a:srgbClr val="D2D1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Rectangle 103">
                <a:extLst>
                  <a:ext uri="{FF2B5EF4-FFF2-40B4-BE49-F238E27FC236}">
                    <a16:creationId xmlns:a16="http://schemas.microsoft.com/office/drawing/2014/main" id="{C3BD69E0-9896-4DEB-864C-2E09E29F3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27"/>
                <a:ext cx="454" cy="6"/>
              </a:xfrm>
              <a:prstGeom prst="rect">
                <a:avLst/>
              </a:prstGeom>
              <a:solidFill>
                <a:srgbClr val="CAD4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Rectangle 104">
                <a:extLst>
                  <a:ext uri="{FF2B5EF4-FFF2-40B4-BE49-F238E27FC236}">
                    <a16:creationId xmlns:a16="http://schemas.microsoft.com/office/drawing/2014/main" id="{A52D044A-764D-49C5-8066-52AADA3B3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7" y="2233"/>
                <a:ext cx="454" cy="24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Rectangle 105">
                <a:extLst>
                  <a:ext uri="{FF2B5EF4-FFF2-40B4-BE49-F238E27FC236}">
                    <a16:creationId xmlns:a16="http://schemas.microsoft.com/office/drawing/2014/main" id="{5C72E9F5-B975-49B9-B180-50CEB8E32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" y="2098"/>
                <a:ext cx="450" cy="162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Rectangle 106">
                <a:extLst>
                  <a:ext uri="{FF2B5EF4-FFF2-40B4-BE49-F238E27FC236}">
                    <a16:creationId xmlns:a16="http://schemas.microsoft.com/office/drawing/2014/main" id="{7996BCCB-6189-4890-B024-6482F7D3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2137"/>
                <a:ext cx="34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Supplicant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5" name="Rectangle 107">
                <a:extLst>
                  <a:ext uri="{FF2B5EF4-FFF2-40B4-BE49-F238E27FC236}">
                    <a16:creationId xmlns:a16="http://schemas.microsoft.com/office/drawing/2014/main" id="{FC20F658-C2F0-4391-BB7C-5092C23E7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1" y="2095"/>
                <a:ext cx="299" cy="162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Rectangle 108">
                <a:extLst>
                  <a:ext uri="{FF2B5EF4-FFF2-40B4-BE49-F238E27FC236}">
                    <a16:creationId xmlns:a16="http://schemas.microsoft.com/office/drawing/2014/main" id="{E4274F0C-C219-4314-A255-821C83E1D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1" y="2098"/>
                <a:ext cx="297" cy="162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Rectangle 109">
                <a:extLst>
                  <a:ext uri="{FF2B5EF4-FFF2-40B4-BE49-F238E27FC236}">
                    <a16:creationId xmlns:a16="http://schemas.microsoft.com/office/drawing/2014/main" id="{5F071184-9EB6-4036-9044-187A3B3C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8" y="2137"/>
                <a:ext cx="24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Netlink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2158" name="Picture 110">
                <a:extLst>
                  <a:ext uri="{FF2B5EF4-FFF2-40B4-BE49-F238E27FC236}">
                    <a16:creationId xmlns:a16="http://schemas.microsoft.com/office/drawing/2014/main" id="{CA1DC49B-54F9-48B3-8ECF-4FE9A265A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1143"/>
                <a:ext cx="227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08" name="Rectangle 111">
                <a:extLst>
                  <a:ext uri="{FF2B5EF4-FFF2-40B4-BE49-F238E27FC236}">
                    <a16:creationId xmlns:a16="http://schemas.microsoft.com/office/drawing/2014/main" id="{C4B43260-6CE6-478F-A60A-A1A17A235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1145"/>
                <a:ext cx="225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Rectangle 112">
                <a:extLst>
                  <a:ext uri="{FF2B5EF4-FFF2-40B4-BE49-F238E27FC236}">
                    <a16:creationId xmlns:a16="http://schemas.microsoft.com/office/drawing/2014/main" id="{FADDA1E8-F3E4-40ED-832B-1AF26E023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" y="1145"/>
                <a:ext cx="137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BML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0" name="Rectangle 113">
                <a:extLst>
                  <a:ext uri="{FF2B5EF4-FFF2-40B4-BE49-F238E27FC236}">
                    <a16:creationId xmlns:a16="http://schemas.microsoft.com/office/drawing/2014/main" id="{1EA23F89-E1F9-4994-9522-B0C8EB0CF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" y="1848"/>
                <a:ext cx="213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Rectangle 114">
                <a:extLst>
                  <a:ext uri="{FF2B5EF4-FFF2-40B4-BE49-F238E27FC236}">
                    <a16:creationId xmlns:a16="http://schemas.microsoft.com/office/drawing/2014/main" id="{F50A4C88-DD50-4427-9E51-E0D5DFC2F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" y="1848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Rectangle 115">
                <a:extLst>
                  <a:ext uri="{FF2B5EF4-FFF2-40B4-BE49-F238E27FC236}">
                    <a16:creationId xmlns:a16="http://schemas.microsoft.com/office/drawing/2014/main" id="{C2753067-671A-41C1-A777-27062D7E4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848"/>
                <a:ext cx="120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3" name="Rectangle 116">
                <a:extLst>
                  <a:ext uri="{FF2B5EF4-FFF2-40B4-BE49-F238E27FC236}">
                    <a16:creationId xmlns:a16="http://schemas.microsoft.com/office/drawing/2014/main" id="{D4D55D68-258A-4B51-89C8-DFB21162C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57"/>
                <a:ext cx="1207" cy="161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Rectangle 117">
                <a:extLst>
                  <a:ext uri="{FF2B5EF4-FFF2-40B4-BE49-F238E27FC236}">
                    <a16:creationId xmlns:a16="http://schemas.microsoft.com/office/drawing/2014/main" id="{4A976056-9A41-4376-865C-68BBCACD9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2258"/>
                <a:ext cx="1201" cy="161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Rectangle 118">
                <a:extLst>
                  <a:ext uri="{FF2B5EF4-FFF2-40B4-BE49-F238E27FC236}">
                    <a16:creationId xmlns:a16="http://schemas.microsoft.com/office/drawing/2014/main" id="{60E86B74-221F-42FE-A849-7E170DC2D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256"/>
                <a:ext cx="41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WLAN Driver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6" name="Rectangle 119">
                <a:extLst>
                  <a:ext uri="{FF2B5EF4-FFF2-40B4-BE49-F238E27FC236}">
                    <a16:creationId xmlns:a16="http://schemas.microsoft.com/office/drawing/2014/main" id="{2CC827B0-FEA5-4FBC-B65F-253034B03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2333"/>
                <a:ext cx="6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(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7" name="Rectangle 120">
                <a:extLst>
                  <a:ext uri="{FF2B5EF4-FFF2-40B4-BE49-F238E27FC236}">
                    <a16:creationId xmlns:a16="http://schemas.microsoft.com/office/drawing/2014/main" id="{088A04C3-5A77-4258-98C7-6B8C1D235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9" y="2333"/>
                <a:ext cx="12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cfg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8" name="Rectangle 121">
                <a:extLst>
                  <a:ext uri="{FF2B5EF4-FFF2-40B4-BE49-F238E27FC236}">
                    <a16:creationId xmlns:a16="http://schemas.microsoft.com/office/drawing/2014/main" id="{41396C6B-6732-42B6-937B-CC0C8696C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" y="2333"/>
                <a:ext cx="21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80211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9" name="Rectangle 122">
                <a:extLst>
                  <a:ext uri="{FF2B5EF4-FFF2-40B4-BE49-F238E27FC236}">
                    <a16:creationId xmlns:a16="http://schemas.microsoft.com/office/drawing/2014/main" id="{2FE06114-13BC-4520-8775-F9DD53370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2333"/>
                <a:ext cx="6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0" name="Rectangle 123">
                <a:extLst>
                  <a:ext uri="{FF2B5EF4-FFF2-40B4-BE49-F238E27FC236}">
                    <a16:creationId xmlns:a16="http://schemas.microsoft.com/office/drawing/2014/main" id="{526B1EC9-DF84-4221-BE8A-067DDE04B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605"/>
                <a:ext cx="20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BML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1" name="Rectangle 124">
                <a:extLst>
                  <a:ext uri="{FF2B5EF4-FFF2-40B4-BE49-F238E27FC236}">
                    <a16:creationId xmlns:a16="http://schemas.microsoft.com/office/drawing/2014/main" id="{5F2F1BBA-5A3C-4B3D-AA74-38E91B73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6" y="2605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2" name="Rectangle 125">
                <a:extLst>
                  <a:ext uri="{FF2B5EF4-FFF2-40B4-BE49-F238E27FC236}">
                    <a16:creationId xmlns:a16="http://schemas.microsoft.com/office/drawing/2014/main" id="{43204A7F-ED6A-492F-9A28-12E51D50E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" y="2605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3" name="Rectangle 126">
                <a:extLst>
                  <a:ext uri="{FF2B5EF4-FFF2-40B4-BE49-F238E27FC236}">
                    <a16:creationId xmlns:a16="http://schemas.microsoft.com/office/drawing/2014/main" id="{D5185325-32ED-4E27-8A3A-0BA7645FC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" y="2605"/>
                <a:ext cx="104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BeeRocks Management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4" name="Rectangle 127">
                <a:extLst>
                  <a:ext uri="{FF2B5EF4-FFF2-40B4-BE49-F238E27FC236}">
                    <a16:creationId xmlns:a16="http://schemas.microsoft.com/office/drawing/2014/main" id="{4E7A0E36-83B8-40CF-BCE3-92C92102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682"/>
                <a:ext cx="18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BTL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5" name="Rectangle 128">
                <a:extLst>
                  <a:ext uri="{FF2B5EF4-FFF2-40B4-BE49-F238E27FC236}">
                    <a16:creationId xmlns:a16="http://schemas.microsoft.com/office/drawing/2014/main" id="{963E5561-1AE0-4C64-A245-B71A502D7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682"/>
                <a:ext cx="7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6" name="Rectangle 129">
                <a:extLst>
                  <a:ext uri="{FF2B5EF4-FFF2-40B4-BE49-F238E27FC236}">
                    <a16:creationId xmlns:a16="http://schemas.microsoft.com/office/drawing/2014/main" id="{70ED2D50-95AB-4B34-9ADA-1BFD31E0A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2682"/>
                <a:ext cx="7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7" name="Rectangle 130">
                <a:extLst>
                  <a:ext uri="{FF2B5EF4-FFF2-40B4-BE49-F238E27FC236}">
                    <a16:creationId xmlns:a16="http://schemas.microsoft.com/office/drawing/2014/main" id="{43A65641-24D1-4790-A9EB-EFAFD7537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2682"/>
                <a:ext cx="96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BeeRocks Transport Library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8" name="Rectangle 131">
                <a:extLst>
                  <a:ext uri="{FF2B5EF4-FFF2-40B4-BE49-F238E27FC236}">
                    <a16:creationId xmlns:a16="http://schemas.microsoft.com/office/drawing/2014/main" id="{807F92B4-C96C-43E5-9C06-E18EB552C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2682"/>
                <a:ext cx="6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(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9" name="Rectangle 132">
                <a:extLst>
                  <a:ext uri="{FF2B5EF4-FFF2-40B4-BE49-F238E27FC236}">
                    <a16:creationId xmlns:a16="http://schemas.microsoft.com/office/drawing/2014/main" id="{92957C0E-D193-4510-95C6-5A0BF62FA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" y="2682"/>
                <a:ext cx="14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TX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0" name="Rectangle 133">
                <a:extLst>
                  <a:ext uri="{FF2B5EF4-FFF2-40B4-BE49-F238E27FC236}">
                    <a16:creationId xmlns:a16="http://schemas.microsoft.com/office/drawing/2014/main" id="{F929165F-75D3-4332-BC73-FED213932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3" y="2682"/>
                <a:ext cx="9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/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1" name="Rectangle 134">
                <a:extLst>
                  <a:ext uri="{FF2B5EF4-FFF2-40B4-BE49-F238E27FC236}">
                    <a16:creationId xmlns:a16="http://schemas.microsoft.com/office/drawing/2014/main" id="{0312EBEE-B87D-400E-9A6D-CBF501B97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2682"/>
                <a:ext cx="35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RX CMDU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2" name="Rectangle 135">
                <a:extLst>
                  <a:ext uri="{FF2B5EF4-FFF2-40B4-BE49-F238E27FC236}">
                    <a16:creationId xmlns:a16="http://schemas.microsoft.com/office/drawing/2014/main" id="{3689D98C-F66F-4B46-9CE9-ECC2D0263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682"/>
                <a:ext cx="65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3" name="Rectangle 136">
                <a:extLst>
                  <a:ext uri="{FF2B5EF4-FFF2-40B4-BE49-F238E27FC236}">
                    <a16:creationId xmlns:a16="http://schemas.microsoft.com/office/drawing/2014/main" id="{CCB74E43-9844-49E7-A8C5-FE7CA1A27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758"/>
                <a:ext cx="209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BWL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4" name="Rectangle 137">
                <a:extLst>
                  <a:ext uri="{FF2B5EF4-FFF2-40B4-BE49-F238E27FC236}">
                    <a16:creationId xmlns:a16="http://schemas.microsoft.com/office/drawing/2014/main" id="{9C595811-4C36-48CC-8916-1DB4F6B11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" y="2758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5" name="Rectangle 138">
                <a:extLst>
                  <a:ext uri="{FF2B5EF4-FFF2-40B4-BE49-F238E27FC236}">
                    <a16:creationId xmlns:a16="http://schemas.microsoft.com/office/drawing/2014/main" id="{77FFBB6E-249B-4989-99A9-9B9A50E3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2758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4" name="Rectangle 139">
                <a:extLst>
                  <a:ext uri="{FF2B5EF4-FFF2-40B4-BE49-F238E27FC236}">
                    <a16:creationId xmlns:a16="http://schemas.microsoft.com/office/drawing/2014/main" id="{7FF7BA21-0538-49C9-A7ED-A5BBC9D07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" y="2758"/>
                <a:ext cx="82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BeeRocks WLAN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5" name="Rectangle 140">
                <a:extLst>
                  <a:ext uri="{FF2B5EF4-FFF2-40B4-BE49-F238E27FC236}">
                    <a16:creationId xmlns:a16="http://schemas.microsoft.com/office/drawing/2014/main" id="{D82A294C-9837-47F6-B041-ED1EA1AEA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835"/>
                <a:ext cx="9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6" name="Rectangle 141">
                <a:extLst>
                  <a:ext uri="{FF2B5EF4-FFF2-40B4-BE49-F238E27FC236}">
                    <a16:creationId xmlns:a16="http://schemas.microsoft.com/office/drawing/2014/main" id="{5416B685-A510-4E10-9EF5-8E7945D5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2835"/>
                <a:ext cx="7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7" name="Rectangle 142">
                <a:extLst>
                  <a:ext uri="{FF2B5EF4-FFF2-40B4-BE49-F238E27FC236}">
                    <a16:creationId xmlns:a16="http://schemas.microsoft.com/office/drawing/2014/main" id="{05D7A15A-5E26-434A-B2C6-D22E57D86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4" y="2835"/>
                <a:ext cx="25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WPAL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8" name="Rectangle 143">
                <a:extLst>
                  <a:ext uri="{FF2B5EF4-FFF2-40B4-BE49-F238E27FC236}">
                    <a16:creationId xmlns:a16="http://schemas.microsoft.com/office/drawing/2014/main" id="{C79F0877-3120-43C6-B090-A39643F2A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2835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9" name="Rectangle 144">
                <a:extLst>
                  <a:ext uri="{FF2B5EF4-FFF2-40B4-BE49-F238E27FC236}">
                    <a16:creationId xmlns:a16="http://schemas.microsoft.com/office/drawing/2014/main" id="{0C70DC1F-4DD3-438D-92C1-3E7F3EB85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835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0" name="Rectangle 145">
                <a:extLst>
                  <a:ext uri="{FF2B5EF4-FFF2-40B4-BE49-F238E27FC236}">
                    <a16:creationId xmlns:a16="http://schemas.microsoft.com/office/drawing/2014/main" id="{E606D291-007F-4506-A36C-7904BB56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2" y="2835"/>
                <a:ext cx="109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Dynamic WLAN Platform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1" name="Rectangle 146">
                <a:extLst>
                  <a:ext uri="{FF2B5EF4-FFF2-40B4-BE49-F238E27FC236}">
                    <a16:creationId xmlns:a16="http://schemas.microsoft.com/office/drawing/2014/main" id="{D75D3283-2949-4A9A-A5A3-D1DAC01F7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643"/>
                <a:ext cx="374" cy="1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Rectangle 147">
                <a:extLst>
                  <a:ext uri="{FF2B5EF4-FFF2-40B4-BE49-F238E27FC236}">
                    <a16:creationId xmlns:a16="http://schemas.microsoft.com/office/drawing/2014/main" id="{7F317DC4-AA9C-414A-80C2-E3F69493E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643"/>
                <a:ext cx="374" cy="118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Rectangle 148">
                <a:extLst>
                  <a:ext uri="{FF2B5EF4-FFF2-40B4-BE49-F238E27FC236}">
                    <a16:creationId xmlns:a16="http://schemas.microsoft.com/office/drawing/2014/main" id="{6FED4C39-E8A0-4776-AD10-FC2C50737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2636"/>
                <a:ext cx="22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Sheared 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4" name="Rectangle 149">
                <a:extLst>
                  <a:ext uri="{FF2B5EF4-FFF2-40B4-BE49-F238E27FC236}">
                    <a16:creationId xmlns:a16="http://schemas.microsoft.com/office/drawing/2014/main" id="{897023F0-F8C8-4E28-BB7F-2E52399DC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2694"/>
                <a:ext cx="18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Library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5" name="Rectangle 150">
                <a:extLst>
                  <a:ext uri="{FF2B5EF4-FFF2-40B4-BE49-F238E27FC236}">
                    <a16:creationId xmlns:a16="http://schemas.microsoft.com/office/drawing/2014/main" id="{1F2A49AF-77FF-4001-88F4-1B7B9CB07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597"/>
                <a:ext cx="179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TFL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Rectangle 151">
                <a:extLst>
                  <a:ext uri="{FF2B5EF4-FFF2-40B4-BE49-F238E27FC236}">
                    <a16:creationId xmlns:a16="http://schemas.microsoft.com/office/drawing/2014/main" id="{9A8FBB09-245E-482F-A912-7FD265AFF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2597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7" name="Rectangle 152">
                <a:extLst>
                  <a:ext uri="{FF2B5EF4-FFF2-40B4-BE49-F238E27FC236}">
                    <a16:creationId xmlns:a16="http://schemas.microsoft.com/office/drawing/2014/main" id="{9842E935-D225-44D0-B351-7770EBC8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2597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59" name="Rectangle 153">
                <a:extLst>
                  <a:ext uri="{FF2B5EF4-FFF2-40B4-BE49-F238E27FC236}">
                    <a16:creationId xmlns:a16="http://schemas.microsoft.com/office/drawing/2014/main" id="{6053B9C8-2FD5-4A94-A029-5AC6A149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" y="2597"/>
                <a:ext cx="66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TLV factory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0" name="Rectangle 154">
                <a:extLst>
                  <a:ext uri="{FF2B5EF4-FFF2-40B4-BE49-F238E27FC236}">
                    <a16:creationId xmlns:a16="http://schemas.microsoft.com/office/drawing/2014/main" id="{9F2CE04A-5D3C-4FE7-82DF-D5586FB28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674"/>
                <a:ext cx="191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PAL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1" name="Rectangle 155">
                <a:extLst>
                  <a:ext uri="{FF2B5EF4-FFF2-40B4-BE49-F238E27FC236}">
                    <a16:creationId xmlns:a16="http://schemas.microsoft.com/office/drawing/2014/main" id="{9A255D2C-D167-4D64-8994-6B0448CC5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" y="2674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2" name="Rectangle 156">
                <a:extLst>
                  <a:ext uri="{FF2B5EF4-FFF2-40B4-BE49-F238E27FC236}">
                    <a16:creationId xmlns:a16="http://schemas.microsoft.com/office/drawing/2014/main" id="{B1996E52-9B00-4FA2-A55A-1F4CBB7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674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3" name="Rectangle 157">
                <a:extLst>
                  <a:ext uri="{FF2B5EF4-FFF2-40B4-BE49-F238E27FC236}">
                    <a16:creationId xmlns:a16="http://schemas.microsoft.com/office/drawing/2014/main" id="{4D218E62-87A2-4112-840C-CE835AFD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2674"/>
                <a:ext cx="96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Platform Abstraction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4" name="Rectangle 158">
                <a:extLst>
                  <a:ext uri="{FF2B5EF4-FFF2-40B4-BE49-F238E27FC236}">
                    <a16:creationId xmlns:a16="http://schemas.microsoft.com/office/drawing/2014/main" id="{3CE26C8C-4D64-4DF7-A8D1-83C1F75D1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750"/>
                <a:ext cx="18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PPL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5" name="Rectangle 159">
                <a:extLst>
                  <a:ext uri="{FF2B5EF4-FFF2-40B4-BE49-F238E27FC236}">
                    <a16:creationId xmlns:a16="http://schemas.microsoft.com/office/drawing/2014/main" id="{53ED759A-57D2-4831-A506-1D6D96137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2750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6" name="Rectangle 160">
                <a:extLst>
                  <a:ext uri="{FF2B5EF4-FFF2-40B4-BE49-F238E27FC236}">
                    <a16:creationId xmlns:a16="http://schemas.microsoft.com/office/drawing/2014/main" id="{0AC6DE30-DC34-4F00-B38A-9FC50BD19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" y="2750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7" name="Rectangle 161">
                <a:extLst>
                  <a:ext uri="{FF2B5EF4-FFF2-40B4-BE49-F238E27FC236}">
                    <a16:creationId xmlns:a16="http://schemas.microsoft.com/office/drawing/2014/main" id="{7626F6FF-49AA-4DFE-AD84-D6CEFC83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7" y="2750"/>
                <a:ext cx="795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Platform Plugin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8" name="Rectangle 162">
                <a:extLst>
                  <a:ext uri="{FF2B5EF4-FFF2-40B4-BE49-F238E27FC236}">
                    <a16:creationId xmlns:a16="http://schemas.microsoft.com/office/drawing/2014/main" id="{F5ED8251-946F-4A66-BE4D-733996EB1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827"/>
                <a:ext cx="20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MPL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9" name="Rectangle 163">
                <a:extLst>
                  <a:ext uri="{FF2B5EF4-FFF2-40B4-BE49-F238E27FC236}">
                    <a16:creationId xmlns:a16="http://schemas.microsoft.com/office/drawing/2014/main" id="{74F1423F-D247-4F4E-B180-DDBD21D8A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2827"/>
                <a:ext cx="78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0" name="Rectangle 164">
                <a:extLst>
                  <a:ext uri="{FF2B5EF4-FFF2-40B4-BE49-F238E27FC236}">
                    <a16:creationId xmlns:a16="http://schemas.microsoft.com/office/drawing/2014/main" id="{418F6C44-E790-48AF-A6B6-F584FE0D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827"/>
                <a:ext cx="77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1" name="Rectangle 165">
                <a:extLst>
                  <a:ext uri="{FF2B5EF4-FFF2-40B4-BE49-F238E27FC236}">
                    <a16:creationId xmlns:a16="http://schemas.microsoft.com/office/drawing/2014/main" id="{8E3B6B3F-6DDE-4926-8C6B-D14B95A6A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2827"/>
                <a:ext cx="93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3C71"/>
                    </a:solidFill>
                    <a:effectLst/>
                    <a:latin typeface="Intel Clear" panose="020B0604020203020204" pitchFamily="34" charset="0"/>
                  </a:rPr>
                  <a:t>Management Plugin Library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2" name="Line 166">
                <a:extLst>
                  <a:ext uri="{FF2B5EF4-FFF2-40B4-BE49-F238E27FC236}">
                    <a16:creationId xmlns:a16="http://schemas.microsoft.com/office/drawing/2014/main" id="{25398DB6-E315-4E32-8E04-89C7E5E5B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" y="798"/>
                <a:ext cx="0" cy="978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Freeform 167">
                <a:extLst>
                  <a:ext uri="{FF2B5EF4-FFF2-40B4-BE49-F238E27FC236}">
                    <a16:creationId xmlns:a16="http://schemas.microsoft.com/office/drawing/2014/main" id="{3F25FA39-4DB7-4820-88EC-F404CDBF2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" y="1770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26 w 52"/>
                  <a:gd name="T3" fmla="*/ 78 h 78"/>
                  <a:gd name="T4" fmla="*/ 0 w 52"/>
                  <a:gd name="T5" fmla="*/ 0 h 78"/>
                  <a:gd name="T6" fmla="*/ 52 w 52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26" y="78"/>
                    </a:lnTo>
                    <a:lnTo>
                      <a:pt x="0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Freeform 168">
                <a:extLst>
                  <a:ext uri="{FF2B5EF4-FFF2-40B4-BE49-F238E27FC236}">
                    <a16:creationId xmlns:a16="http://schemas.microsoft.com/office/drawing/2014/main" id="{80951DE3-0840-4451-A8DA-E64D43B31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" y="726"/>
                <a:ext cx="52" cy="78"/>
              </a:xfrm>
              <a:custGeom>
                <a:avLst/>
                <a:gdLst>
                  <a:gd name="T0" fmla="*/ 0 w 52"/>
                  <a:gd name="T1" fmla="*/ 78 h 78"/>
                  <a:gd name="T2" fmla="*/ 26 w 52"/>
                  <a:gd name="T3" fmla="*/ 0 h 78"/>
                  <a:gd name="T4" fmla="*/ 52 w 52"/>
                  <a:gd name="T5" fmla="*/ 78 h 78"/>
                  <a:gd name="T6" fmla="*/ 0 w 52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78">
                    <a:moveTo>
                      <a:pt x="0" y="78"/>
                    </a:moveTo>
                    <a:lnTo>
                      <a:pt x="26" y="0"/>
                    </a:lnTo>
                    <a:lnTo>
                      <a:pt x="52" y="7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Rectangle 169">
                <a:extLst>
                  <a:ext uri="{FF2B5EF4-FFF2-40B4-BE49-F238E27FC236}">
                    <a16:creationId xmlns:a16="http://schemas.microsoft.com/office/drawing/2014/main" id="{9C8B4D9E-322F-4423-B87D-A967C3706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177"/>
                <a:ext cx="751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Rectangle 170">
                <a:extLst>
                  <a:ext uri="{FF2B5EF4-FFF2-40B4-BE49-F238E27FC236}">
                    <a16:creationId xmlns:a16="http://schemas.microsoft.com/office/drawing/2014/main" id="{464A1162-CD2E-48D4-B50A-F1DF20A10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177"/>
                <a:ext cx="751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Rectangle 171">
                <a:extLst>
                  <a:ext uri="{FF2B5EF4-FFF2-40B4-BE49-F238E27FC236}">
                    <a16:creationId xmlns:a16="http://schemas.microsoft.com/office/drawing/2014/main" id="{A3BAC011-A421-4BFC-AC24-89BA88BCA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2177"/>
                <a:ext cx="125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PPL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8" name="Line 172">
                <a:extLst>
                  <a:ext uri="{FF2B5EF4-FFF2-40B4-BE49-F238E27FC236}">
                    <a16:creationId xmlns:a16="http://schemas.microsoft.com/office/drawing/2014/main" id="{4BD82E9B-27FE-4DCF-9FFE-4261603C8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9" y="1265"/>
                <a:ext cx="0" cy="199"/>
              </a:xfrm>
              <a:prstGeom prst="line">
                <a:avLst/>
              </a:prstGeom>
              <a:noFill/>
              <a:ln w="9525" cap="rnd">
                <a:solidFill>
                  <a:srgbClr val="EA700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Freeform 173">
                <a:extLst>
                  <a:ext uri="{FF2B5EF4-FFF2-40B4-BE49-F238E27FC236}">
                    <a16:creationId xmlns:a16="http://schemas.microsoft.com/office/drawing/2014/main" id="{2AADF332-F936-4616-B9E1-4188CA10E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" y="1451"/>
                <a:ext cx="52" cy="52"/>
              </a:xfrm>
              <a:custGeom>
                <a:avLst/>
                <a:gdLst>
                  <a:gd name="T0" fmla="*/ 70 w 140"/>
                  <a:gd name="T1" fmla="*/ 139 h 139"/>
                  <a:gd name="T2" fmla="*/ 0 w 140"/>
                  <a:gd name="T3" fmla="*/ 0 h 139"/>
                  <a:gd name="T4" fmla="*/ 140 w 140"/>
                  <a:gd name="T5" fmla="*/ 0 h 139"/>
                  <a:gd name="T6" fmla="*/ 70 w 140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39">
                    <a:moveTo>
                      <a:pt x="70" y="139"/>
                    </a:moveTo>
                    <a:lnTo>
                      <a:pt x="0" y="0"/>
                    </a:lnTo>
                    <a:cubicBezTo>
                      <a:pt x="44" y="22"/>
                      <a:pt x="96" y="22"/>
                      <a:pt x="140" y="0"/>
                    </a:cubicBezTo>
                    <a:lnTo>
                      <a:pt x="70" y="139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Freeform 174">
                <a:extLst>
                  <a:ext uri="{FF2B5EF4-FFF2-40B4-BE49-F238E27FC236}">
                    <a16:creationId xmlns:a16="http://schemas.microsoft.com/office/drawing/2014/main" id="{078671EE-7A1B-4417-AACC-B7FA32BD3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" y="1226"/>
                <a:ext cx="52" cy="52"/>
              </a:xfrm>
              <a:custGeom>
                <a:avLst/>
                <a:gdLst>
                  <a:gd name="T0" fmla="*/ 70 w 140"/>
                  <a:gd name="T1" fmla="*/ 0 h 140"/>
                  <a:gd name="T2" fmla="*/ 140 w 140"/>
                  <a:gd name="T3" fmla="*/ 140 h 140"/>
                  <a:gd name="T4" fmla="*/ 0 w 140"/>
                  <a:gd name="T5" fmla="*/ 140 h 140"/>
                  <a:gd name="T6" fmla="*/ 70 w 140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140">
                    <a:moveTo>
                      <a:pt x="70" y="0"/>
                    </a:moveTo>
                    <a:lnTo>
                      <a:pt x="140" y="140"/>
                    </a:lnTo>
                    <a:cubicBezTo>
                      <a:pt x="96" y="118"/>
                      <a:pt x="44" y="118"/>
                      <a:pt x="0" y="140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EA700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Rectangle 175">
                <a:extLst>
                  <a:ext uri="{FF2B5EF4-FFF2-40B4-BE49-F238E27FC236}">
                    <a16:creationId xmlns:a16="http://schemas.microsoft.com/office/drawing/2014/main" id="{C1B6EB9B-1240-4B4F-935B-876A63CBC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2287"/>
                <a:ext cx="723" cy="161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Rectangle 176">
                <a:extLst>
                  <a:ext uri="{FF2B5EF4-FFF2-40B4-BE49-F238E27FC236}">
                    <a16:creationId xmlns:a16="http://schemas.microsoft.com/office/drawing/2014/main" id="{1B0656D0-76E9-4A4B-8C3E-B90DB324E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291"/>
                <a:ext cx="717" cy="161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Rectangle 177">
                <a:extLst>
                  <a:ext uri="{FF2B5EF4-FFF2-40B4-BE49-F238E27FC236}">
                    <a16:creationId xmlns:a16="http://schemas.microsoft.com/office/drawing/2014/main" id="{34B4E633-8565-45EF-86E8-58B3C7041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2289"/>
                <a:ext cx="460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Network Stack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4" name="Rectangle 178">
                <a:extLst>
                  <a:ext uri="{FF2B5EF4-FFF2-40B4-BE49-F238E27FC236}">
                    <a16:creationId xmlns:a16="http://schemas.microsoft.com/office/drawing/2014/main" id="{6358A76D-F3F6-45A0-8B76-EC5405F38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367"/>
                <a:ext cx="6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5" name="Rectangle 179">
                <a:extLst>
                  <a:ext uri="{FF2B5EF4-FFF2-40B4-BE49-F238E27FC236}">
                    <a16:creationId xmlns:a16="http://schemas.microsoft.com/office/drawing/2014/main" id="{D0565D3C-8863-44A3-B1EE-DADCEFC3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367"/>
                <a:ext cx="9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2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6" name="Rectangle 180">
                <a:extLst>
                  <a:ext uri="{FF2B5EF4-FFF2-40B4-BE49-F238E27FC236}">
                    <a16:creationId xmlns:a16="http://schemas.microsoft.com/office/drawing/2014/main" id="{401F0913-592D-4D3A-A62C-C278280C2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367"/>
                <a:ext cx="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–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7" name="Rectangle 181">
                <a:extLst>
                  <a:ext uri="{FF2B5EF4-FFF2-40B4-BE49-F238E27FC236}">
                    <a16:creationId xmlns:a16="http://schemas.microsoft.com/office/drawing/2014/main" id="{85058045-5F1C-4084-934E-7E1EDC42D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2367"/>
                <a:ext cx="72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8" name="Rectangle 182">
                <a:extLst>
                  <a:ext uri="{FF2B5EF4-FFF2-40B4-BE49-F238E27FC236}">
                    <a16:creationId xmlns:a16="http://schemas.microsoft.com/office/drawing/2014/main" id="{11A68AC7-E3A9-4F1C-BBE8-5644B112E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367"/>
                <a:ext cx="37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Raw Socket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9" name="Rectangle 183">
                <a:extLst>
                  <a:ext uri="{FF2B5EF4-FFF2-40B4-BE49-F238E27FC236}">
                    <a16:creationId xmlns:a16="http://schemas.microsoft.com/office/drawing/2014/main" id="{E638DECC-2543-4220-8EB4-F8A5A9190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" y="1848"/>
                <a:ext cx="213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Rectangle 184">
                <a:extLst>
                  <a:ext uri="{FF2B5EF4-FFF2-40B4-BE49-F238E27FC236}">
                    <a16:creationId xmlns:a16="http://schemas.microsoft.com/office/drawing/2014/main" id="{AE420AE1-E78E-4597-9ED5-1B9FCB2E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" y="1848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1" name="Rectangle 185">
                <a:extLst>
                  <a:ext uri="{FF2B5EF4-FFF2-40B4-BE49-F238E27FC236}">
                    <a16:creationId xmlns:a16="http://schemas.microsoft.com/office/drawing/2014/main" id="{D9BC01FC-99FA-4AEE-B88D-079B0F090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848"/>
                <a:ext cx="120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2" name="Rectangle 186">
                <a:extLst>
                  <a:ext uri="{FF2B5EF4-FFF2-40B4-BE49-F238E27FC236}">
                    <a16:creationId xmlns:a16="http://schemas.microsoft.com/office/drawing/2014/main" id="{16BCFC21-16F3-4612-9AFD-AA81D6E3E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842"/>
                <a:ext cx="213" cy="81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Rectangle 187">
                <a:extLst>
                  <a:ext uri="{FF2B5EF4-FFF2-40B4-BE49-F238E27FC236}">
                    <a16:creationId xmlns:a16="http://schemas.microsoft.com/office/drawing/2014/main" id="{A1BD2A6F-6B6B-4EB0-B4EC-E37880B2F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1842"/>
                <a:ext cx="213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Rectangle 188">
                <a:extLst>
                  <a:ext uri="{FF2B5EF4-FFF2-40B4-BE49-F238E27FC236}">
                    <a16:creationId xmlns:a16="http://schemas.microsoft.com/office/drawing/2014/main" id="{FE8CE7A5-9ED8-47BF-A668-FD30ADB0C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1844"/>
                <a:ext cx="120" cy="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TFL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5" name="Rectangle 189">
                <a:extLst>
                  <a:ext uri="{FF2B5EF4-FFF2-40B4-BE49-F238E27FC236}">
                    <a16:creationId xmlns:a16="http://schemas.microsoft.com/office/drawing/2014/main" id="{C2EC1F0B-2E84-4C1E-B39B-8753CFAF3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848"/>
                <a:ext cx="585" cy="417"/>
              </a:xfrm>
              <a:prstGeom prst="rect">
                <a:avLst/>
              </a:prstGeom>
              <a:solidFill>
                <a:srgbClr val="EA70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" name="Rectangle 190">
                <a:extLst>
                  <a:ext uri="{FF2B5EF4-FFF2-40B4-BE49-F238E27FC236}">
                    <a16:creationId xmlns:a16="http://schemas.microsoft.com/office/drawing/2014/main" id="{062AEB5F-4498-4379-A317-961822C08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848"/>
                <a:ext cx="585" cy="417"/>
              </a:xfrm>
              <a:prstGeom prst="rect">
                <a:avLst/>
              </a:prstGeom>
              <a:noFill/>
              <a:ln w="19050" cap="rnd">
                <a:solidFill>
                  <a:srgbClr val="F59D5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Rectangle 191">
                <a:extLst>
                  <a:ext uri="{FF2B5EF4-FFF2-40B4-BE49-F238E27FC236}">
                    <a16:creationId xmlns:a16="http://schemas.microsoft.com/office/drawing/2014/main" id="{D6CBBEBE-FDF0-4348-829E-C67BB88A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" y="1937"/>
                <a:ext cx="62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Intel Clear" panose="020B0604020203020204" pitchFamily="34" charset="0"/>
                  </a:rPr>
                  <a:t>Management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8" name="Rectangle 192">
                <a:extLst>
                  <a:ext uri="{FF2B5EF4-FFF2-40B4-BE49-F238E27FC236}">
                    <a16:creationId xmlns:a16="http://schemas.microsoft.com/office/drawing/2014/main" id="{4BFDD1DB-0F36-4EF1-854B-4601F7483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" y="2054"/>
                <a:ext cx="329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F2F2F2"/>
                    </a:solidFill>
                    <a:effectLst/>
                    <a:latin typeface="Calibri" panose="020F0502020204030204" pitchFamily="34" charset="0"/>
                  </a:rPr>
                  <a:t>Service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9" name="Rectangle 193">
                <a:extLst>
                  <a:ext uri="{FF2B5EF4-FFF2-40B4-BE49-F238E27FC236}">
                    <a16:creationId xmlns:a16="http://schemas.microsoft.com/office/drawing/2014/main" id="{26582AA5-235C-40BF-8B0D-A543B9C56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293"/>
                <a:ext cx="753" cy="161"/>
              </a:xfrm>
              <a:prstGeom prst="rect">
                <a:avLst/>
              </a:prstGeom>
              <a:solidFill>
                <a:srgbClr val="C4D6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Rectangle 194">
                <a:extLst>
                  <a:ext uri="{FF2B5EF4-FFF2-40B4-BE49-F238E27FC236}">
                    <a16:creationId xmlns:a16="http://schemas.microsoft.com/office/drawing/2014/main" id="{3BD87280-DAC3-4C54-BF3F-929403B1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293"/>
                <a:ext cx="751" cy="161"/>
              </a:xfrm>
              <a:prstGeom prst="rect">
                <a:avLst/>
              </a:prstGeom>
              <a:noFill/>
              <a:ln w="9525" cap="rnd">
                <a:solidFill>
                  <a:srgbClr val="78944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Rectangle 195">
                <a:extLst>
                  <a:ext uri="{FF2B5EF4-FFF2-40B4-BE49-F238E27FC236}">
                    <a16:creationId xmlns:a16="http://schemas.microsoft.com/office/drawing/2014/main" id="{8770391E-8859-432A-8FDE-B6701115E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2291"/>
                <a:ext cx="54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2" name="Rectangle 196">
                <a:extLst>
                  <a:ext uri="{FF2B5EF4-FFF2-40B4-BE49-F238E27FC236}">
                    <a16:creationId xmlns:a16="http://schemas.microsoft.com/office/drawing/2014/main" id="{7EA42396-FE03-4022-BC93-209444AB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2291"/>
                <a:ext cx="113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3" name="Rectangle 197">
                <a:extLst>
                  <a:ext uri="{FF2B5EF4-FFF2-40B4-BE49-F238E27FC236}">
                    <a16:creationId xmlns:a16="http://schemas.microsoft.com/office/drawing/2014/main" id="{5C356E94-525C-45C2-918E-792CDF52A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2291"/>
                <a:ext cx="66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/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4" name="Rectangle 198">
                <a:extLst>
                  <a:ext uri="{FF2B5EF4-FFF2-40B4-BE49-F238E27FC236}">
                    <a16:creationId xmlns:a16="http://schemas.microsoft.com/office/drawing/2014/main" id="{B50EC9A6-6301-4062-949A-77303EAAA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291"/>
                <a:ext cx="382" cy="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Distribution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5" name="Rectangle 199">
                <a:extLst>
                  <a:ext uri="{FF2B5EF4-FFF2-40B4-BE49-F238E27FC236}">
                    <a16:creationId xmlns:a16="http://schemas.microsoft.com/office/drawing/2014/main" id="{F4C656D1-2DAB-4A9A-B066-3EF76ACB5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2369"/>
                <a:ext cx="16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FAPI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6" name="Rectangle 200">
                <a:extLst>
                  <a:ext uri="{FF2B5EF4-FFF2-40B4-BE49-F238E27FC236}">
                    <a16:creationId xmlns:a16="http://schemas.microsoft.com/office/drawing/2014/main" id="{7D260FE0-7721-4195-AEE0-FB01A1F5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2015"/>
                <a:ext cx="1201" cy="8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7" name="Rectangle 201">
                <a:extLst>
                  <a:ext uri="{FF2B5EF4-FFF2-40B4-BE49-F238E27FC236}">
                    <a16:creationId xmlns:a16="http://schemas.microsoft.com/office/drawing/2014/main" id="{93C14855-ED6B-458D-99FA-5E74FB1CD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2015"/>
                <a:ext cx="1201" cy="81"/>
              </a:xfrm>
              <a:prstGeom prst="rect">
                <a:avLst/>
              </a:prstGeom>
              <a:noFill/>
              <a:ln w="190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8" name="Rectangle 202">
                <a:extLst>
                  <a:ext uri="{FF2B5EF4-FFF2-40B4-BE49-F238E27FC236}">
                    <a16:creationId xmlns:a16="http://schemas.microsoft.com/office/drawing/2014/main" id="{E2179911-882D-4638-A820-38DD8E2BA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2015"/>
                <a:ext cx="66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69" name="Rectangle 203">
                <a:extLst>
                  <a:ext uri="{FF2B5EF4-FFF2-40B4-BE49-F238E27FC236}">
                    <a16:creationId xmlns:a16="http://schemas.microsoft.com/office/drawing/2014/main" id="{A674991C-B84F-491A-B995-4F919C520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" y="2015"/>
                <a:ext cx="54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70" name="Rectangle 204">
                <a:extLst>
                  <a:ext uri="{FF2B5EF4-FFF2-40B4-BE49-F238E27FC236}">
                    <a16:creationId xmlns:a16="http://schemas.microsoft.com/office/drawing/2014/main" id="{AF1CB975-7F64-4C6A-A799-DE77915A2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2015"/>
                <a:ext cx="179" cy="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Intel Clear" panose="020B0604020203020204" pitchFamily="34" charset="0"/>
                  </a:rPr>
                  <a:t>WPAL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Line 206">
              <a:extLst>
                <a:ext uri="{FF2B5EF4-FFF2-40B4-BE49-F238E27FC236}">
                  <a16:creationId xmlns:a16="http://schemas.microsoft.com/office/drawing/2014/main" id="{34BAA60C-CFE9-46CD-AAC2-E6A6053AD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" y="1269"/>
              <a:ext cx="0" cy="70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7">
              <a:extLst>
                <a:ext uri="{FF2B5EF4-FFF2-40B4-BE49-F238E27FC236}">
                  <a16:creationId xmlns:a16="http://schemas.microsoft.com/office/drawing/2014/main" id="{1E7FE974-69E7-4F3F-B094-9BAC6FCF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1229"/>
              <a:ext cx="53" cy="52"/>
            </a:xfrm>
            <a:custGeom>
              <a:avLst/>
              <a:gdLst>
                <a:gd name="T0" fmla="*/ 70 w 140"/>
                <a:gd name="T1" fmla="*/ 0 h 140"/>
                <a:gd name="T2" fmla="*/ 140 w 140"/>
                <a:gd name="T3" fmla="*/ 140 h 140"/>
                <a:gd name="T4" fmla="*/ 0 w 140"/>
                <a:gd name="T5" fmla="*/ 140 h 140"/>
                <a:gd name="T6" fmla="*/ 70 w 140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140" y="140"/>
                  </a:lnTo>
                  <a:cubicBezTo>
                    <a:pt x="96" y="118"/>
                    <a:pt x="44" y="118"/>
                    <a:pt x="0" y="14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8">
              <a:extLst>
                <a:ext uri="{FF2B5EF4-FFF2-40B4-BE49-F238E27FC236}">
                  <a16:creationId xmlns:a16="http://schemas.microsoft.com/office/drawing/2014/main" id="{2170807D-D91C-4F3C-A4E3-7D19B94BB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1963"/>
              <a:ext cx="53" cy="52"/>
            </a:xfrm>
            <a:custGeom>
              <a:avLst/>
              <a:gdLst>
                <a:gd name="T0" fmla="*/ 70 w 140"/>
                <a:gd name="T1" fmla="*/ 139 h 139"/>
                <a:gd name="T2" fmla="*/ 0 w 140"/>
                <a:gd name="T3" fmla="*/ 0 h 139"/>
                <a:gd name="T4" fmla="*/ 140 w 140"/>
                <a:gd name="T5" fmla="*/ 0 h 139"/>
                <a:gd name="T6" fmla="*/ 70 w 140"/>
                <a:gd name="T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9">
                  <a:moveTo>
                    <a:pt x="70" y="139"/>
                  </a:moveTo>
                  <a:lnTo>
                    <a:pt x="0" y="0"/>
                  </a:lnTo>
                  <a:cubicBezTo>
                    <a:pt x="44" y="22"/>
                    <a:pt x="96" y="22"/>
                    <a:pt x="140" y="0"/>
                  </a:cubicBezTo>
                  <a:lnTo>
                    <a:pt x="70" y="1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09">
              <a:extLst>
                <a:ext uri="{FF2B5EF4-FFF2-40B4-BE49-F238E27FC236}">
                  <a16:creationId xmlns:a16="http://schemas.microsoft.com/office/drawing/2014/main" id="{8A975BB8-147D-4EC1-AE4D-B5B91F855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" y="1817"/>
              <a:ext cx="17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WLAN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10">
              <a:extLst>
                <a:ext uri="{FF2B5EF4-FFF2-40B4-BE49-F238E27FC236}">
                  <a16:creationId xmlns:a16="http://schemas.microsoft.com/office/drawing/2014/main" id="{F92DB618-44D6-4A0A-8702-0B0131494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3" y="1875"/>
              <a:ext cx="113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API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Line 213">
              <a:extLst>
                <a:ext uri="{FF2B5EF4-FFF2-40B4-BE49-F238E27FC236}">
                  <a16:creationId xmlns:a16="http://schemas.microsoft.com/office/drawing/2014/main" id="{3D95E2BE-9B1D-4249-992E-B5552C364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661"/>
              <a:ext cx="0" cy="147"/>
            </a:xfrm>
            <a:prstGeom prst="line">
              <a:avLst/>
            </a:prstGeom>
            <a:noFill/>
            <a:ln w="9525" cap="rnd">
              <a:solidFill>
                <a:srgbClr val="EA70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4">
              <a:extLst>
                <a:ext uri="{FF2B5EF4-FFF2-40B4-BE49-F238E27FC236}">
                  <a16:creationId xmlns:a16="http://schemas.microsoft.com/office/drawing/2014/main" id="{D524A2E3-B64D-4EEB-BEFF-4D413D6F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" y="1621"/>
              <a:ext cx="52" cy="53"/>
            </a:xfrm>
            <a:custGeom>
              <a:avLst/>
              <a:gdLst>
                <a:gd name="T0" fmla="*/ 70 w 140"/>
                <a:gd name="T1" fmla="*/ 0 h 140"/>
                <a:gd name="T2" fmla="*/ 140 w 140"/>
                <a:gd name="T3" fmla="*/ 140 h 140"/>
                <a:gd name="T4" fmla="*/ 0 w 140"/>
                <a:gd name="T5" fmla="*/ 140 h 140"/>
                <a:gd name="T6" fmla="*/ 70 w 140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lnTo>
                    <a:pt x="140" y="140"/>
                  </a:lnTo>
                  <a:cubicBezTo>
                    <a:pt x="96" y="118"/>
                    <a:pt x="44" y="118"/>
                    <a:pt x="0" y="14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EA700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5">
              <a:extLst>
                <a:ext uri="{FF2B5EF4-FFF2-40B4-BE49-F238E27FC236}">
                  <a16:creationId xmlns:a16="http://schemas.microsoft.com/office/drawing/2014/main" id="{5E41BDA1-8AFD-4060-B8B7-FB60754AF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" y="1796"/>
              <a:ext cx="52" cy="52"/>
            </a:xfrm>
            <a:custGeom>
              <a:avLst/>
              <a:gdLst>
                <a:gd name="T0" fmla="*/ 70 w 140"/>
                <a:gd name="T1" fmla="*/ 139 h 139"/>
                <a:gd name="T2" fmla="*/ 0 w 140"/>
                <a:gd name="T3" fmla="*/ 0 h 139"/>
                <a:gd name="T4" fmla="*/ 140 w 140"/>
                <a:gd name="T5" fmla="*/ 0 h 139"/>
                <a:gd name="T6" fmla="*/ 70 w 140"/>
                <a:gd name="T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9">
                  <a:moveTo>
                    <a:pt x="70" y="139"/>
                  </a:moveTo>
                  <a:lnTo>
                    <a:pt x="0" y="0"/>
                  </a:lnTo>
                  <a:cubicBezTo>
                    <a:pt x="44" y="22"/>
                    <a:pt x="96" y="22"/>
                    <a:pt x="140" y="0"/>
                  </a:cubicBezTo>
                  <a:lnTo>
                    <a:pt x="70" y="139"/>
                  </a:lnTo>
                  <a:close/>
                </a:path>
              </a:pathLst>
            </a:custGeom>
            <a:solidFill>
              <a:srgbClr val="EA700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16">
              <a:extLst>
                <a:ext uri="{FF2B5EF4-FFF2-40B4-BE49-F238E27FC236}">
                  <a16:creationId xmlns:a16="http://schemas.microsoft.com/office/drawing/2014/main" id="{E6A092B5-A9B8-4DB9-8970-63EE9EF8B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1138"/>
              <a:ext cx="31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Management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17">
              <a:extLst>
                <a:ext uri="{FF2B5EF4-FFF2-40B4-BE49-F238E27FC236}">
                  <a16:creationId xmlns:a16="http://schemas.microsoft.com/office/drawing/2014/main" id="{94996E15-E811-454C-8D7C-C29325156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1197"/>
              <a:ext cx="113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API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18">
              <a:extLst>
                <a:ext uri="{FF2B5EF4-FFF2-40B4-BE49-F238E27FC236}">
                  <a16:creationId xmlns:a16="http://schemas.microsoft.com/office/drawing/2014/main" id="{80DF57AC-AD98-4EAA-A3AB-BBE4025A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1197"/>
              <a:ext cx="5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?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9">
              <a:extLst>
                <a:ext uri="{FF2B5EF4-FFF2-40B4-BE49-F238E27FC236}">
                  <a16:creationId xmlns:a16="http://schemas.microsoft.com/office/drawing/2014/main" id="{754EF060-ED80-432C-AA31-4EDCF9DB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1197"/>
              <a:ext cx="54" cy="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Intel Clear" panose="020B0604020203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20">
              <a:extLst>
                <a:ext uri="{FF2B5EF4-FFF2-40B4-BE49-F238E27FC236}">
                  <a16:creationId xmlns:a16="http://schemas.microsoft.com/office/drawing/2014/main" id="{455B7669-9A74-4502-9AFE-C18940BA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848"/>
              <a:ext cx="298" cy="81"/>
            </a:xfrm>
            <a:prstGeom prst="rect">
              <a:avLst/>
            </a:prstGeom>
            <a:solidFill>
              <a:srgbClr val="EA70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1">
              <a:extLst>
                <a:ext uri="{FF2B5EF4-FFF2-40B4-BE49-F238E27FC236}">
                  <a16:creationId xmlns:a16="http://schemas.microsoft.com/office/drawing/2014/main" id="{9CDAE634-C525-4DAB-8D79-5B5D006CF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848"/>
              <a:ext cx="298" cy="81"/>
            </a:xfrm>
            <a:prstGeom prst="rect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2">
              <a:extLst>
                <a:ext uri="{FF2B5EF4-FFF2-40B4-BE49-F238E27FC236}">
                  <a16:creationId xmlns:a16="http://schemas.microsoft.com/office/drawing/2014/main" id="{C5894541-B841-496F-B031-87AA5BAC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1848"/>
              <a:ext cx="137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Intel Clear" panose="020B0604020203020204" pitchFamily="34" charset="0"/>
                </a:rPr>
                <a:t>MPL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3">
              <a:extLst>
                <a:ext uri="{FF2B5EF4-FFF2-40B4-BE49-F238E27FC236}">
                  <a16:creationId xmlns:a16="http://schemas.microsoft.com/office/drawing/2014/main" id="{B5D3DFE0-3EB7-4358-BA2A-EDF9676F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766"/>
              <a:ext cx="480" cy="1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4">
              <a:extLst>
                <a:ext uri="{FF2B5EF4-FFF2-40B4-BE49-F238E27FC236}">
                  <a16:creationId xmlns:a16="http://schemas.microsoft.com/office/drawing/2014/main" id="{24C7698E-3ACE-4D05-A280-E6C418188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766"/>
              <a:ext cx="480" cy="147"/>
            </a:xfrm>
            <a:prstGeom prst="rect">
              <a:avLst/>
            </a:prstGeom>
            <a:noFill/>
            <a:ln w="19050" cap="rnd">
              <a:solidFill>
                <a:srgbClr val="33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5">
              <a:extLst>
                <a:ext uri="{FF2B5EF4-FFF2-40B4-BE49-F238E27FC236}">
                  <a16:creationId xmlns:a16="http://schemas.microsoft.com/office/drawing/2014/main" id="{251F2D4E-314F-4521-A057-2D0A64D6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786"/>
              <a:ext cx="40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2F2F2"/>
                  </a:solidFill>
                  <a:effectLst/>
                  <a:latin typeface="Intel Clear" panose="020B0604020203020204" pitchFamily="34" charset="0"/>
                </a:rPr>
                <a:t>Algorithms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26">
              <a:extLst>
                <a:ext uri="{FF2B5EF4-FFF2-40B4-BE49-F238E27FC236}">
                  <a16:creationId xmlns:a16="http://schemas.microsoft.com/office/drawing/2014/main" id="{0D2DFB5F-126F-4063-8E88-E4DEACEFC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809"/>
              <a:ext cx="450" cy="14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27">
              <a:extLst>
                <a:ext uri="{FF2B5EF4-FFF2-40B4-BE49-F238E27FC236}">
                  <a16:creationId xmlns:a16="http://schemas.microsoft.com/office/drawing/2014/main" id="{1CF027D0-98EA-4043-AF1F-183BE9CEB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809"/>
              <a:ext cx="450" cy="148"/>
            </a:xfrm>
            <a:prstGeom prst="rect">
              <a:avLst/>
            </a:prstGeom>
            <a:noFill/>
            <a:ln w="19050" cap="rnd">
              <a:solidFill>
                <a:srgbClr val="33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28">
              <a:extLst>
                <a:ext uri="{FF2B5EF4-FFF2-40B4-BE49-F238E27FC236}">
                  <a16:creationId xmlns:a16="http://schemas.microsoft.com/office/drawing/2014/main" id="{7AC8ED20-ADE2-4FA4-85D9-079ABB77D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829"/>
              <a:ext cx="40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2F2F2"/>
                  </a:solidFill>
                  <a:effectLst/>
                  <a:latin typeface="Intel Clear" panose="020B0604020203020204" pitchFamily="34" charset="0"/>
                </a:rPr>
                <a:t>Algorithms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29">
              <a:extLst>
                <a:ext uri="{FF2B5EF4-FFF2-40B4-BE49-F238E27FC236}">
                  <a16:creationId xmlns:a16="http://schemas.microsoft.com/office/drawing/2014/main" id="{351BBA2C-9E2E-40BF-A076-85574DA5D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850"/>
              <a:ext cx="450" cy="1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>
              <a:extLst>
                <a:ext uri="{FF2B5EF4-FFF2-40B4-BE49-F238E27FC236}">
                  <a16:creationId xmlns:a16="http://schemas.microsoft.com/office/drawing/2014/main" id="{7FB19CF7-584E-44E1-A444-8B1ECF2D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850"/>
              <a:ext cx="450" cy="147"/>
            </a:xfrm>
            <a:prstGeom prst="rect">
              <a:avLst/>
            </a:prstGeom>
            <a:noFill/>
            <a:ln w="19050" cap="rnd">
              <a:solidFill>
                <a:srgbClr val="33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31">
              <a:extLst>
                <a:ext uri="{FF2B5EF4-FFF2-40B4-BE49-F238E27FC236}">
                  <a16:creationId xmlns:a16="http://schemas.microsoft.com/office/drawing/2014/main" id="{02233C74-60FB-4486-B360-94018B909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870"/>
              <a:ext cx="323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2F2F2"/>
                  </a:solidFill>
                  <a:effectLst/>
                  <a:latin typeface="Intel Clear" panose="020B0604020203020204" pitchFamily="34" charset="0"/>
                </a:rPr>
                <a:t>Features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34">
              <a:extLst>
                <a:ext uri="{FF2B5EF4-FFF2-40B4-BE49-F238E27FC236}">
                  <a16:creationId xmlns:a16="http://schemas.microsoft.com/office/drawing/2014/main" id="{70635A25-A8B7-4629-A6B2-BCC799C10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" y="1339"/>
              <a:ext cx="3974" cy="926"/>
            </a:xfrm>
            <a:prstGeom prst="rect">
              <a:avLst/>
            </a:prstGeom>
            <a:noFill/>
            <a:ln w="9525" cap="rnd">
              <a:solidFill>
                <a:srgbClr val="EA70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35">
              <a:extLst>
                <a:ext uri="{FF2B5EF4-FFF2-40B4-BE49-F238E27FC236}">
                  <a16:creationId xmlns:a16="http://schemas.microsoft.com/office/drawing/2014/main" id="{28D33347-091E-4364-BB73-2AD049FA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339"/>
              <a:ext cx="155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EA700D"/>
                  </a:solidFill>
                  <a:effectLst/>
                  <a:latin typeface="Intel Clear" panose="020B0604020203020204" pitchFamily="34" charset="0"/>
                </a:rPr>
                <a:t>Multi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17BA4242-732C-4556-9B76-AFF747A2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339"/>
              <a:ext cx="54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EA700D"/>
                  </a:solidFill>
                  <a:effectLst/>
                  <a:latin typeface="Intel Clear" panose="020B0604020203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37">
              <a:extLst>
                <a:ext uri="{FF2B5EF4-FFF2-40B4-BE49-F238E27FC236}">
                  <a16:creationId xmlns:a16="http://schemas.microsoft.com/office/drawing/2014/main" id="{0938FF11-545B-4995-965C-18B6884C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1339"/>
              <a:ext cx="383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>
                  <a:ln>
                    <a:noFill/>
                  </a:ln>
                  <a:solidFill>
                    <a:srgbClr val="EA700D"/>
                  </a:solidFill>
                  <a:effectLst/>
                  <a:latin typeface="Intel Clear" panose="020B0604020203020204" pitchFamily="34" charset="0"/>
                </a:rPr>
                <a:t>AP Framework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238">
              <a:extLst>
                <a:ext uri="{FF2B5EF4-FFF2-40B4-BE49-F238E27FC236}">
                  <a16:creationId xmlns:a16="http://schemas.microsoft.com/office/drawing/2014/main" id="{9FC08B28-22B0-4873-8566-23380D4AC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" y="2837"/>
              <a:ext cx="430" cy="0"/>
            </a:xfrm>
            <a:prstGeom prst="line">
              <a:avLst/>
            </a:prstGeom>
            <a:noFill/>
            <a:ln w="12700" cap="rnd">
              <a:solidFill>
                <a:srgbClr val="ED7D3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9">
              <a:extLst>
                <a:ext uri="{FF2B5EF4-FFF2-40B4-BE49-F238E27FC236}">
                  <a16:creationId xmlns:a16="http://schemas.microsoft.com/office/drawing/2014/main" id="{6656F9F5-3870-47BC-AF7E-3D482F93E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" y="2809"/>
              <a:ext cx="84" cy="56"/>
            </a:xfrm>
            <a:custGeom>
              <a:avLst/>
              <a:gdLst>
                <a:gd name="T0" fmla="*/ 0 w 84"/>
                <a:gd name="T1" fmla="*/ 0 h 56"/>
                <a:gd name="T2" fmla="*/ 84 w 84"/>
                <a:gd name="T3" fmla="*/ 28 h 56"/>
                <a:gd name="T4" fmla="*/ 0 w 84"/>
                <a:gd name="T5" fmla="*/ 56 h 56"/>
                <a:gd name="T6" fmla="*/ 0 w 84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6">
                  <a:moveTo>
                    <a:pt x="0" y="0"/>
                  </a:moveTo>
                  <a:lnTo>
                    <a:pt x="84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40">
              <a:extLst>
                <a:ext uri="{FF2B5EF4-FFF2-40B4-BE49-F238E27FC236}">
                  <a16:creationId xmlns:a16="http://schemas.microsoft.com/office/drawing/2014/main" id="{9430DECC-8502-472C-9B46-A190CF907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876"/>
              <a:ext cx="262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1">
              <a:extLst>
                <a:ext uri="{FF2B5EF4-FFF2-40B4-BE49-F238E27FC236}">
                  <a16:creationId xmlns:a16="http://schemas.microsoft.com/office/drawing/2014/main" id="{ACBDB4C7-40D0-4F42-9827-A941B845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2874"/>
              <a:ext cx="286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ED7D31"/>
                  </a:solidFill>
                  <a:effectLst/>
                  <a:latin typeface="Calibri" panose="020F0502020204030204" pitchFamily="34" charset="0"/>
                </a:rPr>
                <a:t>Local BUS IPC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42">
              <a:extLst>
                <a:ext uri="{FF2B5EF4-FFF2-40B4-BE49-F238E27FC236}">
                  <a16:creationId xmlns:a16="http://schemas.microsoft.com/office/drawing/2014/main" id="{58F485D5-1EB7-4EDD-9A1B-FFE504CC8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" y="2694"/>
              <a:ext cx="328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7F7F7F"/>
                  </a:solidFill>
                  <a:effectLst/>
                  <a:latin typeface="Calibri" panose="020F0502020204030204" pitchFamily="34" charset="0"/>
                </a:rPr>
                <a:t>Legend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Line 243">
              <a:extLst>
                <a:ext uri="{FF2B5EF4-FFF2-40B4-BE49-F238E27FC236}">
                  <a16:creationId xmlns:a16="http://schemas.microsoft.com/office/drawing/2014/main" id="{549EDA2F-1AF2-4E87-A15D-E756F7D5D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" y="2837"/>
              <a:ext cx="32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4">
              <a:extLst>
                <a:ext uri="{FF2B5EF4-FFF2-40B4-BE49-F238E27FC236}">
                  <a16:creationId xmlns:a16="http://schemas.microsoft.com/office/drawing/2014/main" id="{46B7DAB5-9593-40F2-8F0E-DDBCEF80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" y="2809"/>
              <a:ext cx="84" cy="56"/>
            </a:xfrm>
            <a:custGeom>
              <a:avLst/>
              <a:gdLst>
                <a:gd name="T0" fmla="*/ 0 w 84"/>
                <a:gd name="T1" fmla="*/ 0 h 56"/>
                <a:gd name="T2" fmla="*/ 84 w 84"/>
                <a:gd name="T3" fmla="*/ 28 h 56"/>
                <a:gd name="T4" fmla="*/ 0 w 84"/>
                <a:gd name="T5" fmla="*/ 56 h 56"/>
                <a:gd name="T6" fmla="*/ 0 w 84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56">
                  <a:moveTo>
                    <a:pt x="0" y="0"/>
                  </a:moveTo>
                  <a:lnTo>
                    <a:pt x="84" y="28"/>
                  </a:lnTo>
                  <a:lnTo>
                    <a:pt x="0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45">
              <a:extLst>
                <a:ext uri="{FF2B5EF4-FFF2-40B4-BE49-F238E27FC236}">
                  <a16:creationId xmlns:a16="http://schemas.microsoft.com/office/drawing/2014/main" id="{F8C1D437-4341-44D0-B5FD-799971495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862"/>
              <a:ext cx="65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46">
              <a:extLst>
                <a:ext uri="{FF2B5EF4-FFF2-40B4-BE49-F238E27FC236}">
                  <a16:creationId xmlns:a16="http://schemas.microsoft.com/office/drawing/2014/main" id="{305596A7-1E13-4F0D-9DA6-A851EC48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" y="2861"/>
              <a:ext cx="90" cy="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API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295" name="Picture 247">
              <a:extLst>
                <a:ext uri="{FF2B5EF4-FFF2-40B4-BE49-F238E27FC236}">
                  <a16:creationId xmlns:a16="http://schemas.microsoft.com/office/drawing/2014/main" id="{D27653AB-4A44-4A7E-B833-F641EB072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" y="2622"/>
              <a:ext cx="4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6" name="Picture 248">
              <a:extLst>
                <a:ext uri="{FF2B5EF4-FFF2-40B4-BE49-F238E27FC236}">
                  <a16:creationId xmlns:a16="http://schemas.microsoft.com/office/drawing/2014/main" id="{535FF2B8-7504-4C62-AAA5-E0FEFD35F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" y="2622"/>
              <a:ext cx="43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249">
              <a:extLst>
                <a:ext uri="{FF2B5EF4-FFF2-40B4-BE49-F238E27FC236}">
                  <a16:creationId xmlns:a16="http://schemas.microsoft.com/office/drawing/2014/main" id="{2C157F3E-9472-441B-AA26-5FE15C02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2640"/>
              <a:ext cx="360" cy="129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50">
              <a:extLst>
                <a:ext uri="{FF2B5EF4-FFF2-40B4-BE49-F238E27FC236}">
                  <a16:creationId xmlns:a16="http://schemas.microsoft.com/office/drawing/2014/main" id="{48491FA3-4059-4FEE-9366-9964D30A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673"/>
              <a:ext cx="245" cy="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Framework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51">
              <a:extLst>
                <a:ext uri="{FF2B5EF4-FFF2-40B4-BE49-F238E27FC236}">
                  <a16:creationId xmlns:a16="http://schemas.microsoft.com/office/drawing/2014/main" id="{0B042866-5678-48C7-847F-41CD96638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640"/>
              <a:ext cx="271" cy="1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52">
              <a:extLst>
                <a:ext uri="{FF2B5EF4-FFF2-40B4-BE49-F238E27FC236}">
                  <a16:creationId xmlns:a16="http://schemas.microsoft.com/office/drawing/2014/main" id="{1FE4F6AF-B37E-48A5-9172-F98595B4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2640"/>
              <a:ext cx="271" cy="129"/>
            </a:xfrm>
            <a:prstGeom prst="rect">
              <a:avLst/>
            </a:pr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53">
              <a:extLst>
                <a:ext uri="{FF2B5EF4-FFF2-40B4-BE49-F238E27FC236}">
                  <a16:creationId xmlns:a16="http://schemas.microsoft.com/office/drawing/2014/main" id="{543594A6-009A-497C-A222-3186F920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667"/>
              <a:ext cx="16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Intel Clear" panose="020B0604020203020204" pitchFamily="34" charset="0"/>
                </a:rPr>
                <a:t>WLAN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302" name="Picture 254">
              <a:extLst>
                <a:ext uri="{FF2B5EF4-FFF2-40B4-BE49-F238E27FC236}">
                  <a16:creationId xmlns:a16="http://schemas.microsoft.com/office/drawing/2014/main" id="{2155A835-1095-433F-91F8-2527081E9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" y="2622"/>
              <a:ext cx="5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3" name="Picture 255">
              <a:extLst>
                <a:ext uri="{FF2B5EF4-FFF2-40B4-BE49-F238E27FC236}">
                  <a16:creationId xmlns:a16="http://schemas.microsoft.com/office/drawing/2014/main" id="{76EF7799-E3AA-491B-9A6E-99081F4F6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" y="2622"/>
              <a:ext cx="5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Rectangle 256">
              <a:extLst>
                <a:ext uri="{FF2B5EF4-FFF2-40B4-BE49-F238E27FC236}">
                  <a16:creationId xmlns:a16="http://schemas.microsoft.com/office/drawing/2014/main" id="{0A7C2550-1DAB-4BAA-A7DD-3E0FE8547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2640"/>
              <a:ext cx="450" cy="12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57">
              <a:extLst>
                <a:ext uri="{FF2B5EF4-FFF2-40B4-BE49-F238E27FC236}">
                  <a16:creationId xmlns:a16="http://schemas.microsoft.com/office/drawing/2014/main" id="{B262D09F-8D27-4D70-9F9A-DFD83EC58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673"/>
              <a:ext cx="33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600" dirty="0">
                  <a:solidFill>
                    <a:srgbClr val="FEFFFF"/>
                  </a:solidFill>
                  <a:latin typeface="Calibri" panose="020F0502020204030204" pitchFamily="34" charset="0"/>
                </a:rPr>
                <a:t>Controller/agent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5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1905 transport –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Packet Relaying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64705" y="908958"/>
            <a:ext cx="8600062" cy="459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/>
              <a:t>Code with additional documentation details: </a:t>
            </a:r>
            <a:r>
              <a:rPr lang="en-US" sz="1600" dirty="0">
                <a:hlinkClick r:id="rId3"/>
              </a:rPr>
              <a:t>https://github.com/prplfoundation/prplMesh/blob/master/framework/transport/ieee1905_transport/ieee1905_transport_packet_processing.cpp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AC0FD0-E238-4E81-A4FA-A3A3BAB2D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56701"/>
              </p:ext>
            </p:extLst>
          </p:nvPr>
        </p:nvGraphicFramePr>
        <p:xfrm>
          <a:off x="213013" y="905583"/>
          <a:ext cx="788917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780">
                  <a:extLst>
                    <a:ext uri="{9D8B030D-6E8A-4147-A177-3AD203B41FA5}">
                      <a16:colId xmlns:a16="http://schemas.microsoft.com/office/drawing/2014/main" val="184157577"/>
                    </a:ext>
                  </a:extLst>
                </a:gridCol>
                <a:gridCol w="2518212">
                  <a:extLst>
                    <a:ext uri="{9D8B030D-6E8A-4147-A177-3AD203B41FA5}">
                      <a16:colId xmlns:a16="http://schemas.microsoft.com/office/drawing/2014/main" val="1153781059"/>
                    </a:ext>
                  </a:extLst>
                </a:gridCol>
                <a:gridCol w="1024442">
                  <a:extLst>
                    <a:ext uri="{9D8B030D-6E8A-4147-A177-3AD203B41FA5}">
                      <a16:colId xmlns:a16="http://schemas.microsoft.com/office/drawing/2014/main" val="3717697614"/>
                    </a:ext>
                  </a:extLst>
                </a:gridCol>
                <a:gridCol w="1071312">
                  <a:extLst>
                    <a:ext uri="{9D8B030D-6E8A-4147-A177-3AD203B41FA5}">
                      <a16:colId xmlns:a16="http://schemas.microsoft.com/office/drawing/2014/main" val="2367285943"/>
                    </a:ext>
                  </a:extLst>
                </a:gridCol>
                <a:gridCol w="2183425">
                  <a:extLst>
                    <a:ext uri="{9D8B030D-6E8A-4147-A177-3AD203B41FA5}">
                      <a16:colId xmlns:a16="http://schemas.microsoft.com/office/drawing/2014/main" val="53081317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Origin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Packet Type 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Forward 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88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Bridge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Individual Network Interfaces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3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Unicast not to local device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Dropped by the Linux networking 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Multicast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(all)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4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Network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Multicast &amp;&amp; relay==1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 (all but originating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/f)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Network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Multicast &amp;&amp; relay==0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3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Local Bus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Unicast not to local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6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Unicast to local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6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32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1905 transport -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Packet formatting and MID generation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271969" y="905583"/>
            <a:ext cx="8600062" cy="4812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MID as defined by EasyMesh standard should be unique incremental number per box (AL mac).                      This must be true for every request or notifications.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responses MID should be the same as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 meet requirement #1 - a single transport entity should allocate the MID.</a:t>
            </a:r>
          </a:p>
          <a:p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Problem: how will the agent/controller know if a response has the correct MID ?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an option to add “cookie” to the message meta-data 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transport will publish </a:t>
            </a:r>
            <a:r>
              <a:rPr lang="de-DE" dirty="0"/>
              <a:t>an Ieee1905TxConfirmationMessage with the cookie + the genrated MID.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This is used by the controller to match the respond to the corresponding MID.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TBD – we plan to move the implementation to the transport so that it will handle the mapping.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8">
              <a:lnSpc>
                <a:spcPct val="150000"/>
              </a:lnSpc>
            </a:pPr>
            <a:endParaRPr lang="en-US" dirty="0"/>
          </a:p>
          <a:p>
            <a:pPr lvl="8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423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1905 transport -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Network Interfaces - Tracking of  Status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271969" y="905583"/>
            <a:ext cx="8600062" cy="438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transport listen on the Local Bus for control packets.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These are used to configure the list of network interfaces which will be used by the 1905 Transport.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 holds a table of the relevant interfaces and</a:t>
            </a:r>
            <a:r>
              <a:rPr lang="en-US" dirty="0"/>
              <a:t> a table for the</a:t>
            </a:r>
            <a:r>
              <a:rPr lang="de-DE" dirty="0"/>
              <a:t> bridge interfaces.</a:t>
            </a:r>
            <a:endParaRPr lang="en-US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transport </a:t>
            </a:r>
            <a:r>
              <a:rPr lang="de-DE" dirty="0"/>
              <a:t>track interface status in the poller loop and mark them as active when a netlink event indicates it is UP &amp;&amp; RUNNING.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interfaces from the table are used as explained in the packet relaying slide.</a:t>
            </a:r>
          </a:p>
          <a:p>
            <a:pPr lvl="8">
              <a:lnSpc>
                <a:spcPct val="150000"/>
              </a:lnSpc>
            </a:pPr>
            <a:endParaRPr lang="en-US" dirty="0"/>
          </a:p>
          <a:p>
            <a:pPr lvl="8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3855DB-6299-4491-AC6A-EEFC27A26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19611"/>
              </p:ext>
            </p:extLst>
          </p:nvPr>
        </p:nvGraphicFramePr>
        <p:xfrm>
          <a:off x="457200" y="3036400"/>
          <a:ext cx="6817359" cy="7429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272453">
                  <a:extLst>
                    <a:ext uri="{9D8B030D-6E8A-4147-A177-3AD203B41FA5}">
                      <a16:colId xmlns:a16="http://schemas.microsoft.com/office/drawing/2014/main" val="4043727887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515983930"/>
                    </a:ext>
                  </a:extLst>
                </a:gridCol>
                <a:gridCol w="2272453">
                  <a:extLst>
                    <a:ext uri="{9D8B030D-6E8A-4147-A177-3AD203B41FA5}">
                      <a16:colId xmlns:a16="http://schemas.microsoft.com/office/drawing/2014/main" val="2755076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interface index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bridge interface index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active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21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11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-1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1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1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4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5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01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5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1905 transport -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Network Interfaces - Packet Reception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271969" y="905583"/>
            <a:ext cx="8600062" cy="496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Reception of packets is done using a dedicated raw socket per network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Packets will be received whenever a POLLIN event is detected on a network interface fd.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originating interface of a packet is important for forwarding relayed multicast packet. </a:t>
            </a:r>
          </a:p>
          <a:p>
            <a:r>
              <a:rPr lang="de-DE" dirty="0"/>
              <a:t>	(sent to all interfaces except the originating 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transport uses the socket filtering mechanism (based on BPF).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Using the filter only the following packets will be received: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1905 and LLDP multicast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1905 unicast to us - to either AL MAC or any interface MAC</a:t>
            </a:r>
          </a:p>
          <a:p>
            <a:pPr lvl="4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raw socket has a filter attached which does most of the filtering work in the linux networking stack.</a:t>
            </a:r>
            <a:endParaRPr lang="en-US" dirty="0"/>
          </a:p>
          <a:p>
            <a:endParaRPr lang="de-DE" dirty="0"/>
          </a:p>
          <a:p>
            <a:r>
              <a:rPr lang="de-DE" b="1" dirty="0"/>
              <a:t>The filter is generated using the following command:</a:t>
            </a:r>
            <a:endParaRPr lang="en-US" b="1" dirty="0"/>
          </a:p>
          <a:p>
            <a:r>
              <a:rPr lang="de-DE" dirty="0"/>
              <a:t>tcpdump -dd '(ether proto 0x893a or ether proto 0x88cc)'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8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3668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1905 transport -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Packet De-duplication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271969" y="905583"/>
            <a:ext cx="86000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MID's of received packets (for a specific source address) are a monotonously rising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That is true, at least within a reasonable timeout - i.e. they can go back upon wrap-around event or when a device reboots.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 can safely assume that if two packets, with the same MID are received after minimal timeslot they are not duplicated.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This period should be long enough to allow for any buffered/in-transit duplicate packets to be flushed.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However, should be short enough to handle the case when a device reboots (and may reuse MID)</a:t>
            </a:r>
            <a:endParaRPr lang="en-US" dirty="0"/>
          </a:p>
          <a:p>
            <a:endParaRPr lang="de-DE" dirty="0"/>
          </a:p>
          <a:p>
            <a:r>
              <a:rPr lang="de-DE" dirty="0"/>
              <a:t>Internal data structure: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ADC190-9DDD-4A16-92DA-3AF75D58B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22699"/>
              </p:ext>
            </p:extLst>
          </p:nvPr>
        </p:nvGraphicFramePr>
        <p:xfrm>
          <a:off x="356734" y="3875507"/>
          <a:ext cx="7235779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302">
                  <a:extLst>
                    <a:ext uri="{9D8B030D-6E8A-4147-A177-3AD203B41FA5}">
                      <a16:colId xmlns:a16="http://schemas.microsoft.com/office/drawing/2014/main" val="978428561"/>
                    </a:ext>
                  </a:extLst>
                </a:gridCol>
                <a:gridCol w="799718">
                  <a:extLst>
                    <a:ext uri="{9D8B030D-6E8A-4147-A177-3AD203B41FA5}">
                      <a16:colId xmlns:a16="http://schemas.microsoft.com/office/drawing/2014/main" val="539669642"/>
                    </a:ext>
                  </a:extLst>
                </a:gridCol>
                <a:gridCol w="2593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502">
                  <a:extLst>
                    <a:ext uri="{9D8B030D-6E8A-4147-A177-3AD203B41FA5}">
                      <a16:colId xmlns:a16="http://schemas.microsoft.com/office/drawing/2014/main" val="1586872015"/>
                    </a:ext>
                  </a:extLst>
                </a:gridCol>
              </a:tblGrid>
              <a:tr h="12382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341085243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MAC Address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Frag ID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Message type</a:t>
                      </a: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MID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Timestamp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9a:96:32:00:12:10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0x0010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31498409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chemeClr val="bg1"/>
                          </a:solidFill>
                          <a:effectLst/>
                        </a:rPr>
                        <a:t>9a:96:32:00:13:40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0x2053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67744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1905 transport – </a:t>
            </a:r>
            <a:r>
              <a:rPr lang="en-US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Fragmentation/</a:t>
            </a:r>
            <a:r>
              <a:rPr lang="de-DE" dirty="0"/>
              <a:t>De-fragmentation </a:t>
            </a:r>
            <a:endParaRPr lang="en-US" sz="24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271969" y="905583"/>
            <a:ext cx="8600062" cy="488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When a CMDU is larger than a standard defined threshold (1500 bytes) it will be fregmanted.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Fregmantation is done by the TLV boundary, A TLV larger then the MTU will be dropped.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De-fragmentation of received packets will be done before publishing a CMDU on the local bus.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The fragments of multicast CMDU will be relayed as-is before de-fragmentation is complete.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fragments of a CMDU are buffered until either: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The complete CMDU is available.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de-DE" dirty="0"/>
              <a:t>A certain timeout has elapsed (IEEE1905.1 does not specify the duration of this timeout)</a:t>
            </a:r>
            <a:endParaRPr lang="en-US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6E0FB5-D8C6-4568-85F1-39EA6A412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21093"/>
              </p:ext>
            </p:extLst>
          </p:nvPr>
        </p:nvGraphicFramePr>
        <p:xfrm>
          <a:off x="520995" y="3877852"/>
          <a:ext cx="7456488" cy="11430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31239">
                  <a:extLst>
                    <a:ext uri="{9D8B030D-6E8A-4147-A177-3AD203B41FA5}">
                      <a16:colId xmlns:a16="http://schemas.microsoft.com/office/drawing/2014/main" val="4002386190"/>
                    </a:ext>
                  </a:extLst>
                </a:gridCol>
                <a:gridCol w="750472">
                  <a:extLst>
                    <a:ext uri="{9D8B030D-6E8A-4147-A177-3AD203B41FA5}">
                      <a16:colId xmlns:a16="http://schemas.microsoft.com/office/drawing/2014/main" val="2569987095"/>
                    </a:ext>
                  </a:extLst>
                </a:gridCol>
                <a:gridCol w="750471">
                  <a:extLst>
                    <a:ext uri="{9D8B030D-6E8A-4147-A177-3AD203B41FA5}">
                      <a16:colId xmlns:a16="http://schemas.microsoft.com/office/drawing/2014/main" val="3898327690"/>
                    </a:ext>
                  </a:extLst>
                </a:gridCol>
                <a:gridCol w="907668">
                  <a:extLst>
                    <a:ext uri="{9D8B030D-6E8A-4147-A177-3AD203B41FA5}">
                      <a16:colId xmlns:a16="http://schemas.microsoft.com/office/drawing/2014/main" val="796500122"/>
                    </a:ext>
                  </a:extLst>
                </a:gridCol>
                <a:gridCol w="911400">
                  <a:extLst>
                    <a:ext uri="{9D8B030D-6E8A-4147-A177-3AD203B41FA5}">
                      <a16:colId xmlns:a16="http://schemas.microsoft.com/office/drawing/2014/main" val="1707309742"/>
                    </a:ext>
                  </a:extLst>
                </a:gridCol>
                <a:gridCol w="1156589">
                  <a:extLst>
                    <a:ext uri="{9D8B030D-6E8A-4147-A177-3AD203B41FA5}">
                      <a16:colId xmlns:a16="http://schemas.microsoft.com/office/drawing/2014/main" val="1525361821"/>
                    </a:ext>
                  </a:extLst>
                </a:gridCol>
                <a:gridCol w="1348649">
                  <a:extLst>
                    <a:ext uri="{9D8B030D-6E8A-4147-A177-3AD203B41FA5}">
                      <a16:colId xmlns:a16="http://schemas.microsoft.com/office/drawing/2014/main" val="69120480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Key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Value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16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MAC Address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Message type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MID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Last frag num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index (buf offset)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buf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timestamp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chemeClr val="bg1"/>
                          </a:solidFill>
                          <a:effectLst/>
                        </a:rPr>
                        <a:t>9a:96:32:00:12:10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0x0010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​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*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9339109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chemeClr val="bg1"/>
                          </a:solidFill>
                          <a:effectLst/>
                        </a:rPr>
                        <a:t>9a:96:32:00:13:40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b="1" dirty="0">
                          <a:solidFill>
                            <a:schemeClr val="bg1"/>
                          </a:solidFill>
                          <a:effectLst/>
                        </a:rPr>
                        <a:t>0x2053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​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*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3791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0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26" y="743580"/>
            <a:ext cx="4972026" cy="42956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1905 transport – High level messaging flow</a:t>
            </a:r>
          </a:p>
        </p:txBody>
      </p:sp>
    </p:spTree>
    <p:extLst>
      <p:ext uri="{BB962C8B-B14F-4D97-AF65-F5344CB8AC3E}">
        <p14:creationId xmlns:p14="http://schemas.microsoft.com/office/powerpoint/2010/main" val="2440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1905 TLV factory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003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45460"/>
            <a:ext cx="9143999" cy="422672"/>
          </a:xfrm>
        </p:spPr>
        <p:txBody>
          <a:bodyPr/>
          <a:lstStyle/>
          <a:p>
            <a:r>
              <a:rPr lang="en" sz="3000" dirty="0"/>
              <a:t>Agenda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928688"/>
            <a:ext cx="8401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Overview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Motivation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Features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Examples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0315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994" y="1022351"/>
            <a:ext cx="7828756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Python package, generates C++ code to represent TLVs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Input – yaml configuration file, source path, output path, yamls path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Designed for TLV classes, but not limited to them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Can generate any type of data element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None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Code Location: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None/>
            </a:pPr>
            <a:r>
              <a:rPr lang="en-US" sz="1600" dirty="0">
                <a:hlinkClick r:id="rId2"/>
              </a:rPr>
              <a:t>https://github.com/prplfoundation/prplMesh/tree/master/framework/tlvf</a:t>
            </a: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None/>
            </a:pPr>
            <a:endParaRPr lang="en-US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8FAFF-037C-D044-92F7-E86659A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01" y="1564236"/>
            <a:ext cx="1861541" cy="5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Local bus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772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06875"/>
            <a:ext cx="9143999" cy="422672"/>
          </a:xfrm>
        </p:spPr>
        <p:txBody>
          <a:bodyPr/>
          <a:lstStyle/>
          <a:p>
            <a:r>
              <a:rPr lang="en-US" sz="3000" dirty="0"/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928688"/>
            <a:ext cx="840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AB299-E54C-4A6D-B398-658CF88FD4C3}"/>
              </a:ext>
            </a:extLst>
          </p:cNvPr>
          <p:cNvSpPr txBox="1"/>
          <p:nvPr/>
        </p:nvSpPr>
        <p:spPr>
          <a:xfrm>
            <a:off x="485775" y="928688"/>
            <a:ext cx="84010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Easy to read – </a:t>
            </a:r>
            <a:r>
              <a:rPr lang="en-US" sz="1800" dirty="0"/>
              <a:t>simple representation for TLVs by yaml format</a:t>
            </a:r>
          </a:p>
          <a:p>
            <a:pPr marL="257175" indent="-2571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Easy to use – </a:t>
            </a:r>
            <a:r>
              <a:rPr lang="en-US" sz="1800" dirty="0"/>
              <a:t>adding / modifying TLVs is easy by adding / modifying yaml file</a:t>
            </a:r>
          </a:p>
          <a:p>
            <a:pPr marL="257175" indent="-2571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Standardize </a:t>
            </a:r>
            <a:r>
              <a:rPr lang="en-US" sz="1800" dirty="0"/>
              <a:t>the APIs provided by TLV classes</a:t>
            </a:r>
          </a:p>
          <a:p>
            <a:pPr marL="257175" indent="-2571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Single codebase </a:t>
            </a:r>
            <a:r>
              <a:rPr lang="en-US" sz="1800" dirty="0"/>
              <a:t>for all TLV classes (easy to maintain)</a:t>
            </a:r>
          </a:p>
          <a:p>
            <a:pPr marL="257175" indent="-2571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Alternatives </a:t>
            </a:r>
            <a:r>
              <a:rPr lang="en-US" sz="1800" dirty="0"/>
              <a:t>and why we didn’t use them</a:t>
            </a:r>
          </a:p>
          <a:p>
            <a:pPr marL="569913" lvl="2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Google </a:t>
            </a:r>
            <a:r>
              <a:rPr lang="en-US" sz="1800" dirty="0" err="1"/>
              <a:t>protobuf</a:t>
            </a:r>
            <a:r>
              <a:rPr lang="en-US" sz="1800" dirty="0"/>
              <a:t> – no control on byte stream order</a:t>
            </a:r>
          </a:p>
          <a:p>
            <a:pPr marL="569913" lvl="2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Facebook thrift – </a:t>
            </a:r>
            <a:r>
              <a:rPr lang="en-US" sz="1800" dirty="0" err="1"/>
              <a:t>c++</a:t>
            </a:r>
            <a:r>
              <a:rPr lang="en-US" sz="1800" dirty="0"/>
              <a:t>14, we have </a:t>
            </a:r>
            <a:r>
              <a:rPr lang="en-US" sz="1800" dirty="0" err="1"/>
              <a:t>c++</a:t>
            </a:r>
            <a:r>
              <a:rPr lang="en-US" sz="1800" dirty="0"/>
              <a:t>11</a:t>
            </a:r>
          </a:p>
          <a:p>
            <a:pPr>
              <a:spcBef>
                <a:spcPts val="12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1493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85024"/>
            <a:ext cx="9143999" cy="422672"/>
          </a:xfrm>
        </p:spPr>
        <p:txBody>
          <a:bodyPr/>
          <a:lstStyle/>
          <a:p>
            <a:r>
              <a:rPr lang="en-US" sz="3000" dirty="0"/>
              <a:t>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928688"/>
            <a:ext cx="8401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Getter/setter for each TLV field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Fully serializable – no memory copies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Single reusable buffer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Allows static and dynamic size TLVs (dynamic list as a field)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Supports external structs to be used inside TLV</a:t>
            </a:r>
          </a:p>
        </p:txBody>
      </p:sp>
    </p:spTree>
    <p:extLst>
      <p:ext uri="{BB962C8B-B14F-4D97-AF65-F5344CB8AC3E}">
        <p14:creationId xmlns:p14="http://schemas.microsoft.com/office/powerpoint/2010/main" val="2525864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85024"/>
            <a:ext cx="9143999" cy="422672"/>
          </a:xfrm>
        </p:spPr>
        <p:txBody>
          <a:bodyPr/>
          <a:lstStyle/>
          <a:p>
            <a:r>
              <a:rPr lang="en-US" sz="3000" dirty="0"/>
              <a:t>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928688"/>
            <a:ext cx="8401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Support namespaces, constants, </a:t>
            </a:r>
            <a:r>
              <a:rPr lang="en-US" sz="1800" dirty="0" err="1"/>
              <a:t>enums</a:t>
            </a:r>
            <a:r>
              <a:rPr lang="en-US" sz="1800" dirty="0"/>
              <a:t> and </a:t>
            </a:r>
            <a:r>
              <a:rPr lang="en-US" sz="1800" dirty="0" err="1"/>
              <a:t>structs</a:t>
            </a:r>
            <a:endParaRPr lang="en-US" sz="1800" dirty="0"/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Support all C++ standard types and C++ strings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Support optional parameters (under development*)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Seamless endianness handling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Automatic length calculation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2778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45460"/>
            <a:ext cx="9143999" cy="422672"/>
          </a:xfrm>
        </p:spPr>
        <p:txBody>
          <a:bodyPr/>
          <a:lstStyle/>
          <a:p>
            <a:r>
              <a:rPr lang="en-US" sz="3000" dirty="0"/>
              <a:t>IEEE1905 / </a:t>
            </a:r>
            <a:r>
              <a:rPr lang="en-US" sz="3000" dirty="0" err="1"/>
              <a:t>MultiAP</a:t>
            </a:r>
            <a:r>
              <a:rPr lang="en-US" sz="3000" dirty="0"/>
              <a:t>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1535" y="1217295"/>
            <a:ext cx="1703070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CMDU 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4606" y="1217295"/>
            <a:ext cx="1080134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TLV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4740" y="1217295"/>
            <a:ext cx="1080134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4873" y="1217295"/>
            <a:ext cx="902972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TLV N</a:t>
            </a:r>
          </a:p>
        </p:txBody>
      </p:sp>
      <p:sp>
        <p:nvSpPr>
          <p:cNvPr id="9" name="Rectangle 8"/>
          <p:cNvSpPr/>
          <p:nvPr/>
        </p:nvSpPr>
        <p:spPr>
          <a:xfrm>
            <a:off x="5617845" y="1217295"/>
            <a:ext cx="2143125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TLV End Of Message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5774" y="2424589"/>
            <a:ext cx="724376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7292" y="2420303"/>
            <a:ext cx="757240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64532" y="2420303"/>
            <a:ext cx="935831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AL MAC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80359" y="2418874"/>
            <a:ext cx="1317309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Number of local interfaces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71950" y="2420303"/>
            <a:ext cx="1350169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local interface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2118" y="2420303"/>
            <a:ext cx="1350169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local interface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72287" y="2420303"/>
            <a:ext cx="757239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9525" y="2418874"/>
            <a:ext cx="1350169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local interface N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42873" y="1904525"/>
            <a:ext cx="9143999" cy="42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2800" b="1" dirty="0">
                <a:solidFill>
                  <a:srgbClr val="671660"/>
                </a:solidFill>
                <a:latin typeface="Nunito"/>
                <a:sym typeface="Nunito"/>
              </a:rPr>
              <a:t>Tlv example: “device information”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78918" y="3741896"/>
            <a:ext cx="1350169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MAC address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9087" y="3741896"/>
            <a:ext cx="1350169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Media type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79256" y="3741896"/>
            <a:ext cx="1350169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Info length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79417" y="3741896"/>
            <a:ext cx="1350169" cy="5143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Media specific information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778918" y="2938939"/>
            <a:ext cx="1384460" cy="80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22117" y="2938939"/>
            <a:ext cx="2607468" cy="802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766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" y="1546040"/>
            <a:ext cx="7856378" cy="3609688"/>
          </a:xfrm>
          <a:prstGeom prst="rect">
            <a:avLst/>
          </a:prstGeom>
        </p:spPr>
      </p:pic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45460"/>
            <a:ext cx="9143999" cy="422672"/>
          </a:xfrm>
        </p:spPr>
        <p:txBody>
          <a:bodyPr/>
          <a:lstStyle/>
          <a:p>
            <a:r>
              <a:rPr lang="en-US" sz="3000" dirty="0"/>
              <a:t>Yaml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49624" y="645459"/>
            <a:ext cx="8794376" cy="92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dirty="0"/>
              <a:t>Yaml is a human-readable data serialization language.</a:t>
            </a:r>
            <a:endParaRPr lang="en-US" sz="1500" dirty="0"/>
          </a:p>
          <a:p>
            <a:r>
              <a:rPr lang="en-US" sz="1800" dirty="0"/>
              <a:t>All the classes, structs and enums are configured in yaml files and generated based on these configurations.</a:t>
            </a:r>
          </a:p>
          <a:p>
            <a:endParaRPr lang="en-US" sz="1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868808" y="2112708"/>
            <a:ext cx="2514601" cy="1113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28198" y="1982705"/>
            <a:ext cx="35828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File attributes (namespace, includes, etc.)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332202" y="2676691"/>
            <a:ext cx="3225193" cy="845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5756" y="2622729"/>
            <a:ext cx="1771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Class name</a:t>
            </a: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 flipV="1">
            <a:off x="1036863" y="2777926"/>
            <a:ext cx="3225192" cy="2751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2055" y="2926095"/>
            <a:ext cx="1771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Class attribute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84160" y="3502549"/>
            <a:ext cx="2168339" cy="873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09637" y="3451355"/>
            <a:ext cx="1771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Class members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176396" y="4499177"/>
            <a:ext cx="2953730" cy="1633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03999" y="4360677"/>
            <a:ext cx="22112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Additional internal types</a:t>
            </a:r>
          </a:p>
        </p:txBody>
      </p:sp>
      <p:sp>
        <p:nvSpPr>
          <p:cNvPr id="29" name="Right Brace 28"/>
          <p:cNvSpPr/>
          <p:nvPr/>
        </p:nvSpPr>
        <p:spPr>
          <a:xfrm>
            <a:off x="2322835" y="2916382"/>
            <a:ext cx="118478" cy="11593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Right Brace 32"/>
          <p:cNvSpPr/>
          <p:nvPr/>
        </p:nvSpPr>
        <p:spPr>
          <a:xfrm>
            <a:off x="2011773" y="4192490"/>
            <a:ext cx="138496" cy="9330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Right Brace 34"/>
          <p:cNvSpPr/>
          <p:nvPr/>
        </p:nvSpPr>
        <p:spPr>
          <a:xfrm>
            <a:off x="1697155" y="1908769"/>
            <a:ext cx="160020" cy="628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1585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" y="568231"/>
            <a:ext cx="5391143" cy="4539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851" y="575535"/>
            <a:ext cx="3900611" cy="2513831"/>
          </a:xfrm>
          <a:prstGeom prst="rect">
            <a:avLst/>
          </a:prstGeom>
        </p:spPr>
      </p:pic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" y="-45611"/>
            <a:ext cx="9143999" cy="422672"/>
          </a:xfrm>
        </p:spPr>
        <p:txBody>
          <a:bodyPr/>
          <a:lstStyle/>
          <a:p>
            <a:r>
              <a:rPr lang="en-US" sz="3000" dirty="0"/>
              <a:t>Example generated .h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7047" y="1386664"/>
            <a:ext cx="1221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File attributes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3100387" y="792956"/>
            <a:ext cx="385763" cy="1464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TextBox 33"/>
          <p:cNvSpPr txBox="1"/>
          <p:nvPr/>
        </p:nvSpPr>
        <p:spPr>
          <a:xfrm>
            <a:off x="3179071" y="3516497"/>
            <a:ext cx="1221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Class API</a:t>
            </a:r>
          </a:p>
        </p:txBody>
      </p:sp>
      <p:sp>
        <p:nvSpPr>
          <p:cNvPr id="36" name="Right Brace 35"/>
          <p:cNvSpPr/>
          <p:nvPr/>
        </p:nvSpPr>
        <p:spPr>
          <a:xfrm>
            <a:off x="2821882" y="3191432"/>
            <a:ext cx="385763" cy="925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7" name="TextBox 36"/>
          <p:cNvSpPr txBox="1"/>
          <p:nvPr/>
        </p:nvSpPr>
        <p:spPr>
          <a:xfrm>
            <a:off x="3207646" y="4369555"/>
            <a:ext cx="1221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Class members</a:t>
            </a:r>
          </a:p>
        </p:txBody>
      </p:sp>
      <p:sp>
        <p:nvSpPr>
          <p:cNvPr id="38" name="Right Brace 37"/>
          <p:cNvSpPr/>
          <p:nvPr/>
        </p:nvSpPr>
        <p:spPr>
          <a:xfrm>
            <a:off x="2758003" y="4258657"/>
            <a:ext cx="385763" cy="718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TextBox 30"/>
          <p:cNvSpPr txBox="1"/>
          <p:nvPr/>
        </p:nvSpPr>
        <p:spPr>
          <a:xfrm>
            <a:off x="7655713" y="1772005"/>
            <a:ext cx="12215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</a:rPr>
              <a:t>Internal types</a:t>
            </a:r>
          </a:p>
        </p:txBody>
      </p:sp>
    </p:spTree>
    <p:extLst>
      <p:ext uri="{BB962C8B-B14F-4D97-AF65-F5344CB8AC3E}">
        <p14:creationId xmlns:p14="http://schemas.microsoft.com/office/powerpoint/2010/main" val="3890846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Non-generated (copied) 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52474"/>
            <a:ext cx="8520600" cy="3991025"/>
          </a:xfrm>
        </p:spPr>
        <p:txBody>
          <a:bodyPr/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cBaseClass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Base class for all the classes generated by the TLVF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Holds the buffer and pointers (similar to </a:t>
            </a:r>
            <a:r>
              <a:rPr lang="en-US" sz="1100" dirty="0" err="1"/>
              <a:t>sk_buff</a:t>
            </a:r>
            <a:r>
              <a:rPr lang="en-US" sz="1100" dirty="0"/>
              <a:t>)</a:t>
            </a:r>
            <a:endParaRPr lang="en-US" sz="1500" dirty="0"/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CmduMessageTx / CmduMessageRx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Rx/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Descriptor</a:t>
            </a:r>
          </a:p>
          <a:p>
            <a:pPr lvl="1">
              <a:spcBef>
                <a:spcPts val="600"/>
              </a:spcBef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holds the CMDU header and all TLV classes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swap.h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Endianness conversion utilities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tlvfutils.h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sz="1100" dirty="0"/>
              <a:t>type conversions (e.g.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mac_to_string()</a:t>
            </a:r>
            <a:r>
              <a:rPr lang="en-US" sz="11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96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Tx</a:t>
            </a:r>
            <a:r>
              <a:rPr lang="en-US" sz="3000" dirty="0"/>
              <a:t> Packet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000">
              <a:spcAft>
                <a:spcPts val="450"/>
              </a:spcAft>
            </a:pPr>
            <a:r>
              <a:rPr lang="en-US" sz="1500" b="1" dirty="0"/>
              <a:t>Allocate </a:t>
            </a:r>
            <a:r>
              <a:rPr lang="en-US" sz="1500" i="1" dirty="0"/>
              <a:t>tx_buffer</a:t>
            </a:r>
          </a:p>
          <a:p>
            <a:pPr marL="270000">
              <a:spcAft>
                <a:spcPts val="450"/>
              </a:spcAft>
            </a:pPr>
            <a:r>
              <a:rPr lang="en-US" sz="1500" b="1" dirty="0"/>
              <a:t>Construct </a:t>
            </a:r>
            <a:r>
              <a:rPr lang="en-US" sz="1500" dirty="0"/>
              <a:t>and assign </a:t>
            </a:r>
            <a:r>
              <a:rPr lang="en-US" sz="1500" i="1" dirty="0"/>
              <a:t>tx_buffer</a:t>
            </a:r>
            <a:r>
              <a:rPr lang="en-US" sz="1500" dirty="0"/>
              <a:t> to a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CmduMessageTx</a:t>
            </a:r>
            <a:r>
              <a:rPr lang="en-US" sz="1500" i="1" dirty="0"/>
              <a:t> </a:t>
            </a:r>
            <a:r>
              <a:rPr lang="en-US" sz="1500" dirty="0"/>
              <a:t>descriptor</a:t>
            </a:r>
            <a:endParaRPr lang="en-US" sz="1500" b="1" dirty="0"/>
          </a:p>
          <a:p>
            <a:pPr marL="270000">
              <a:spcAft>
                <a:spcPts val="450"/>
              </a:spcAft>
            </a:pPr>
            <a:r>
              <a:rPr lang="en-US" sz="1500" b="1" dirty="0"/>
              <a:t>Create </a:t>
            </a:r>
            <a:r>
              <a:rPr lang="en-US" sz="1500" dirty="0"/>
              <a:t>CMDU header with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CmduMessageTx::create()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27200" lvl="1">
              <a:spcBef>
                <a:spcPts val="600"/>
              </a:spcBef>
              <a:spcAft>
                <a:spcPts val="450"/>
              </a:spcAft>
            </a:pPr>
            <a:r>
              <a:rPr lang="en-US" sz="1500" dirty="0"/>
              <a:t>Optional: set values in CMDU header (relay, MID)</a:t>
            </a:r>
          </a:p>
          <a:p>
            <a:pPr marL="270000">
              <a:spcAft>
                <a:spcPts val="450"/>
              </a:spcAft>
            </a:pPr>
            <a:r>
              <a:rPr lang="en-US" sz="1500" b="1" dirty="0"/>
              <a:t>Add </a:t>
            </a:r>
            <a:r>
              <a:rPr lang="en-US" sz="1500" dirty="0"/>
              <a:t>TLVs with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CmduMessage::addClass()</a:t>
            </a:r>
            <a:r>
              <a:rPr lang="en-US" sz="1500" dirty="0"/>
              <a:t>for each TLV</a:t>
            </a:r>
          </a:p>
          <a:p>
            <a:pPr marL="727200" lvl="1">
              <a:spcBef>
                <a:spcPts val="600"/>
              </a:spcBef>
              <a:spcAft>
                <a:spcPts val="450"/>
              </a:spcAft>
            </a:pPr>
            <a:r>
              <a:rPr lang="en-US" sz="1500" dirty="0"/>
              <a:t>Update TLVs data using class getters / setters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74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Tx</a:t>
            </a:r>
            <a:r>
              <a:rPr lang="en-US" sz="3000" dirty="0"/>
              <a:t> Packet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000">
              <a:spcAft>
                <a:spcPts val="450"/>
              </a:spcAft>
            </a:pPr>
            <a:r>
              <a:rPr lang="en-US" sz="1500" b="1" dirty="0"/>
              <a:t>Finalize </a:t>
            </a:r>
            <a:r>
              <a:rPr lang="en-US" sz="1500" dirty="0"/>
              <a:t>before sending to the network with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CmduMessageTx::finalize()</a:t>
            </a:r>
          </a:p>
          <a:p>
            <a:pPr marL="727200" lvl="1">
              <a:spcBef>
                <a:spcPts val="600"/>
              </a:spcBef>
              <a:spcAft>
                <a:spcPts val="450"/>
              </a:spcAft>
            </a:pPr>
            <a:r>
              <a:rPr lang="en-US" sz="1500" dirty="0"/>
              <a:t>Endianness conversion for the whole message to network byte order</a:t>
            </a:r>
          </a:p>
          <a:p>
            <a:pPr marL="727200" lvl="1">
              <a:spcBef>
                <a:spcPts val="600"/>
              </a:spcBef>
              <a:spcAft>
                <a:spcPts val="450"/>
              </a:spcAft>
            </a:pPr>
            <a:r>
              <a:rPr lang="en-US" sz="1500" dirty="0"/>
              <a:t>Adds End of Message TLV </a:t>
            </a:r>
          </a:p>
          <a:p>
            <a:pPr marL="270000">
              <a:spcAft>
                <a:spcPts val="450"/>
              </a:spcAft>
            </a:pPr>
            <a:r>
              <a:rPr lang="en-US" sz="1500" b="1" dirty="0"/>
              <a:t>Send </a:t>
            </a: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dirty="0"/>
              <a:t>message buffer using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CmduMessageTx::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getMessageBuff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65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Tx</a:t>
            </a:r>
            <a:r>
              <a:rPr lang="en-US" sz="3000" dirty="0"/>
              <a:t> Packet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295208"/>
            <a:ext cx="9144000" cy="2538095"/>
            <a:chOff x="0" y="1295208"/>
            <a:chExt cx="9144000" cy="25380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95208"/>
              <a:ext cx="9144000" cy="253809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001576"/>
              <a:ext cx="133412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09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45460"/>
            <a:ext cx="9143999" cy="422672"/>
          </a:xfrm>
        </p:spPr>
        <p:txBody>
          <a:bodyPr/>
          <a:lstStyle/>
          <a:p>
            <a:r>
              <a:rPr lang="en" sz="3000" dirty="0"/>
              <a:t>Agenda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928688"/>
            <a:ext cx="8401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Overview</a:t>
            </a: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Recap – </a:t>
            </a:r>
            <a:r>
              <a:rPr lang="en-US" sz="1800"/>
              <a:t>PUB/SUB messaging</a:t>
            </a: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Components </a:t>
            </a:r>
          </a:p>
          <a:p>
            <a:pPr marL="257175" lvl="1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Class Diagram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Example code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6185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Rx Packet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000">
              <a:spcAft>
                <a:spcPts val="450"/>
              </a:spcAft>
            </a:pPr>
            <a:r>
              <a:rPr lang="en-US" sz="1500" b="1" dirty="0"/>
              <a:t>Allocate </a:t>
            </a:r>
            <a:r>
              <a:rPr lang="en-US" sz="1500" i="1" dirty="0"/>
              <a:t>rx_buffer</a:t>
            </a:r>
            <a:endParaRPr lang="en-US" sz="1500" b="1" i="1" dirty="0"/>
          </a:p>
          <a:p>
            <a:pPr marL="270000">
              <a:spcAft>
                <a:spcPts val="450"/>
              </a:spcAft>
            </a:pPr>
            <a:r>
              <a:rPr lang="en-US" sz="1500" b="1" dirty="0"/>
              <a:t>Receive </a:t>
            </a:r>
            <a:r>
              <a:rPr lang="en-US" sz="1500" dirty="0"/>
              <a:t>packet data into </a:t>
            </a:r>
            <a:r>
              <a:rPr lang="en-US" sz="1500" i="1" dirty="0"/>
              <a:t>rx_buffer</a:t>
            </a:r>
          </a:p>
          <a:p>
            <a:pPr marL="270000">
              <a:spcAft>
                <a:spcPts val="450"/>
              </a:spcAft>
            </a:pPr>
            <a:r>
              <a:rPr lang="en-US" sz="1500" b="1" dirty="0"/>
              <a:t>Construct</a:t>
            </a:r>
            <a:r>
              <a:rPr lang="en-US" sz="1500" dirty="0"/>
              <a:t> and assign rx_buffer to a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CmduMessageRx </a:t>
            </a:r>
            <a:r>
              <a:rPr lang="en-US" sz="1500" dirty="0">
                <a:cs typeface="Courier New" panose="02070309020205020404" pitchFamily="49" charset="0"/>
              </a:rPr>
              <a:t>descriptor</a:t>
            </a:r>
          </a:p>
          <a:p>
            <a:pPr marL="270000">
              <a:spcAft>
                <a:spcPts val="450"/>
              </a:spcAft>
            </a:pPr>
            <a:r>
              <a:rPr lang="en-US" sz="1500" b="1" dirty="0"/>
              <a:t>Parse </a:t>
            </a:r>
            <a:r>
              <a:rPr lang="en-US" sz="1500" dirty="0"/>
              <a:t>the CMDU header using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CmduMessageRx::parse()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0000">
              <a:spcAft>
                <a:spcPts val="450"/>
              </a:spcAft>
            </a:pPr>
            <a:r>
              <a:rPr lang="en-US" sz="1500" b="1" dirty="0"/>
              <a:t>Add </a:t>
            </a:r>
            <a:r>
              <a:rPr lang="en-US" sz="1500" dirty="0"/>
              <a:t>TLVs (based on message type) with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CmduMessage::addClass()</a:t>
            </a:r>
            <a:r>
              <a:rPr lang="en-US" sz="1500" dirty="0"/>
              <a:t>for each TLV</a:t>
            </a:r>
          </a:p>
          <a:p>
            <a:pPr marL="727200" lvl="1">
              <a:spcBef>
                <a:spcPts val="600"/>
              </a:spcBef>
              <a:spcAft>
                <a:spcPts val="450"/>
              </a:spcAft>
            </a:pPr>
            <a:r>
              <a:rPr lang="en-US" sz="1500" dirty="0"/>
              <a:t>Repeat until reaching End Of Message TLV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48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Rx Packet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468"/>
            <a:ext cx="9144000" cy="19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1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Configuration file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6208" y="863550"/>
            <a:ext cx="8520600" cy="3416400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include_yaml_path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>
                <a:latin typeface="Nunito" panose="020B0604020202020204" charset="0"/>
                <a:cs typeface="Courier New" panose="02070309020205020404" pitchFamily="49" charset="0"/>
              </a:rPr>
              <a:t>path to yaml files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include_source_path</a:t>
            </a:r>
            <a:r>
              <a:rPr lang="en-US" dirty="0">
                <a:latin typeface="Nunito" panose="020B0604020202020204" charset="0"/>
                <a:cs typeface="Courier New" panose="02070309020205020404" pitchFamily="49" charset="0"/>
              </a:rPr>
              <a:t> – non-generated (copied) files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source_license_header</a:t>
            </a:r>
            <a:r>
              <a:rPr lang="en-US" dirty="0"/>
              <a:t> – optional, path to license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- </a:t>
            </a:r>
            <a:r>
              <a:rPr lang="en-US" sz="1800" dirty="0"/>
              <a:t>debugging and logging options</a:t>
            </a:r>
            <a:endParaRPr lang="en-US" dirty="0"/>
          </a:p>
          <a:p>
            <a:pPr marL="3429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984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91" y="110728"/>
            <a:ext cx="4722019" cy="49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33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Running TLVF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tlvf.py &lt;source files path&gt; &lt;yaml path&gt; &lt;output directory path&gt; -c &lt;configuration file path&gt;</a:t>
            </a:r>
          </a:p>
          <a:p>
            <a:r>
              <a:rPr lang="en-US" dirty="0"/>
              <a:t>Options: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--print-dependencies - </a:t>
            </a:r>
            <a:r>
              <a:rPr lang="en-US" dirty="0"/>
              <a:t>prints the list of all yaml files read by the script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--print-outputs 	    - </a:t>
            </a:r>
            <a:r>
              <a:rPr lang="en-US" dirty="0"/>
              <a:t>prints the list of generated and copied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35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TLVF - Backup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8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Under the 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36400" cy="37123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Tlvf performs these steps:</a:t>
            </a:r>
          </a:p>
          <a:p>
            <a:r>
              <a:rPr lang="en-US" dirty="0"/>
              <a:t>Copy all non generated source path files to output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Load all yaml files </a:t>
            </a:r>
            <a:r>
              <a:rPr lang="en-US"/>
              <a:t>to internal DB and </a:t>
            </a:r>
            <a:r>
              <a:rPr lang="en-US" dirty="0"/>
              <a:t>process each file:</a:t>
            </a:r>
          </a:p>
          <a:p>
            <a:pPr lvl="1"/>
            <a:r>
              <a:rPr lang="en-US" dirty="0"/>
              <a:t>Process the yaml file into python dictionary using </a:t>
            </a:r>
            <a:r>
              <a:rPr lang="en-US" dirty="0" err="1"/>
              <a:t>PyYaml</a:t>
            </a:r>
            <a:endParaRPr lang="en-US" dirty="0"/>
          </a:p>
          <a:p>
            <a:pPr lvl="1"/>
            <a:r>
              <a:rPr lang="en-US" dirty="0" err="1"/>
              <a:t>openObject</a:t>
            </a:r>
            <a:r>
              <a:rPr lang="en-US" dirty="0"/>
              <a:t> – preparation - Generate code template based on the object type (class, struct, etc.)</a:t>
            </a:r>
          </a:p>
          <a:p>
            <a:pPr lvl="1"/>
            <a:r>
              <a:rPr lang="en-US" dirty="0" err="1"/>
              <a:t>generateObject</a:t>
            </a:r>
            <a:r>
              <a:rPr lang="en-US" dirty="0"/>
              <a:t> – Generate object specific code – class members, methods, etc.</a:t>
            </a:r>
          </a:p>
          <a:p>
            <a:pPr lvl="1"/>
            <a:r>
              <a:rPr lang="en-US" dirty="0" err="1"/>
              <a:t>closeFile</a:t>
            </a:r>
            <a:r>
              <a:rPr lang="en-US" dirty="0"/>
              <a:t> – write the generated code into .h and .</a:t>
            </a:r>
            <a:r>
              <a:rPr lang="en-US" dirty="0" err="1"/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67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Under the hood</a:t>
            </a:r>
            <a:br>
              <a:rPr lang="en-US" sz="3000" dirty="0"/>
            </a:br>
            <a:r>
              <a:rPr lang="en-US" sz="2100" dirty="0"/>
              <a:t>Markers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1236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Tlvf uses markers in generated code to easily locate each code line location.</a:t>
            </a:r>
            <a:br>
              <a:rPr lang="en-US" sz="2000" dirty="0"/>
            </a:br>
            <a:r>
              <a:rPr lang="en-US" sz="2000" dirty="0"/>
              <a:t>for example: </a:t>
            </a:r>
            <a:r>
              <a:rPr lang="en-US" sz="1400" dirty="0"/>
              <a:t>//~</a:t>
            </a:r>
            <a:r>
              <a:rPr lang="en-US" sz="1400" dirty="0" err="1"/>
              <a:t>class_private_func_insert</a:t>
            </a:r>
            <a:r>
              <a:rPr lang="en-US" sz="2000" dirty="0"/>
              <a:t> marks where to insert private methods code</a:t>
            </a:r>
            <a:br>
              <a:rPr lang="en-US" sz="2000" dirty="0"/>
            </a:br>
            <a:r>
              <a:rPr lang="en-US" sz="2000" dirty="0"/>
              <a:t>These markers are ignored when writing to the file and don’t appear in the output (can be changed by configuration for debug purposes).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4" y="3279059"/>
            <a:ext cx="8022431" cy="20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36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Under the hood</a:t>
            </a:r>
            <a:br>
              <a:rPr lang="en-US" sz="3000" dirty="0"/>
            </a:br>
            <a:r>
              <a:rPr lang="en-US" sz="2100" dirty="0"/>
              <a:t>Build optimization – ignore re-compiling files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272029"/>
            <a:ext cx="8229600" cy="3712369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/>
              <a:t>Tlvf checks for differences when writing files.</a:t>
            </a:r>
          </a:p>
          <a:p>
            <a:pPr marL="0" indent="0">
              <a:buNone/>
            </a:pPr>
            <a:r>
              <a:rPr lang="en-US" sz="2100" dirty="0"/>
              <a:t>If the output files already exists, it compares the file content to the generated code and only writes into the files in case there are differences.</a:t>
            </a:r>
          </a:p>
          <a:p>
            <a:pPr marL="0" indent="0">
              <a:buNone/>
            </a:pPr>
            <a:r>
              <a:rPr lang="en-US" sz="2100" dirty="0"/>
              <a:t>That way the generated files are only touched when their content is changed.</a:t>
            </a:r>
          </a:p>
          <a:p>
            <a:pPr marL="0" indent="0">
              <a:buNone/>
            </a:pPr>
            <a:r>
              <a:rPr lang="en-US" sz="2100" dirty="0"/>
              <a:t>It can be used for build optimizations so that this C++ code will not be compiled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7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Discovery 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7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568A8B-BC70-2448-B40D-762F48A3BD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PUB/SUB messaging -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asynchronous service to service communication method</a:t>
            </a:r>
          </a:p>
          <a:p>
            <a:pPr marL="28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Message -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Starts with a </a:t>
            </a:r>
            <a:r>
              <a:rPr lang="en-US" sz="15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Topic 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string (used for filtering)</a:t>
            </a:r>
          </a:p>
          <a:p>
            <a:pPr marL="28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Subscriber</a:t>
            </a:r>
          </a:p>
          <a:p>
            <a:pPr marL="742950" lvl="5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Subscribes to one or more </a:t>
            </a:r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(filter incoming messages)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5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Subscribing to an empty topic = subscribing to all messages</a:t>
            </a:r>
          </a:p>
          <a:p>
            <a:pPr marL="285750" lvl="3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Filtering -</a:t>
            </a: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Longest prefix match</a:t>
            </a:r>
          </a:p>
          <a:p>
            <a:pPr marL="742950" lvl="5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Example: “</a:t>
            </a:r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def” will match the “abc” topic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B6AFC8-99F4-0940-9BDF-5ABE6EA3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0525"/>
            <a:ext cx="8520600" cy="572700"/>
          </a:xfrm>
        </p:spPr>
        <p:txBody>
          <a:bodyPr/>
          <a:lstStyle/>
          <a:p>
            <a:r>
              <a:rPr lang="en-US" dirty="0"/>
              <a:t>Recap - PUB/SUB messaging</a:t>
            </a:r>
          </a:p>
        </p:txBody>
      </p:sp>
    </p:spTree>
    <p:extLst>
      <p:ext uri="{BB962C8B-B14F-4D97-AF65-F5344CB8AC3E}">
        <p14:creationId xmlns:p14="http://schemas.microsoft.com/office/powerpoint/2010/main" val="36184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45460"/>
            <a:ext cx="9143999" cy="422672"/>
          </a:xfrm>
        </p:spPr>
        <p:txBody>
          <a:bodyPr/>
          <a:lstStyle/>
          <a:p>
            <a:r>
              <a:rPr lang="en" sz="3000" dirty="0"/>
              <a:t>Agenda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D44EC867-38BC-41FB-A8F2-EFC229E87576}" type="slidenum">
              <a:rPr lang="en-US" smtClean="0">
                <a:solidFill>
                  <a:srgbClr val="000000"/>
                </a:solidFill>
              </a:rPr>
              <a:pPr/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5" y="928688"/>
            <a:ext cx="840105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Overview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Flow diagram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Message handling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3735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Discovery service-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Discovery agent module is responsible for exchanging topology update messages in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 has a database that contains all the information on the device and it‘s direct neighbors and provides an API for the agent to fetch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Using this information the controller (which queries all agents) can build a full network topology map.</a:t>
            </a:r>
          </a:p>
          <a:p>
            <a:r>
              <a:rPr lang="de-DE" dirty="0"/>
              <a:t>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It interacts with multi AP agent and 1905 transport over local bus.</a:t>
            </a: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location:</a:t>
            </a: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https://github.com/prplfoundation/prplMesh/tree/master/framework/discovery_agent</a:t>
            </a:r>
            <a:endParaRPr lang="en-US" sz="1500" dirty="0"/>
          </a:p>
        </p:txBody>
      </p:sp>
      <p:pic>
        <p:nvPicPr>
          <p:cNvPr id="5" name="attachment_diagram_20180508-1427.44054.mxg.png">
            <a:extLst>
              <a:ext uri="{FF2B5EF4-FFF2-40B4-BE49-F238E27FC236}">
                <a16:creationId xmlns:a16="http://schemas.microsoft.com/office/drawing/2014/main" id="{3A7F3B84-46D5-4B83-9F1A-0E893B8019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84608" y="2657547"/>
            <a:ext cx="47053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2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Discovery service-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34075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Discovery agent support the following messages: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de-DE" b="1" dirty="0"/>
              <a:t>IEEE 802.1 bridge discovery:</a:t>
            </a:r>
          </a:p>
          <a:p>
            <a:pPr marL="539750" indent="-285750">
              <a:buFontTx/>
              <a:buChar char="-"/>
            </a:pPr>
            <a:r>
              <a:rPr lang="de-DE" dirty="0"/>
              <a:t>A bridge discovery message is an LLDP packet used to find the nearest bridge</a:t>
            </a:r>
          </a:p>
          <a:p>
            <a:pPr marL="539750" indent="-285750">
              <a:buFontTx/>
              <a:buChar char="-"/>
            </a:pPr>
            <a:r>
              <a:rPr lang="de-DE" dirty="0"/>
              <a:t>Using a special multicast address (01-80-C2-00-00-0E), which is not forwarded by the bridge.</a:t>
            </a:r>
          </a:p>
          <a:p>
            <a:pPr lvl="8"/>
            <a:endParaRPr lang="en-US" dirty="0"/>
          </a:p>
          <a:p>
            <a:r>
              <a:rPr lang="de-DE" dirty="0"/>
              <a:t>2.       </a:t>
            </a:r>
            <a:r>
              <a:rPr lang="de-DE" b="1" dirty="0"/>
              <a:t>Topology discovery protocol:</a:t>
            </a:r>
            <a:endParaRPr lang="en-US" b="1" dirty="0"/>
          </a:p>
          <a:p>
            <a:pPr marL="539750" indent="-285750"/>
            <a:r>
              <a:rPr lang="de-DE" dirty="0"/>
              <a:t>-    Topology discovery message (neighbor multicast)</a:t>
            </a:r>
            <a:endParaRPr lang="en-US" dirty="0"/>
          </a:p>
          <a:p>
            <a:pPr marL="539750" indent="-285750"/>
            <a:r>
              <a:rPr lang="de-DE" dirty="0"/>
              <a:t>-    IEEE 802.1 bridge discovery message (neighbor multicast)</a:t>
            </a:r>
            <a:endParaRPr lang="en-US" dirty="0"/>
          </a:p>
          <a:p>
            <a:pPr marL="539750" indent="-285750"/>
            <a:r>
              <a:rPr lang="de-DE" dirty="0"/>
              <a:t>-    Topology query message (unicast)</a:t>
            </a:r>
            <a:endParaRPr lang="en-US" dirty="0"/>
          </a:p>
          <a:p>
            <a:pPr marL="539750" indent="-285750"/>
            <a:r>
              <a:rPr lang="de-DE" dirty="0"/>
              <a:t>-    Topology response message (unicast)</a:t>
            </a:r>
            <a:endParaRPr lang="en-US" dirty="0"/>
          </a:p>
          <a:p>
            <a:pPr marL="539750" indent="-285750">
              <a:buFontTx/>
              <a:buChar char="-"/>
            </a:pPr>
            <a:r>
              <a:rPr lang="de-DE" dirty="0"/>
              <a:t>Topology notification message (relayed multicast)</a:t>
            </a:r>
          </a:p>
          <a:p>
            <a:endParaRPr lang="en-US" dirty="0"/>
          </a:p>
          <a:p>
            <a:r>
              <a:rPr lang="de-DE" dirty="0"/>
              <a:t>3.       </a:t>
            </a:r>
            <a:r>
              <a:rPr lang="de-DE" b="1" dirty="0"/>
              <a:t>Higher Layer information protocol:</a:t>
            </a:r>
            <a:endParaRPr lang="en-US" b="1" dirty="0"/>
          </a:p>
          <a:p>
            <a:r>
              <a:rPr lang="de-DE" dirty="0"/>
              <a:t>          In addition to the topology discovery protocol, a 1905 management entity may discover additional</a:t>
            </a:r>
          </a:p>
          <a:p>
            <a:r>
              <a:rPr lang="de-DE" dirty="0"/>
              <a:t>          Higher Layer information using the Higher Layer query/response procedure with the following </a:t>
            </a:r>
          </a:p>
          <a:p>
            <a:r>
              <a:rPr lang="de-DE" dirty="0"/>
              <a:t>          messages:</a:t>
            </a:r>
            <a:endParaRPr lang="en-US" dirty="0"/>
          </a:p>
          <a:p>
            <a:pPr marL="266700"/>
            <a:r>
              <a:rPr lang="de-DE" dirty="0"/>
              <a:t>-   Higher Layer query message (unicast)</a:t>
            </a:r>
            <a:endParaRPr lang="en-US" dirty="0"/>
          </a:p>
          <a:p>
            <a:pPr marL="266700"/>
            <a:r>
              <a:rPr lang="de-DE" dirty="0"/>
              <a:t>-   Higher Layer response message (unicast)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022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Discovery service- </a:t>
            </a:r>
            <a:r>
              <a:rPr lang="de-DE" sz="2400" dirty="0"/>
              <a:t>Multicast discovery procedure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attachment_mcast_discovery.png">
            <a:extLst>
              <a:ext uri="{FF2B5EF4-FFF2-40B4-BE49-F238E27FC236}">
                <a16:creationId xmlns:a16="http://schemas.microsoft.com/office/drawing/2014/main" id="{5ED12E23-8987-40F7-A1F0-C34039739D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917257"/>
            <a:ext cx="7808400" cy="38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400" dirty="0"/>
              <a:t>Discovery service- Topology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Queries the collected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sent by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should reply with collected topology</a:t>
            </a:r>
          </a:p>
        </p:txBody>
      </p:sp>
      <p:pic>
        <p:nvPicPr>
          <p:cNvPr id="5" name="attachment_topology_query.png">
            <a:extLst>
              <a:ext uri="{FF2B5EF4-FFF2-40B4-BE49-F238E27FC236}">
                <a16:creationId xmlns:a16="http://schemas.microsoft.com/office/drawing/2014/main" id="{F9A1D75B-79BA-445D-B36E-55124405AC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3938" y="1543448"/>
            <a:ext cx="7098808" cy="31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400" dirty="0"/>
              <a:t>Discovery service- Topology notification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attachment_topology_notification.png">
            <a:extLst>
              <a:ext uri="{FF2B5EF4-FFF2-40B4-BE49-F238E27FC236}">
                <a16:creationId xmlns:a16="http://schemas.microsoft.com/office/drawing/2014/main" id="{B98259C7-B007-4A20-B2F7-9C27F73631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482" y="1209927"/>
            <a:ext cx="8653134" cy="25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400" dirty="0"/>
              <a:t>Discovery service- Message handling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F17A46-A2CC-4F57-A34D-4F07B918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14085"/>
              </p:ext>
            </p:extLst>
          </p:nvPr>
        </p:nvGraphicFramePr>
        <p:xfrm>
          <a:off x="194400" y="921350"/>
          <a:ext cx="8600061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727">
                  <a:extLst>
                    <a:ext uri="{9D8B030D-6E8A-4147-A177-3AD203B41FA5}">
                      <a16:colId xmlns:a16="http://schemas.microsoft.com/office/drawing/2014/main" val="2479469022"/>
                    </a:ext>
                  </a:extLst>
                </a:gridCol>
                <a:gridCol w="2018425">
                  <a:extLst>
                    <a:ext uri="{9D8B030D-6E8A-4147-A177-3AD203B41FA5}">
                      <a16:colId xmlns:a16="http://schemas.microsoft.com/office/drawing/2014/main" val="3921880124"/>
                    </a:ext>
                  </a:extLst>
                </a:gridCol>
                <a:gridCol w="4419909">
                  <a:extLst>
                    <a:ext uri="{9D8B030D-6E8A-4147-A177-3AD203B41FA5}">
                      <a16:colId xmlns:a16="http://schemas.microsoft.com/office/drawing/2014/main" val="34779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59109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wlan_ap_event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WLAN AP state change event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 local database for WLAN AP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will be used in forming HL query response message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3477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cl_assoc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Client association event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 local database for associated client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will be used in forming HL query response message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3018204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CMDU_TOPL_QUERY_MSG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Topology query message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and send unicast topology response CMDU message on local bus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74910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CMDU_TOPL_NOTIFY_MSG</a:t>
                      </a:r>
                      <a:b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Topology notification message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 local database for neighbor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relayed multicast is handled by transport agent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8748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CMDU_DISC_MSG</a:t>
                      </a:r>
                      <a:b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Topology discovery message</a:t>
                      </a:r>
                      <a:b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 local database for neighbor list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79715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ETH_P_LLDP</a:t>
                      </a:r>
                      <a:b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LLDP discovery message</a:t>
                      </a:r>
                      <a:b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Add/update local database for neighbor list, specifically set bridge existence as false for this neighbor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73904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CMDU_HL_QUERY_MSG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Higher Layer query message</a:t>
                      </a:r>
                      <a:b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Prepare and send unicast HL response CMDU message on local bus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15469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CMDU_IFSTAT_CHANGE_MSG</a:t>
                      </a:r>
                      <a:br>
                        <a:rPr lang="de-DE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Interface state change message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Update local database for interface list, trigger topology discovery for interfaces added new</a:t>
                      </a:r>
                      <a:br>
                        <a:rPr lang="de-DE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9121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5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WFA_CA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4911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WFA_CA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429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WFA_CA is used to control the agent for citification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It listen on TCP socket and waits for CAPI commands from the WFA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sz="1500" u="sng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It implements the following CAPI commands:</a:t>
            </a:r>
            <a:endParaRPr lang="he-IL" sz="1500" u="sng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CA_GET_VERSION - </a:t>
            </a:r>
            <a:r>
              <a:rPr lang="de-DE" dirty="0"/>
              <a:t>Return </a:t>
            </a:r>
            <a:r>
              <a:rPr lang="de-DE" i="1" dirty="0"/>
              <a:t>ca_version</a:t>
            </a:r>
            <a:r>
              <a:rPr lang="de-DE" dirty="0"/>
              <a:t> (agent version)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DEVICE_GET_INFO - </a:t>
            </a:r>
            <a:r>
              <a:rPr lang="de-DE" dirty="0"/>
              <a:t>Return </a:t>
            </a:r>
            <a:r>
              <a:rPr lang="de-DE" i="1" dirty="0"/>
              <a:t>vendor</a:t>
            </a:r>
            <a:r>
              <a:rPr lang="de-DE" dirty="0"/>
              <a:t>, </a:t>
            </a:r>
            <a:r>
              <a:rPr lang="de-DE" i="1" dirty="0"/>
              <a:t>model</a:t>
            </a:r>
            <a:r>
              <a:rPr lang="de-DE" dirty="0"/>
              <a:t> and </a:t>
            </a:r>
            <a:r>
              <a:rPr lang="de-DE" i="1" dirty="0"/>
              <a:t>version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DEV_RESET_DEFAULT - </a:t>
            </a:r>
            <a:r>
              <a:rPr lang="de-DE" dirty="0"/>
              <a:t>Reset the device to its default program specific configuration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DEV_SET_CONFIG - </a:t>
            </a:r>
            <a:r>
              <a:rPr lang="de-DE" dirty="0"/>
              <a:t>Set device configuration with given parameters.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DEV_GET_PARAMETER - </a:t>
            </a:r>
            <a:r>
              <a:rPr lang="de-DE" dirty="0"/>
              <a:t>Retrieve the requested parameter information (mac, bssid, Almac).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DEV_SEND_1905 - </a:t>
            </a:r>
            <a:r>
              <a:rPr lang="de-DE" dirty="0"/>
              <a:t>sending a 1905 message with the specified TLVs.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START_WPS_REGISTRATION</a:t>
            </a:r>
          </a:p>
          <a:p>
            <a:pPr>
              <a:lnSpc>
                <a:spcPct val="150000"/>
              </a:lnSpc>
            </a:pP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https://github.com/prplfoundation/prplMesh/tree/master/framework/wfa_ca</a:t>
            </a: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6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Platform 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51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dirty="0"/>
              <a:t>Local bus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D6B-622B-174D-BF08-62EB246CD8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4" y="1089026"/>
            <a:ext cx="8228012" cy="342582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Clr>
                <a:srgbClr val="000000"/>
              </a:buClr>
              <a:buSzTx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Inter-node PUB/SUB bus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Tx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Connecting multiple subscribers to multiple publishers over a local broker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Tx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Acts as an abstraction layer for any PUB/SUB messaging library</a:t>
            </a: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SzTx/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Currently supporting </a:t>
            </a:r>
            <a:r>
              <a:rPr lang="en-US" sz="1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ZMQ and NNG</a:t>
            </a: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SzTx/>
            </a:pPr>
            <a:r>
              <a:rPr lang="en-US" sz="15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  <a:sym typeface="Arial"/>
              </a:rPr>
              <a:t>Easy to support other libraries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Platform service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Platform service is basically the platform manager that will be explained in the Agent’s slides which is currently part of the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Platform service today is not yet connected to the local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There is a planned task to move the “platform manager” from the agent and put it on the bus.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The Platform manager has plugin per OS/SDK called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bpl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More details on the platform manger are on the agent slides.</a:t>
            </a:r>
            <a:endParaRPr lang="he-IL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92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891550" y="11692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PRPL mesh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1"/>
          </p:nvPr>
        </p:nvSpPr>
        <p:spPr>
          <a:xfrm>
            <a:off x="4891550" y="27391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Management 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9385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sz="2400" dirty="0"/>
              <a:t>Management service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Management</a:t>
            </a:r>
            <a:r>
              <a:rPr lang="en-US" sz="150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service today is not yet connected to the local bus – this is planned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Instead, we have a C library called BML to be linked by the orchestration of the 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The library is using UDS socket is sending requests to the controller which are routed to the BML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More details on the BML task and BML library are on the controller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0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122648"/>
            <a:ext cx="8588416" cy="8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1660"/>
              </a:buClr>
              <a:buSzPts val="2800"/>
              <a:buFont typeface="Nunito"/>
              <a:buNone/>
              <a:defRPr sz="2800" b="1" i="0" u="none" strike="noStrike" cap="none">
                <a:solidFill>
                  <a:srgbClr val="67166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800"/>
              <a:buFont typeface="Nunito"/>
              <a:buNone/>
              <a:defRPr sz="2800" b="0" i="0" u="none" strike="noStrike" cap="none">
                <a:solidFill>
                  <a:srgbClr val="8E7CC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fontAlgn="auto"/>
            <a:r>
              <a:rPr lang="en-US" dirty="0"/>
              <a:t>Local bus -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4173D-018E-4F77-89B5-96312FC52F5D}"/>
              </a:ext>
            </a:extLst>
          </p:cNvPr>
          <p:cNvSpPr txBox="1"/>
          <p:nvPr/>
        </p:nvSpPr>
        <p:spPr>
          <a:xfrm>
            <a:off x="543938" y="804783"/>
            <a:ext cx="8600062" cy="392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Components</a:t>
            </a:r>
          </a:p>
          <a:p>
            <a:pPr>
              <a:lnSpc>
                <a:spcPct val="150000"/>
              </a:lnSpc>
            </a:pPr>
            <a:r>
              <a:rPr lang="en-US" sz="1500" dirty="0" err="1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local_bus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 executable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Broker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shared library (mapfcommon.so)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Message, Poller, Socket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Broker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Broker Config</a:t>
            </a:r>
          </a:p>
          <a:p>
            <a:pPr>
              <a:lnSpc>
                <a:spcPct val="150000"/>
              </a:lnSpc>
            </a:pPr>
            <a:endParaRPr lang="en-US" sz="16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Code location:</a:t>
            </a:r>
            <a:endParaRPr lang="he-IL" sz="16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/>
              </a:rPr>
              <a:t>https://github.com/prplfoundation/prplMesh/tree/master/framework/common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5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4056375" y="904388"/>
            <a:ext cx="3906570" cy="28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CA7F1-2118-D44E-9DDC-295CEF8FE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4" y="1203326"/>
            <a:ext cx="5344685" cy="342582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XSUB/XPUB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proxy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Multiple subscriber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 multiple publisher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Arial"/>
              </a:rPr>
              <a:t>Forwards messages – frontend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 backend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Endpoints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– frontend &amp; backend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Unique string (path name)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Connects publishers and subscribers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Used by underlying messaging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48FAFF-037C-D044-92F7-E86659A3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bus – Broker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attachment_diagram_20180215-2035.26886.mxg.png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35762" y="1203326"/>
            <a:ext cx="2657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pl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10599</TotalTime>
  <Words>3559</Words>
  <Application>Microsoft Office PowerPoint</Application>
  <PresentationFormat>On-screen Show (16:9)</PresentationFormat>
  <Paragraphs>797</Paragraphs>
  <Slides>73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Wingdings</vt:lpstr>
      <vt:lpstr>Intel Clear</vt:lpstr>
      <vt:lpstr>Courier New</vt:lpstr>
      <vt:lpstr>Nunito</vt:lpstr>
      <vt:lpstr>Times New Roman</vt:lpstr>
      <vt:lpstr>Calibri</vt:lpstr>
      <vt:lpstr>Simple Light</vt:lpstr>
      <vt:lpstr>Prpl Light</vt:lpstr>
      <vt:lpstr>Document</vt:lpstr>
      <vt:lpstr>PRPL mesh</vt:lpstr>
      <vt:lpstr>PowerPoint Presentation</vt:lpstr>
      <vt:lpstr>PRPL EasyMesh architecture </vt:lpstr>
      <vt:lpstr>PRPL mesh</vt:lpstr>
      <vt:lpstr>Agenda</vt:lpstr>
      <vt:lpstr>Recap - PUB/SUB messaging</vt:lpstr>
      <vt:lpstr>PowerPoint Presentation</vt:lpstr>
      <vt:lpstr>PowerPoint Presentation</vt:lpstr>
      <vt:lpstr>Local bus – Broker </vt:lpstr>
      <vt:lpstr>PowerPoint Presentation</vt:lpstr>
      <vt:lpstr>PowerPoint Presentation</vt:lpstr>
      <vt:lpstr>Local bus – Message </vt:lpstr>
      <vt:lpstr>Local bus – Message </vt:lpstr>
      <vt:lpstr>Local bus – Socket </vt:lpstr>
      <vt:lpstr>Local bus – Socket API </vt:lpstr>
      <vt:lpstr>Local bus – Poller </vt:lpstr>
      <vt:lpstr>Local bus – Broker Interface </vt:lpstr>
      <vt:lpstr>Local bus – Broker Interface </vt:lpstr>
      <vt:lpstr>PowerPoint Presentation</vt:lpstr>
      <vt:lpstr>PowerPoint Presentation</vt:lpstr>
      <vt:lpstr>PowerPoint Presentation</vt:lpstr>
      <vt:lpstr>PRPL mesh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1905 transport – High level messaging flow</vt:lpstr>
      <vt:lpstr>PRPL mesh</vt:lpstr>
      <vt:lpstr>Agenda</vt:lpstr>
      <vt:lpstr>Overview </vt:lpstr>
      <vt:lpstr>Motivation</vt:lpstr>
      <vt:lpstr>Features</vt:lpstr>
      <vt:lpstr>Features</vt:lpstr>
      <vt:lpstr>IEEE1905 / MultiAP message</vt:lpstr>
      <vt:lpstr>Yaml files</vt:lpstr>
      <vt:lpstr>Example generated .h file</vt:lpstr>
      <vt:lpstr>Non-generated (copied) source files</vt:lpstr>
      <vt:lpstr>Tx Packet flow</vt:lpstr>
      <vt:lpstr>Tx Packet flow</vt:lpstr>
      <vt:lpstr>Tx Packet flow</vt:lpstr>
      <vt:lpstr>Rx Packet flow</vt:lpstr>
      <vt:lpstr>Rx Packet flow</vt:lpstr>
      <vt:lpstr>Configuration file options</vt:lpstr>
      <vt:lpstr>PowerPoint Presentation</vt:lpstr>
      <vt:lpstr>Running TLVF</vt:lpstr>
      <vt:lpstr>TLVF - Backup</vt:lpstr>
      <vt:lpstr>Under the hood</vt:lpstr>
      <vt:lpstr>Under the hood Markers</vt:lpstr>
      <vt:lpstr>Under the hood Build optimization – ignore re-compiling files</vt:lpstr>
      <vt:lpstr>PRPL mesh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PRPL mesh</vt:lpstr>
      <vt:lpstr>PowerPoint Presentation</vt:lpstr>
      <vt:lpstr>PRPL mesh</vt:lpstr>
      <vt:lpstr>PowerPoint Presentation</vt:lpstr>
      <vt:lpstr>PRPL mesh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Mesh</dc:title>
  <dc:creator>Marzin, Ram</dc:creator>
  <cp:keywords>CTPClassification=CTP_NT</cp:keywords>
  <cp:lastModifiedBy>Marzin, Ram</cp:lastModifiedBy>
  <cp:revision>367</cp:revision>
  <dcterms:modified xsi:type="dcterms:W3CDTF">2019-06-16T22:39:32Z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34ab9b88-3ae6-47d8-a5bc-ed99e8b7e54c</vt:lpwstr>
  </property>
  <property fmtid="{D5CDD505-2E9C-101B-9397-08002B2CF9AE}" pid="3" name="CTP_TimeStamp">
    <vt:lpwstr>2019-06-16 22:39:30Z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