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7"/>
  </p:notesMasterIdLst>
  <p:sldIdLst>
    <p:sldId id="554" r:id="rId3"/>
    <p:sldId id="599" r:id="rId4"/>
    <p:sldId id="600" r:id="rId5"/>
    <p:sldId id="616" r:id="rId6"/>
    <p:sldId id="601" r:id="rId7"/>
    <p:sldId id="617" r:id="rId8"/>
    <p:sldId id="618" r:id="rId9"/>
    <p:sldId id="605" r:id="rId10"/>
    <p:sldId id="610" r:id="rId11"/>
    <p:sldId id="611" r:id="rId12"/>
    <p:sldId id="620" r:id="rId13"/>
    <p:sldId id="258" r:id="rId14"/>
    <p:sldId id="612" r:id="rId15"/>
    <p:sldId id="259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Intel Clear" panose="020B0604020203020204" pitchFamily="34" charset="0"/>
      <p:regular r:id="rId22"/>
      <p:bold r:id="rId23"/>
      <p:italic r:id="rId24"/>
      <p:boldItalic r:id="rId25"/>
    </p:embeddedFont>
    <p:embeddedFont>
      <p:font typeface="Nuni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4" autoAdjust="0"/>
    <p:restoredTop sz="94051" autoAdjust="0"/>
  </p:normalViewPr>
  <p:slideViewPr>
    <p:cSldViewPr snapToGrid="0">
      <p:cViewPr varScale="1">
        <p:scale>
          <a:sx n="108" d="100"/>
          <a:sy n="108" d="100"/>
        </p:scale>
        <p:origin x="619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42119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51931760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51931760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87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80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4a448f6a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4a448f6a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51931760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51931760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43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Nunito"/>
              <a:buNone/>
              <a:defRPr sz="36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1532100" y="2739554"/>
            <a:ext cx="6079800" cy="5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256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1551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1551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663229"/>
            <a:ext cx="774548" cy="29764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7"/>
          <p:cNvSpPr txBox="1">
            <a:spLocks noGrp="1"/>
          </p:cNvSpPr>
          <p:nvPr>
            <p:ph type="subTitle" idx="3"/>
          </p:nvPr>
        </p:nvSpPr>
        <p:spPr>
          <a:xfrm>
            <a:off x="311700" y="645155"/>
            <a:ext cx="60798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311700" y="256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663229"/>
            <a:ext cx="774548" cy="29764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8"/>
          <p:cNvSpPr txBox="1">
            <a:spLocks noGrp="1"/>
          </p:cNvSpPr>
          <p:nvPr>
            <p:ph type="subTitle" idx="1"/>
          </p:nvPr>
        </p:nvSpPr>
        <p:spPr>
          <a:xfrm>
            <a:off x="311700" y="645155"/>
            <a:ext cx="60798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663229"/>
            <a:ext cx="774548" cy="29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663229"/>
            <a:ext cx="774548" cy="29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picture right">
  <p:cSld name="SECTION_TITLE_AND_DESCRIPTION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5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4572000" y="-125"/>
            <a:ext cx="4572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71660">
              <a:alpha val="7608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09" name="Google Shape;109;p25"/>
          <p:cNvGrpSpPr/>
          <p:nvPr/>
        </p:nvGrpSpPr>
        <p:grpSpPr>
          <a:xfrm>
            <a:off x="4905300" y="1495137"/>
            <a:ext cx="3905400" cy="2153233"/>
            <a:chOff x="333300" y="275937"/>
            <a:chExt cx="3905400" cy="2153233"/>
          </a:xfrm>
        </p:grpSpPr>
        <p:pic>
          <p:nvPicPr>
            <p:cNvPr id="110" name="Google Shape;110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25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3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12" name="Google Shape;11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SECTION_TITLE_AND_DESCRIPTION_1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6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4572000" y="-125"/>
            <a:ext cx="4572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71660">
              <a:alpha val="7615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116;p26"/>
          <p:cNvGrpSpPr/>
          <p:nvPr/>
        </p:nvGrpSpPr>
        <p:grpSpPr>
          <a:xfrm>
            <a:off x="4905300" y="1495137"/>
            <a:ext cx="3905400" cy="2153233"/>
            <a:chOff x="333300" y="275937"/>
            <a:chExt cx="3905400" cy="2153233"/>
          </a:xfrm>
        </p:grpSpPr>
        <p:pic>
          <p:nvPicPr>
            <p:cNvPr id="117" name="Google Shape;117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26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3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19" name="Google Shape;119;p26"/>
          <p:cNvSpPr txBox="1"/>
          <p:nvPr/>
        </p:nvSpPr>
        <p:spPr>
          <a:xfrm>
            <a:off x="659125" y="1613750"/>
            <a:ext cx="31230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Thank you</a:t>
            </a:r>
            <a:endParaRPr sz="4800" b="1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" name="Google Shape;120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picture left">
  <p:cSld name="SECTION_TITLE_AND_DESCRIPTION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0" y="0"/>
            <a:ext cx="4572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671660">
              <a:alpha val="7615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title"/>
          </p:nvPr>
        </p:nvSpPr>
        <p:spPr>
          <a:xfrm>
            <a:off x="4891550" y="11692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subTitle" idx="1"/>
          </p:nvPr>
        </p:nvSpPr>
        <p:spPr>
          <a:xfrm>
            <a:off x="4891550" y="27391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27" name="Google Shape;127;p27"/>
          <p:cNvGrpSpPr/>
          <p:nvPr/>
        </p:nvGrpSpPr>
        <p:grpSpPr>
          <a:xfrm>
            <a:off x="333300" y="1495137"/>
            <a:ext cx="3905400" cy="2153233"/>
            <a:chOff x="333300" y="275937"/>
            <a:chExt cx="3905400" cy="2153233"/>
          </a:xfrm>
        </p:grpSpPr>
        <p:pic>
          <p:nvPicPr>
            <p:cNvPr id="128" name="Google Shape;128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27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3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30" name="Google Shape;130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st slide">
  <p:cSld name="SECTION_TITLE_AND_DESCRIPTION_1_2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8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4572000" y="-125"/>
            <a:ext cx="4572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71660">
              <a:alpha val="7615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28"/>
          <p:cNvGrpSpPr/>
          <p:nvPr/>
        </p:nvGrpSpPr>
        <p:grpSpPr>
          <a:xfrm>
            <a:off x="4905300" y="1495137"/>
            <a:ext cx="3905400" cy="2153233"/>
            <a:chOff x="333300" y="275937"/>
            <a:chExt cx="3905400" cy="2153233"/>
          </a:xfrm>
        </p:grpSpPr>
        <p:pic>
          <p:nvPicPr>
            <p:cNvPr id="135" name="Google Shape;135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28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3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37" name="Google Shape;137;p2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652950" y="1607725"/>
            <a:ext cx="33633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4" y="1203326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821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11700" y="256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Nunito"/>
              <a:buNone/>
              <a:defRPr sz="30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311700" y="110319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  <a:defRPr sz="2400"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spcBef>
                <a:spcPts val="1600"/>
              </a:spcBef>
              <a:spcAft>
                <a:spcPts val="0"/>
              </a:spcAft>
              <a:buSzPts val="2200"/>
              <a:buFont typeface="Nunito"/>
              <a:buChar char="○"/>
              <a:defRPr sz="2200"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Char char="■"/>
              <a:defRPr sz="1800"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663229"/>
            <a:ext cx="774548" cy="29764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6"/>
          <p:cNvSpPr txBox="1">
            <a:spLocks noGrp="1"/>
          </p:cNvSpPr>
          <p:nvPr>
            <p:ph type="subTitle" idx="2"/>
          </p:nvPr>
        </p:nvSpPr>
        <p:spPr>
          <a:xfrm>
            <a:off x="311700" y="645155"/>
            <a:ext cx="60798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500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256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rgbClr val="8E7CC3"/>
                </a:solidFill>
              </a:defRPr>
            </a:lvl1pPr>
            <a:lvl2pPr lvl="1" algn="r" rtl="0">
              <a:buNone/>
              <a:defRPr sz="1000">
                <a:solidFill>
                  <a:srgbClr val="8E7CC3"/>
                </a:solidFill>
              </a:defRPr>
            </a:lvl2pPr>
            <a:lvl3pPr lvl="2" algn="r" rtl="0">
              <a:buNone/>
              <a:defRPr sz="1000">
                <a:solidFill>
                  <a:srgbClr val="8E7CC3"/>
                </a:solidFill>
              </a:defRPr>
            </a:lvl3pPr>
            <a:lvl4pPr lvl="3" algn="r" rtl="0">
              <a:buNone/>
              <a:defRPr sz="1000">
                <a:solidFill>
                  <a:srgbClr val="8E7CC3"/>
                </a:solidFill>
              </a:defRPr>
            </a:lvl4pPr>
            <a:lvl5pPr lvl="4" algn="r" rtl="0">
              <a:buNone/>
              <a:defRPr sz="1000">
                <a:solidFill>
                  <a:srgbClr val="8E7CC3"/>
                </a:solidFill>
              </a:defRPr>
            </a:lvl5pPr>
            <a:lvl6pPr lvl="5" algn="r" rtl="0">
              <a:buNone/>
              <a:defRPr sz="1000">
                <a:solidFill>
                  <a:srgbClr val="8E7CC3"/>
                </a:solidFill>
              </a:defRPr>
            </a:lvl6pPr>
            <a:lvl7pPr lvl="6" algn="r" rtl="0">
              <a:buNone/>
              <a:defRPr sz="1000">
                <a:solidFill>
                  <a:srgbClr val="8E7CC3"/>
                </a:solidFill>
              </a:defRPr>
            </a:lvl7pPr>
            <a:lvl8pPr lvl="7" algn="r" rtl="0">
              <a:buNone/>
              <a:defRPr sz="1000">
                <a:solidFill>
                  <a:srgbClr val="8E7CC3"/>
                </a:solidFill>
              </a:defRPr>
            </a:lvl8pPr>
            <a:lvl9pPr lvl="8" algn="r" rtl="0">
              <a:buNone/>
              <a:defRPr sz="1000">
                <a:solidFill>
                  <a:srgbClr val="8E7CC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6" r:id="rId14"/>
    <p:sldLayoutId id="2147483677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8.png"/><Relationship Id="rId11" Type="http://schemas.openxmlformats.org/officeDocument/2006/relationships/image" Target="../media/image13.emf"/><Relationship Id="rId5" Type="http://schemas.openxmlformats.org/officeDocument/2006/relationships/image" Target="../media/image7.png"/><Relationship Id="rId10" Type="http://schemas.openxmlformats.org/officeDocument/2006/relationships/image" Target="../media/image12.emf"/><Relationship Id="rId4" Type="http://schemas.openxmlformats.org/officeDocument/2006/relationships/image" Target="../media/image6.png"/><Relationship Id="rId9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4891550" y="11692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PRPL mesh</a:t>
            </a:r>
            <a:endParaRPr dirty="0"/>
          </a:p>
        </p:txBody>
      </p:sp>
      <p:sp>
        <p:nvSpPr>
          <p:cNvPr id="145" name="Google Shape;145;p29"/>
          <p:cNvSpPr txBox="1">
            <a:spLocks noGrp="1"/>
          </p:cNvSpPr>
          <p:nvPr>
            <p:ph type="subTitle" idx="1"/>
          </p:nvPr>
        </p:nvSpPr>
        <p:spPr>
          <a:xfrm>
            <a:off x="4891550" y="27391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729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99988"/>
            <a:ext cx="8229600" cy="469481"/>
          </a:xfrm>
        </p:spPr>
        <p:txBody>
          <a:bodyPr/>
          <a:lstStyle/>
          <a:p>
            <a:r>
              <a:rPr lang="en-US" sz="2400" dirty="0"/>
              <a:t>High-level Controller Architecture 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67" y="762001"/>
            <a:ext cx="8795291" cy="341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8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78825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subTitle" idx="2"/>
          </p:nvPr>
        </p:nvSpPr>
        <p:spPr>
          <a:xfrm>
            <a:off x="311700" y="645150"/>
            <a:ext cx="36012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Based on Intel presentation</a:t>
            </a:r>
            <a:endParaRPr dirty="0"/>
          </a:p>
        </p:txBody>
      </p:sp>
      <p:sp>
        <p:nvSpPr>
          <p:cNvPr id="160" name="Google Shape;160;p31"/>
          <p:cNvSpPr txBox="1">
            <a:spLocks noGrp="1"/>
          </p:cNvSpPr>
          <p:nvPr>
            <p:ph type="title"/>
          </p:nvPr>
        </p:nvSpPr>
        <p:spPr>
          <a:xfrm>
            <a:off x="311700" y="256225"/>
            <a:ext cx="816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Integration markup</a:t>
            </a:r>
            <a:endParaRPr dirty="0"/>
          </a:p>
        </p:txBody>
      </p:sp>
      <p:sp>
        <p:nvSpPr>
          <p:cNvPr id="161" name="Google Shape;161;p31"/>
          <p:cNvSpPr/>
          <p:nvPr/>
        </p:nvSpPr>
        <p:spPr>
          <a:xfrm>
            <a:off x="2284368" y="1528742"/>
            <a:ext cx="5038038" cy="2260385"/>
          </a:xfrm>
          <a:prstGeom prst="roundRect">
            <a:avLst>
              <a:gd name="adj" fmla="val 8772"/>
            </a:avLst>
          </a:prstGeom>
          <a:noFill/>
          <a:ln w="19050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                MultiAP Framework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62" name="Google Shape;162;p31"/>
          <p:cNvSpPr/>
          <p:nvPr/>
        </p:nvSpPr>
        <p:spPr>
          <a:xfrm>
            <a:off x="162840" y="4017872"/>
            <a:ext cx="7183609" cy="517877"/>
          </a:xfrm>
          <a:prstGeom prst="roundRect">
            <a:avLst>
              <a:gd name="adj" fmla="val 944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Kernel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3" name="Google Shape;163;p31"/>
          <p:cNvSpPr/>
          <p:nvPr/>
        </p:nvSpPr>
        <p:spPr>
          <a:xfrm>
            <a:off x="6587624" y="4393540"/>
            <a:ext cx="770700" cy="3036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bridge /</a:t>
            </a:r>
            <a:br>
              <a:rPr lang="en" sz="6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6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Switchdev / OpenvSwitch </a:t>
            </a:r>
            <a:r>
              <a:rPr lang="en" sz="600" baseline="300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sz="600" baseline="300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4" name="Google Shape;164;p31"/>
          <p:cNvSpPr/>
          <p:nvPr/>
        </p:nvSpPr>
        <p:spPr>
          <a:xfrm>
            <a:off x="5600766" y="4028527"/>
            <a:ext cx="868500" cy="228738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aseline="3000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ioctl</a:t>
            </a:r>
            <a:endParaRPr sz="800" baseline="3000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5" name="Google Shape;165;p31"/>
          <p:cNvSpPr/>
          <p:nvPr/>
        </p:nvSpPr>
        <p:spPr>
          <a:xfrm rot="-5400000">
            <a:off x="5853935" y="3510888"/>
            <a:ext cx="917749" cy="2142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SIOCETHTOOL</a:t>
            </a:r>
            <a:endParaRPr sz="80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6" name="Google Shape;166;p31"/>
          <p:cNvSpPr/>
          <p:nvPr/>
        </p:nvSpPr>
        <p:spPr>
          <a:xfrm rot="-5400000">
            <a:off x="5589602" y="3500217"/>
            <a:ext cx="909152" cy="2142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SIOCGIFHWADDR</a:t>
            </a:r>
            <a:endParaRPr sz="80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31"/>
          <p:cNvSpPr/>
          <p:nvPr/>
        </p:nvSpPr>
        <p:spPr>
          <a:xfrm>
            <a:off x="6569680" y="3967181"/>
            <a:ext cx="770700" cy="3867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aseline="3000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netlink</a:t>
            </a:r>
            <a:endParaRPr sz="800" baseline="3000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31"/>
          <p:cNvSpPr/>
          <p:nvPr/>
        </p:nvSpPr>
        <p:spPr>
          <a:xfrm rot="-5400000">
            <a:off x="6586609" y="3546123"/>
            <a:ext cx="956700" cy="2142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RTNLGRP_LINK</a:t>
            </a:r>
            <a:endParaRPr sz="800" baseline="3000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9" name="Google Shape;169;p31"/>
          <p:cNvSpPr/>
          <p:nvPr/>
        </p:nvSpPr>
        <p:spPr>
          <a:xfrm rot="-5400000">
            <a:off x="5342107" y="3506589"/>
            <a:ext cx="909151" cy="2142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SIOCGIFINDEX</a:t>
            </a:r>
            <a:endParaRPr sz="80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31"/>
          <p:cNvSpPr/>
          <p:nvPr/>
        </p:nvSpPr>
        <p:spPr>
          <a:xfrm rot="-5400000">
            <a:off x="6307970" y="3546123"/>
            <a:ext cx="962700" cy="2142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RTM_GETLINK</a:t>
            </a:r>
            <a:endParaRPr sz="800" baseline="3000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5468959" y="948551"/>
            <a:ext cx="3262086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* </a:t>
            </a:r>
            <a:r>
              <a:rPr lang="en-US" sz="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Controller can be on remote device and may be accessed indirectly through the transport according to </a:t>
            </a:r>
            <a:r>
              <a:rPr lang="en-US" sz="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EasyMesh</a:t>
            </a:r>
            <a:r>
              <a:rPr lang="en-US" sz="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standard</a:t>
            </a:r>
            <a:endParaRPr sz="8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31"/>
          <p:cNvSpPr/>
          <p:nvPr/>
        </p:nvSpPr>
        <p:spPr>
          <a:xfrm>
            <a:off x="7937230" y="2182306"/>
            <a:ext cx="1172344" cy="6132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OS specific</a:t>
            </a:r>
            <a:endParaRPr sz="1000" dirty="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implementation</a:t>
            </a:r>
            <a:endParaRPr sz="1000" dirty="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80" name="Google Shape;180;p31"/>
          <p:cNvCxnSpPr>
            <a:cxnSpLocks/>
          </p:cNvCxnSpPr>
          <p:nvPr/>
        </p:nvCxnSpPr>
        <p:spPr>
          <a:xfrm>
            <a:off x="4213012" y="1195294"/>
            <a:ext cx="0" cy="1070546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81" name="Google Shape;181;p31"/>
          <p:cNvSpPr/>
          <p:nvPr/>
        </p:nvSpPr>
        <p:spPr>
          <a:xfrm>
            <a:off x="4082317" y="703674"/>
            <a:ext cx="1344317" cy="4965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Mesh controller*</a:t>
            </a:r>
          </a:p>
        </p:txBody>
      </p:sp>
      <p:sp>
        <p:nvSpPr>
          <p:cNvPr id="182" name="Google Shape;182;p31"/>
          <p:cNvSpPr/>
          <p:nvPr/>
        </p:nvSpPr>
        <p:spPr>
          <a:xfrm>
            <a:off x="191449" y="2226107"/>
            <a:ext cx="1958093" cy="465531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Mesh Agent</a:t>
            </a:r>
            <a:endParaRPr sz="12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2358592" y="1299997"/>
            <a:ext cx="1134048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Northbound API</a:t>
            </a:r>
            <a:endParaRPr sz="1000" dirty="0">
              <a:highlight>
                <a:srgbClr val="FFFF00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Google Shape;187;p31"/>
          <p:cNvSpPr/>
          <p:nvPr/>
        </p:nvSpPr>
        <p:spPr>
          <a:xfrm>
            <a:off x="2378018" y="1607219"/>
            <a:ext cx="1040400" cy="571301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Management Service</a:t>
            </a:r>
            <a:endParaRPr sz="100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8" name="Google Shape;188;p31"/>
          <p:cNvSpPr/>
          <p:nvPr/>
        </p:nvSpPr>
        <p:spPr>
          <a:xfrm>
            <a:off x="2464962" y="2970265"/>
            <a:ext cx="1226700" cy="6771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1905.1 Topology &amp; discovery service</a:t>
            </a:r>
            <a:endParaRPr sz="100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9" name="Google Shape;189;p31"/>
          <p:cNvSpPr/>
          <p:nvPr/>
        </p:nvSpPr>
        <p:spPr>
          <a:xfrm>
            <a:off x="3772137" y="2970265"/>
            <a:ext cx="1226700" cy="6771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1905.1 transport service</a:t>
            </a:r>
            <a:endParaRPr sz="100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0" name="Google Shape;190;p31"/>
          <p:cNvSpPr/>
          <p:nvPr/>
        </p:nvSpPr>
        <p:spPr>
          <a:xfrm>
            <a:off x="5750122" y="2283712"/>
            <a:ext cx="1508257" cy="397832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Platform Service</a:t>
            </a:r>
            <a:endParaRPr sz="100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p31"/>
          <p:cNvSpPr/>
          <p:nvPr/>
        </p:nvSpPr>
        <p:spPr>
          <a:xfrm>
            <a:off x="7206113" y="2242687"/>
            <a:ext cx="304423" cy="49244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PPL</a:t>
            </a:r>
            <a:endParaRPr sz="100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2" name="Google Shape;192;p31"/>
          <p:cNvSpPr/>
          <p:nvPr/>
        </p:nvSpPr>
        <p:spPr>
          <a:xfrm>
            <a:off x="2378018" y="2285109"/>
            <a:ext cx="2976900" cy="397765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Local Message Bus (XSub-XPub)</a:t>
            </a:r>
            <a:endParaRPr sz="1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93" name="Google Shape;193;p31"/>
          <p:cNvCxnSpPr/>
          <p:nvPr/>
        </p:nvCxnSpPr>
        <p:spPr>
          <a:xfrm flipH="1">
            <a:off x="2885034" y="2143590"/>
            <a:ext cx="2400" cy="244500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94" name="Google Shape;194;p31"/>
          <p:cNvCxnSpPr/>
          <p:nvPr/>
        </p:nvCxnSpPr>
        <p:spPr>
          <a:xfrm flipH="1">
            <a:off x="3077112" y="2703005"/>
            <a:ext cx="2400" cy="244500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95" name="Google Shape;195;p31"/>
          <p:cNvCxnSpPr/>
          <p:nvPr/>
        </p:nvCxnSpPr>
        <p:spPr>
          <a:xfrm flipH="1">
            <a:off x="4392425" y="2703005"/>
            <a:ext cx="2400" cy="244500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96" name="Google Shape;196;p31"/>
          <p:cNvCxnSpPr>
            <a:cxnSpLocks/>
          </p:cNvCxnSpPr>
          <p:nvPr/>
        </p:nvCxnSpPr>
        <p:spPr>
          <a:xfrm>
            <a:off x="6151473" y="2775700"/>
            <a:ext cx="0" cy="197012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01" name="Google Shape;201;p31"/>
          <p:cNvSpPr/>
          <p:nvPr/>
        </p:nvSpPr>
        <p:spPr>
          <a:xfrm>
            <a:off x="3797590" y="3496195"/>
            <a:ext cx="1179000" cy="6132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Network Stack L2 - raw socket</a:t>
            </a:r>
            <a:endParaRPr sz="1000" dirty="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2567643" y="1470503"/>
            <a:ext cx="602700" cy="1605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MPL</a:t>
            </a:r>
            <a:endParaRPr sz="100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5536037" y="2991129"/>
            <a:ext cx="9630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Nunito"/>
                <a:ea typeface="Nunito"/>
                <a:cs typeface="Nunito"/>
                <a:sym typeface="Nunito"/>
              </a:rPr>
              <a:t>Ethernet</a:t>
            </a:r>
            <a:endParaRPr sz="10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6521853" y="2982254"/>
            <a:ext cx="7707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Nunito"/>
                <a:ea typeface="Nunito"/>
                <a:cs typeface="Nunito"/>
                <a:sym typeface="Nunito"/>
              </a:rPr>
              <a:t>Bridge</a:t>
            </a:r>
            <a:endParaRPr sz="1000" dirty="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65" name="Google Shape;180;p31">
            <a:extLst>
              <a:ext uri="{FF2B5EF4-FFF2-40B4-BE49-F238E27FC236}">
                <a16:creationId xmlns:a16="http://schemas.microsoft.com/office/drawing/2014/main" id="{12741E46-CA27-4FF4-AC96-64ECCBA3E7A6}"/>
              </a:ext>
            </a:extLst>
          </p:cNvPr>
          <p:cNvCxnSpPr>
            <a:cxnSpLocks/>
          </p:cNvCxnSpPr>
          <p:nvPr/>
        </p:nvCxnSpPr>
        <p:spPr>
          <a:xfrm>
            <a:off x="6806195" y="2775700"/>
            <a:ext cx="0" cy="220259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7" name="Google Shape;185;p31">
            <a:extLst>
              <a:ext uri="{FF2B5EF4-FFF2-40B4-BE49-F238E27FC236}">
                <a16:creationId xmlns:a16="http://schemas.microsoft.com/office/drawing/2014/main" id="{91639075-ACF2-4B4E-95D6-D79A0C723801}"/>
              </a:ext>
            </a:extLst>
          </p:cNvPr>
          <p:cNvSpPr txBox="1"/>
          <p:nvPr/>
        </p:nvSpPr>
        <p:spPr>
          <a:xfrm>
            <a:off x="6806195" y="2028403"/>
            <a:ext cx="11790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Westbound</a:t>
            </a:r>
            <a:r>
              <a:rPr lang="en" sz="10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 API</a:t>
            </a:r>
            <a:endParaRPr sz="1000" dirty="0">
              <a:highlight>
                <a:srgbClr val="FFFF00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3" name="Google Shape;176;p31">
            <a:extLst>
              <a:ext uri="{FF2B5EF4-FFF2-40B4-BE49-F238E27FC236}">
                <a16:creationId xmlns:a16="http://schemas.microsoft.com/office/drawing/2014/main" id="{FBA0C20B-4414-43B0-A092-28F83B010417}"/>
              </a:ext>
            </a:extLst>
          </p:cNvPr>
          <p:cNvSpPr/>
          <p:nvPr/>
        </p:nvSpPr>
        <p:spPr>
          <a:xfrm>
            <a:off x="254283" y="3408785"/>
            <a:ext cx="770700" cy="2556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hostapd</a:t>
            </a:r>
            <a:endParaRPr sz="100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4" name="Google Shape;183;p31">
            <a:extLst>
              <a:ext uri="{FF2B5EF4-FFF2-40B4-BE49-F238E27FC236}">
                <a16:creationId xmlns:a16="http://schemas.microsoft.com/office/drawing/2014/main" id="{B42CBD86-5AFC-4426-A49C-FB292DC121C0}"/>
              </a:ext>
            </a:extLst>
          </p:cNvPr>
          <p:cNvSpPr/>
          <p:nvPr/>
        </p:nvSpPr>
        <p:spPr>
          <a:xfrm>
            <a:off x="1081783" y="3406710"/>
            <a:ext cx="963000" cy="2556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wpa_supplicant</a:t>
            </a:r>
            <a:endParaRPr sz="80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5" name="Google Shape;184;p31">
            <a:extLst>
              <a:ext uri="{FF2B5EF4-FFF2-40B4-BE49-F238E27FC236}">
                <a16:creationId xmlns:a16="http://schemas.microsoft.com/office/drawing/2014/main" id="{CCAFA50E-7083-4069-B463-2BF77D52E989}"/>
              </a:ext>
            </a:extLst>
          </p:cNvPr>
          <p:cNvCxnSpPr>
            <a:cxnSpLocks/>
          </p:cNvCxnSpPr>
          <p:nvPr/>
        </p:nvCxnSpPr>
        <p:spPr>
          <a:xfrm>
            <a:off x="1583750" y="2889175"/>
            <a:ext cx="1671" cy="512860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6" name="Google Shape;186;p31">
            <a:extLst>
              <a:ext uri="{FF2B5EF4-FFF2-40B4-BE49-F238E27FC236}">
                <a16:creationId xmlns:a16="http://schemas.microsoft.com/office/drawing/2014/main" id="{A928C114-9D0A-4E85-AA52-540B3AAFF018}"/>
              </a:ext>
            </a:extLst>
          </p:cNvPr>
          <p:cNvSpPr/>
          <p:nvPr/>
        </p:nvSpPr>
        <p:spPr>
          <a:xfrm>
            <a:off x="254283" y="3725685"/>
            <a:ext cx="1790400" cy="3867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aseline="30000" dirty="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nl80211</a:t>
            </a:r>
            <a:endParaRPr sz="800" baseline="30000" dirty="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7" name="Google Shape;210;p31">
            <a:extLst>
              <a:ext uri="{FF2B5EF4-FFF2-40B4-BE49-F238E27FC236}">
                <a16:creationId xmlns:a16="http://schemas.microsoft.com/office/drawing/2014/main" id="{E7E5792A-E686-4D4B-9B4C-AB2DAB36DF5D}"/>
              </a:ext>
            </a:extLst>
          </p:cNvPr>
          <p:cNvCxnSpPr>
            <a:cxnSpLocks/>
          </p:cNvCxnSpPr>
          <p:nvPr/>
        </p:nvCxnSpPr>
        <p:spPr>
          <a:xfrm>
            <a:off x="645508" y="2923264"/>
            <a:ext cx="0" cy="473521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8" name="Google Shape;212;p31">
            <a:extLst>
              <a:ext uri="{FF2B5EF4-FFF2-40B4-BE49-F238E27FC236}">
                <a16:creationId xmlns:a16="http://schemas.microsoft.com/office/drawing/2014/main" id="{A503FEF2-EC79-4995-923E-798E20042B6C}"/>
              </a:ext>
            </a:extLst>
          </p:cNvPr>
          <p:cNvSpPr txBox="1"/>
          <p:nvPr/>
        </p:nvSpPr>
        <p:spPr>
          <a:xfrm>
            <a:off x="725984" y="3224142"/>
            <a:ext cx="770700" cy="119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Nunito"/>
                <a:ea typeface="Nunito"/>
                <a:cs typeface="Nunito"/>
                <a:sym typeface="Nunito"/>
              </a:rPr>
              <a:t>Wireless</a:t>
            </a:r>
            <a:endParaRPr sz="1000" dirty="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91" name="Google Shape;180;p31">
            <a:extLst>
              <a:ext uri="{FF2B5EF4-FFF2-40B4-BE49-F238E27FC236}">
                <a16:creationId xmlns:a16="http://schemas.microsoft.com/office/drawing/2014/main" id="{10056991-49FE-41A8-9FA0-170CF8119DEB}"/>
              </a:ext>
            </a:extLst>
          </p:cNvPr>
          <p:cNvCxnSpPr>
            <a:cxnSpLocks/>
            <a:stCxn id="182" idx="3"/>
          </p:cNvCxnSpPr>
          <p:nvPr/>
        </p:nvCxnSpPr>
        <p:spPr>
          <a:xfrm>
            <a:off x="2149542" y="2458873"/>
            <a:ext cx="418101" cy="0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03" name="Google Shape;180;p31">
            <a:extLst>
              <a:ext uri="{FF2B5EF4-FFF2-40B4-BE49-F238E27FC236}">
                <a16:creationId xmlns:a16="http://schemas.microsoft.com/office/drawing/2014/main" id="{2472A54C-F6A0-4F08-8ED7-584C6689F2F4}"/>
              </a:ext>
            </a:extLst>
          </p:cNvPr>
          <p:cNvCxnSpPr>
            <a:cxnSpLocks/>
            <a:stCxn id="191" idx="3"/>
            <a:endCxn id="178" idx="1"/>
          </p:cNvCxnSpPr>
          <p:nvPr/>
        </p:nvCxnSpPr>
        <p:spPr>
          <a:xfrm flipV="1">
            <a:off x="7510536" y="2488906"/>
            <a:ext cx="426694" cy="1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05" name="Google Shape;196;p31">
            <a:extLst>
              <a:ext uri="{FF2B5EF4-FFF2-40B4-BE49-F238E27FC236}">
                <a16:creationId xmlns:a16="http://schemas.microsoft.com/office/drawing/2014/main" id="{79C7C620-E1C2-4EB2-9B90-6988F42FC389}"/>
              </a:ext>
            </a:extLst>
          </p:cNvPr>
          <p:cNvCxnSpPr>
            <a:cxnSpLocks/>
            <a:stCxn id="190" idx="1"/>
            <a:endCxn id="192" idx="3"/>
          </p:cNvCxnSpPr>
          <p:nvPr/>
        </p:nvCxnSpPr>
        <p:spPr>
          <a:xfrm flipH="1">
            <a:off x="5354918" y="2482628"/>
            <a:ext cx="395204" cy="1364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31" name="Google Shape;185;p31">
            <a:extLst>
              <a:ext uri="{FF2B5EF4-FFF2-40B4-BE49-F238E27FC236}">
                <a16:creationId xmlns:a16="http://schemas.microsoft.com/office/drawing/2014/main" id="{D415C49F-823B-400E-A772-94BDC172DD44}"/>
              </a:ext>
            </a:extLst>
          </p:cNvPr>
          <p:cNvSpPr txBox="1"/>
          <p:nvPr/>
        </p:nvSpPr>
        <p:spPr>
          <a:xfrm>
            <a:off x="2543705" y="3957195"/>
            <a:ext cx="11790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Southbound</a:t>
            </a:r>
            <a:r>
              <a:rPr lang="en" sz="10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 API</a:t>
            </a:r>
            <a:endParaRPr sz="1000" dirty="0">
              <a:highlight>
                <a:srgbClr val="FFFF00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5" name="Google Shape;202;p31">
            <a:extLst>
              <a:ext uri="{FF2B5EF4-FFF2-40B4-BE49-F238E27FC236}">
                <a16:creationId xmlns:a16="http://schemas.microsoft.com/office/drawing/2014/main" id="{C844922F-AD94-4E81-9F2B-EF0DDC9EE523}"/>
              </a:ext>
            </a:extLst>
          </p:cNvPr>
          <p:cNvSpPr/>
          <p:nvPr/>
        </p:nvSpPr>
        <p:spPr>
          <a:xfrm>
            <a:off x="493817" y="2639630"/>
            <a:ext cx="1270381" cy="234576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BWL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aseline="30000" dirty="0" err="1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WPA_ctrl</a:t>
            </a:r>
            <a:r>
              <a:rPr lang="en-US" sz="1000" baseline="300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 wrapper</a:t>
            </a:r>
            <a:endParaRPr sz="100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85;p31">
            <a:extLst>
              <a:ext uri="{FF2B5EF4-FFF2-40B4-BE49-F238E27FC236}">
                <a16:creationId xmlns:a16="http://schemas.microsoft.com/office/drawing/2014/main" id="{D2A782A1-9DE9-4386-936A-E61686CCA997}"/>
              </a:ext>
            </a:extLst>
          </p:cNvPr>
          <p:cNvSpPr txBox="1"/>
          <p:nvPr/>
        </p:nvSpPr>
        <p:spPr>
          <a:xfrm>
            <a:off x="534762" y="2890648"/>
            <a:ext cx="11790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Southbound</a:t>
            </a:r>
            <a:r>
              <a:rPr lang="en" sz="10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 API</a:t>
            </a:r>
            <a:endParaRPr sz="1000" dirty="0">
              <a:highlight>
                <a:srgbClr val="FFFF00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85;p31">
            <a:extLst>
              <a:ext uri="{FF2B5EF4-FFF2-40B4-BE49-F238E27FC236}">
                <a16:creationId xmlns:a16="http://schemas.microsoft.com/office/drawing/2014/main" id="{E1C866FB-A006-475F-9264-C456E424B1C3}"/>
              </a:ext>
            </a:extLst>
          </p:cNvPr>
          <p:cNvSpPr txBox="1"/>
          <p:nvPr/>
        </p:nvSpPr>
        <p:spPr>
          <a:xfrm>
            <a:off x="5914750" y="2622199"/>
            <a:ext cx="11790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Southbound</a:t>
            </a:r>
            <a:r>
              <a:rPr lang="en" sz="10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 API</a:t>
            </a:r>
            <a:endParaRPr sz="1000" dirty="0">
              <a:highlight>
                <a:srgbClr val="FFFF00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40" name="Google Shape;180;p31">
            <a:extLst>
              <a:ext uri="{FF2B5EF4-FFF2-40B4-BE49-F238E27FC236}">
                <a16:creationId xmlns:a16="http://schemas.microsoft.com/office/drawing/2014/main" id="{5DE60F5E-79C5-43DE-BC09-3449480ACF18}"/>
              </a:ext>
            </a:extLst>
          </p:cNvPr>
          <p:cNvCxnSpPr>
            <a:cxnSpLocks/>
          </p:cNvCxnSpPr>
          <p:nvPr/>
        </p:nvCxnSpPr>
        <p:spPr>
          <a:xfrm>
            <a:off x="3985422" y="625555"/>
            <a:ext cx="0" cy="1640285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41" name="Google Shape;181;p31">
            <a:extLst>
              <a:ext uri="{FF2B5EF4-FFF2-40B4-BE49-F238E27FC236}">
                <a16:creationId xmlns:a16="http://schemas.microsoft.com/office/drawing/2014/main" id="{9991E991-CFB4-44B5-8197-54A8CD84775F}"/>
              </a:ext>
            </a:extLst>
          </p:cNvPr>
          <p:cNvSpPr/>
          <p:nvPr/>
        </p:nvSpPr>
        <p:spPr>
          <a:xfrm>
            <a:off x="3854727" y="133935"/>
            <a:ext cx="1571907" cy="4965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Mesh SW upgrade</a:t>
            </a:r>
            <a:r>
              <a:rPr lang="en" sz="12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 controller*</a:t>
            </a:r>
          </a:p>
        </p:txBody>
      </p:sp>
      <p:cxnSp>
        <p:nvCxnSpPr>
          <p:cNvPr id="143" name="Google Shape;180;p31">
            <a:extLst>
              <a:ext uri="{FF2B5EF4-FFF2-40B4-BE49-F238E27FC236}">
                <a16:creationId xmlns:a16="http://schemas.microsoft.com/office/drawing/2014/main" id="{0DD95A77-4C06-453E-A4F7-6B103D9DCAF4}"/>
              </a:ext>
            </a:extLst>
          </p:cNvPr>
          <p:cNvCxnSpPr>
            <a:cxnSpLocks/>
            <a:stCxn id="144" idx="3"/>
          </p:cNvCxnSpPr>
          <p:nvPr/>
        </p:nvCxnSpPr>
        <p:spPr>
          <a:xfrm>
            <a:off x="2096238" y="1801807"/>
            <a:ext cx="368724" cy="481905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44" name="Google Shape;181;p31">
            <a:extLst>
              <a:ext uri="{FF2B5EF4-FFF2-40B4-BE49-F238E27FC236}">
                <a16:creationId xmlns:a16="http://schemas.microsoft.com/office/drawing/2014/main" id="{6BAE3485-97CE-43ED-8EFE-44D86E89B248}"/>
              </a:ext>
            </a:extLst>
          </p:cNvPr>
          <p:cNvSpPr/>
          <p:nvPr/>
        </p:nvSpPr>
        <p:spPr>
          <a:xfrm>
            <a:off x="191449" y="1553557"/>
            <a:ext cx="1904789" cy="4965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Mesh SW upgrade</a:t>
            </a:r>
            <a:r>
              <a:rPr lang="en" sz="12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agent</a:t>
            </a:r>
            <a:endParaRPr lang="en" sz="12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81;p31">
            <a:extLst>
              <a:ext uri="{FF2B5EF4-FFF2-40B4-BE49-F238E27FC236}">
                <a16:creationId xmlns:a16="http://schemas.microsoft.com/office/drawing/2014/main" id="{70C98595-2976-4CE3-8F5F-E2DE354B4E51}"/>
              </a:ext>
            </a:extLst>
          </p:cNvPr>
          <p:cNvSpPr/>
          <p:nvPr/>
        </p:nvSpPr>
        <p:spPr>
          <a:xfrm>
            <a:off x="7695598" y="2774626"/>
            <a:ext cx="1389360" cy="356239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SW upgrade</a:t>
            </a:r>
            <a:r>
              <a:rPr lang="en" sz="12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API</a:t>
            </a:r>
            <a:endParaRPr lang="en" sz="12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55" name="Google Shape;180;p31">
            <a:extLst>
              <a:ext uri="{FF2B5EF4-FFF2-40B4-BE49-F238E27FC236}">
                <a16:creationId xmlns:a16="http://schemas.microsoft.com/office/drawing/2014/main" id="{1966953C-7D5C-4C0C-9204-B3948F73AB76}"/>
              </a:ext>
            </a:extLst>
          </p:cNvPr>
          <p:cNvCxnSpPr>
            <a:cxnSpLocks/>
            <a:stCxn id="157" idx="3"/>
          </p:cNvCxnSpPr>
          <p:nvPr/>
        </p:nvCxnSpPr>
        <p:spPr>
          <a:xfrm>
            <a:off x="1541196" y="1163389"/>
            <a:ext cx="1024467" cy="120166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57" name="Google Shape;181;p31">
            <a:extLst>
              <a:ext uri="{FF2B5EF4-FFF2-40B4-BE49-F238E27FC236}">
                <a16:creationId xmlns:a16="http://schemas.microsoft.com/office/drawing/2014/main" id="{F34115E9-E4AA-427D-8087-640749D3F5AB}"/>
              </a:ext>
            </a:extLst>
          </p:cNvPr>
          <p:cNvSpPr/>
          <p:nvPr/>
        </p:nvSpPr>
        <p:spPr>
          <a:xfrm>
            <a:off x="535258" y="1042531"/>
            <a:ext cx="1005938" cy="241715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System IPC</a:t>
            </a:r>
            <a:endParaRPr lang="en" sz="12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99988"/>
            <a:ext cx="8229600" cy="469481"/>
          </a:xfrm>
        </p:spPr>
        <p:txBody>
          <a:bodyPr/>
          <a:lstStyle/>
          <a:p>
            <a:r>
              <a:rPr lang="en-US" sz="2400" dirty="0"/>
              <a:t>EasyMesh - Local BUS IPC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00" y="573860"/>
            <a:ext cx="6658444" cy="422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8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0"/>
            <a:ext cx="8229600" cy="473413"/>
          </a:xfrm>
        </p:spPr>
        <p:txBody>
          <a:bodyPr anchor="ctr" anchorCtr="0"/>
          <a:lstStyle/>
          <a:p>
            <a:r>
              <a:rPr lang="en-US" sz="2400"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4025" y="473413"/>
            <a:ext cx="8389937" cy="42917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671660"/>
                </a:solidFill>
              </a:rPr>
              <a:t>Intel has contributed its mesh framework into prplMesh</a:t>
            </a:r>
          </a:p>
          <a:p>
            <a:pPr marL="568325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</a:rPr>
              <a:t>Designed for production-quality with very strict security requirement</a:t>
            </a:r>
          </a:p>
          <a:p>
            <a:pPr marL="568325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</a:rPr>
              <a:t>Intel invested many man years to develop, test, document, flow diagrams,…</a:t>
            </a:r>
          </a:p>
          <a:p>
            <a:pPr marL="568325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</a:rPr>
              <a:t>Includes a proven full Mesh solution (Controller &amp; Agent running on actual HW)</a:t>
            </a:r>
          </a:p>
          <a:p>
            <a:pPr marL="342900">
              <a:buFont typeface="Wingdings" panose="05000000000000000000" pitchFamily="2" charset="2"/>
              <a:buChar char="§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671660"/>
                </a:solidFill>
              </a:rPr>
              <a:t>Intel will support prpl</a:t>
            </a:r>
          </a:p>
          <a:p>
            <a:pPr marL="511175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</a:rPr>
              <a:t>Training/Bootcamp and on-going support</a:t>
            </a:r>
            <a:endParaRPr lang="en-US" sz="1600" u="sng" dirty="0">
              <a:solidFill>
                <a:srgbClr val="002060"/>
              </a:solidFill>
            </a:endParaRPr>
          </a:p>
          <a:p>
            <a:pPr marL="511175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</a:rPr>
              <a:t>Dedicated team contributor/maintainers to keep developing with PRPL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6716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671660"/>
                </a:solidFill>
              </a:rPr>
              <a:t>PRPL own the project and will adapt it into </a:t>
            </a:r>
            <a:r>
              <a:rPr lang="en-US" sz="1600" b="1" dirty="0" err="1">
                <a:solidFill>
                  <a:srgbClr val="671660"/>
                </a:solidFill>
              </a:rPr>
              <a:t>prplMesh</a:t>
            </a:r>
            <a:endParaRPr lang="en-US" sz="1600" b="1" dirty="0">
              <a:solidFill>
                <a:srgbClr val="671660"/>
              </a:solidFill>
            </a:endParaRP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Convert flows to </a:t>
            </a:r>
            <a:r>
              <a:rPr lang="en-US" sz="1600" dirty="0" err="1">
                <a:solidFill>
                  <a:srgbClr val="002060"/>
                </a:solidFill>
              </a:rPr>
              <a:t>EasyMesh</a:t>
            </a:r>
            <a:r>
              <a:rPr lang="en-US" sz="1600" dirty="0">
                <a:solidFill>
                  <a:srgbClr val="002060"/>
                </a:solidFill>
              </a:rPr>
              <a:t> standard, certify</a:t>
            </a:r>
          </a:p>
          <a:p>
            <a:pPr marL="0" indent="0">
              <a:buNone/>
            </a:pPr>
            <a:endParaRPr lang="en-US" sz="1600" dirty="0"/>
          </a:p>
          <a:p>
            <a:pPr marL="511175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1175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458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99988"/>
            <a:ext cx="8229600" cy="469481"/>
          </a:xfrm>
        </p:spPr>
        <p:txBody>
          <a:bodyPr/>
          <a:lstStyle/>
          <a:p>
            <a:r>
              <a:rPr lang="en-US" sz="2400" dirty="0" err="1"/>
              <a:t>PrplMesh</a:t>
            </a:r>
            <a:r>
              <a:rPr lang="en-US" sz="2400" dirty="0"/>
              <a:t> - System arch partitioning 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61" y="669469"/>
            <a:ext cx="7172527" cy="386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3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99988"/>
            <a:ext cx="8229600" cy="469481"/>
          </a:xfrm>
        </p:spPr>
        <p:txBody>
          <a:bodyPr/>
          <a:lstStyle/>
          <a:p>
            <a:r>
              <a:rPr lang="en-US" sz="2400" dirty="0"/>
              <a:t>PRPL EasyMesh architecture</a:t>
            </a:r>
            <a:br>
              <a:rPr lang="en-US" sz="2400" dirty="0"/>
            </a:br>
            <a:endParaRPr lang="en-US" sz="2400" dirty="0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704FB41F-06CE-4300-B41D-FCF2A3D8513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313" y="579441"/>
            <a:ext cx="8991612" cy="4152909"/>
            <a:chOff x="55" y="365"/>
            <a:chExt cx="5664" cy="2616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CEC59AB4-CAB7-43C4-A664-85D522F3AB4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5" y="365"/>
              <a:ext cx="5664" cy="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205">
              <a:extLst>
                <a:ext uri="{FF2B5EF4-FFF2-40B4-BE49-F238E27FC236}">
                  <a16:creationId xmlns:a16="http://schemas.microsoft.com/office/drawing/2014/main" id="{864753EC-694F-454F-B63F-5DF89CD39D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" y="377"/>
              <a:ext cx="5646" cy="2601"/>
              <a:chOff x="67" y="377"/>
              <a:chExt cx="5646" cy="2601"/>
            </a:xfrm>
          </p:grpSpPr>
          <p:sp>
            <p:nvSpPr>
              <p:cNvPr id="53" name="Freeform 5">
                <a:extLst>
                  <a:ext uri="{FF2B5EF4-FFF2-40B4-BE49-F238E27FC236}">
                    <a16:creationId xmlns:a16="http://schemas.microsoft.com/office/drawing/2014/main" id="{83014200-676E-4357-B9B3-66574984CD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" y="2592"/>
                <a:ext cx="4895" cy="386"/>
              </a:xfrm>
              <a:custGeom>
                <a:avLst/>
                <a:gdLst>
                  <a:gd name="T0" fmla="*/ 13061 w 13109"/>
                  <a:gd name="T1" fmla="*/ 0 h 1034"/>
                  <a:gd name="T2" fmla="*/ 11797 w 13109"/>
                  <a:gd name="T3" fmla="*/ 16 h 1034"/>
                  <a:gd name="T4" fmla="*/ 11525 w 13109"/>
                  <a:gd name="T5" fmla="*/ 32 h 1034"/>
                  <a:gd name="T6" fmla="*/ 11541 w 13109"/>
                  <a:gd name="T7" fmla="*/ 16 h 1034"/>
                  <a:gd name="T8" fmla="*/ 10277 w 13109"/>
                  <a:gd name="T9" fmla="*/ 0 h 1034"/>
                  <a:gd name="T10" fmla="*/ 9509 w 13109"/>
                  <a:gd name="T11" fmla="*/ 32 h 1034"/>
                  <a:gd name="T12" fmla="*/ 9989 w 13109"/>
                  <a:gd name="T13" fmla="*/ 32 h 1034"/>
                  <a:gd name="T14" fmla="*/ 9221 w 13109"/>
                  <a:gd name="T15" fmla="*/ 0 h 1034"/>
                  <a:gd name="T16" fmla="*/ 7957 w 13109"/>
                  <a:gd name="T17" fmla="*/ 16 h 1034"/>
                  <a:gd name="T18" fmla="*/ 7685 w 13109"/>
                  <a:gd name="T19" fmla="*/ 32 h 1034"/>
                  <a:gd name="T20" fmla="*/ 7701 w 13109"/>
                  <a:gd name="T21" fmla="*/ 16 h 1034"/>
                  <a:gd name="T22" fmla="*/ 6437 w 13109"/>
                  <a:gd name="T23" fmla="*/ 0 h 1034"/>
                  <a:gd name="T24" fmla="*/ 5669 w 13109"/>
                  <a:gd name="T25" fmla="*/ 32 h 1034"/>
                  <a:gd name="T26" fmla="*/ 6149 w 13109"/>
                  <a:gd name="T27" fmla="*/ 32 h 1034"/>
                  <a:gd name="T28" fmla="*/ 5381 w 13109"/>
                  <a:gd name="T29" fmla="*/ 0 h 1034"/>
                  <a:gd name="T30" fmla="*/ 4117 w 13109"/>
                  <a:gd name="T31" fmla="*/ 16 h 1034"/>
                  <a:gd name="T32" fmla="*/ 3845 w 13109"/>
                  <a:gd name="T33" fmla="*/ 32 h 1034"/>
                  <a:gd name="T34" fmla="*/ 3861 w 13109"/>
                  <a:gd name="T35" fmla="*/ 16 h 1034"/>
                  <a:gd name="T36" fmla="*/ 2597 w 13109"/>
                  <a:gd name="T37" fmla="*/ 0 h 1034"/>
                  <a:gd name="T38" fmla="*/ 1829 w 13109"/>
                  <a:gd name="T39" fmla="*/ 32 h 1034"/>
                  <a:gd name="T40" fmla="*/ 2309 w 13109"/>
                  <a:gd name="T41" fmla="*/ 32 h 1034"/>
                  <a:gd name="T42" fmla="*/ 1541 w 13109"/>
                  <a:gd name="T43" fmla="*/ 0 h 1034"/>
                  <a:gd name="T44" fmla="*/ 277 w 13109"/>
                  <a:gd name="T45" fmla="*/ 16 h 1034"/>
                  <a:gd name="T46" fmla="*/ 32 w 13109"/>
                  <a:gd name="T47" fmla="*/ 27 h 1034"/>
                  <a:gd name="T48" fmla="*/ 16 w 13109"/>
                  <a:gd name="T49" fmla="*/ 11 h 1034"/>
                  <a:gd name="T50" fmla="*/ 273 w 13109"/>
                  <a:gd name="T51" fmla="*/ 1002 h 1034"/>
                  <a:gd name="T52" fmla="*/ 0 w 13109"/>
                  <a:gd name="T53" fmla="*/ 795 h 1034"/>
                  <a:gd name="T54" fmla="*/ 1057 w 13109"/>
                  <a:gd name="T55" fmla="*/ 1018 h 1034"/>
                  <a:gd name="T56" fmla="*/ 1329 w 13109"/>
                  <a:gd name="T57" fmla="*/ 1002 h 1034"/>
                  <a:gd name="T58" fmla="*/ 1313 w 13109"/>
                  <a:gd name="T59" fmla="*/ 1018 h 1034"/>
                  <a:gd name="T60" fmla="*/ 2577 w 13109"/>
                  <a:gd name="T61" fmla="*/ 1034 h 1034"/>
                  <a:gd name="T62" fmla="*/ 3345 w 13109"/>
                  <a:gd name="T63" fmla="*/ 1002 h 1034"/>
                  <a:gd name="T64" fmla="*/ 2865 w 13109"/>
                  <a:gd name="T65" fmla="*/ 1002 h 1034"/>
                  <a:gd name="T66" fmla="*/ 3633 w 13109"/>
                  <a:gd name="T67" fmla="*/ 1034 h 1034"/>
                  <a:gd name="T68" fmla="*/ 4897 w 13109"/>
                  <a:gd name="T69" fmla="*/ 1018 h 1034"/>
                  <a:gd name="T70" fmla="*/ 5169 w 13109"/>
                  <a:gd name="T71" fmla="*/ 1002 h 1034"/>
                  <a:gd name="T72" fmla="*/ 5153 w 13109"/>
                  <a:gd name="T73" fmla="*/ 1018 h 1034"/>
                  <a:gd name="T74" fmla="*/ 6417 w 13109"/>
                  <a:gd name="T75" fmla="*/ 1034 h 1034"/>
                  <a:gd name="T76" fmla="*/ 7185 w 13109"/>
                  <a:gd name="T77" fmla="*/ 1002 h 1034"/>
                  <a:gd name="T78" fmla="*/ 6705 w 13109"/>
                  <a:gd name="T79" fmla="*/ 1002 h 1034"/>
                  <a:gd name="T80" fmla="*/ 7473 w 13109"/>
                  <a:gd name="T81" fmla="*/ 1034 h 1034"/>
                  <a:gd name="T82" fmla="*/ 8737 w 13109"/>
                  <a:gd name="T83" fmla="*/ 1018 h 1034"/>
                  <a:gd name="T84" fmla="*/ 9009 w 13109"/>
                  <a:gd name="T85" fmla="*/ 1002 h 1034"/>
                  <a:gd name="T86" fmla="*/ 8993 w 13109"/>
                  <a:gd name="T87" fmla="*/ 1018 h 1034"/>
                  <a:gd name="T88" fmla="*/ 10257 w 13109"/>
                  <a:gd name="T89" fmla="*/ 1034 h 1034"/>
                  <a:gd name="T90" fmla="*/ 11025 w 13109"/>
                  <a:gd name="T91" fmla="*/ 1002 h 1034"/>
                  <a:gd name="T92" fmla="*/ 10545 w 13109"/>
                  <a:gd name="T93" fmla="*/ 1002 h 1034"/>
                  <a:gd name="T94" fmla="*/ 11313 w 13109"/>
                  <a:gd name="T95" fmla="*/ 1034 h 1034"/>
                  <a:gd name="T96" fmla="*/ 12577 w 13109"/>
                  <a:gd name="T97" fmla="*/ 1018 h 1034"/>
                  <a:gd name="T98" fmla="*/ 12849 w 13109"/>
                  <a:gd name="T99" fmla="*/ 1002 h 1034"/>
                  <a:gd name="T100" fmla="*/ 13109 w 13109"/>
                  <a:gd name="T101" fmla="*/ 782 h 1034"/>
                  <a:gd name="T102" fmla="*/ 12849 w 13109"/>
                  <a:gd name="T103" fmla="*/ 1002 h 1034"/>
                  <a:gd name="T104" fmla="*/ 13109 w 13109"/>
                  <a:gd name="T105" fmla="*/ 494 h 1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109" h="1034">
                    <a:moveTo>
                      <a:pt x="13061" y="32"/>
                    </a:moveTo>
                    <a:lnTo>
                      <a:pt x="12581" y="32"/>
                    </a:lnTo>
                    <a:cubicBezTo>
                      <a:pt x="12572" y="32"/>
                      <a:pt x="12565" y="25"/>
                      <a:pt x="12565" y="16"/>
                    </a:cubicBezTo>
                    <a:cubicBezTo>
                      <a:pt x="12565" y="7"/>
                      <a:pt x="12572" y="0"/>
                      <a:pt x="12581" y="0"/>
                    </a:cubicBezTo>
                    <a:lnTo>
                      <a:pt x="13061" y="0"/>
                    </a:lnTo>
                    <a:cubicBezTo>
                      <a:pt x="13070" y="0"/>
                      <a:pt x="13077" y="7"/>
                      <a:pt x="13077" y="16"/>
                    </a:cubicBezTo>
                    <a:cubicBezTo>
                      <a:pt x="13077" y="25"/>
                      <a:pt x="13070" y="32"/>
                      <a:pt x="13061" y="32"/>
                    </a:cubicBezTo>
                    <a:close/>
                    <a:moveTo>
                      <a:pt x="12293" y="32"/>
                    </a:moveTo>
                    <a:lnTo>
                      <a:pt x="11813" y="32"/>
                    </a:lnTo>
                    <a:cubicBezTo>
                      <a:pt x="11804" y="32"/>
                      <a:pt x="11797" y="25"/>
                      <a:pt x="11797" y="16"/>
                    </a:cubicBezTo>
                    <a:cubicBezTo>
                      <a:pt x="11797" y="7"/>
                      <a:pt x="11804" y="0"/>
                      <a:pt x="11813" y="0"/>
                    </a:cubicBezTo>
                    <a:lnTo>
                      <a:pt x="12293" y="0"/>
                    </a:lnTo>
                    <a:cubicBezTo>
                      <a:pt x="12302" y="0"/>
                      <a:pt x="12309" y="7"/>
                      <a:pt x="12309" y="16"/>
                    </a:cubicBezTo>
                    <a:cubicBezTo>
                      <a:pt x="12309" y="25"/>
                      <a:pt x="12302" y="32"/>
                      <a:pt x="12293" y="32"/>
                    </a:cubicBezTo>
                    <a:close/>
                    <a:moveTo>
                      <a:pt x="11525" y="32"/>
                    </a:moveTo>
                    <a:lnTo>
                      <a:pt x="11045" y="32"/>
                    </a:lnTo>
                    <a:cubicBezTo>
                      <a:pt x="11036" y="32"/>
                      <a:pt x="11029" y="25"/>
                      <a:pt x="11029" y="16"/>
                    </a:cubicBezTo>
                    <a:cubicBezTo>
                      <a:pt x="11029" y="7"/>
                      <a:pt x="11036" y="0"/>
                      <a:pt x="11045" y="0"/>
                    </a:cubicBezTo>
                    <a:lnTo>
                      <a:pt x="11525" y="0"/>
                    </a:lnTo>
                    <a:cubicBezTo>
                      <a:pt x="11534" y="0"/>
                      <a:pt x="11541" y="7"/>
                      <a:pt x="11541" y="16"/>
                    </a:cubicBezTo>
                    <a:cubicBezTo>
                      <a:pt x="11541" y="25"/>
                      <a:pt x="11534" y="32"/>
                      <a:pt x="11525" y="32"/>
                    </a:cubicBezTo>
                    <a:close/>
                    <a:moveTo>
                      <a:pt x="10757" y="32"/>
                    </a:moveTo>
                    <a:lnTo>
                      <a:pt x="10277" y="32"/>
                    </a:lnTo>
                    <a:cubicBezTo>
                      <a:pt x="10268" y="32"/>
                      <a:pt x="10261" y="25"/>
                      <a:pt x="10261" y="16"/>
                    </a:cubicBezTo>
                    <a:cubicBezTo>
                      <a:pt x="10261" y="7"/>
                      <a:pt x="10268" y="0"/>
                      <a:pt x="10277" y="0"/>
                    </a:cubicBezTo>
                    <a:lnTo>
                      <a:pt x="10757" y="0"/>
                    </a:lnTo>
                    <a:cubicBezTo>
                      <a:pt x="10766" y="0"/>
                      <a:pt x="10773" y="7"/>
                      <a:pt x="10773" y="16"/>
                    </a:cubicBezTo>
                    <a:cubicBezTo>
                      <a:pt x="10773" y="25"/>
                      <a:pt x="10766" y="32"/>
                      <a:pt x="10757" y="32"/>
                    </a:cubicBezTo>
                    <a:close/>
                    <a:moveTo>
                      <a:pt x="9989" y="32"/>
                    </a:moveTo>
                    <a:lnTo>
                      <a:pt x="9509" y="32"/>
                    </a:lnTo>
                    <a:cubicBezTo>
                      <a:pt x="9500" y="32"/>
                      <a:pt x="9493" y="25"/>
                      <a:pt x="9493" y="16"/>
                    </a:cubicBezTo>
                    <a:cubicBezTo>
                      <a:pt x="9493" y="7"/>
                      <a:pt x="9500" y="0"/>
                      <a:pt x="9509" y="0"/>
                    </a:cubicBezTo>
                    <a:lnTo>
                      <a:pt x="9989" y="0"/>
                    </a:lnTo>
                    <a:cubicBezTo>
                      <a:pt x="9998" y="0"/>
                      <a:pt x="10005" y="7"/>
                      <a:pt x="10005" y="16"/>
                    </a:cubicBezTo>
                    <a:cubicBezTo>
                      <a:pt x="10005" y="25"/>
                      <a:pt x="9998" y="32"/>
                      <a:pt x="9989" y="32"/>
                    </a:cubicBezTo>
                    <a:close/>
                    <a:moveTo>
                      <a:pt x="9221" y="32"/>
                    </a:moveTo>
                    <a:lnTo>
                      <a:pt x="8741" y="32"/>
                    </a:lnTo>
                    <a:cubicBezTo>
                      <a:pt x="8732" y="32"/>
                      <a:pt x="8725" y="25"/>
                      <a:pt x="8725" y="16"/>
                    </a:cubicBezTo>
                    <a:cubicBezTo>
                      <a:pt x="8725" y="7"/>
                      <a:pt x="8732" y="0"/>
                      <a:pt x="8741" y="0"/>
                    </a:cubicBezTo>
                    <a:lnTo>
                      <a:pt x="9221" y="0"/>
                    </a:lnTo>
                    <a:cubicBezTo>
                      <a:pt x="9230" y="0"/>
                      <a:pt x="9237" y="7"/>
                      <a:pt x="9237" y="16"/>
                    </a:cubicBezTo>
                    <a:cubicBezTo>
                      <a:pt x="9237" y="25"/>
                      <a:pt x="9230" y="32"/>
                      <a:pt x="9221" y="32"/>
                    </a:cubicBezTo>
                    <a:close/>
                    <a:moveTo>
                      <a:pt x="8453" y="32"/>
                    </a:moveTo>
                    <a:lnTo>
                      <a:pt x="7973" y="32"/>
                    </a:lnTo>
                    <a:cubicBezTo>
                      <a:pt x="7964" y="32"/>
                      <a:pt x="7957" y="25"/>
                      <a:pt x="7957" y="16"/>
                    </a:cubicBezTo>
                    <a:cubicBezTo>
                      <a:pt x="7957" y="7"/>
                      <a:pt x="7964" y="0"/>
                      <a:pt x="7973" y="0"/>
                    </a:cubicBezTo>
                    <a:lnTo>
                      <a:pt x="8453" y="0"/>
                    </a:lnTo>
                    <a:cubicBezTo>
                      <a:pt x="8462" y="0"/>
                      <a:pt x="8469" y="7"/>
                      <a:pt x="8469" y="16"/>
                    </a:cubicBezTo>
                    <a:cubicBezTo>
                      <a:pt x="8469" y="25"/>
                      <a:pt x="8462" y="32"/>
                      <a:pt x="8453" y="32"/>
                    </a:cubicBezTo>
                    <a:close/>
                    <a:moveTo>
                      <a:pt x="7685" y="32"/>
                    </a:moveTo>
                    <a:lnTo>
                      <a:pt x="7205" y="32"/>
                    </a:lnTo>
                    <a:cubicBezTo>
                      <a:pt x="7196" y="32"/>
                      <a:pt x="7189" y="25"/>
                      <a:pt x="7189" y="16"/>
                    </a:cubicBezTo>
                    <a:cubicBezTo>
                      <a:pt x="7189" y="7"/>
                      <a:pt x="7196" y="0"/>
                      <a:pt x="7205" y="0"/>
                    </a:cubicBezTo>
                    <a:lnTo>
                      <a:pt x="7685" y="0"/>
                    </a:lnTo>
                    <a:cubicBezTo>
                      <a:pt x="7694" y="0"/>
                      <a:pt x="7701" y="7"/>
                      <a:pt x="7701" y="16"/>
                    </a:cubicBezTo>
                    <a:cubicBezTo>
                      <a:pt x="7701" y="25"/>
                      <a:pt x="7694" y="32"/>
                      <a:pt x="7685" y="32"/>
                    </a:cubicBezTo>
                    <a:close/>
                    <a:moveTo>
                      <a:pt x="6917" y="32"/>
                    </a:moveTo>
                    <a:lnTo>
                      <a:pt x="6437" y="32"/>
                    </a:lnTo>
                    <a:cubicBezTo>
                      <a:pt x="6428" y="32"/>
                      <a:pt x="6421" y="25"/>
                      <a:pt x="6421" y="16"/>
                    </a:cubicBezTo>
                    <a:cubicBezTo>
                      <a:pt x="6421" y="7"/>
                      <a:pt x="6428" y="0"/>
                      <a:pt x="6437" y="0"/>
                    </a:cubicBezTo>
                    <a:lnTo>
                      <a:pt x="6917" y="0"/>
                    </a:lnTo>
                    <a:cubicBezTo>
                      <a:pt x="6926" y="0"/>
                      <a:pt x="6933" y="7"/>
                      <a:pt x="6933" y="16"/>
                    </a:cubicBezTo>
                    <a:cubicBezTo>
                      <a:pt x="6933" y="25"/>
                      <a:pt x="6926" y="32"/>
                      <a:pt x="6917" y="32"/>
                    </a:cubicBezTo>
                    <a:close/>
                    <a:moveTo>
                      <a:pt x="6149" y="32"/>
                    </a:moveTo>
                    <a:lnTo>
                      <a:pt x="5669" y="32"/>
                    </a:lnTo>
                    <a:cubicBezTo>
                      <a:pt x="5660" y="32"/>
                      <a:pt x="5653" y="25"/>
                      <a:pt x="5653" y="16"/>
                    </a:cubicBezTo>
                    <a:cubicBezTo>
                      <a:pt x="5653" y="7"/>
                      <a:pt x="5660" y="0"/>
                      <a:pt x="5669" y="0"/>
                    </a:cubicBezTo>
                    <a:lnTo>
                      <a:pt x="6149" y="0"/>
                    </a:lnTo>
                    <a:cubicBezTo>
                      <a:pt x="6158" y="0"/>
                      <a:pt x="6165" y="7"/>
                      <a:pt x="6165" y="16"/>
                    </a:cubicBezTo>
                    <a:cubicBezTo>
                      <a:pt x="6165" y="25"/>
                      <a:pt x="6158" y="32"/>
                      <a:pt x="6149" y="32"/>
                    </a:cubicBezTo>
                    <a:close/>
                    <a:moveTo>
                      <a:pt x="5381" y="32"/>
                    </a:moveTo>
                    <a:lnTo>
                      <a:pt x="4901" y="32"/>
                    </a:lnTo>
                    <a:cubicBezTo>
                      <a:pt x="4892" y="32"/>
                      <a:pt x="4885" y="25"/>
                      <a:pt x="4885" y="16"/>
                    </a:cubicBezTo>
                    <a:cubicBezTo>
                      <a:pt x="4885" y="7"/>
                      <a:pt x="4892" y="0"/>
                      <a:pt x="4901" y="0"/>
                    </a:cubicBezTo>
                    <a:lnTo>
                      <a:pt x="5381" y="0"/>
                    </a:lnTo>
                    <a:cubicBezTo>
                      <a:pt x="5390" y="0"/>
                      <a:pt x="5397" y="7"/>
                      <a:pt x="5397" y="16"/>
                    </a:cubicBezTo>
                    <a:cubicBezTo>
                      <a:pt x="5397" y="25"/>
                      <a:pt x="5390" y="32"/>
                      <a:pt x="5381" y="32"/>
                    </a:cubicBezTo>
                    <a:close/>
                    <a:moveTo>
                      <a:pt x="4613" y="32"/>
                    </a:moveTo>
                    <a:lnTo>
                      <a:pt x="4133" y="32"/>
                    </a:lnTo>
                    <a:cubicBezTo>
                      <a:pt x="4124" y="32"/>
                      <a:pt x="4117" y="25"/>
                      <a:pt x="4117" y="16"/>
                    </a:cubicBezTo>
                    <a:cubicBezTo>
                      <a:pt x="4117" y="7"/>
                      <a:pt x="4124" y="0"/>
                      <a:pt x="4133" y="0"/>
                    </a:cubicBezTo>
                    <a:lnTo>
                      <a:pt x="4613" y="0"/>
                    </a:lnTo>
                    <a:cubicBezTo>
                      <a:pt x="4622" y="0"/>
                      <a:pt x="4629" y="7"/>
                      <a:pt x="4629" y="16"/>
                    </a:cubicBezTo>
                    <a:cubicBezTo>
                      <a:pt x="4629" y="25"/>
                      <a:pt x="4622" y="32"/>
                      <a:pt x="4613" y="32"/>
                    </a:cubicBezTo>
                    <a:close/>
                    <a:moveTo>
                      <a:pt x="3845" y="32"/>
                    </a:moveTo>
                    <a:lnTo>
                      <a:pt x="3365" y="32"/>
                    </a:lnTo>
                    <a:cubicBezTo>
                      <a:pt x="3356" y="32"/>
                      <a:pt x="3349" y="25"/>
                      <a:pt x="3349" y="16"/>
                    </a:cubicBezTo>
                    <a:cubicBezTo>
                      <a:pt x="3349" y="7"/>
                      <a:pt x="3356" y="0"/>
                      <a:pt x="3365" y="0"/>
                    </a:cubicBezTo>
                    <a:lnTo>
                      <a:pt x="3845" y="0"/>
                    </a:lnTo>
                    <a:cubicBezTo>
                      <a:pt x="3854" y="0"/>
                      <a:pt x="3861" y="7"/>
                      <a:pt x="3861" y="16"/>
                    </a:cubicBezTo>
                    <a:cubicBezTo>
                      <a:pt x="3861" y="25"/>
                      <a:pt x="3854" y="32"/>
                      <a:pt x="3845" y="32"/>
                    </a:cubicBezTo>
                    <a:close/>
                    <a:moveTo>
                      <a:pt x="3077" y="32"/>
                    </a:moveTo>
                    <a:lnTo>
                      <a:pt x="2597" y="32"/>
                    </a:lnTo>
                    <a:cubicBezTo>
                      <a:pt x="2588" y="32"/>
                      <a:pt x="2581" y="25"/>
                      <a:pt x="2581" y="16"/>
                    </a:cubicBezTo>
                    <a:cubicBezTo>
                      <a:pt x="2581" y="7"/>
                      <a:pt x="2588" y="0"/>
                      <a:pt x="2597" y="0"/>
                    </a:cubicBezTo>
                    <a:lnTo>
                      <a:pt x="3077" y="0"/>
                    </a:lnTo>
                    <a:cubicBezTo>
                      <a:pt x="3086" y="0"/>
                      <a:pt x="3093" y="7"/>
                      <a:pt x="3093" y="16"/>
                    </a:cubicBezTo>
                    <a:cubicBezTo>
                      <a:pt x="3093" y="25"/>
                      <a:pt x="3086" y="32"/>
                      <a:pt x="3077" y="32"/>
                    </a:cubicBezTo>
                    <a:close/>
                    <a:moveTo>
                      <a:pt x="2309" y="32"/>
                    </a:moveTo>
                    <a:lnTo>
                      <a:pt x="1829" y="32"/>
                    </a:lnTo>
                    <a:cubicBezTo>
                      <a:pt x="1820" y="32"/>
                      <a:pt x="1813" y="25"/>
                      <a:pt x="1813" y="16"/>
                    </a:cubicBezTo>
                    <a:cubicBezTo>
                      <a:pt x="1813" y="7"/>
                      <a:pt x="1820" y="0"/>
                      <a:pt x="1829" y="0"/>
                    </a:cubicBezTo>
                    <a:lnTo>
                      <a:pt x="2309" y="0"/>
                    </a:lnTo>
                    <a:cubicBezTo>
                      <a:pt x="2318" y="0"/>
                      <a:pt x="2325" y="7"/>
                      <a:pt x="2325" y="16"/>
                    </a:cubicBezTo>
                    <a:cubicBezTo>
                      <a:pt x="2325" y="25"/>
                      <a:pt x="2318" y="32"/>
                      <a:pt x="2309" y="32"/>
                    </a:cubicBezTo>
                    <a:close/>
                    <a:moveTo>
                      <a:pt x="1541" y="32"/>
                    </a:moveTo>
                    <a:lnTo>
                      <a:pt x="1061" y="32"/>
                    </a:lnTo>
                    <a:cubicBezTo>
                      <a:pt x="1052" y="32"/>
                      <a:pt x="1045" y="25"/>
                      <a:pt x="1045" y="16"/>
                    </a:cubicBezTo>
                    <a:cubicBezTo>
                      <a:pt x="1045" y="7"/>
                      <a:pt x="1052" y="0"/>
                      <a:pt x="1061" y="0"/>
                    </a:cubicBezTo>
                    <a:lnTo>
                      <a:pt x="1541" y="0"/>
                    </a:lnTo>
                    <a:cubicBezTo>
                      <a:pt x="1550" y="0"/>
                      <a:pt x="1557" y="7"/>
                      <a:pt x="1557" y="16"/>
                    </a:cubicBezTo>
                    <a:cubicBezTo>
                      <a:pt x="1557" y="25"/>
                      <a:pt x="1550" y="32"/>
                      <a:pt x="1541" y="32"/>
                    </a:cubicBezTo>
                    <a:close/>
                    <a:moveTo>
                      <a:pt x="773" y="32"/>
                    </a:moveTo>
                    <a:lnTo>
                      <a:pt x="293" y="32"/>
                    </a:lnTo>
                    <a:cubicBezTo>
                      <a:pt x="284" y="32"/>
                      <a:pt x="277" y="25"/>
                      <a:pt x="277" y="16"/>
                    </a:cubicBezTo>
                    <a:cubicBezTo>
                      <a:pt x="277" y="7"/>
                      <a:pt x="284" y="0"/>
                      <a:pt x="293" y="0"/>
                    </a:cubicBezTo>
                    <a:lnTo>
                      <a:pt x="773" y="0"/>
                    </a:lnTo>
                    <a:cubicBezTo>
                      <a:pt x="782" y="0"/>
                      <a:pt x="789" y="7"/>
                      <a:pt x="789" y="16"/>
                    </a:cubicBezTo>
                    <a:cubicBezTo>
                      <a:pt x="789" y="25"/>
                      <a:pt x="782" y="32"/>
                      <a:pt x="773" y="32"/>
                    </a:cubicBezTo>
                    <a:close/>
                    <a:moveTo>
                      <a:pt x="32" y="27"/>
                    </a:moveTo>
                    <a:lnTo>
                      <a:pt x="32" y="507"/>
                    </a:lnTo>
                    <a:cubicBezTo>
                      <a:pt x="32" y="516"/>
                      <a:pt x="24" y="523"/>
                      <a:pt x="16" y="523"/>
                    </a:cubicBezTo>
                    <a:cubicBezTo>
                      <a:pt x="7" y="523"/>
                      <a:pt x="0" y="516"/>
                      <a:pt x="0" y="507"/>
                    </a:cubicBezTo>
                    <a:lnTo>
                      <a:pt x="0" y="27"/>
                    </a:lnTo>
                    <a:cubicBezTo>
                      <a:pt x="0" y="18"/>
                      <a:pt x="7" y="11"/>
                      <a:pt x="16" y="11"/>
                    </a:cubicBezTo>
                    <a:cubicBezTo>
                      <a:pt x="24" y="11"/>
                      <a:pt x="32" y="18"/>
                      <a:pt x="32" y="27"/>
                    </a:cubicBezTo>
                    <a:close/>
                    <a:moveTo>
                      <a:pt x="32" y="795"/>
                    </a:moveTo>
                    <a:lnTo>
                      <a:pt x="32" y="1018"/>
                    </a:lnTo>
                    <a:lnTo>
                      <a:pt x="16" y="1002"/>
                    </a:lnTo>
                    <a:lnTo>
                      <a:pt x="273" y="1002"/>
                    </a:lnTo>
                    <a:cubicBezTo>
                      <a:pt x="282" y="1002"/>
                      <a:pt x="289" y="1009"/>
                      <a:pt x="289" y="1018"/>
                    </a:cubicBezTo>
                    <a:cubicBezTo>
                      <a:pt x="289" y="1026"/>
                      <a:pt x="282" y="1034"/>
                      <a:pt x="273" y="1034"/>
                    </a:cubicBezTo>
                    <a:lnTo>
                      <a:pt x="16" y="1034"/>
                    </a:lnTo>
                    <a:cubicBezTo>
                      <a:pt x="7" y="1034"/>
                      <a:pt x="0" y="1026"/>
                      <a:pt x="0" y="1018"/>
                    </a:cubicBezTo>
                    <a:lnTo>
                      <a:pt x="0" y="795"/>
                    </a:lnTo>
                    <a:cubicBezTo>
                      <a:pt x="0" y="786"/>
                      <a:pt x="7" y="779"/>
                      <a:pt x="16" y="779"/>
                    </a:cubicBezTo>
                    <a:cubicBezTo>
                      <a:pt x="24" y="779"/>
                      <a:pt x="32" y="786"/>
                      <a:pt x="32" y="795"/>
                    </a:cubicBezTo>
                    <a:close/>
                    <a:moveTo>
                      <a:pt x="561" y="1002"/>
                    </a:moveTo>
                    <a:lnTo>
                      <a:pt x="1041" y="1002"/>
                    </a:lnTo>
                    <a:cubicBezTo>
                      <a:pt x="1050" y="1002"/>
                      <a:pt x="1057" y="1009"/>
                      <a:pt x="1057" y="1018"/>
                    </a:cubicBezTo>
                    <a:cubicBezTo>
                      <a:pt x="1057" y="1026"/>
                      <a:pt x="1050" y="1034"/>
                      <a:pt x="1041" y="1034"/>
                    </a:cubicBezTo>
                    <a:lnTo>
                      <a:pt x="561" y="1034"/>
                    </a:lnTo>
                    <a:cubicBezTo>
                      <a:pt x="552" y="1034"/>
                      <a:pt x="545" y="1026"/>
                      <a:pt x="545" y="1018"/>
                    </a:cubicBezTo>
                    <a:cubicBezTo>
                      <a:pt x="545" y="1009"/>
                      <a:pt x="552" y="1002"/>
                      <a:pt x="561" y="1002"/>
                    </a:cubicBezTo>
                    <a:close/>
                    <a:moveTo>
                      <a:pt x="1329" y="1002"/>
                    </a:moveTo>
                    <a:lnTo>
                      <a:pt x="1809" y="1002"/>
                    </a:lnTo>
                    <a:cubicBezTo>
                      <a:pt x="1818" y="1002"/>
                      <a:pt x="1825" y="1009"/>
                      <a:pt x="1825" y="1018"/>
                    </a:cubicBezTo>
                    <a:cubicBezTo>
                      <a:pt x="1825" y="1026"/>
                      <a:pt x="1818" y="1034"/>
                      <a:pt x="1809" y="1034"/>
                    </a:cubicBezTo>
                    <a:lnTo>
                      <a:pt x="1329" y="1034"/>
                    </a:lnTo>
                    <a:cubicBezTo>
                      <a:pt x="1320" y="1034"/>
                      <a:pt x="1313" y="1026"/>
                      <a:pt x="1313" y="1018"/>
                    </a:cubicBezTo>
                    <a:cubicBezTo>
                      <a:pt x="1313" y="1009"/>
                      <a:pt x="1320" y="1002"/>
                      <a:pt x="1329" y="1002"/>
                    </a:cubicBezTo>
                    <a:close/>
                    <a:moveTo>
                      <a:pt x="2097" y="1002"/>
                    </a:moveTo>
                    <a:lnTo>
                      <a:pt x="2577" y="1002"/>
                    </a:lnTo>
                    <a:cubicBezTo>
                      <a:pt x="2586" y="1002"/>
                      <a:pt x="2593" y="1009"/>
                      <a:pt x="2593" y="1018"/>
                    </a:cubicBezTo>
                    <a:cubicBezTo>
                      <a:pt x="2593" y="1026"/>
                      <a:pt x="2586" y="1034"/>
                      <a:pt x="2577" y="1034"/>
                    </a:cubicBezTo>
                    <a:lnTo>
                      <a:pt x="2097" y="1034"/>
                    </a:lnTo>
                    <a:cubicBezTo>
                      <a:pt x="2088" y="1034"/>
                      <a:pt x="2081" y="1026"/>
                      <a:pt x="2081" y="1018"/>
                    </a:cubicBezTo>
                    <a:cubicBezTo>
                      <a:pt x="2081" y="1009"/>
                      <a:pt x="2088" y="1002"/>
                      <a:pt x="2097" y="1002"/>
                    </a:cubicBezTo>
                    <a:close/>
                    <a:moveTo>
                      <a:pt x="2865" y="1002"/>
                    </a:moveTo>
                    <a:lnTo>
                      <a:pt x="3345" y="1002"/>
                    </a:lnTo>
                    <a:cubicBezTo>
                      <a:pt x="3354" y="1002"/>
                      <a:pt x="3361" y="1009"/>
                      <a:pt x="3361" y="1018"/>
                    </a:cubicBezTo>
                    <a:cubicBezTo>
                      <a:pt x="3361" y="1026"/>
                      <a:pt x="3354" y="1034"/>
                      <a:pt x="3345" y="1034"/>
                    </a:cubicBezTo>
                    <a:lnTo>
                      <a:pt x="2865" y="1034"/>
                    </a:lnTo>
                    <a:cubicBezTo>
                      <a:pt x="2856" y="1034"/>
                      <a:pt x="2849" y="1026"/>
                      <a:pt x="2849" y="1018"/>
                    </a:cubicBezTo>
                    <a:cubicBezTo>
                      <a:pt x="2849" y="1009"/>
                      <a:pt x="2856" y="1002"/>
                      <a:pt x="2865" y="1002"/>
                    </a:cubicBezTo>
                    <a:close/>
                    <a:moveTo>
                      <a:pt x="3633" y="1002"/>
                    </a:moveTo>
                    <a:lnTo>
                      <a:pt x="4113" y="1002"/>
                    </a:lnTo>
                    <a:cubicBezTo>
                      <a:pt x="4122" y="1002"/>
                      <a:pt x="4129" y="1009"/>
                      <a:pt x="4129" y="1018"/>
                    </a:cubicBezTo>
                    <a:cubicBezTo>
                      <a:pt x="4129" y="1026"/>
                      <a:pt x="4122" y="1034"/>
                      <a:pt x="4113" y="1034"/>
                    </a:cubicBezTo>
                    <a:lnTo>
                      <a:pt x="3633" y="1034"/>
                    </a:lnTo>
                    <a:cubicBezTo>
                      <a:pt x="3624" y="1034"/>
                      <a:pt x="3617" y="1026"/>
                      <a:pt x="3617" y="1018"/>
                    </a:cubicBezTo>
                    <a:cubicBezTo>
                      <a:pt x="3617" y="1009"/>
                      <a:pt x="3624" y="1002"/>
                      <a:pt x="3633" y="1002"/>
                    </a:cubicBezTo>
                    <a:close/>
                    <a:moveTo>
                      <a:pt x="4401" y="1002"/>
                    </a:moveTo>
                    <a:lnTo>
                      <a:pt x="4881" y="1002"/>
                    </a:lnTo>
                    <a:cubicBezTo>
                      <a:pt x="4890" y="1002"/>
                      <a:pt x="4897" y="1009"/>
                      <a:pt x="4897" y="1018"/>
                    </a:cubicBezTo>
                    <a:cubicBezTo>
                      <a:pt x="4897" y="1026"/>
                      <a:pt x="4890" y="1034"/>
                      <a:pt x="4881" y="1034"/>
                    </a:cubicBezTo>
                    <a:lnTo>
                      <a:pt x="4401" y="1034"/>
                    </a:lnTo>
                    <a:cubicBezTo>
                      <a:pt x="4392" y="1034"/>
                      <a:pt x="4385" y="1026"/>
                      <a:pt x="4385" y="1018"/>
                    </a:cubicBezTo>
                    <a:cubicBezTo>
                      <a:pt x="4385" y="1009"/>
                      <a:pt x="4392" y="1002"/>
                      <a:pt x="4401" y="1002"/>
                    </a:cubicBezTo>
                    <a:close/>
                    <a:moveTo>
                      <a:pt x="5169" y="1002"/>
                    </a:moveTo>
                    <a:lnTo>
                      <a:pt x="5649" y="1002"/>
                    </a:lnTo>
                    <a:cubicBezTo>
                      <a:pt x="5658" y="1002"/>
                      <a:pt x="5665" y="1009"/>
                      <a:pt x="5665" y="1018"/>
                    </a:cubicBezTo>
                    <a:cubicBezTo>
                      <a:pt x="5665" y="1026"/>
                      <a:pt x="5658" y="1034"/>
                      <a:pt x="5649" y="1034"/>
                    </a:cubicBezTo>
                    <a:lnTo>
                      <a:pt x="5169" y="1034"/>
                    </a:lnTo>
                    <a:cubicBezTo>
                      <a:pt x="5160" y="1034"/>
                      <a:pt x="5153" y="1026"/>
                      <a:pt x="5153" y="1018"/>
                    </a:cubicBezTo>
                    <a:cubicBezTo>
                      <a:pt x="5153" y="1009"/>
                      <a:pt x="5160" y="1002"/>
                      <a:pt x="5169" y="1002"/>
                    </a:cubicBezTo>
                    <a:close/>
                    <a:moveTo>
                      <a:pt x="5937" y="1002"/>
                    </a:moveTo>
                    <a:lnTo>
                      <a:pt x="6417" y="1002"/>
                    </a:lnTo>
                    <a:cubicBezTo>
                      <a:pt x="6426" y="1002"/>
                      <a:pt x="6433" y="1009"/>
                      <a:pt x="6433" y="1018"/>
                    </a:cubicBezTo>
                    <a:cubicBezTo>
                      <a:pt x="6433" y="1026"/>
                      <a:pt x="6426" y="1034"/>
                      <a:pt x="6417" y="1034"/>
                    </a:cubicBezTo>
                    <a:lnTo>
                      <a:pt x="5937" y="1034"/>
                    </a:lnTo>
                    <a:cubicBezTo>
                      <a:pt x="5928" y="1034"/>
                      <a:pt x="5921" y="1026"/>
                      <a:pt x="5921" y="1018"/>
                    </a:cubicBezTo>
                    <a:cubicBezTo>
                      <a:pt x="5921" y="1009"/>
                      <a:pt x="5928" y="1002"/>
                      <a:pt x="5937" y="1002"/>
                    </a:cubicBezTo>
                    <a:close/>
                    <a:moveTo>
                      <a:pt x="6705" y="1002"/>
                    </a:moveTo>
                    <a:lnTo>
                      <a:pt x="7185" y="1002"/>
                    </a:lnTo>
                    <a:cubicBezTo>
                      <a:pt x="7194" y="1002"/>
                      <a:pt x="7201" y="1009"/>
                      <a:pt x="7201" y="1018"/>
                    </a:cubicBezTo>
                    <a:cubicBezTo>
                      <a:pt x="7201" y="1026"/>
                      <a:pt x="7194" y="1034"/>
                      <a:pt x="7185" y="1034"/>
                    </a:cubicBezTo>
                    <a:lnTo>
                      <a:pt x="6705" y="1034"/>
                    </a:lnTo>
                    <a:cubicBezTo>
                      <a:pt x="6696" y="1034"/>
                      <a:pt x="6689" y="1026"/>
                      <a:pt x="6689" y="1018"/>
                    </a:cubicBezTo>
                    <a:cubicBezTo>
                      <a:pt x="6689" y="1009"/>
                      <a:pt x="6696" y="1002"/>
                      <a:pt x="6705" y="1002"/>
                    </a:cubicBezTo>
                    <a:close/>
                    <a:moveTo>
                      <a:pt x="7473" y="1002"/>
                    </a:moveTo>
                    <a:lnTo>
                      <a:pt x="7953" y="1002"/>
                    </a:lnTo>
                    <a:cubicBezTo>
                      <a:pt x="7962" y="1002"/>
                      <a:pt x="7969" y="1009"/>
                      <a:pt x="7969" y="1018"/>
                    </a:cubicBezTo>
                    <a:cubicBezTo>
                      <a:pt x="7969" y="1026"/>
                      <a:pt x="7962" y="1034"/>
                      <a:pt x="7953" y="1034"/>
                    </a:cubicBezTo>
                    <a:lnTo>
                      <a:pt x="7473" y="1034"/>
                    </a:lnTo>
                    <a:cubicBezTo>
                      <a:pt x="7464" y="1034"/>
                      <a:pt x="7457" y="1026"/>
                      <a:pt x="7457" y="1018"/>
                    </a:cubicBezTo>
                    <a:cubicBezTo>
                      <a:pt x="7457" y="1009"/>
                      <a:pt x="7464" y="1002"/>
                      <a:pt x="7473" y="1002"/>
                    </a:cubicBezTo>
                    <a:close/>
                    <a:moveTo>
                      <a:pt x="8241" y="1002"/>
                    </a:moveTo>
                    <a:lnTo>
                      <a:pt x="8721" y="1002"/>
                    </a:lnTo>
                    <a:cubicBezTo>
                      <a:pt x="8730" y="1002"/>
                      <a:pt x="8737" y="1009"/>
                      <a:pt x="8737" y="1018"/>
                    </a:cubicBezTo>
                    <a:cubicBezTo>
                      <a:pt x="8737" y="1026"/>
                      <a:pt x="8730" y="1034"/>
                      <a:pt x="8721" y="1034"/>
                    </a:cubicBezTo>
                    <a:lnTo>
                      <a:pt x="8241" y="1034"/>
                    </a:lnTo>
                    <a:cubicBezTo>
                      <a:pt x="8232" y="1034"/>
                      <a:pt x="8225" y="1026"/>
                      <a:pt x="8225" y="1018"/>
                    </a:cubicBezTo>
                    <a:cubicBezTo>
                      <a:pt x="8225" y="1009"/>
                      <a:pt x="8232" y="1002"/>
                      <a:pt x="8241" y="1002"/>
                    </a:cubicBezTo>
                    <a:close/>
                    <a:moveTo>
                      <a:pt x="9009" y="1002"/>
                    </a:moveTo>
                    <a:lnTo>
                      <a:pt x="9489" y="1002"/>
                    </a:lnTo>
                    <a:cubicBezTo>
                      <a:pt x="9498" y="1002"/>
                      <a:pt x="9505" y="1009"/>
                      <a:pt x="9505" y="1018"/>
                    </a:cubicBezTo>
                    <a:cubicBezTo>
                      <a:pt x="9505" y="1026"/>
                      <a:pt x="9498" y="1034"/>
                      <a:pt x="9489" y="1034"/>
                    </a:cubicBezTo>
                    <a:lnTo>
                      <a:pt x="9009" y="1034"/>
                    </a:lnTo>
                    <a:cubicBezTo>
                      <a:pt x="9000" y="1034"/>
                      <a:pt x="8993" y="1026"/>
                      <a:pt x="8993" y="1018"/>
                    </a:cubicBezTo>
                    <a:cubicBezTo>
                      <a:pt x="8993" y="1009"/>
                      <a:pt x="9000" y="1002"/>
                      <a:pt x="9009" y="1002"/>
                    </a:cubicBezTo>
                    <a:close/>
                    <a:moveTo>
                      <a:pt x="9777" y="1002"/>
                    </a:moveTo>
                    <a:lnTo>
                      <a:pt x="10257" y="1002"/>
                    </a:lnTo>
                    <a:cubicBezTo>
                      <a:pt x="10266" y="1002"/>
                      <a:pt x="10273" y="1009"/>
                      <a:pt x="10273" y="1018"/>
                    </a:cubicBezTo>
                    <a:cubicBezTo>
                      <a:pt x="10273" y="1026"/>
                      <a:pt x="10266" y="1034"/>
                      <a:pt x="10257" y="1034"/>
                    </a:cubicBezTo>
                    <a:lnTo>
                      <a:pt x="9777" y="1034"/>
                    </a:lnTo>
                    <a:cubicBezTo>
                      <a:pt x="9768" y="1034"/>
                      <a:pt x="9761" y="1026"/>
                      <a:pt x="9761" y="1018"/>
                    </a:cubicBezTo>
                    <a:cubicBezTo>
                      <a:pt x="9761" y="1009"/>
                      <a:pt x="9768" y="1002"/>
                      <a:pt x="9777" y="1002"/>
                    </a:cubicBezTo>
                    <a:close/>
                    <a:moveTo>
                      <a:pt x="10545" y="1002"/>
                    </a:moveTo>
                    <a:lnTo>
                      <a:pt x="11025" y="1002"/>
                    </a:lnTo>
                    <a:cubicBezTo>
                      <a:pt x="11034" y="1002"/>
                      <a:pt x="11041" y="1009"/>
                      <a:pt x="11041" y="1018"/>
                    </a:cubicBezTo>
                    <a:cubicBezTo>
                      <a:pt x="11041" y="1026"/>
                      <a:pt x="11034" y="1034"/>
                      <a:pt x="11025" y="1034"/>
                    </a:cubicBezTo>
                    <a:lnTo>
                      <a:pt x="10545" y="1034"/>
                    </a:lnTo>
                    <a:cubicBezTo>
                      <a:pt x="10536" y="1034"/>
                      <a:pt x="10529" y="1026"/>
                      <a:pt x="10529" y="1018"/>
                    </a:cubicBezTo>
                    <a:cubicBezTo>
                      <a:pt x="10529" y="1009"/>
                      <a:pt x="10536" y="1002"/>
                      <a:pt x="10545" y="1002"/>
                    </a:cubicBezTo>
                    <a:close/>
                    <a:moveTo>
                      <a:pt x="11313" y="1002"/>
                    </a:moveTo>
                    <a:lnTo>
                      <a:pt x="11793" y="1002"/>
                    </a:lnTo>
                    <a:cubicBezTo>
                      <a:pt x="11802" y="1002"/>
                      <a:pt x="11809" y="1009"/>
                      <a:pt x="11809" y="1018"/>
                    </a:cubicBezTo>
                    <a:cubicBezTo>
                      <a:pt x="11809" y="1026"/>
                      <a:pt x="11802" y="1034"/>
                      <a:pt x="11793" y="1034"/>
                    </a:cubicBezTo>
                    <a:lnTo>
                      <a:pt x="11313" y="1034"/>
                    </a:lnTo>
                    <a:cubicBezTo>
                      <a:pt x="11304" y="1034"/>
                      <a:pt x="11297" y="1026"/>
                      <a:pt x="11297" y="1018"/>
                    </a:cubicBezTo>
                    <a:cubicBezTo>
                      <a:pt x="11297" y="1009"/>
                      <a:pt x="11304" y="1002"/>
                      <a:pt x="11313" y="1002"/>
                    </a:cubicBezTo>
                    <a:close/>
                    <a:moveTo>
                      <a:pt x="12081" y="1002"/>
                    </a:moveTo>
                    <a:lnTo>
                      <a:pt x="12561" y="1002"/>
                    </a:lnTo>
                    <a:cubicBezTo>
                      <a:pt x="12570" y="1002"/>
                      <a:pt x="12577" y="1009"/>
                      <a:pt x="12577" y="1018"/>
                    </a:cubicBezTo>
                    <a:cubicBezTo>
                      <a:pt x="12577" y="1026"/>
                      <a:pt x="12570" y="1034"/>
                      <a:pt x="12561" y="1034"/>
                    </a:cubicBezTo>
                    <a:lnTo>
                      <a:pt x="12081" y="1034"/>
                    </a:lnTo>
                    <a:cubicBezTo>
                      <a:pt x="12072" y="1034"/>
                      <a:pt x="12065" y="1026"/>
                      <a:pt x="12065" y="1018"/>
                    </a:cubicBezTo>
                    <a:cubicBezTo>
                      <a:pt x="12065" y="1009"/>
                      <a:pt x="12072" y="1002"/>
                      <a:pt x="12081" y="1002"/>
                    </a:cubicBezTo>
                    <a:close/>
                    <a:moveTo>
                      <a:pt x="12849" y="1002"/>
                    </a:moveTo>
                    <a:lnTo>
                      <a:pt x="13093" y="1002"/>
                    </a:lnTo>
                    <a:lnTo>
                      <a:pt x="13077" y="1018"/>
                    </a:lnTo>
                    <a:lnTo>
                      <a:pt x="13077" y="782"/>
                    </a:lnTo>
                    <a:cubicBezTo>
                      <a:pt x="13077" y="773"/>
                      <a:pt x="13084" y="766"/>
                      <a:pt x="13093" y="766"/>
                    </a:cubicBezTo>
                    <a:cubicBezTo>
                      <a:pt x="13102" y="766"/>
                      <a:pt x="13109" y="773"/>
                      <a:pt x="13109" y="782"/>
                    </a:cubicBezTo>
                    <a:lnTo>
                      <a:pt x="13109" y="1018"/>
                    </a:lnTo>
                    <a:cubicBezTo>
                      <a:pt x="13109" y="1026"/>
                      <a:pt x="13102" y="1034"/>
                      <a:pt x="13093" y="1034"/>
                    </a:cubicBezTo>
                    <a:lnTo>
                      <a:pt x="12849" y="1034"/>
                    </a:lnTo>
                    <a:cubicBezTo>
                      <a:pt x="12840" y="1034"/>
                      <a:pt x="12833" y="1026"/>
                      <a:pt x="12833" y="1018"/>
                    </a:cubicBezTo>
                    <a:cubicBezTo>
                      <a:pt x="12833" y="1009"/>
                      <a:pt x="12840" y="1002"/>
                      <a:pt x="12849" y="1002"/>
                    </a:cubicBezTo>
                    <a:close/>
                    <a:moveTo>
                      <a:pt x="13077" y="494"/>
                    </a:moveTo>
                    <a:lnTo>
                      <a:pt x="13077" y="16"/>
                    </a:lnTo>
                    <a:cubicBezTo>
                      <a:pt x="13077" y="7"/>
                      <a:pt x="13084" y="0"/>
                      <a:pt x="13093" y="0"/>
                    </a:cubicBezTo>
                    <a:cubicBezTo>
                      <a:pt x="13102" y="0"/>
                      <a:pt x="13109" y="7"/>
                      <a:pt x="13109" y="16"/>
                    </a:cubicBezTo>
                    <a:lnTo>
                      <a:pt x="13109" y="494"/>
                    </a:lnTo>
                    <a:cubicBezTo>
                      <a:pt x="13109" y="502"/>
                      <a:pt x="13102" y="510"/>
                      <a:pt x="13093" y="510"/>
                    </a:cubicBezTo>
                    <a:cubicBezTo>
                      <a:pt x="13084" y="510"/>
                      <a:pt x="13077" y="502"/>
                      <a:pt x="13077" y="494"/>
                    </a:cubicBezTo>
                    <a:close/>
                  </a:path>
                </a:pathLst>
              </a:custGeom>
              <a:solidFill>
                <a:srgbClr val="7F7F7F"/>
              </a:solidFill>
              <a:ln w="0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6">
                <a:extLst>
                  <a:ext uri="{FF2B5EF4-FFF2-40B4-BE49-F238E27FC236}">
                    <a16:creationId xmlns:a16="http://schemas.microsoft.com/office/drawing/2014/main" id="{8D4BAE0B-0ED5-42B9-9BBA-A278BE1F6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" y="377"/>
                <a:ext cx="5646" cy="21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7">
                <a:extLst>
                  <a:ext uri="{FF2B5EF4-FFF2-40B4-BE49-F238E27FC236}">
                    <a16:creationId xmlns:a16="http://schemas.microsoft.com/office/drawing/2014/main" id="{3712CADC-D137-4877-A6FB-BF09F8D2C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" y="377"/>
                <a:ext cx="5646" cy="2149"/>
              </a:xfrm>
              <a:prstGeom prst="rect">
                <a:avLst/>
              </a:prstGeom>
              <a:noFill/>
              <a:ln w="19050" cap="rnd">
                <a:solidFill>
                  <a:srgbClr val="007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8">
                <a:extLst>
                  <a:ext uri="{FF2B5EF4-FFF2-40B4-BE49-F238E27FC236}">
                    <a16:creationId xmlns:a16="http://schemas.microsoft.com/office/drawing/2014/main" id="{CD80F575-60CA-47AD-8FC0-9CED03596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" y="890"/>
                <a:ext cx="2428" cy="33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9">
                <a:extLst>
                  <a:ext uri="{FF2B5EF4-FFF2-40B4-BE49-F238E27FC236}">
                    <a16:creationId xmlns:a16="http://schemas.microsoft.com/office/drawing/2014/main" id="{ECEDA4FB-0476-4BA4-8004-83278795A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" y="890"/>
                <a:ext cx="2428" cy="339"/>
              </a:xfrm>
              <a:prstGeom prst="rect">
                <a:avLst/>
              </a:prstGeom>
              <a:noFill/>
              <a:ln w="19050" cap="rnd">
                <a:solidFill>
                  <a:srgbClr val="007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10">
                <a:extLst>
                  <a:ext uri="{FF2B5EF4-FFF2-40B4-BE49-F238E27FC236}">
                    <a16:creationId xmlns:a16="http://schemas.microsoft.com/office/drawing/2014/main" id="{382E475E-96BD-4C60-8872-EB767AEB6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9" y="993"/>
                <a:ext cx="711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>
                  <a:buClrTx/>
                </a:pPr>
                <a:r>
                  <a:rPr lang="en-US" altLang="en-US" sz="1100" dirty="0">
                    <a:solidFill>
                      <a:srgbClr val="FFFFFF"/>
                    </a:solidFill>
                    <a:latin typeface="Intel Clear" panose="020B0604020203020204" pitchFamily="34" charset="0"/>
                  </a:rPr>
                  <a:t>PRPL mesh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F2F2F2"/>
                    </a:solidFill>
                    <a:effectLst/>
                    <a:latin typeface="Intel Clear" panose="020B0604020203020204" pitchFamily="34" charset="0"/>
                  </a:rPr>
                  <a:t> Agent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" name="Rectangle 11">
                <a:extLst>
                  <a:ext uri="{FF2B5EF4-FFF2-40B4-BE49-F238E27FC236}">
                    <a16:creationId xmlns:a16="http://schemas.microsoft.com/office/drawing/2014/main" id="{F72FD4E4-A537-4594-BF88-925349F75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2" y="1848"/>
                <a:ext cx="751" cy="417"/>
              </a:xfrm>
              <a:prstGeom prst="rect">
                <a:avLst/>
              </a:prstGeom>
              <a:solidFill>
                <a:srgbClr val="EA70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12">
                <a:extLst>
                  <a:ext uri="{FF2B5EF4-FFF2-40B4-BE49-F238E27FC236}">
                    <a16:creationId xmlns:a16="http://schemas.microsoft.com/office/drawing/2014/main" id="{DE709428-5947-4F13-BB93-643F3E042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2" y="1848"/>
                <a:ext cx="751" cy="417"/>
              </a:xfrm>
              <a:prstGeom prst="rect">
                <a:avLst/>
              </a:prstGeom>
              <a:noFill/>
              <a:ln w="19050" cap="rnd">
                <a:solidFill>
                  <a:srgbClr val="F59D5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13">
                <a:extLst>
                  <a:ext uri="{FF2B5EF4-FFF2-40B4-BE49-F238E27FC236}">
                    <a16:creationId xmlns:a16="http://schemas.microsoft.com/office/drawing/2014/main" id="{8852C6F5-0430-462A-91CA-70169B183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937"/>
                <a:ext cx="436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F2F2F2"/>
                    </a:solidFill>
                    <a:effectLst/>
                    <a:latin typeface="Intel Clear" panose="020B0604020203020204" pitchFamily="34" charset="0"/>
                  </a:rPr>
                  <a:t>Platform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14">
                <a:extLst>
                  <a:ext uri="{FF2B5EF4-FFF2-40B4-BE49-F238E27FC236}">
                    <a16:creationId xmlns:a16="http://schemas.microsoft.com/office/drawing/2014/main" id="{2C671418-9DB8-4FE7-8447-8CFF2B133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3" y="2054"/>
                <a:ext cx="328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F2F2F2"/>
                    </a:solidFill>
                    <a:effectLst/>
                    <a:latin typeface="Calibri" panose="020F0502020204030204" pitchFamily="34" charset="0"/>
                  </a:rPr>
                  <a:t>Service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Rectangle 15">
                <a:extLst>
                  <a:ext uri="{FF2B5EF4-FFF2-40B4-BE49-F238E27FC236}">
                    <a16:creationId xmlns:a16="http://schemas.microsoft.com/office/drawing/2014/main" id="{DF58D651-7906-4BF4-8736-EBD6496A6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6" y="1848"/>
                <a:ext cx="751" cy="417"/>
              </a:xfrm>
              <a:prstGeom prst="rect">
                <a:avLst/>
              </a:prstGeom>
              <a:solidFill>
                <a:srgbClr val="EA70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2" name="Rectangle 16">
                <a:extLst>
                  <a:ext uri="{FF2B5EF4-FFF2-40B4-BE49-F238E27FC236}">
                    <a16:creationId xmlns:a16="http://schemas.microsoft.com/office/drawing/2014/main" id="{45B92A04-D08B-412A-82EE-1A0468BCF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6" y="1848"/>
                <a:ext cx="751" cy="417"/>
              </a:xfrm>
              <a:prstGeom prst="rect">
                <a:avLst/>
              </a:prstGeom>
              <a:noFill/>
              <a:ln w="19050" cap="rnd">
                <a:solidFill>
                  <a:srgbClr val="F59D5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3" name="Rectangle 17">
                <a:extLst>
                  <a:ext uri="{FF2B5EF4-FFF2-40B4-BE49-F238E27FC236}">
                    <a16:creationId xmlns:a16="http://schemas.microsoft.com/office/drawing/2014/main" id="{016C59F5-4CE7-4A5E-A5FF-75B4832E6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1883"/>
                <a:ext cx="280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F2F2F2"/>
                    </a:solidFill>
                    <a:effectLst/>
                    <a:latin typeface="Intel Clear" panose="020B0604020203020204" pitchFamily="34" charset="0"/>
                  </a:rPr>
                  <a:t>1905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74" name="Rectangle 18">
                <a:extLst>
                  <a:ext uri="{FF2B5EF4-FFF2-40B4-BE49-F238E27FC236}">
                    <a16:creationId xmlns:a16="http://schemas.microsoft.com/office/drawing/2014/main" id="{F4B4D110-6B20-4DC3-9AD3-E6A05F653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3" y="1883"/>
                <a:ext cx="77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F2F2F2"/>
                    </a:solidFill>
                    <a:effectLst/>
                    <a:latin typeface="Intel Clear" panose="020B0604020203020204" pitchFamily="34" charset="0"/>
                  </a:rPr>
                  <a:t>.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75" name="Rectangle 19">
                <a:extLst>
                  <a:ext uri="{FF2B5EF4-FFF2-40B4-BE49-F238E27FC236}">
                    <a16:creationId xmlns:a16="http://schemas.microsoft.com/office/drawing/2014/main" id="{8DAF942C-3365-4007-B15A-2926AAC89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2" y="1883"/>
                <a:ext cx="113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F2F2F2"/>
                    </a:solidFill>
                    <a:effectLst/>
                    <a:latin typeface="Intel Clear" panose="020B0604020203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76" name="Rectangle 20">
                <a:extLst>
                  <a:ext uri="{FF2B5EF4-FFF2-40B4-BE49-F238E27FC236}">
                    <a16:creationId xmlns:a16="http://schemas.microsoft.com/office/drawing/2014/main" id="{2C55E9F5-E35A-4578-854F-0806C0AB2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5" y="1990"/>
                <a:ext cx="490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F2F2F2"/>
                    </a:solidFill>
                    <a:effectLst/>
                    <a:latin typeface="Intel Clear" panose="020B0604020203020204" pitchFamily="34" charset="0"/>
                  </a:rPr>
                  <a:t>Topology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77" name="Rectangle 21">
                <a:extLst>
                  <a:ext uri="{FF2B5EF4-FFF2-40B4-BE49-F238E27FC236}">
                    <a16:creationId xmlns:a16="http://schemas.microsoft.com/office/drawing/2014/main" id="{4A373BA6-89BF-435A-A94A-8EEB8C1374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5" y="1990"/>
                <a:ext cx="161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F2F2F2"/>
                    </a:solidFill>
                    <a:effectLst/>
                    <a:latin typeface="Intel Clear" panose="020B0604020203020204" pitchFamily="34" charset="0"/>
                  </a:rPr>
                  <a:t>&amp; 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78" name="Rectangle 22">
                <a:extLst>
                  <a:ext uri="{FF2B5EF4-FFF2-40B4-BE49-F238E27FC236}">
                    <a16:creationId xmlns:a16="http://schemas.microsoft.com/office/drawing/2014/main" id="{99CC6426-7203-4088-AD2B-2A91239DE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6" y="2097"/>
                <a:ext cx="801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F2F2F2"/>
                    </a:solidFill>
                    <a:effectLst/>
                    <a:latin typeface="Intel Clear" panose="020B0604020203020204" pitchFamily="34" charset="0"/>
                  </a:rPr>
                  <a:t>discovery service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79" name="Rectangle 23">
                <a:extLst>
                  <a:ext uri="{FF2B5EF4-FFF2-40B4-BE49-F238E27FC236}">
                    <a16:creationId xmlns:a16="http://schemas.microsoft.com/office/drawing/2014/main" id="{A331E14E-FB48-471C-9963-C404A5485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6" y="1842"/>
                <a:ext cx="717" cy="418"/>
              </a:xfrm>
              <a:prstGeom prst="rect">
                <a:avLst/>
              </a:prstGeom>
              <a:solidFill>
                <a:srgbClr val="EA70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2" name="Rectangle 24">
                <a:extLst>
                  <a:ext uri="{FF2B5EF4-FFF2-40B4-BE49-F238E27FC236}">
                    <a16:creationId xmlns:a16="http://schemas.microsoft.com/office/drawing/2014/main" id="{E1279CD6-C10B-453A-9E1B-E0CA6B83BA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6" y="1842"/>
                <a:ext cx="717" cy="418"/>
              </a:xfrm>
              <a:prstGeom prst="rect">
                <a:avLst/>
              </a:prstGeom>
              <a:noFill/>
              <a:ln w="19050" cap="rnd">
                <a:solidFill>
                  <a:srgbClr val="F59D5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3" name="Rectangle 25">
                <a:extLst>
                  <a:ext uri="{FF2B5EF4-FFF2-40B4-BE49-F238E27FC236}">
                    <a16:creationId xmlns:a16="http://schemas.microsoft.com/office/drawing/2014/main" id="{0C5C55EE-3C1B-4324-BB77-625783283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8" y="1879"/>
                <a:ext cx="280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F2F2F2"/>
                    </a:solidFill>
                    <a:effectLst/>
                    <a:latin typeface="Intel Clear" panose="020B0604020203020204" pitchFamily="34" charset="0"/>
                  </a:rPr>
                  <a:t>1905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84" name="Rectangle 26">
                <a:extLst>
                  <a:ext uri="{FF2B5EF4-FFF2-40B4-BE49-F238E27FC236}">
                    <a16:creationId xmlns:a16="http://schemas.microsoft.com/office/drawing/2014/main" id="{2402AA1B-33B9-47AC-8ACC-DEA94AD8E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1879"/>
                <a:ext cx="77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F2F2F2"/>
                    </a:solidFill>
                    <a:effectLst/>
                    <a:latin typeface="Intel Clear" panose="020B0604020203020204" pitchFamily="34" charset="0"/>
                  </a:rPr>
                  <a:t>.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85" name="Rectangle 27">
                <a:extLst>
                  <a:ext uri="{FF2B5EF4-FFF2-40B4-BE49-F238E27FC236}">
                    <a16:creationId xmlns:a16="http://schemas.microsoft.com/office/drawing/2014/main" id="{DDDB53DA-3C69-4C54-96C0-9432C5C3D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5" y="1879"/>
                <a:ext cx="113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F2F2F2"/>
                    </a:solidFill>
                    <a:effectLst/>
                    <a:latin typeface="Intel Clear" panose="020B0604020203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86" name="Rectangle 28">
                <a:extLst>
                  <a:ext uri="{FF2B5EF4-FFF2-40B4-BE49-F238E27FC236}">
                    <a16:creationId xmlns:a16="http://schemas.microsoft.com/office/drawing/2014/main" id="{38911007-3546-4010-A9FE-033746EB4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2" y="1983"/>
                <a:ext cx="483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F2F2F2"/>
                    </a:solidFill>
                    <a:effectLst/>
                    <a:latin typeface="Intel Clear" panose="020B0604020203020204" pitchFamily="34" charset="0"/>
                  </a:rPr>
                  <a:t>Transport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87" name="Rectangle 29">
                <a:extLst>
                  <a:ext uri="{FF2B5EF4-FFF2-40B4-BE49-F238E27FC236}">
                    <a16:creationId xmlns:a16="http://schemas.microsoft.com/office/drawing/2014/main" id="{9E78CB49-6562-42D3-94EC-874F0AD36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9" y="2090"/>
                <a:ext cx="358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F2F2F2"/>
                    </a:solidFill>
                    <a:effectLst/>
                    <a:latin typeface="Intel Clear" panose="020B0604020203020204" pitchFamily="34" charset="0"/>
                  </a:rPr>
                  <a:t>service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88" name="Rectangle 30">
                <a:extLst>
                  <a:ext uri="{FF2B5EF4-FFF2-40B4-BE49-F238E27FC236}">
                    <a16:creationId xmlns:a16="http://schemas.microsoft.com/office/drawing/2014/main" id="{BE60A1C5-CCF1-4141-AC9D-51339BAAE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" y="481"/>
                <a:ext cx="5250" cy="24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9" name="Rectangle 31">
                <a:extLst>
                  <a:ext uri="{FF2B5EF4-FFF2-40B4-BE49-F238E27FC236}">
                    <a16:creationId xmlns:a16="http://schemas.microsoft.com/office/drawing/2014/main" id="{D29D95C4-35EC-49FE-9FBF-AB34C9C77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" y="481"/>
                <a:ext cx="5250" cy="245"/>
              </a:xfrm>
              <a:prstGeom prst="rect">
                <a:avLst/>
              </a:prstGeom>
              <a:noFill/>
              <a:ln w="19050" cap="rnd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0" name="Rectangle 32">
                <a:extLst>
                  <a:ext uri="{FF2B5EF4-FFF2-40B4-BE49-F238E27FC236}">
                    <a16:creationId xmlns:a16="http://schemas.microsoft.com/office/drawing/2014/main" id="{A08D9EC4-3995-479B-9D19-D966B9150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544"/>
                <a:ext cx="155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OS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91" name="Rectangle 33">
                <a:extLst>
                  <a:ext uri="{FF2B5EF4-FFF2-40B4-BE49-F238E27FC236}">
                    <a16:creationId xmlns:a16="http://schemas.microsoft.com/office/drawing/2014/main" id="{50FDBFED-7D01-436F-8DCC-3CB2E7416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" y="544"/>
                <a:ext cx="84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/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92" name="Rectangle 34">
                <a:extLst>
                  <a:ext uri="{FF2B5EF4-FFF2-40B4-BE49-F238E27FC236}">
                    <a16:creationId xmlns:a16="http://schemas.microsoft.com/office/drawing/2014/main" id="{131074E3-334C-49F4-ABC3-3F1577B4A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7" y="544"/>
                <a:ext cx="1302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Distribution Management Entity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93" name="Rectangle 35">
                <a:extLst>
                  <a:ext uri="{FF2B5EF4-FFF2-40B4-BE49-F238E27FC236}">
                    <a16:creationId xmlns:a16="http://schemas.microsoft.com/office/drawing/2014/main" id="{22666B78-5465-44B6-9763-CF1218DF9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886"/>
                <a:ext cx="2427" cy="340"/>
              </a:xfrm>
              <a:prstGeom prst="rect">
                <a:avLst/>
              </a:prstGeom>
              <a:solidFill>
                <a:srgbClr val="00A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4" name="Rectangle 36">
                <a:extLst>
                  <a:ext uri="{FF2B5EF4-FFF2-40B4-BE49-F238E27FC236}">
                    <a16:creationId xmlns:a16="http://schemas.microsoft.com/office/drawing/2014/main" id="{42EAE00C-C928-4590-8C61-8B135D877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" y="991"/>
                <a:ext cx="882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Intel Clear" panose="020B0604020203020204" pitchFamily="34" charset="0"/>
                  </a:rPr>
                  <a:t>PRPL mesh Controller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97" name="Rectangle 37">
                <a:extLst>
                  <a:ext uri="{FF2B5EF4-FFF2-40B4-BE49-F238E27FC236}">
                    <a16:creationId xmlns:a16="http://schemas.microsoft.com/office/drawing/2014/main" id="{B7B4044F-491B-4709-9873-B7B1DC3B8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886"/>
                <a:ext cx="2427" cy="340"/>
              </a:xfrm>
              <a:prstGeom prst="rect">
                <a:avLst/>
              </a:prstGeom>
              <a:noFill/>
              <a:ln w="25400" cap="rnd">
                <a:solidFill>
                  <a:srgbClr val="007FB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8" name="Line 38">
                <a:extLst>
                  <a:ext uri="{FF2B5EF4-FFF2-40B4-BE49-F238E27FC236}">
                    <a16:creationId xmlns:a16="http://schemas.microsoft.com/office/drawing/2014/main" id="{88CF424F-23C1-45BA-9E33-68CC5E3124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59" y="1265"/>
                <a:ext cx="0" cy="199"/>
              </a:xfrm>
              <a:prstGeom prst="line">
                <a:avLst/>
              </a:prstGeom>
              <a:noFill/>
              <a:ln w="9525" cap="rnd">
                <a:solidFill>
                  <a:srgbClr val="EA700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9" name="Freeform 39">
                <a:extLst>
                  <a:ext uri="{FF2B5EF4-FFF2-40B4-BE49-F238E27FC236}">
                    <a16:creationId xmlns:a16="http://schemas.microsoft.com/office/drawing/2014/main" id="{FB382D84-0309-4633-AC7E-00E2EF99F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3" y="1451"/>
                <a:ext cx="52" cy="52"/>
              </a:xfrm>
              <a:custGeom>
                <a:avLst/>
                <a:gdLst>
                  <a:gd name="T0" fmla="*/ 70 w 140"/>
                  <a:gd name="T1" fmla="*/ 139 h 139"/>
                  <a:gd name="T2" fmla="*/ 0 w 140"/>
                  <a:gd name="T3" fmla="*/ 0 h 139"/>
                  <a:gd name="T4" fmla="*/ 140 w 140"/>
                  <a:gd name="T5" fmla="*/ 0 h 139"/>
                  <a:gd name="T6" fmla="*/ 70 w 140"/>
                  <a:gd name="T7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39">
                    <a:moveTo>
                      <a:pt x="70" y="139"/>
                    </a:moveTo>
                    <a:lnTo>
                      <a:pt x="0" y="0"/>
                    </a:lnTo>
                    <a:cubicBezTo>
                      <a:pt x="44" y="22"/>
                      <a:pt x="96" y="22"/>
                      <a:pt x="140" y="0"/>
                    </a:cubicBezTo>
                    <a:lnTo>
                      <a:pt x="70" y="139"/>
                    </a:lnTo>
                    <a:close/>
                  </a:path>
                </a:pathLst>
              </a:custGeom>
              <a:solidFill>
                <a:srgbClr val="EA700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0" name="Freeform 40">
                <a:extLst>
                  <a:ext uri="{FF2B5EF4-FFF2-40B4-BE49-F238E27FC236}">
                    <a16:creationId xmlns:a16="http://schemas.microsoft.com/office/drawing/2014/main" id="{28F98902-5B2E-4CAD-916F-76579C22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3" y="1226"/>
                <a:ext cx="52" cy="52"/>
              </a:xfrm>
              <a:custGeom>
                <a:avLst/>
                <a:gdLst>
                  <a:gd name="T0" fmla="*/ 70 w 140"/>
                  <a:gd name="T1" fmla="*/ 0 h 140"/>
                  <a:gd name="T2" fmla="*/ 140 w 140"/>
                  <a:gd name="T3" fmla="*/ 140 h 140"/>
                  <a:gd name="T4" fmla="*/ 0 w 140"/>
                  <a:gd name="T5" fmla="*/ 140 h 140"/>
                  <a:gd name="T6" fmla="*/ 70 w 140"/>
                  <a:gd name="T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40">
                    <a:moveTo>
                      <a:pt x="70" y="0"/>
                    </a:moveTo>
                    <a:lnTo>
                      <a:pt x="140" y="140"/>
                    </a:lnTo>
                    <a:cubicBezTo>
                      <a:pt x="96" y="118"/>
                      <a:pt x="44" y="118"/>
                      <a:pt x="0" y="140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EA700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089" name="Picture 41">
                <a:extLst>
                  <a:ext uri="{FF2B5EF4-FFF2-40B4-BE49-F238E27FC236}">
                    <a16:creationId xmlns:a16="http://schemas.microsoft.com/office/drawing/2014/main" id="{5EE869A6-E048-4DB4-AF72-27029F9632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2" y="1143"/>
                <a:ext cx="216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01" name="Rectangle 42">
                <a:extLst>
                  <a:ext uri="{FF2B5EF4-FFF2-40B4-BE49-F238E27FC236}">
                    <a16:creationId xmlns:a16="http://schemas.microsoft.com/office/drawing/2014/main" id="{071D6BF5-3CEA-45C4-80DE-84B8F8C5D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6" y="1145"/>
                <a:ext cx="213" cy="8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0" name="Rectangle 43">
                <a:extLst>
                  <a:ext uri="{FF2B5EF4-FFF2-40B4-BE49-F238E27FC236}">
                    <a16:creationId xmlns:a16="http://schemas.microsoft.com/office/drawing/2014/main" id="{97EF03E8-6F26-462C-8992-594592A5D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7" y="1145"/>
                <a:ext cx="125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Intel Clear" panose="020B0604020203020204" pitchFamily="34" charset="0"/>
                  </a:rPr>
                  <a:t>BTL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2092" name="Picture 44">
                <a:extLst>
                  <a:ext uri="{FF2B5EF4-FFF2-40B4-BE49-F238E27FC236}">
                    <a16:creationId xmlns:a16="http://schemas.microsoft.com/office/drawing/2014/main" id="{8375ED5F-0388-4149-AB14-340794ABE3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8" y="1143"/>
                <a:ext cx="215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1" name="Rectangle 45">
                <a:extLst>
                  <a:ext uri="{FF2B5EF4-FFF2-40B4-BE49-F238E27FC236}">
                    <a16:creationId xmlns:a16="http://schemas.microsoft.com/office/drawing/2014/main" id="{D192F472-CBCA-41C8-8910-C343AA574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148"/>
                <a:ext cx="214" cy="8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2" name="Rectangle 46">
                <a:extLst>
                  <a:ext uri="{FF2B5EF4-FFF2-40B4-BE49-F238E27FC236}">
                    <a16:creationId xmlns:a16="http://schemas.microsoft.com/office/drawing/2014/main" id="{743B7BA4-9B6F-4CA5-9A56-CFA8BFE84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3" y="1148"/>
                <a:ext cx="125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Intel Clear" panose="020B0604020203020204" pitchFamily="34" charset="0"/>
                  </a:rPr>
                  <a:t>BTL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3" name="Line 47">
                <a:extLst>
                  <a:ext uri="{FF2B5EF4-FFF2-40B4-BE49-F238E27FC236}">
                    <a16:creationId xmlns:a16="http://schemas.microsoft.com/office/drawing/2014/main" id="{7CCB1659-F8E1-4FF5-8D57-DF58C0861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2" y="1269"/>
                <a:ext cx="0" cy="190"/>
              </a:xfrm>
              <a:prstGeom prst="line">
                <a:avLst/>
              </a:prstGeom>
              <a:noFill/>
              <a:ln w="9525" cap="rnd">
                <a:solidFill>
                  <a:srgbClr val="EA700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4" name="Freeform 48">
                <a:extLst>
                  <a:ext uri="{FF2B5EF4-FFF2-40B4-BE49-F238E27FC236}">
                    <a16:creationId xmlns:a16="http://schemas.microsoft.com/office/drawing/2014/main" id="{EE5B00CE-0E28-4E98-B8C0-752F68C93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7" y="1446"/>
                <a:ext cx="52" cy="52"/>
              </a:xfrm>
              <a:custGeom>
                <a:avLst/>
                <a:gdLst>
                  <a:gd name="T0" fmla="*/ 69 w 139"/>
                  <a:gd name="T1" fmla="*/ 140 h 140"/>
                  <a:gd name="T2" fmla="*/ 0 w 139"/>
                  <a:gd name="T3" fmla="*/ 0 h 140"/>
                  <a:gd name="T4" fmla="*/ 139 w 139"/>
                  <a:gd name="T5" fmla="*/ 0 h 140"/>
                  <a:gd name="T6" fmla="*/ 69 w 139"/>
                  <a:gd name="T7" fmla="*/ 14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40">
                    <a:moveTo>
                      <a:pt x="69" y="140"/>
                    </a:moveTo>
                    <a:lnTo>
                      <a:pt x="0" y="0"/>
                    </a:lnTo>
                    <a:cubicBezTo>
                      <a:pt x="44" y="22"/>
                      <a:pt x="95" y="22"/>
                      <a:pt x="139" y="0"/>
                    </a:cubicBezTo>
                    <a:lnTo>
                      <a:pt x="69" y="140"/>
                    </a:lnTo>
                    <a:close/>
                  </a:path>
                </a:pathLst>
              </a:custGeom>
              <a:solidFill>
                <a:srgbClr val="EA700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5" name="Freeform 49">
                <a:extLst>
                  <a:ext uri="{FF2B5EF4-FFF2-40B4-BE49-F238E27FC236}">
                    <a16:creationId xmlns:a16="http://schemas.microsoft.com/office/drawing/2014/main" id="{405702F6-D2AF-4375-872D-3DFC1A270F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7" y="1229"/>
                <a:ext cx="52" cy="52"/>
              </a:xfrm>
              <a:custGeom>
                <a:avLst/>
                <a:gdLst>
                  <a:gd name="T0" fmla="*/ 69 w 139"/>
                  <a:gd name="T1" fmla="*/ 0 h 140"/>
                  <a:gd name="T2" fmla="*/ 139 w 139"/>
                  <a:gd name="T3" fmla="*/ 140 h 140"/>
                  <a:gd name="T4" fmla="*/ 0 w 139"/>
                  <a:gd name="T5" fmla="*/ 140 h 140"/>
                  <a:gd name="T6" fmla="*/ 69 w 139"/>
                  <a:gd name="T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40">
                    <a:moveTo>
                      <a:pt x="69" y="0"/>
                    </a:moveTo>
                    <a:lnTo>
                      <a:pt x="139" y="140"/>
                    </a:lnTo>
                    <a:cubicBezTo>
                      <a:pt x="95" y="118"/>
                      <a:pt x="44" y="118"/>
                      <a:pt x="0" y="14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EA700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6" name="Rectangle 50">
                <a:extLst>
                  <a:ext uri="{FF2B5EF4-FFF2-40B4-BE49-F238E27FC236}">
                    <a16:creationId xmlns:a16="http://schemas.microsoft.com/office/drawing/2014/main" id="{814DF6FD-6B67-4130-9615-0822F727D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" y="1503"/>
                <a:ext cx="3500" cy="118"/>
              </a:xfrm>
              <a:prstGeom prst="rect">
                <a:avLst/>
              </a:prstGeom>
              <a:solidFill>
                <a:srgbClr val="EA70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7" name="Rectangle 51">
                <a:extLst>
                  <a:ext uri="{FF2B5EF4-FFF2-40B4-BE49-F238E27FC236}">
                    <a16:creationId xmlns:a16="http://schemas.microsoft.com/office/drawing/2014/main" id="{0BF2754D-2107-4FE1-93E6-A6EB7CC09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" y="1503"/>
                <a:ext cx="3500" cy="118"/>
              </a:xfrm>
              <a:prstGeom prst="rect">
                <a:avLst/>
              </a:prstGeom>
              <a:noFill/>
              <a:ln w="19050" cap="rnd">
                <a:solidFill>
                  <a:srgbClr val="F59D5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8" name="Rectangle 52">
                <a:extLst>
                  <a:ext uri="{FF2B5EF4-FFF2-40B4-BE49-F238E27FC236}">
                    <a16:creationId xmlns:a16="http://schemas.microsoft.com/office/drawing/2014/main" id="{33CFDC4C-B2B3-49ED-9AD3-BCEA6381C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4" y="1509"/>
                <a:ext cx="794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Local Message Bus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90" name="Rectangle 53">
                <a:extLst>
                  <a:ext uri="{FF2B5EF4-FFF2-40B4-BE49-F238E27FC236}">
                    <a16:creationId xmlns:a16="http://schemas.microsoft.com/office/drawing/2014/main" id="{AD260FAB-3026-48C8-8D4B-CEB9C6824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1509"/>
                <a:ext cx="78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(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91" name="Rectangle 54">
                <a:extLst>
                  <a:ext uri="{FF2B5EF4-FFF2-40B4-BE49-F238E27FC236}">
                    <a16:creationId xmlns:a16="http://schemas.microsoft.com/office/drawing/2014/main" id="{D843532B-D168-4A1B-8FFA-C81592FB6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1521"/>
                <a:ext cx="197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XSub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93" name="Rectangle 55">
                <a:extLst>
                  <a:ext uri="{FF2B5EF4-FFF2-40B4-BE49-F238E27FC236}">
                    <a16:creationId xmlns:a16="http://schemas.microsoft.com/office/drawing/2014/main" id="{D8FC2BAF-1088-4A71-A69B-71256AEAD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5" y="1521"/>
                <a:ext cx="66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-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94" name="Rectangle 56">
                <a:extLst>
                  <a:ext uri="{FF2B5EF4-FFF2-40B4-BE49-F238E27FC236}">
                    <a16:creationId xmlns:a16="http://schemas.microsoft.com/office/drawing/2014/main" id="{1E4E89C7-98CE-462C-9D74-D0613F83C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" y="1521"/>
                <a:ext cx="203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XPub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95" name="Rectangle 57">
                <a:extLst>
                  <a:ext uri="{FF2B5EF4-FFF2-40B4-BE49-F238E27FC236}">
                    <a16:creationId xmlns:a16="http://schemas.microsoft.com/office/drawing/2014/main" id="{4CDB2EFB-F206-4D10-B03B-BD8190292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1509"/>
                <a:ext cx="78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)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96" name="Rectangle 58">
                <a:extLst>
                  <a:ext uri="{FF2B5EF4-FFF2-40B4-BE49-F238E27FC236}">
                    <a16:creationId xmlns:a16="http://schemas.microsoft.com/office/drawing/2014/main" id="{F47DA4F4-94D0-4D13-B389-5D451F2AD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1148"/>
                <a:ext cx="214" cy="81"/>
              </a:xfrm>
              <a:prstGeom prst="rect">
                <a:avLst/>
              </a:prstGeom>
              <a:solidFill>
                <a:srgbClr val="EA70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7" name="Rectangle 59">
                <a:extLst>
                  <a:ext uri="{FF2B5EF4-FFF2-40B4-BE49-F238E27FC236}">
                    <a16:creationId xmlns:a16="http://schemas.microsoft.com/office/drawing/2014/main" id="{AEF50ACC-06EF-4FC6-9578-1FDC5606C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1148"/>
                <a:ext cx="214" cy="8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8" name="Rectangle 60">
                <a:extLst>
                  <a:ext uri="{FF2B5EF4-FFF2-40B4-BE49-F238E27FC236}">
                    <a16:creationId xmlns:a16="http://schemas.microsoft.com/office/drawing/2014/main" id="{6F4C1B0E-D7F9-4E28-802A-A096A1D24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4" y="1148"/>
                <a:ext cx="125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Intel Clear" panose="020B0604020203020204" pitchFamily="34" charset="0"/>
                  </a:rPr>
                  <a:t>PAL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99" name="Line 61">
                <a:extLst>
                  <a:ext uri="{FF2B5EF4-FFF2-40B4-BE49-F238E27FC236}">
                    <a16:creationId xmlns:a16="http://schemas.microsoft.com/office/drawing/2014/main" id="{1ED851D7-6556-4FC1-A1E1-FEE361200D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3" y="1661"/>
                <a:ext cx="0" cy="147"/>
              </a:xfrm>
              <a:prstGeom prst="line">
                <a:avLst/>
              </a:prstGeom>
              <a:noFill/>
              <a:ln w="9525" cap="rnd">
                <a:solidFill>
                  <a:srgbClr val="EA700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0" name="Freeform 62">
                <a:extLst>
                  <a:ext uri="{FF2B5EF4-FFF2-40B4-BE49-F238E27FC236}">
                    <a16:creationId xmlns:a16="http://schemas.microsoft.com/office/drawing/2014/main" id="{C4759CA0-7550-409C-B6AF-8D3FA3127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6" y="1621"/>
                <a:ext cx="52" cy="53"/>
              </a:xfrm>
              <a:custGeom>
                <a:avLst/>
                <a:gdLst>
                  <a:gd name="T0" fmla="*/ 70 w 139"/>
                  <a:gd name="T1" fmla="*/ 0 h 140"/>
                  <a:gd name="T2" fmla="*/ 139 w 139"/>
                  <a:gd name="T3" fmla="*/ 140 h 140"/>
                  <a:gd name="T4" fmla="*/ 0 w 139"/>
                  <a:gd name="T5" fmla="*/ 140 h 140"/>
                  <a:gd name="T6" fmla="*/ 70 w 139"/>
                  <a:gd name="T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40">
                    <a:moveTo>
                      <a:pt x="70" y="0"/>
                    </a:moveTo>
                    <a:lnTo>
                      <a:pt x="139" y="140"/>
                    </a:lnTo>
                    <a:cubicBezTo>
                      <a:pt x="95" y="118"/>
                      <a:pt x="44" y="118"/>
                      <a:pt x="0" y="140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EA700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1" name="Freeform 63">
                <a:extLst>
                  <a:ext uri="{FF2B5EF4-FFF2-40B4-BE49-F238E27FC236}">
                    <a16:creationId xmlns:a16="http://schemas.microsoft.com/office/drawing/2014/main" id="{40B7FE55-48E5-43BD-86BD-E450CE486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6" y="1796"/>
                <a:ext cx="52" cy="52"/>
              </a:xfrm>
              <a:custGeom>
                <a:avLst/>
                <a:gdLst>
                  <a:gd name="T0" fmla="*/ 70 w 139"/>
                  <a:gd name="T1" fmla="*/ 139 h 139"/>
                  <a:gd name="T2" fmla="*/ 0 w 139"/>
                  <a:gd name="T3" fmla="*/ 0 h 139"/>
                  <a:gd name="T4" fmla="*/ 139 w 139"/>
                  <a:gd name="T5" fmla="*/ 0 h 139"/>
                  <a:gd name="T6" fmla="*/ 70 w 139"/>
                  <a:gd name="T7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39">
                    <a:moveTo>
                      <a:pt x="70" y="139"/>
                    </a:moveTo>
                    <a:lnTo>
                      <a:pt x="0" y="0"/>
                    </a:lnTo>
                    <a:cubicBezTo>
                      <a:pt x="44" y="22"/>
                      <a:pt x="95" y="22"/>
                      <a:pt x="139" y="0"/>
                    </a:cubicBezTo>
                    <a:lnTo>
                      <a:pt x="70" y="139"/>
                    </a:lnTo>
                    <a:close/>
                  </a:path>
                </a:pathLst>
              </a:custGeom>
              <a:solidFill>
                <a:srgbClr val="EA700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2" name="Line 64">
                <a:extLst>
                  <a:ext uri="{FF2B5EF4-FFF2-40B4-BE49-F238E27FC236}">
                    <a16:creationId xmlns:a16="http://schemas.microsoft.com/office/drawing/2014/main" id="{E44A22FD-4859-475E-9DB9-2E69320705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1661"/>
                <a:ext cx="0" cy="142"/>
              </a:xfrm>
              <a:prstGeom prst="line">
                <a:avLst/>
              </a:prstGeom>
              <a:noFill/>
              <a:ln w="9525" cap="rnd">
                <a:solidFill>
                  <a:srgbClr val="EA700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3" name="Freeform 65">
                <a:extLst>
                  <a:ext uri="{FF2B5EF4-FFF2-40B4-BE49-F238E27FC236}">
                    <a16:creationId xmlns:a16="http://schemas.microsoft.com/office/drawing/2014/main" id="{1A81436E-C695-4AB8-9E0E-72DA589E7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2" y="1621"/>
                <a:ext cx="52" cy="53"/>
              </a:xfrm>
              <a:custGeom>
                <a:avLst/>
                <a:gdLst>
                  <a:gd name="T0" fmla="*/ 70 w 139"/>
                  <a:gd name="T1" fmla="*/ 0 h 140"/>
                  <a:gd name="T2" fmla="*/ 139 w 139"/>
                  <a:gd name="T3" fmla="*/ 140 h 140"/>
                  <a:gd name="T4" fmla="*/ 0 w 139"/>
                  <a:gd name="T5" fmla="*/ 140 h 140"/>
                  <a:gd name="T6" fmla="*/ 70 w 139"/>
                  <a:gd name="T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40">
                    <a:moveTo>
                      <a:pt x="70" y="0"/>
                    </a:moveTo>
                    <a:lnTo>
                      <a:pt x="139" y="140"/>
                    </a:lnTo>
                    <a:cubicBezTo>
                      <a:pt x="95" y="118"/>
                      <a:pt x="44" y="118"/>
                      <a:pt x="0" y="140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EA700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4" name="Freeform 66">
                <a:extLst>
                  <a:ext uri="{FF2B5EF4-FFF2-40B4-BE49-F238E27FC236}">
                    <a16:creationId xmlns:a16="http://schemas.microsoft.com/office/drawing/2014/main" id="{C3E1D72A-4706-44AF-A461-1C2DB3C9D2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2" y="1790"/>
                <a:ext cx="52" cy="52"/>
              </a:xfrm>
              <a:custGeom>
                <a:avLst/>
                <a:gdLst>
                  <a:gd name="T0" fmla="*/ 70 w 139"/>
                  <a:gd name="T1" fmla="*/ 139 h 139"/>
                  <a:gd name="T2" fmla="*/ 0 w 139"/>
                  <a:gd name="T3" fmla="*/ 0 h 139"/>
                  <a:gd name="T4" fmla="*/ 139 w 139"/>
                  <a:gd name="T5" fmla="*/ 0 h 139"/>
                  <a:gd name="T6" fmla="*/ 70 w 139"/>
                  <a:gd name="T7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39">
                    <a:moveTo>
                      <a:pt x="70" y="139"/>
                    </a:moveTo>
                    <a:lnTo>
                      <a:pt x="0" y="0"/>
                    </a:lnTo>
                    <a:cubicBezTo>
                      <a:pt x="44" y="22"/>
                      <a:pt x="95" y="22"/>
                      <a:pt x="139" y="0"/>
                    </a:cubicBezTo>
                    <a:lnTo>
                      <a:pt x="70" y="139"/>
                    </a:lnTo>
                    <a:close/>
                  </a:path>
                </a:pathLst>
              </a:custGeom>
              <a:solidFill>
                <a:srgbClr val="EA700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115" name="Picture 67">
                <a:extLst>
                  <a:ext uri="{FF2B5EF4-FFF2-40B4-BE49-F238E27FC236}">
                    <a16:creationId xmlns:a16="http://schemas.microsoft.com/office/drawing/2014/main" id="{9079288F-CDC7-4EC8-9C3E-50972D332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0" y="1018"/>
                <a:ext cx="215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05" name="Rectangle 68">
                <a:extLst>
                  <a:ext uri="{FF2B5EF4-FFF2-40B4-BE49-F238E27FC236}">
                    <a16:creationId xmlns:a16="http://schemas.microsoft.com/office/drawing/2014/main" id="{738E5F05-7F46-47CA-B383-A7B7FF138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1019"/>
                <a:ext cx="213" cy="8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6" name="Rectangle 69">
                <a:extLst>
                  <a:ext uri="{FF2B5EF4-FFF2-40B4-BE49-F238E27FC236}">
                    <a16:creationId xmlns:a16="http://schemas.microsoft.com/office/drawing/2014/main" id="{60F1213A-B907-44EE-BDB7-9A86D30AB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1019"/>
                <a:ext cx="119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Intel Clear" panose="020B0604020203020204" pitchFamily="34" charset="0"/>
                  </a:rPr>
                  <a:t>TFL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2118" name="Picture 70">
                <a:extLst>
                  <a:ext uri="{FF2B5EF4-FFF2-40B4-BE49-F238E27FC236}">
                    <a16:creationId xmlns:a16="http://schemas.microsoft.com/office/drawing/2014/main" id="{2F9E1793-2910-4B17-B1BD-CAD2B7048B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65" y="1018"/>
                <a:ext cx="215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07" name="Rectangle 71">
                <a:extLst>
                  <a:ext uri="{FF2B5EF4-FFF2-40B4-BE49-F238E27FC236}">
                    <a16:creationId xmlns:a16="http://schemas.microsoft.com/office/drawing/2014/main" id="{F32677F8-44D6-4DDE-93F7-2F0A9B136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7" y="1023"/>
                <a:ext cx="213" cy="8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8" name="Rectangle 72">
                <a:extLst>
                  <a:ext uri="{FF2B5EF4-FFF2-40B4-BE49-F238E27FC236}">
                    <a16:creationId xmlns:a16="http://schemas.microsoft.com/office/drawing/2014/main" id="{C5F9499E-3288-4AFB-8267-6E6B10723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0" y="1024"/>
                <a:ext cx="119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Intel Clear" panose="020B0604020203020204" pitchFamily="34" charset="0"/>
                  </a:rPr>
                  <a:t>TFL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9" name="Line 73">
                <a:extLst>
                  <a:ext uri="{FF2B5EF4-FFF2-40B4-BE49-F238E27FC236}">
                    <a16:creationId xmlns:a16="http://schemas.microsoft.com/office/drawing/2014/main" id="{C76E9DC3-BE2B-46D9-8363-CCBE76E79D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1" y="1661"/>
                <a:ext cx="0" cy="147"/>
              </a:xfrm>
              <a:prstGeom prst="line">
                <a:avLst/>
              </a:prstGeom>
              <a:noFill/>
              <a:ln w="9525" cap="rnd">
                <a:solidFill>
                  <a:srgbClr val="EA700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0" name="Freeform 74">
                <a:extLst>
                  <a:ext uri="{FF2B5EF4-FFF2-40B4-BE49-F238E27FC236}">
                    <a16:creationId xmlns:a16="http://schemas.microsoft.com/office/drawing/2014/main" id="{087F6E3A-90F4-4518-864E-FD57CD18E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5" y="1621"/>
                <a:ext cx="53" cy="53"/>
              </a:xfrm>
              <a:custGeom>
                <a:avLst/>
                <a:gdLst>
                  <a:gd name="T0" fmla="*/ 70 w 140"/>
                  <a:gd name="T1" fmla="*/ 0 h 140"/>
                  <a:gd name="T2" fmla="*/ 140 w 140"/>
                  <a:gd name="T3" fmla="*/ 140 h 140"/>
                  <a:gd name="T4" fmla="*/ 0 w 140"/>
                  <a:gd name="T5" fmla="*/ 140 h 140"/>
                  <a:gd name="T6" fmla="*/ 70 w 140"/>
                  <a:gd name="T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40">
                    <a:moveTo>
                      <a:pt x="70" y="0"/>
                    </a:moveTo>
                    <a:lnTo>
                      <a:pt x="140" y="140"/>
                    </a:lnTo>
                    <a:cubicBezTo>
                      <a:pt x="96" y="118"/>
                      <a:pt x="44" y="118"/>
                      <a:pt x="0" y="140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EA700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1" name="Freeform 75">
                <a:extLst>
                  <a:ext uri="{FF2B5EF4-FFF2-40B4-BE49-F238E27FC236}">
                    <a16:creationId xmlns:a16="http://schemas.microsoft.com/office/drawing/2014/main" id="{82C3D9E6-D5A5-4ED9-80D9-86A97E1FA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5" y="1796"/>
                <a:ext cx="53" cy="52"/>
              </a:xfrm>
              <a:custGeom>
                <a:avLst/>
                <a:gdLst>
                  <a:gd name="T0" fmla="*/ 70 w 140"/>
                  <a:gd name="T1" fmla="*/ 139 h 139"/>
                  <a:gd name="T2" fmla="*/ 0 w 140"/>
                  <a:gd name="T3" fmla="*/ 0 h 139"/>
                  <a:gd name="T4" fmla="*/ 140 w 140"/>
                  <a:gd name="T5" fmla="*/ 0 h 139"/>
                  <a:gd name="T6" fmla="*/ 70 w 140"/>
                  <a:gd name="T7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39">
                    <a:moveTo>
                      <a:pt x="70" y="139"/>
                    </a:moveTo>
                    <a:lnTo>
                      <a:pt x="0" y="0"/>
                    </a:lnTo>
                    <a:cubicBezTo>
                      <a:pt x="44" y="22"/>
                      <a:pt x="96" y="22"/>
                      <a:pt x="140" y="0"/>
                    </a:cubicBezTo>
                    <a:lnTo>
                      <a:pt x="70" y="139"/>
                    </a:lnTo>
                    <a:close/>
                  </a:path>
                </a:pathLst>
              </a:custGeom>
              <a:solidFill>
                <a:srgbClr val="EA700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2" name="Line 76">
                <a:extLst>
                  <a:ext uri="{FF2B5EF4-FFF2-40B4-BE49-F238E27FC236}">
                    <a16:creationId xmlns:a16="http://schemas.microsoft.com/office/drawing/2014/main" id="{4557D90A-4DD7-4B5D-AA87-011AF4A4B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8" y="1269"/>
                <a:ext cx="0" cy="195"/>
              </a:xfrm>
              <a:prstGeom prst="line">
                <a:avLst/>
              </a:prstGeom>
              <a:noFill/>
              <a:ln w="9525" cap="rnd">
                <a:solidFill>
                  <a:srgbClr val="EA700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3" name="Freeform 77">
                <a:extLst>
                  <a:ext uri="{FF2B5EF4-FFF2-40B4-BE49-F238E27FC236}">
                    <a16:creationId xmlns:a16="http://schemas.microsoft.com/office/drawing/2014/main" id="{5E2D9024-0AE8-4D13-B506-4C7E6107B9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2" y="1229"/>
                <a:ext cx="52" cy="52"/>
              </a:xfrm>
              <a:custGeom>
                <a:avLst/>
                <a:gdLst>
                  <a:gd name="T0" fmla="*/ 70 w 139"/>
                  <a:gd name="T1" fmla="*/ 0 h 140"/>
                  <a:gd name="T2" fmla="*/ 139 w 139"/>
                  <a:gd name="T3" fmla="*/ 140 h 140"/>
                  <a:gd name="T4" fmla="*/ 0 w 139"/>
                  <a:gd name="T5" fmla="*/ 140 h 140"/>
                  <a:gd name="T6" fmla="*/ 70 w 139"/>
                  <a:gd name="T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40">
                    <a:moveTo>
                      <a:pt x="70" y="0"/>
                    </a:moveTo>
                    <a:lnTo>
                      <a:pt x="139" y="140"/>
                    </a:lnTo>
                    <a:cubicBezTo>
                      <a:pt x="95" y="118"/>
                      <a:pt x="44" y="118"/>
                      <a:pt x="0" y="140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EA700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4" name="Freeform 78">
                <a:extLst>
                  <a:ext uri="{FF2B5EF4-FFF2-40B4-BE49-F238E27FC236}">
                    <a16:creationId xmlns:a16="http://schemas.microsoft.com/office/drawing/2014/main" id="{EDA28C13-0509-4DDE-98D4-262B193E4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2" y="1451"/>
                <a:ext cx="52" cy="52"/>
              </a:xfrm>
              <a:custGeom>
                <a:avLst/>
                <a:gdLst>
                  <a:gd name="T0" fmla="*/ 70 w 139"/>
                  <a:gd name="T1" fmla="*/ 139 h 139"/>
                  <a:gd name="T2" fmla="*/ 0 w 139"/>
                  <a:gd name="T3" fmla="*/ 0 h 139"/>
                  <a:gd name="T4" fmla="*/ 139 w 139"/>
                  <a:gd name="T5" fmla="*/ 0 h 139"/>
                  <a:gd name="T6" fmla="*/ 70 w 139"/>
                  <a:gd name="T7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39">
                    <a:moveTo>
                      <a:pt x="70" y="139"/>
                    </a:moveTo>
                    <a:lnTo>
                      <a:pt x="0" y="0"/>
                    </a:lnTo>
                    <a:cubicBezTo>
                      <a:pt x="44" y="22"/>
                      <a:pt x="95" y="22"/>
                      <a:pt x="139" y="0"/>
                    </a:cubicBezTo>
                    <a:lnTo>
                      <a:pt x="70" y="139"/>
                    </a:lnTo>
                    <a:close/>
                  </a:path>
                </a:pathLst>
              </a:custGeom>
              <a:solidFill>
                <a:srgbClr val="EA700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6" name="Rectangle 79">
                <a:extLst>
                  <a:ext uri="{FF2B5EF4-FFF2-40B4-BE49-F238E27FC236}">
                    <a16:creationId xmlns:a16="http://schemas.microsoft.com/office/drawing/2014/main" id="{43AEC011-5FF4-4B6C-A4F0-FEBBF28AC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1148"/>
                <a:ext cx="226" cy="8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7" name="Rectangle 80">
                <a:extLst>
                  <a:ext uri="{FF2B5EF4-FFF2-40B4-BE49-F238E27FC236}">
                    <a16:creationId xmlns:a16="http://schemas.microsoft.com/office/drawing/2014/main" id="{7F787CA2-B9AA-4C8A-81B2-1BF8166F5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1148"/>
                <a:ext cx="226" cy="8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9" name="Rectangle 81">
                <a:extLst>
                  <a:ext uri="{FF2B5EF4-FFF2-40B4-BE49-F238E27FC236}">
                    <a16:creationId xmlns:a16="http://schemas.microsoft.com/office/drawing/2014/main" id="{11804E4A-5736-4437-9AA3-41C9CA8DC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2" y="1148"/>
                <a:ext cx="143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Intel Clear" panose="020B0604020203020204" pitchFamily="34" charset="0"/>
                  </a:rPr>
                  <a:t>BWL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20" name="Rectangle 82">
                <a:extLst>
                  <a:ext uri="{FF2B5EF4-FFF2-40B4-BE49-F238E27FC236}">
                    <a16:creationId xmlns:a16="http://schemas.microsoft.com/office/drawing/2014/main" id="{DD9C7372-FBEB-4B31-9B02-47D040398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3" y="2095"/>
                <a:ext cx="454" cy="9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1" name="Rectangle 83">
                <a:extLst>
                  <a:ext uri="{FF2B5EF4-FFF2-40B4-BE49-F238E27FC236}">
                    <a16:creationId xmlns:a16="http://schemas.microsoft.com/office/drawing/2014/main" id="{413D68C5-AC45-4AB1-B524-BDCCBEB2F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3" y="2185"/>
                <a:ext cx="454" cy="6"/>
              </a:xfrm>
              <a:prstGeom prst="rect">
                <a:avLst/>
              </a:prstGeom>
              <a:solidFill>
                <a:srgbClr val="FAC2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2" name="Rectangle 84">
                <a:extLst>
                  <a:ext uri="{FF2B5EF4-FFF2-40B4-BE49-F238E27FC236}">
                    <a16:creationId xmlns:a16="http://schemas.microsoft.com/office/drawing/2014/main" id="{66AA5716-2C93-41DE-B55C-6BE3E48B7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3" y="2191"/>
                <a:ext cx="454" cy="6"/>
              </a:xfrm>
              <a:prstGeom prst="rect">
                <a:avLst/>
              </a:prstGeom>
              <a:solidFill>
                <a:srgbClr val="F3C4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3" name="Rectangle 85">
                <a:extLst>
                  <a:ext uri="{FF2B5EF4-FFF2-40B4-BE49-F238E27FC236}">
                    <a16:creationId xmlns:a16="http://schemas.microsoft.com/office/drawing/2014/main" id="{14DD7312-4515-4CC6-ACA9-0EFDA6EC1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3" y="2197"/>
                <a:ext cx="454" cy="6"/>
              </a:xfrm>
              <a:prstGeom prst="rect">
                <a:avLst/>
              </a:prstGeom>
              <a:solidFill>
                <a:srgbClr val="EDC7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4" name="Rectangle 86">
                <a:extLst>
                  <a:ext uri="{FF2B5EF4-FFF2-40B4-BE49-F238E27FC236}">
                    <a16:creationId xmlns:a16="http://schemas.microsoft.com/office/drawing/2014/main" id="{0EA48C1A-69C9-4A4D-8B31-705E428F9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3" y="2203"/>
                <a:ext cx="454" cy="6"/>
              </a:xfrm>
              <a:prstGeom prst="rect">
                <a:avLst/>
              </a:prstGeom>
              <a:solidFill>
                <a:srgbClr val="E6C9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5" name="Rectangle 87">
                <a:extLst>
                  <a:ext uri="{FF2B5EF4-FFF2-40B4-BE49-F238E27FC236}">
                    <a16:creationId xmlns:a16="http://schemas.microsoft.com/office/drawing/2014/main" id="{A724446E-BDBB-4AE8-9706-520F75E34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3" y="2209"/>
                <a:ext cx="454" cy="6"/>
              </a:xfrm>
              <a:prstGeom prst="rect">
                <a:avLst/>
              </a:prstGeom>
              <a:solidFill>
                <a:srgbClr val="E0C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6" name="Rectangle 88">
                <a:extLst>
                  <a:ext uri="{FF2B5EF4-FFF2-40B4-BE49-F238E27FC236}">
                    <a16:creationId xmlns:a16="http://schemas.microsoft.com/office/drawing/2014/main" id="{700AD666-6C85-4D0D-8B78-A77CA3868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3" y="2215"/>
                <a:ext cx="454" cy="6"/>
              </a:xfrm>
              <a:prstGeom prst="rect">
                <a:avLst/>
              </a:prstGeom>
              <a:solidFill>
                <a:srgbClr val="D9CE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7" name="Rectangle 89">
                <a:extLst>
                  <a:ext uri="{FF2B5EF4-FFF2-40B4-BE49-F238E27FC236}">
                    <a16:creationId xmlns:a16="http://schemas.microsoft.com/office/drawing/2014/main" id="{058661EB-9400-4549-B142-CBFF8D918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3" y="2221"/>
                <a:ext cx="454" cy="6"/>
              </a:xfrm>
              <a:prstGeom prst="rect">
                <a:avLst/>
              </a:prstGeom>
              <a:solidFill>
                <a:srgbClr val="D3D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8" name="Rectangle 90">
                <a:extLst>
                  <a:ext uri="{FF2B5EF4-FFF2-40B4-BE49-F238E27FC236}">
                    <a16:creationId xmlns:a16="http://schemas.microsoft.com/office/drawing/2014/main" id="{04618F81-1492-4116-9C66-912262931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3" y="2227"/>
                <a:ext cx="454" cy="6"/>
              </a:xfrm>
              <a:prstGeom prst="rect">
                <a:avLst/>
              </a:prstGeom>
              <a:solidFill>
                <a:srgbClr val="CCD3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9" name="Rectangle 91">
                <a:extLst>
                  <a:ext uri="{FF2B5EF4-FFF2-40B4-BE49-F238E27FC236}">
                    <a16:creationId xmlns:a16="http://schemas.microsoft.com/office/drawing/2014/main" id="{E90BA812-FFB2-4794-99FE-596A29A7E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3" y="2233"/>
                <a:ext cx="454" cy="6"/>
              </a:xfrm>
              <a:prstGeom prst="rect">
                <a:avLst/>
              </a:prstGeom>
              <a:solidFill>
                <a:srgbClr val="C5D6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0" name="Rectangle 92">
                <a:extLst>
                  <a:ext uri="{FF2B5EF4-FFF2-40B4-BE49-F238E27FC236}">
                    <a16:creationId xmlns:a16="http://schemas.microsoft.com/office/drawing/2014/main" id="{45A3BAD1-F855-489A-818A-FBDCBFA17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3" y="2239"/>
                <a:ext cx="454" cy="18"/>
              </a:xfrm>
              <a:prstGeom prst="rect">
                <a:avLst/>
              </a:prstGeom>
              <a:solidFill>
                <a:srgbClr val="C4D6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1" name="Rectangle 93">
                <a:extLst>
                  <a:ext uri="{FF2B5EF4-FFF2-40B4-BE49-F238E27FC236}">
                    <a16:creationId xmlns:a16="http://schemas.microsoft.com/office/drawing/2014/main" id="{3B8A2D81-C0B5-47C1-88C7-A52813594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5" y="2098"/>
                <a:ext cx="450" cy="162"/>
              </a:xfrm>
              <a:prstGeom prst="rect">
                <a:avLst/>
              </a:prstGeom>
              <a:noFill/>
              <a:ln w="9525" cap="rnd">
                <a:solidFill>
                  <a:srgbClr val="7894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2" name="Rectangle 94">
                <a:extLst>
                  <a:ext uri="{FF2B5EF4-FFF2-40B4-BE49-F238E27FC236}">
                    <a16:creationId xmlns:a16="http://schemas.microsoft.com/office/drawing/2014/main" id="{0C007B97-7CBA-4EEE-818B-87FCD816B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1" y="2137"/>
                <a:ext cx="281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Hostapd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33" name="Rectangle 95">
                <a:extLst>
                  <a:ext uri="{FF2B5EF4-FFF2-40B4-BE49-F238E27FC236}">
                    <a16:creationId xmlns:a16="http://schemas.microsoft.com/office/drawing/2014/main" id="{5CBFE450-C828-4534-BD44-4F75C95E1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7" y="2095"/>
                <a:ext cx="454" cy="9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4" name="Rectangle 96">
                <a:extLst>
                  <a:ext uri="{FF2B5EF4-FFF2-40B4-BE49-F238E27FC236}">
                    <a16:creationId xmlns:a16="http://schemas.microsoft.com/office/drawing/2014/main" id="{5CFC21C1-0CFC-4B8A-9077-38A547387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7" y="2185"/>
                <a:ext cx="454" cy="6"/>
              </a:xfrm>
              <a:prstGeom prst="rect">
                <a:avLst/>
              </a:prstGeom>
              <a:solidFill>
                <a:srgbClr val="FAC2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5" name="Rectangle 97">
                <a:extLst>
                  <a:ext uri="{FF2B5EF4-FFF2-40B4-BE49-F238E27FC236}">
                    <a16:creationId xmlns:a16="http://schemas.microsoft.com/office/drawing/2014/main" id="{71FBA124-1338-46EA-AF20-93AA99E8A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7" y="2191"/>
                <a:ext cx="454" cy="6"/>
              </a:xfrm>
              <a:prstGeom prst="rect">
                <a:avLst/>
              </a:prstGeom>
              <a:solidFill>
                <a:srgbClr val="F3C4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6" name="Rectangle 98">
                <a:extLst>
                  <a:ext uri="{FF2B5EF4-FFF2-40B4-BE49-F238E27FC236}">
                    <a16:creationId xmlns:a16="http://schemas.microsoft.com/office/drawing/2014/main" id="{10808B8E-336E-45E3-BD97-174784FAD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7" y="2197"/>
                <a:ext cx="454" cy="6"/>
              </a:xfrm>
              <a:prstGeom prst="rect">
                <a:avLst/>
              </a:prstGeom>
              <a:solidFill>
                <a:srgbClr val="EDC7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7" name="Rectangle 99">
                <a:extLst>
                  <a:ext uri="{FF2B5EF4-FFF2-40B4-BE49-F238E27FC236}">
                    <a16:creationId xmlns:a16="http://schemas.microsoft.com/office/drawing/2014/main" id="{9A093329-6B9B-4A4E-9390-2C7E706D5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7" y="2203"/>
                <a:ext cx="454" cy="6"/>
              </a:xfrm>
              <a:prstGeom prst="rect">
                <a:avLst/>
              </a:prstGeom>
              <a:solidFill>
                <a:srgbClr val="E6C9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8" name="Rectangle 100">
                <a:extLst>
                  <a:ext uri="{FF2B5EF4-FFF2-40B4-BE49-F238E27FC236}">
                    <a16:creationId xmlns:a16="http://schemas.microsoft.com/office/drawing/2014/main" id="{0CD23C09-FF71-4055-A449-7472EE096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7" y="2209"/>
                <a:ext cx="454" cy="6"/>
              </a:xfrm>
              <a:prstGeom prst="rect">
                <a:avLst/>
              </a:prstGeom>
              <a:solidFill>
                <a:srgbClr val="DFCC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9" name="Rectangle 101">
                <a:extLst>
                  <a:ext uri="{FF2B5EF4-FFF2-40B4-BE49-F238E27FC236}">
                    <a16:creationId xmlns:a16="http://schemas.microsoft.com/office/drawing/2014/main" id="{C127C962-A9F1-4F7B-B7DE-15227AB26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7" y="2215"/>
                <a:ext cx="454" cy="6"/>
              </a:xfrm>
              <a:prstGeom prst="rect">
                <a:avLst/>
              </a:prstGeom>
              <a:solidFill>
                <a:srgbClr val="D8CF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0" name="Rectangle 102">
                <a:extLst>
                  <a:ext uri="{FF2B5EF4-FFF2-40B4-BE49-F238E27FC236}">
                    <a16:creationId xmlns:a16="http://schemas.microsoft.com/office/drawing/2014/main" id="{B693687C-2D42-4986-8798-76651BADE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7" y="2221"/>
                <a:ext cx="454" cy="6"/>
              </a:xfrm>
              <a:prstGeom prst="rect">
                <a:avLst/>
              </a:prstGeom>
              <a:solidFill>
                <a:srgbClr val="D2D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1" name="Rectangle 103">
                <a:extLst>
                  <a:ext uri="{FF2B5EF4-FFF2-40B4-BE49-F238E27FC236}">
                    <a16:creationId xmlns:a16="http://schemas.microsoft.com/office/drawing/2014/main" id="{C3BD69E0-9896-4DEB-864C-2E09E29F3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7" y="2227"/>
                <a:ext cx="454" cy="6"/>
              </a:xfrm>
              <a:prstGeom prst="rect">
                <a:avLst/>
              </a:prstGeom>
              <a:solidFill>
                <a:srgbClr val="CAD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2" name="Rectangle 104">
                <a:extLst>
                  <a:ext uri="{FF2B5EF4-FFF2-40B4-BE49-F238E27FC236}">
                    <a16:creationId xmlns:a16="http://schemas.microsoft.com/office/drawing/2014/main" id="{A52D044A-764D-49C5-8066-52AADA3B3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7" y="2233"/>
                <a:ext cx="454" cy="24"/>
              </a:xfrm>
              <a:prstGeom prst="rect">
                <a:avLst/>
              </a:prstGeom>
              <a:solidFill>
                <a:srgbClr val="C4D6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3" name="Rectangle 105">
                <a:extLst>
                  <a:ext uri="{FF2B5EF4-FFF2-40B4-BE49-F238E27FC236}">
                    <a16:creationId xmlns:a16="http://schemas.microsoft.com/office/drawing/2014/main" id="{5C72E9F5-B975-49B9-B180-50CEB8E32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8" y="2098"/>
                <a:ext cx="450" cy="162"/>
              </a:xfrm>
              <a:prstGeom prst="rect">
                <a:avLst/>
              </a:prstGeom>
              <a:noFill/>
              <a:ln w="9525" cap="rnd">
                <a:solidFill>
                  <a:srgbClr val="7894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4" name="Rectangle 106">
                <a:extLst>
                  <a:ext uri="{FF2B5EF4-FFF2-40B4-BE49-F238E27FC236}">
                    <a16:creationId xmlns:a16="http://schemas.microsoft.com/office/drawing/2014/main" id="{7996BCCB-6189-4890-B024-6482F7D34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3" y="2137"/>
                <a:ext cx="341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Supplicant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05" name="Rectangle 107">
                <a:extLst>
                  <a:ext uri="{FF2B5EF4-FFF2-40B4-BE49-F238E27FC236}">
                    <a16:creationId xmlns:a16="http://schemas.microsoft.com/office/drawing/2014/main" id="{FC20F658-C2F0-4391-BB7C-5092C23E7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1" y="2095"/>
                <a:ext cx="299" cy="162"/>
              </a:xfrm>
              <a:prstGeom prst="rect">
                <a:avLst/>
              </a:prstGeom>
              <a:solidFill>
                <a:srgbClr val="C4D6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6" name="Rectangle 108">
                <a:extLst>
                  <a:ext uri="{FF2B5EF4-FFF2-40B4-BE49-F238E27FC236}">
                    <a16:creationId xmlns:a16="http://schemas.microsoft.com/office/drawing/2014/main" id="{E4274F0C-C219-4314-A255-821C83E1D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1" y="2098"/>
                <a:ext cx="297" cy="162"/>
              </a:xfrm>
              <a:prstGeom prst="rect">
                <a:avLst/>
              </a:prstGeom>
              <a:noFill/>
              <a:ln w="9525" cap="rnd">
                <a:solidFill>
                  <a:srgbClr val="7894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7" name="Rectangle 109">
                <a:extLst>
                  <a:ext uri="{FF2B5EF4-FFF2-40B4-BE49-F238E27FC236}">
                    <a16:creationId xmlns:a16="http://schemas.microsoft.com/office/drawing/2014/main" id="{5F071184-9EB6-4036-9044-187A3B3C1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8" y="2137"/>
                <a:ext cx="245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Netlink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2158" name="Picture 110">
                <a:extLst>
                  <a:ext uri="{FF2B5EF4-FFF2-40B4-BE49-F238E27FC236}">
                    <a16:creationId xmlns:a16="http://schemas.microsoft.com/office/drawing/2014/main" id="{CA1DC49B-54F9-48B3-8ECF-4FE9A265A8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1143"/>
                <a:ext cx="227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08" name="Rectangle 111">
                <a:extLst>
                  <a:ext uri="{FF2B5EF4-FFF2-40B4-BE49-F238E27FC236}">
                    <a16:creationId xmlns:a16="http://schemas.microsoft.com/office/drawing/2014/main" id="{C4B43260-6CE6-478F-A60A-A1A17A235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5" y="1145"/>
                <a:ext cx="225" cy="8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9" name="Rectangle 112">
                <a:extLst>
                  <a:ext uri="{FF2B5EF4-FFF2-40B4-BE49-F238E27FC236}">
                    <a16:creationId xmlns:a16="http://schemas.microsoft.com/office/drawing/2014/main" id="{FADDA1E8-F3E4-40ED-832B-1AF26E023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5" y="1145"/>
                <a:ext cx="137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Intel Clear" panose="020B0604020203020204" pitchFamily="34" charset="0"/>
                  </a:rPr>
                  <a:t>BML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10" name="Rectangle 113">
                <a:extLst>
                  <a:ext uri="{FF2B5EF4-FFF2-40B4-BE49-F238E27FC236}">
                    <a16:creationId xmlns:a16="http://schemas.microsoft.com/office/drawing/2014/main" id="{1EA23F89-E1F9-4994-9522-B0C8EB0CF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1" y="1848"/>
                <a:ext cx="213" cy="81"/>
              </a:xfrm>
              <a:prstGeom prst="rect">
                <a:avLst/>
              </a:prstGeom>
              <a:solidFill>
                <a:srgbClr val="EA70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1" name="Rectangle 114">
                <a:extLst>
                  <a:ext uri="{FF2B5EF4-FFF2-40B4-BE49-F238E27FC236}">
                    <a16:creationId xmlns:a16="http://schemas.microsoft.com/office/drawing/2014/main" id="{F50A4C88-DD50-4427-9E51-E0D5DFC2F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1" y="1848"/>
                <a:ext cx="213" cy="8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2" name="Rectangle 115">
                <a:extLst>
                  <a:ext uri="{FF2B5EF4-FFF2-40B4-BE49-F238E27FC236}">
                    <a16:creationId xmlns:a16="http://schemas.microsoft.com/office/drawing/2014/main" id="{C2753067-671A-41C1-A777-27062D7E4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1848"/>
                <a:ext cx="120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Intel Clear" panose="020B0604020203020204" pitchFamily="34" charset="0"/>
                  </a:rPr>
                  <a:t>TFL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13" name="Rectangle 116">
                <a:extLst>
                  <a:ext uri="{FF2B5EF4-FFF2-40B4-BE49-F238E27FC236}">
                    <a16:creationId xmlns:a16="http://schemas.microsoft.com/office/drawing/2014/main" id="{D4D55D68-258A-4B51-89C8-DFB21162C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3" y="2257"/>
                <a:ext cx="1207" cy="161"/>
              </a:xfrm>
              <a:prstGeom prst="rect">
                <a:avLst/>
              </a:prstGeom>
              <a:solidFill>
                <a:srgbClr val="C4D6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" name="Rectangle 117">
                <a:extLst>
                  <a:ext uri="{FF2B5EF4-FFF2-40B4-BE49-F238E27FC236}">
                    <a16:creationId xmlns:a16="http://schemas.microsoft.com/office/drawing/2014/main" id="{4A976056-9A41-4376-865C-68BBCACD9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5" y="2258"/>
                <a:ext cx="1201" cy="161"/>
              </a:xfrm>
              <a:prstGeom prst="rect">
                <a:avLst/>
              </a:prstGeom>
              <a:noFill/>
              <a:ln w="9525" cap="rnd">
                <a:solidFill>
                  <a:srgbClr val="7894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5" name="Rectangle 118">
                <a:extLst>
                  <a:ext uri="{FF2B5EF4-FFF2-40B4-BE49-F238E27FC236}">
                    <a16:creationId xmlns:a16="http://schemas.microsoft.com/office/drawing/2014/main" id="{60E86B74-221F-42FE-A849-7E170DC2D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1" y="2256"/>
                <a:ext cx="41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WLAN Driver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16" name="Rectangle 119">
                <a:extLst>
                  <a:ext uri="{FF2B5EF4-FFF2-40B4-BE49-F238E27FC236}">
                    <a16:creationId xmlns:a16="http://schemas.microsoft.com/office/drawing/2014/main" id="{2CC827B0-FEA5-4FBC-B65F-253034B03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2333"/>
                <a:ext cx="6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(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17" name="Rectangle 120">
                <a:extLst>
                  <a:ext uri="{FF2B5EF4-FFF2-40B4-BE49-F238E27FC236}">
                    <a16:creationId xmlns:a16="http://schemas.microsoft.com/office/drawing/2014/main" id="{088A04C3-5A77-4258-98C7-6B8C1D235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9" y="2333"/>
                <a:ext cx="12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cfg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18" name="Rectangle 121">
                <a:extLst>
                  <a:ext uri="{FF2B5EF4-FFF2-40B4-BE49-F238E27FC236}">
                    <a16:creationId xmlns:a16="http://schemas.microsoft.com/office/drawing/2014/main" id="{41396C6B-6732-42B6-937B-CC0C8696C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6" y="2333"/>
                <a:ext cx="215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80211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19" name="Rectangle 122">
                <a:extLst>
                  <a:ext uri="{FF2B5EF4-FFF2-40B4-BE49-F238E27FC236}">
                    <a16:creationId xmlns:a16="http://schemas.microsoft.com/office/drawing/2014/main" id="{2FE06114-13BC-4520-8775-F9DD53370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7" y="2333"/>
                <a:ext cx="6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)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20" name="Rectangle 123">
                <a:extLst>
                  <a:ext uri="{FF2B5EF4-FFF2-40B4-BE49-F238E27FC236}">
                    <a16:creationId xmlns:a16="http://schemas.microsoft.com/office/drawing/2014/main" id="{526B1EC9-DF84-4221-BE8A-067DDE04B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2605"/>
                <a:ext cx="203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BML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21" name="Rectangle 124">
                <a:extLst>
                  <a:ext uri="{FF2B5EF4-FFF2-40B4-BE49-F238E27FC236}">
                    <a16:creationId xmlns:a16="http://schemas.microsoft.com/office/drawing/2014/main" id="{5F2F1BBA-5A3C-4B3D-AA74-38E91B736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6" y="2605"/>
                <a:ext cx="78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–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22" name="Rectangle 125">
                <a:extLst>
                  <a:ext uri="{FF2B5EF4-FFF2-40B4-BE49-F238E27FC236}">
                    <a16:creationId xmlns:a16="http://schemas.microsoft.com/office/drawing/2014/main" id="{43204A7F-ED6A-492F-9A28-12E51D50E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8" y="2605"/>
                <a:ext cx="78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23" name="Rectangle 126">
                <a:extLst>
                  <a:ext uri="{FF2B5EF4-FFF2-40B4-BE49-F238E27FC236}">
                    <a16:creationId xmlns:a16="http://schemas.microsoft.com/office/drawing/2014/main" id="{D5185325-32ED-4E27-8A3A-0BA7645FC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4" y="2605"/>
                <a:ext cx="1045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BeeRocks Management Library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24" name="Rectangle 127">
                <a:extLst>
                  <a:ext uri="{FF2B5EF4-FFF2-40B4-BE49-F238E27FC236}">
                    <a16:creationId xmlns:a16="http://schemas.microsoft.com/office/drawing/2014/main" id="{4E7A0E36-83B8-40CF-BCE3-92C92102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2682"/>
                <a:ext cx="185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BTL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25" name="Rectangle 128">
                <a:extLst>
                  <a:ext uri="{FF2B5EF4-FFF2-40B4-BE49-F238E27FC236}">
                    <a16:creationId xmlns:a16="http://schemas.microsoft.com/office/drawing/2014/main" id="{963E5561-1AE0-4C64-A245-B71A502D7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2682"/>
                <a:ext cx="77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–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26" name="Rectangle 129">
                <a:extLst>
                  <a:ext uri="{FF2B5EF4-FFF2-40B4-BE49-F238E27FC236}">
                    <a16:creationId xmlns:a16="http://schemas.microsoft.com/office/drawing/2014/main" id="{70ED2D50-95AB-4B34-9ADA-1BFD31E0A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4" y="2682"/>
                <a:ext cx="77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27" name="Rectangle 130">
                <a:extLst>
                  <a:ext uri="{FF2B5EF4-FFF2-40B4-BE49-F238E27FC236}">
                    <a16:creationId xmlns:a16="http://schemas.microsoft.com/office/drawing/2014/main" id="{43A65641-24D1-4790-A9EB-EFAFD7537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9" y="2682"/>
                <a:ext cx="962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BeeRocks Transport Library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28" name="Rectangle 131">
                <a:extLst>
                  <a:ext uri="{FF2B5EF4-FFF2-40B4-BE49-F238E27FC236}">
                    <a16:creationId xmlns:a16="http://schemas.microsoft.com/office/drawing/2014/main" id="{807F92B4-C96C-43E5-9C06-E18EB552C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0" y="2682"/>
                <a:ext cx="66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(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29" name="Rectangle 132">
                <a:extLst>
                  <a:ext uri="{FF2B5EF4-FFF2-40B4-BE49-F238E27FC236}">
                    <a16:creationId xmlns:a16="http://schemas.microsoft.com/office/drawing/2014/main" id="{92957C0E-D193-4510-95C6-5A0BF62FA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9" y="2682"/>
                <a:ext cx="149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TX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0" name="Rectangle 133">
                <a:extLst>
                  <a:ext uri="{FF2B5EF4-FFF2-40B4-BE49-F238E27FC236}">
                    <a16:creationId xmlns:a16="http://schemas.microsoft.com/office/drawing/2014/main" id="{F929165F-75D3-4332-BC73-FED213932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3" y="2682"/>
                <a:ext cx="9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/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1" name="Rectangle 134">
                <a:extLst>
                  <a:ext uri="{FF2B5EF4-FFF2-40B4-BE49-F238E27FC236}">
                    <a16:creationId xmlns:a16="http://schemas.microsoft.com/office/drawing/2014/main" id="{0312EBEE-B87D-400E-9A6D-CBF501B97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4" y="2682"/>
                <a:ext cx="35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RX CMDU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2" name="Rectangle 135">
                <a:extLst>
                  <a:ext uri="{FF2B5EF4-FFF2-40B4-BE49-F238E27FC236}">
                    <a16:creationId xmlns:a16="http://schemas.microsoft.com/office/drawing/2014/main" id="{3689D98C-F66F-4B46-9CE9-ECC2D0263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2" y="2682"/>
                <a:ext cx="65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)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3" name="Rectangle 136">
                <a:extLst>
                  <a:ext uri="{FF2B5EF4-FFF2-40B4-BE49-F238E27FC236}">
                    <a16:creationId xmlns:a16="http://schemas.microsoft.com/office/drawing/2014/main" id="{CCB74E43-9844-49E7-A8C5-FE7CA1A27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2758"/>
                <a:ext cx="209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BWL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4" name="Rectangle 137">
                <a:extLst>
                  <a:ext uri="{FF2B5EF4-FFF2-40B4-BE49-F238E27FC236}">
                    <a16:creationId xmlns:a16="http://schemas.microsoft.com/office/drawing/2014/main" id="{9C595811-4C36-48CC-8916-1DB4F6B11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" y="2758"/>
                <a:ext cx="77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–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5" name="Rectangle 138">
                <a:extLst>
                  <a:ext uri="{FF2B5EF4-FFF2-40B4-BE49-F238E27FC236}">
                    <a16:creationId xmlns:a16="http://schemas.microsoft.com/office/drawing/2014/main" id="{77FFBB6E-249B-4989-99A9-9B9A50E30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2758"/>
                <a:ext cx="77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4" name="Rectangle 139">
                <a:extLst>
                  <a:ext uri="{FF2B5EF4-FFF2-40B4-BE49-F238E27FC236}">
                    <a16:creationId xmlns:a16="http://schemas.microsoft.com/office/drawing/2014/main" id="{7FF7BA21-0538-49C9-A7ED-A5BBC9D07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1" y="2758"/>
                <a:ext cx="825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BeeRocks WLAN Library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5" name="Rectangle 140">
                <a:extLst>
                  <a:ext uri="{FF2B5EF4-FFF2-40B4-BE49-F238E27FC236}">
                    <a16:creationId xmlns:a16="http://schemas.microsoft.com/office/drawing/2014/main" id="{D82A294C-9837-47F6-B041-ED1EA1AEA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2835"/>
                <a:ext cx="90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6" name="Rectangle 141">
                <a:extLst>
                  <a:ext uri="{FF2B5EF4-FFF2-40B4-BE49-F238E27FC236}">
                    <a16:creationId xmlns:a16="http://schemas.microsoft.com/office/drawing/2014/main" id="{5416B685-A510-4E10-9EF5-8E7945D5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8" y="2835"/>
                <a:ext cx="7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-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7" name="Rectangle 142">
                <a:extLst>
                  <a:ext uri="{FF2B5EF4-FFF2-40B4-BE49-F238E27FC236}">
                    <a16:creationId xmlns:a16="http://schemas.microsoft.com/office/drawing/2014/main" id="{05D7A15A-5E26-434A-B2C6-D22E57D86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4" y="2835"/>
                <a:ext cx="257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WPAL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8" name="Rectangle 143">
                <a:extLst>
                  <a:ext uri="{FF2B5EF4-FFF2-40B4-BE49-F238E27FC236}">
                    <a16:creationId xmlns:a16="http://schemas.microsoft.com/office/drawing/2014/main" id="{C79F0877-3120-43C6-B090-A39643F2A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" y="2835"/>
                <a:ext cx="78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–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9" name="Rectangle 144">
                <a:extLst>
                  <a:ext uri="{FF2B5EF4-FFF2-40B4-BE49-F238E27FC236}">
                    <a16:creationId xmlns:a16="http://schemas.microsoft.com/office/drawing/2014/main" id="{0C70DC1F-4DD3-438D-92C1-3E7F3EB85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835"/>
                <a:ext cx="78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50" name="Rectangle 145">
                <a:extLst>
                  <a:ext uri="{FF2B5EF4-FFF2-40B4-BE49-F238E27FC236}">
                    <a16:creationId xmlns:a16="http://schemas.microsoft.com/office/drawing/2014/main" id="{E606D291-007F-4506-A36C-7904BB560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" y="2835"/>
                <a:ext cx="1093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Dynamic WLAN Platform Library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51" name="Rectangle 146">
                <a:extLst>
                  <a:ext uri="{FF2B5EF4-FFF2-40B4-BE49-F238E27FC236}">
                    <a16:creationId xmlns:a16="http://schemas.microsoft.com/office/drawing/2014/main" id="{D75D3283-2949-4A9A-A5A3-D1DAC01F7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" y="2643"/>
                <a:ext cx="374" cy="11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2" name="Rectangle 147">
                <a:extLst>
                  <a:ext uri="{FF2B5EF4-FFF2-40B4-BE49-F238E27FC236}">
                    <a16:creationId xmlns:a16="http://schemas.microsoft.com/office/drawing/2014/main" id="{7F317DC4-AA9C-414A-80C2-E3F69493E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" y="2643"/>
                <a:ext cx="374" cy="118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3" name="Rectangle 148">
                <a:extLst>
                  <a:ext uri="{FF2B5EF4-FFF2-40B4-BE49-F238E27FC236}">
                    <a16:creationId xmlns:a16="http://schemas.microsoft.com/office/drawing/2014/main" id="{6FED4C39-E8A0-4776-AD10-FC2C50737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" y="2636"/>
                <a:ext cx="221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dirty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Sheared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54" name="Rectangle 149">
                <a:extLst>
                  <a:ext uri="{FF2B5EF4-FFF2-40B4-BE49-F238E27FC236}">
                    <a16:creationId xmlns:a16="http://schemas.microsoft.com/office/drawing/2014/main" id="{897023F0-F8C8-4E28-BB7F-2E52399DC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" y="2694"/>
                <a:ext cx="18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dirty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Library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55" name="Rectangle 150">
                <a:extLst>
                  <a:ext uri="{FF2B5EF4-FFF2-40B4-BE49-F238E27FC236}">
                    <a16:creationId xmlns:a16="http://schemas.microsoft.com/office/drawing/2014/main" id="{1F2A49AF-77FF-4001-88F4-1B7B9CB07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2597"/>
                <a:ext cx="179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TFL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56" name="Rectangle 151">
                <a:extLst>
                  <a:ext uri="{FF2B5EF4-FFF2-40B4-BE49-F238E27FC236}">
                    <a16:creationId xmlns:a16="http://schemas.microsoft.com/office/drawing/2014/main" id="{9A8FBB09-245E-482F-A912-7FD265AFF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5" y="2597"/>
                <a:ext cx="77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–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57" name="Rectangle 152">
                <a:extLst>
                  <a:ext uri="{FF2B5EF4-FFF2-40B4-BE49-F238E27FC236}">
                    <a16:creationId xmlns:a16="http://schemas.microsoft.com/office/drawing/2014/main" id="{9842E935-D225-44D0-B351-7770EBC8C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2597"/>
                <a:ext cx="77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59" name="Rectangle 153">
                <a:extLst>
                  <a:ext uri="{FF2B5EF4-FFF2-40B4-BE49-F238E27FC236}">
                    <a16:creationId xmlns:a16="http://schemas.microsoft.com/office/drawing/2014/main" id="{6053B9C8-2FD5-4A94-A029-5AC6A1490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2" y="2597"/>
                <a:ext cx="663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TLV factory Library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0" name="Rectangle 154">
                <a:extLst>
                  <a:ext uri="{FF2B5EF4-FFF2-40B4-BE49-F238E27FC236}">
                    <a16:creationId xmlns:a16="http://schemas.microsoft.com/office/drawing/2014/main" id="{9F2CE04A-5D3C-4FE7-82DF-D5586FB28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2674"/>
                <a:ext cx="191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PAL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1" name="Rectangle 155">
                <a:extLst>
                  <a:ext uri="{FF2B5EF4-FFF2-40B4-BE49-F238E27FC236}">
                    <a16:creationId xmlns:a16="http://schemas.microsoft.com/office/drawing/2014/main" id="{9A255D2C-D167-4D64-8994-6B0448CC5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2" y="2674"/>
                <a:ext cx="78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–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2" name="Rectangle 156">
                <a:extLst>
                  <a:ext uri="{FF2B5EF4-FFF2-40B4-BE49-F238E27FC236}">
                    <a16:creationId xmlns:a16="http://schemas.microsoft.com/office/drawing/2014/main" id="{B1996E52-9B00-4FA2-A55A-1F4CBB75F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2674"/>
                <a:ext cx="78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3" name="Rectangle 157">
                <a:extLst>
                  <a:ext uri="{FF2B5EF4-FFF2-40B4-BE49-F238E27FC236}">
                    <a16:creationId xmlns:a16="http://schemas.microsoft.com/office/drawing/2014/main" id="{4D218E62-87A2-4112-840C-CE835AFDD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2674"/>
                <a:ext cx="96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Platform Abstraction Library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4" name="Rectangle 158">
                <a:extLst>
                  <a:ext uri="{FF2B5EF4-FFF2-40B4-BE49-F238E27FC236}">
                    <a16:creationId xmlns:a16="http://schemas.microsoft.com/office/drawing/2014/main" id="{3CE26C8C-4D64-4DF7-A8D1-83C1F75D1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2750"/>
                <a:ext cx="185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PPL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5" name="Rectangle 159">
                <a:extLst>
                  <a:ext uri="{FF2B5EF4-FFF2-40B4-BE49-F238E27FC236}">
                    <a16:creationId xmlns:a16="http://schemas.microsoft.com/office/drawing/2014/main" id="{53ED759A-57D2-4831-A506-1D6D96137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0" y="2750"/>
                <a:ext cx="78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–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6" name="Rectangle 160">
                <a:extLst>
                  <a:ext uri="{FF2B5EF4-FFF2-40B4-BE49-F238E27FC236}">
                    <a16:creationId xmlns:a16="http://schemas.microsoft.com/office/drawing/2014/main" id="{0AC6DE30-DC34-4F00-B38A-9FC50BD19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2750"/>
                <a:ext cx="77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7" name="Rectangle 161">
                <a:extLst>
                  <a:ext uri="{FF2B5EF4-FFF2-40B4-BE49-F238E27FC236}">
                    <a16:creationId xmlns:a16="http://schemas.microsoft.com/office/drawing/2014/main" id="{7626F6FF-49AA-4DFE-AD84-D6CEFC831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" y="2750"/>
                <a:ext cx="795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Platform Plugin Library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8" name="Rectangle 162">
                <a:extLst>
                  <a:ext uri="{FF2B5EF4-FFF2-40B4-BE49-F238E27FC236}">
                    <a16:creationId xmlns:a16="http://schemas.microsoft.com/office/drawing/2014/main" id="{F5ED8251-946F-4A66-BE4D-733996EB1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2827"/>
                <a:ext cx="203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MPL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9" name="Rectangle 163">
                <a:extLst>
                  <a:ext uri="{FF2B5EF4-FFF2-40B4-BE49-F238E27FC236}">
                    <a16:creationId xmlns:a16="http://schemas.microsoft.com/office/drawing/2014/main" id="{74F1423F-D247-4F4E-B180-DDBD21D8A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4" y="2827"/>
                <a:ext cx="78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–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70" name="Rectangle 164">
                <a:extLst>
                  <a:ext uri="{FF2B5EF4-FFF2-40B4-BE49-F238E27FC236}">
                    <a16:creationId xmlns:a16="http://schemas.microsoft.com/office/drawing/2014/main" id="{418F6C44-E790-48AF-A6B6-F584FE0DB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6" y="2827"/>
                <a:ext cx="77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71" name="Rectangle 165">
                <a:extLst>
                  <a:ext uri="{FF2B5EF4-FFF2-40B4-BE49-F238E27FC236}">
                    <a16:creationId xmlns:a16="http://schemas.microsoft.com/office/drawing/2014/main" id="{8E3B6B3F-6DDE-4926-8C6B-D14B95A6A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1" y="2827"/>
                <a:ext cx="93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Management Plugin Library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72" name="Line 166">
                <a:extLst>
                  <a:ext uri="{FF2B5EF4-FFF2-40B4-BE49-F238E27FC236}">
                    <a16:creationId xmlns:a16="http://schemas.microsoft.com/office/drawing/2014/main" id="{25398DB6-E315-4E32-8E04-89C7E5E5B3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" y="798"/>
                <a:ext cx="0" cy="978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3" name="Freeform 167">
                <a:extLst>
                  <a:ext uri="{FF2B5EF4-FFF2-40B4-BE49-F238E27FC236}">
                    <a16:creationId xmlns:a16="http://schemas.microsoft.com/office/drawing/2014/main" id="{3F25FA39-4DB7-4820-88EC-F404CDBF2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" y="1770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26 w 52"/>
                  <a:gd name="T3" fmla="*/ 78 h 78"/>
                  <a:gd name="T4" fmla="*/ 0 w 52"/>
                  <a:gd name="T5" fmla="*/ 0 h 78"/>
                  <a:gd name="T6" fmla="*/ 52 w 52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26" y="78"/>
                    </a:lnTo>
                    <a:lnTo>
                      <a:pt x="0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4" name="Freeform 168">
                <a:extLst>
                  <a:ext uri="{FF2B5EF4-FFF2-40B4-BE49-F238E27FC236}">
                    <a16:creationId xmlns:a16="http://schemas.microsoft.com/office/drawing/2014/main" id="{80951DE3-0840-4451-A8DA-E64D43B31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" y="726"/>
                <a:ext cx="52" cy="78"/>
              </a:xfrm>
              <a:custGeom>
                <a:avLst/>
                <a:gdLst>
                  <a:gd name="T0" fmla="*/ 0 w 52"/>
                  <a:gd name="T1" fmla="*/ 78 h 78"/>
                  <a:gd name="T2" fmla="*/ 26 w 52"/>
                  <a:gd name="T3" fmla="*/ 0 h 78"/>
                  <a:gd name="T4" fmla="*/ 52 w 52"/>
                  <a:gd name="T5" fmla="*/ 78 h 78"/>
                  <a:gd name="T6" fmla="*/ 0 w 52"/>
                  <a:gd name="T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78">
                    <a:moveTo>
                      <a:pt x="0" y="78"/>
                    </a:moveTo>
                    <a:lnTo>
                      <a:pt x="26" y="0"/>
                    </a:lnTo>
                    <a:lnTo>
                      <a:pt x="52" y="78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5" name="Rectangle 169">
                <a:extLst>
                  <a:ext uri="{FF2B5EF4-FFF2-40B4-BE49-F238E27FC236}">
                    <a16:creationId xmlns:a16="http://schemas.microsoft.com/office/drawing/2014/main" id="{9C8B4D9E-322F-4423-B87D-A967C3706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2" y="2177"/>
                <a:ext cx="751" cy="81"/>
              </a:xfrm>
              <a:prstGeom prst="rect">
                <a:avLst/>
              </a:prstGeom>
              <a:solidFill>
                <a:srgbClr val="EA70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6" name="Rectangle 170">
                <a:extLst>
                  <a:ext uri="{FF2B5EF4-FFF2-40B4-BE49-F238E27FC236}">
                    <a16:creationId xmlns:a16="http://schemas.microsoft.com/office/drawing/2014/main" id="{464A1162-CD2E-48D4-B50A-F1DF20A1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2" y="2177"/>
                <a:ext cx="751" cy="8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7" name="Rectangle 171">
                <a:extLst>
                  <a:ext uri="{FF2B5EF4-FFF2-40B4-BE49-F238E27FC236}">
                    <a16:creationId xmlns:a16="http://schemas.microsoft.com/office/drawing/2014/main" id="{A3BAC011-A421-4BFC-AC24-89BA88BCAB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1" y="2177"/>
                <a:ext cx="125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Intel Clear" panose="020B0604020203020204" pitchFamily="34" charset="0"/>
                  </a:rPr>
                  <a:t>PPL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8" name="Line 172">
                <a:extLst>
                  <a:ext uri="{FF2B5EF4-FFF2-40B4-BE49-F238E27FC236}">
                    <a16:creationId xmlns:a16="http://schemas.microsoft.com/office/drawing/2014/main" id="{4BD82E9B-27FE-4DCF-9FFE-4261603C84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9" y="1265"/>
                <a:ext cx="0" cy="199"/>
              </a:xfrm>
              <a:prstGeom prst="line">
                <a:avLst/>
              </a:prstGeom>
              <a:noFill/>
              <a:ln w="9525" cap="rnd">
                <a:solidFill>
                  <a:srgbClr val="EA700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9" name="Freeform 173">
                <a:extLst>
                  <a:ext uri="{FF2B5EF4-FFF2-40B4-BE49-F238E27FC236}">
                    <a16:creationId xmlns:a16="http://schemas.microsoft.com/office/drawing/2014/main" id="{2AADF332-F936-4616-B9E1-4188CA10E4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" y="1451"/>
                <a:ext cx="52" cy="52"/>
              </a:xfrm>
              <a:custGeom>
                <a:avLst/>
                <a:gdLst>
                  <a:gd name="T0" fmla="*/ 70 w 140"/>
                  <a:gd name="T1" fmla="*/ 139 h 139"/>
                  <a:gd name="T2" fmla="*/ 0 w 140"/>
                  <a:gd name="T3" fmla="*/ 0 h 139"/>
                  <a:gd name="T4" fmla="*/ 140 w 140"/>
                  <a:gd name="T5" fmla="*/ 0 h 139"/>
                  <a:gd name="T6" fmla="*/ 70 w 140"/>
                  <a:gd name="T7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39">
                    <a:moveTo>
                      <a:pt x="70" y="139"/>
                    </a:moveTo>
                    <a:lnTo>
                      <a:pt x="0" y="0"/>
                    </a:lnTo>
                    <a:cubicBezTo>
                      <a:pt x="44" y="22"/>
                      <a:pt x="96" y="22"/>
                      <a:pt x="140" y="0"/>
                    </a:cubicBezTo>
                    <a:lnTo>
                      <a:pt x="70" y="139"/>
                    </a:lnTo>
                    <a:close/>
                  </a:path>
                </a:pathLst>
              </a:custGeom>
              <a:solidFill>
                <a:srgbClr val="EA700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0" name="Freeform 174">
                <a:extLst>
                  <a:ext uri="{FF2B5EF4-FFF2-40B4-BE49-F238E27FC236}">
                    <a16:creationId xmlns:a16="http://schemas.microsoft.com/office/drawing/2014/main" id="{078671EE-7A1B-4417-AACC-B7FA32BD3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" y="1226"/>
                <a:ext cx="52" cy="52"/>
              </a:xfrm>
              <a:custGeom>
                <a:avLst/>
                <a:gdLst>
                  <a:gd name="T0" fmla="*/ 70 w 140"/>
                  <a:gd name="T1" fmla="*/ 0 h 140"/>
                  <a:gd name="T2" fmla="*/ 140 w 140"/>
                  <a:gd name="T3" fmla="*/ 140 h 140"/>
                  <a:gd name="T4" fmla="*/ 0 w 140"/>
                  <a:gd name="T5" fmla="*/ 140 h 140"/>
                  <a:gd name="T6" fmla="*/ 70 w 140"/>
                  <a:gd name="T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40">
                    <a:moveTo>
                      <a:pt x="70" y="0"/>
                    </a:moveTo>
                    <a:lnTo>
                      <a:pt x="140" y="140"/>
                    </a:lnTo>
                    <a:cubicBezTo>
                      <a:pt x="96" y="118"/>
                      <a:pt x="44" y="118"/>
                      <a:pt x="0" y="140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EA700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1" name="Rectangle 175">
                <a:extLst>
                  <a:ext uri="{FF2B5EF4-FFF2-40B4-BE49-F238E27FC236}">
                    <a16:creationId xmlns:a16="http://schemas.microsoft.com/office/drawing/2014/main" id="{C1B6EB9B-1240-4B4F-935B-876A63CBC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2" y="2287"/>
                <a:ext cx="723" cy="161"/>
              </a:xfrm>
              <a:prstGeom prst="rect">
                <a:avLst/>
              </a:prstGeom>
              <a:solidFill>
                <a:srgbClr val="C4D6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2" name="Rectangle 176">
                <a:extLst>
                  <a:ext uri="{FF2B5EF4-FFF2-40B4-BE49-F238E27FC236}">
                    <a16:creationId xmlns:a16="http://schemas.microsoft.com/office/drawing/2014/main" id="{1B0656D0-76E9-4A4B-8C3E-B90DB324E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3" y="2291"/>
                <a:ext cx="717" cy="161"/>
              </a:xfrm>
              <a:prstGeom prst="rect">
                <a:avLst/>
              </a:prstGeom>
              <a:noFill/>
              <a:ln w="9525" cap="rnd">
                <a:solidFill>
                  <a:srgbClr val="7894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3" name="Rectangle 177">
                <a:extLst>
                  <a:ext uri="{FF2B5EF4-FFF2-40B4-BE49-F238E27FC236}">
                    <a16:creationId xmlns:a16="http://schemas.microsoft.com/office/drawing/2014/main" id="{34B4E633-8565-45EF-86E8-58B3C7041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2289"/>
                <a:ext cx="460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Network Stack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44" name="Rectangle 178">
                <a:extLst>
                  <a:ext uri="{FF2B5EF4-FFF2-40B4-BE49-F238E27FC236}">
                    <a16:creationId xmlns:a16="http://schemas.microsoft.com/office/drawing/2014/main" id="{6358A76D-F3F6-45A0-8B76-EC5405F38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367"/>
                <a:ext cx="66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45" name="Rectangle 179">
                <a:extLst>
                  <a:ext uri="{FF2B5EF4-FFF2-40B4-BE49-F238E27FC236}">
                    <a16:creationId xmlns:a16="http://schemas.microsoft.com/office/drawing/2014/main" id="{D0565D3C-8863-44A3-B1EE-DADCEFC34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3" y="2367"/>
                <a:ext cx="9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2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46" name="Rectangle 180">
                <a:extLst>
                  <a:ext uri="{FF2B5EF4-FFF2-40B4-BE49-F238E27FC236}">
                    <a16:creationId xmlns:a16="http://schemas.microsoft.com/office/drawing/2014/main" id="{401F0913-592D-4D3A-A62C-C278280C2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367"/>
                <a:ext cx="71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–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47" name="Rectangle 181">
                <a:extLst>
                  <a:ext uri="{FF2B5EF4-FFF2-40B4-BE49-F238E27FC236}">
                    <a16:creationId xmlns:a16="http://schemas.microsoft.com/office/drawing/2014/main" id="{85058045-5F1C-4084-934E-7E1EDC42D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1" y="2367"/>
                <a:ext cx="72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48" name="Rectangle 182">
                <a:extLst>
                  <a:ext uri="{FF2B5EF4-FFF2-40B4-BE49-F238E27FC236}">
                    <a16:creationId xmlns:a16="http://schemas.microsoft.com/office/drawing/2014/main" id="{11A68AC7-E3A9-4F1C-BBE8-5644B112E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6" y="2367"/>
                <a:ext cx="37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Raw Socket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49" name="Rectangle 183">
                <a:extLst>
                  <a:ext uri="{FF2B5EF4-FFF2-40B4-BE49-F238E27FC236}">
                    <a16:creationId xmlns:a16="http://schemas.microsoft.com/office/drawing/2014/main" id="{E638DECC-2543-4220-8EB4-F8A5A9190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0" y="1848"/>
                <a:ext cx="213" cy="81"/>
              </a:xfrm>
              <a:prstGeom prst="rect">
                <a:avLst/>
              </a:prstGeom>
              <a:solidFill>
                <a:srgbClr val="EA70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0" name="Rectangle 184">
                <a:extLst>
                  <a:ext uri="{FF2B5EF4-FFF2-40B4-BE49-F238E27FC236}">
                    <a16:creationId xmlns:a16="http://schemas.microsoft.com/office/drawing/2014/main" id="{AE420AE1-E78E-4597-9ED5-1B9FCB2ED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0" y="1848"/>
                <a:ext cx="213" cy="8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1" name="Rectangle 185">
                <a:extLst>
                  <a:ext uri="{FF2B5EF4-FFF2-40B4-BE49-F238E27FC236}">
                    <a16:creationId xmlns:a16="http://schemas.microsoft.com/office/drawing/2014/main" id="{D9BC01FC-99FA-4AEE-B88D-079B0F090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848"/>
                <a:ext cx="120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Intel Clear" panose="020B0604020203020204" pitchFamily="34" charset="0"/>
                  </a:rPr>
                  <a:t>TFL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52" name="Rectangle 186">
                <a:extLst>
                  <a:ext uri="{FF2B5EF4-FFF2-40B4-BE49-F238E27FC236}">
                    <a16:creationId xmlns:a16="http://schemas.microsoft.com/office/drawing/2014/main" id="{16BCFC21-16F3-4612-9AFD-AA81D6E3E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0" y="1842"/>
                <a:ext cx="213" cy="81"/>
              </a:xfrm>
              <a:prstGeom prst="rect">
                <a:avLst/>
              </a:prstGeom>
              <a:solidFill>
                <a:srgbClr val="EA70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3" name="Rectangle 187">
                <a:extLst>
                  <a:ext uri="{FF2B5EF4-FFF2-40B4-BE49-F238E27FC236}">
                    <a16:creationId xmlns:a16="http://schemas.microsoft.com/office/drawing/2014/main" id="{A1BD2A6F-6B6B-4EB0-B4EC-E37880B2F6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0" y="1842"/>
                <a:ext cx="213" cy="8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4" name="Rectangle 188">
                <a:extLst>
                  <a:ext uri="{FF2B5EF4-FFF2-40B4-BE49-F238E27FC236}">
                    <a16:creationId xmlns:a16="http://schemas.microsoft.com/office/drawing/2014/main" id="{FE8CE7A5-9ED8-47BF-A668-FD30ADB0C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" y="1844"/>
                <a:ext cx="120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Intel Clear" panose="020B0604020203020204" pitchFamily="34" charset="0"/>
                  </a:rPr>
                  <a:t>TFL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55" name="Rectangle 189">
                <a:extLst>
                  <a:ext uri="{FF2B5EF4-FFF2-40B4-BE49-F238E27FC236}">
                    <a16:creationId xmlns:a16="http://schemas.microsoft.com/office/drawing/2014/main" id="{C2EC1F0B-2E84-4C1E-B39B-8753CFAF3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1848"/>
                <a:ext cx="585" cy="417"/>
              </a:xfrm>
              <a:prstGeom prst="rect">
                <a:avLst/>
              </a:prstGeom>
              <a:solidFill>
                <a:srgbClr val="EA70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6" name="Rectangle 190">
                <a:extLst>
                  <a:ext uri="{FF2B5EF4-FFF2-40B4-BE49-F238E27FC236}">
                    <a16:creationId xmlns:a16="http://schemas.microsoft.com/office/drawing/2014/main" id="{062AEB5F-4498-4379-A317-961822C08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1848"/>
                <a:ext cx="585" cy="417"/>
              </a:xfrm>
              <a:prstGeom prst="rect">
                <a:avLst/>
              </a:prstGeom>
              <a:noFill/>
              <a:ln w="19050" cap="rnd">
                <a:solidFill>
                  <a:srgbClr val="F59D5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7" name="Rectangle 191">
                <a:extLst>
                  <a:ext uri="{FF2B5EF4-FFF2-40B4-BE49-F238E27FC236}">
                    <a16:creationId xmlns:a16="http://schemas.microsoft.com/office/drawing/2014/main" id="{D6CBBEBE-FDF0-4348-829E-C67BB88A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" y="1937"/>
                <a:ext cx="621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F2F2F2"/>
                    </a:solidFill>
                    <a:effectLst/>
                    <a:latin typeface="Intel Clear" panose="020B0604020203020204" pitchFamily="34" charset="0"/>
                  </a:rPr>
                  <a:t>Management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58" name="Rectangle 192">
                <a:extLst>
                  <a:ext uri="{FF2B5EF4-FFF2-40B4-BE49-F238E27FC236}">
                    <a16:creationId xmlns:a16="http://schemas.microsoft.com/office/drawing/2014/main" id="{4BFDD1DB-0F36-4EF1-854B-4601F7483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" y="2054"/>
                <a:ext cx="329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F2F2F2"/>
                    </a:solidFill>
                    <a:effectLst/>
                    <a:latin typeface="Calibri" panose="020F0502020204030204" pitchFamily="34" charset="0"/>
                  </a:rPr>
                  <a:t>Service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59" name="Rectangle 193">
                <a:extLst>
                  <a:ext uri="{FF2B5EF4-FFF2-40B4-BE49-F238E27FC236}">
                    <a16:creationId xmlns:a16="http://schemas.microsoft.com/office/drawing/2014/main" id="{26582AA5-235C-40BF-8B0D-A543B9C56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2" y="2293"/>
                <a:ext cx="753" cy="161"/>
              </a:xfrm>
              <a:prstGeom prst="rect">
                <a:avLst/>
              </a:prstGeom>
              <a:solidFill>
                <a:srgbClr val="C4D6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0" name="Rectangle 194">
                <a:extLst>
                  <a:ext uri="{FF2B5EF4-FFF2-40B4-BE49-F238E27FC236}">
                    <a16:creationId xmlns:a16="http://schemas.microsoft.com/office/drawing/2014/main" id="{3BD87280-DAC3-4C54-BF3F-929403B1F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2" y="2293"/>
                <a:ext cx="751" cy="161"/>
              </a:xfrm>
              <a:prstGeom prst="rect">
                <a:avLst/>
              </a:prstGeom>
              <a:noFill/>
              <a:ln w="9525" cap="rnd">
                <a:solidFill>
                  <a:srgbClr val="7894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1" name="Rectangle 195">
                <a:extLst>
                  <a:ext uri="{FF2B5EF4-FFF2-40B4-BE49-F238E27FC236}">
                    <a16:creationId xmlns:a16="http://schemas.microsoft.com/office/drawing/2014/main" id="{8770391E-8859-432A-8FDE-B6701115E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1" y="2291"/>
                <a:ext cx="54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62" name="Rectangle 196">
                <a:extLst>
                  <a:ext uri="{FF2B5EF4-FFF2-40B4-BE49-F238E27FC236}">
                    <a16:creationId xmlns:a16="http://schemas.microsoft.com/office/drawing/2014/main" id="{7EA42396-FE03-4022-BC93-209444AB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6" y="2291"/>
                <a:ext cx="113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OS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63" name="Rectangle 197">
                <a:extLst>
                  <a:ext uri="{FF2B5EF4-FFF2-40B4-BE49-F238E27FC236}">
                    <a16:creationId xmlns:a16="http://schemas.microsoft.com/office/drawing/2014/main" id="{5C356E94-525C-45C2-918E-792CDF52A7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7" y="2291"/>
                <a:ext cx="66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/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64" name="Rectangle 198">
                <a:extLst>
                  <a:ext uri="{FF2B5EF4-FFF2-40B4-BE49-F238E27FC236}">
                    <a16:creationId xmlns:a16="http://schemas.microsoft.com/office/drawing/2014/main" id="{B50EC9A6-6301-4062-949A-77303EAAA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2" y="2291"/>
                <a:ext cx="38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Distribution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65" name="Rectangle 199">
                <a:extLst>
                  <a:ext uri="{FF2B5EF4-FFF2-40B4-BE49-F238E27FC236}">
                    <a16:creationId xmlns:a16="http://schemas.microsoft.com/office/drawing/2014/main" id="{F4C656D1-2DAB-4A9A-B066-3EF76ACB5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3" y="2369"/>
                <a:ext cx="167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FAPI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66" name="Rectangle 200">
                <a:extLst>
                  <a:ext uri="{FF2B5EF4-FFF2-40B4-BE49-F238E27FC236}">
                    <a16:creationId xmlns:a16="http://schemas.microsoft.com/office/drawing/2014/main" id="{7D260FE0-7721-4195-AEE0-FB01A1F5F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5" y="2015"/>
                <a:ext cx="1201" cy="8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7" name="Rectangle 201">
                <a:extLst>
                  <a:ext uri="{FF2B5EF4-FFF2-40B4-BE49-F238E27FC236}">
                    <a16:creationId xmlns:a16="http://schemas.microsoft.com/office/drawing/2014/main" id="{93C14855-ED6B-458D-99FA-5E74FB1CD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5" y="2015"/>
                <a:ext cx="1201" cy="8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8" name="Rectangle 202">
                <a:extLst>
                  <a:ext uri="{FF2B5EF4-FFF2-40B4-BE49-F238E27FC236}">
                    <a16:creationId xmlns:a16="http://schemas.microsoft.com/office/drawing/2014/main" id="{E2179911-882D-4638-A820-38DD8E2BA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1" y="2015"/>
                <a:ext cx="66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Intel Clear" panose="020B0604020203020204" pitchFamily="34" charset="0"/>
                  </a:rPr>
                  <a:t>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69" name="Rectangle 203">
                <a:extLst>
                  <a:ext uri="{FF2B5EF4-FFF2-40B4-BE49-F238E27FC236}">
                    <a16:creationId xmlns:a16="http://schemas.microsoft.com/office/drawing/2014/main" id="{A674991C-B84F-491A-B995-4F919C520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0" y="2015"/>
                <a:ext cx="54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Intel Clear" panose="020B0604020203020204" pitchFamily="34" charset="0"/>
                  </a:rPr>
                  <a:t>-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70" name="Rectangle 204">
                <a:extLst>
                  <a:ext uri="{FF2B5EF4-FFF2-40B4-BE49-F238E27FC236}">
                    <a16:creationId xmlns:a16="http://schemas.microsoft.com/office/drawing/2014/main" id="{AF1CB975-7F64-4C6A-A799-DE77915A2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2" y="2015"/>
                <a:ext cx="179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Intel Clear" panose="020B0604020203020204" pitchFamily="34" charset="0"/>
                  </a:rPr>
                  <a:t>WPAL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" name="Line 206">
              <a:extLst>
                <a:ext uri="{FF2B5EF4-FFF2-40B4-BE49-F238E27FC236}">
                  <a16:creationId xmlns:a16="http://schemas.microsoft.com/office/drawing/2014/main" id="{34BAA60C-CFE9-46CD-AAC2-E6A6053AD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9" y="1269"/>
              <a:ext cx="0" cy="70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07">
              <a:extLst>
                <a:ext uri="{FF2B5EF4-FFF2-40B4-BE49-F238E27FC236}">
                  <a16:creationId xmlns:a16="http://schemas.microsoft.com/office/drawing/2014/main" id="{1E7FE974-69E7-4F3F-B094-9BAC6FCF0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1229"/>
              <a:ext cx="53" cy="52"/>
            </a:xfrm>
            <a:custGeom>
              <a:avLst/>
              <a:gdLst>
                <a:gd name="T0" fmla="*/ 70 w 140"/>
                <a:gd name="T1" fmla="*/ 0 h 140"/>
                <a:gd name="T2" fmla="*/ 140 w 140"/>
                <a:gd name="T3" fmla="*/ 140 h 140"/>
                <a:gd name="T4" fmla="*/ 0 w 140"/>
                <a:gd name="T5" fmla="*/ 140 h 140"/>
                <a:gd name="T6" fmla="*/ 70 w 140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lnTo>
                    <a:pt x="140" y="140"/>
                  </a:lnTo>
                  <a:cubicBezTo>
                    <a:pt x="96" y="118"/>
                    <a:pt x="44" y="118"/>
                    <a:pt x="0" y="140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8">
              <a:extLst>
                <a:ext uri="{FF2B5EF4-FFF2-40B4-BE49-F238E27FC236}">
                  <a16:creationId xmlns:a16="http://schemas.microsoft.com/office/drawing/2014/main" id="{2170807D-D91C-4F3C-A4E3-7D19B94BB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1963"/>
              <a:ext cx="53" cy="52"/>
            </a:xfrm>
            <a:custGeom>
              <a:avLst/>
              <a:gdLst>
                <a:gd name="T0" fmla="*/ 70 w 140"/>
                <a:gd name="T1" fmla="*/ 139 h 139"/>
                <a:gd name="T2" fmla="*/ 0 w 140"/>
                <a:gd name="T3" fmla="*/ 0 h 139"/>
                <a:gd name="T4" fmla="*/ 140 w 140"/>
                <a:gd name="T5" fmla="*/ 0 h 139"/>
                <a:gd name="T6" fmla="*/ 70 w 140"/>
                <a:gd name="T7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9">
                  <a:moveTo>
                    <a:pt x="70" y="139"/>
                  </a:moveTo>
                  <a:lnTo>
                    <a:pt x="0" y="0"/>
                  </a:lnTo>
                  <a:cubicBezTo>
                    <a:pt x="44" y="22"/>
                    <a:pt x="96" y="22"/>
                    <a:pt x="140" y="0"/>
                  </a:cubicBezTo>
                  <a:lnTo>
                    <a:pt x="70" y="13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209">
              <a:extLst>
                <a:ext uri="{FF2B5EF4-FFF2-40B4-BE49-F238E27FC236}">
                  <a16:creationId xmlns:a16="http://schemas.microsoft.com/office/drawing/2014/main" id="{8A975BB8-147D-4EC1-AE4D-B5B91F855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7" y="1817"/>
              <a:ext cx="17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Intel Clear" panose="020B0604020203020204" pitchFamily="34" charset="0"/>
                </a:rPr>
                <a:t>WLAN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210">
              <a:extLst>
                <a:ext uri="{FF2B5EF4-FFF2-40B4-BE49-F238E27FC236}">
                  <a16:creationId xmlns:a16="http://schemas.microsoft.com/office/drawing/2014/main" id="{F92DB618-44D6-4A0A-8702-0B0131494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3" y="1875"/>
              <a:ext cx="113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Intel Clear" panose="020B0604020203020204" pitchFamily="34" charset="0"/>
                </a:rPr>
                <a:t>API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Line 213">
              <a:extLst>
                <a:ext uri="{FF2B5EF4-FFF2-40B4-BE49-F238E27FC236}">
                  <a16:creationId xmlns:a16="http://schemas.microsoft.com/office/drawing/2014/main" id="{3D95E2BE-9B1D-4249-992E-B5552C364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" y="1661"/>
              <a:ext cx="0" cy="147"/>
            </a:xfrm>
            <a:prstGeom prst="line">
              <a:avLst/>
            </a:prstGeom>
            <a:noFill/>
            <a:ln w="9525" cap="rnd">
              <a:solidFill>
                <a:srgbClr val="EA700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4">
              <a:extLst>
                <a:ext uri="{FF2B5EF4-FFF2-40B4-BE49-F238E27FC236}">
                  <a16:creationId xmlns:a16="http://schemas.microsoft.com/office/drawing/2014/main" id="{D524A2E3-B64D-4EEB-BEFF-4D413D6F7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" y="1621"/>
              <a:ext cx="52" cy="53"/>
            </a:xfrm>
            <a:custGeom>
              <a:avLst/>
              <a:gdLst>
                <a:gd name="T0" fmla="*/ 70 w 140"/>
                <a:gd name="T1" fmla="*/ 0 h 140"/>
                <a:gd name="T2" fmla="*/ 140 w 140"/>
                <a:gd name="T3" fmla="*/ 140 h 140"/>
                <a:gd name="T4" fmla="*/ 0 w 140"/>
                <a:gd name="T5" fmla="*/ 140 h 140"/>
                <a:gd name="T6" fmla="*/ 70 w 140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lnTo>
                    <a:pt x="140" y="140"/>
                  </a:lnTo>
                  <a:cubicBezTo>
                    <a:pt x="96" y="118"/>
                    <a:pt x="44" y="118"/>
                    <a:pt x="0" y="140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EA700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15">
              <a:extLst>
                <a:ext uri="{FF2B5EF4-FFF2-40B4-BE49-F238E27FC236}">
                  <a16:creationId xmlns:a16="http://schemas.microsoft.com/office/drawing/2014/main" id="{5E41BDA1-8AFD-4060-B8B7-FB60754AF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" y="1796"/>
              <a:ext cx="52" cy="52"/>
            </a:xfrm>
            <a:custGeom>
              <a:avLst/>
              <a:gdLst>
                <a:gd name="T0" fmla="*/ 70 w 140"/>
                <a:gd name="T1" fmla="*/ 139 h 139"/>
                <a:gd name="T2" fmla="*/ 0 w 140"/>
                <a:gd name="T3" fmla="*/ 0 h 139"/>
                <a:gd name="T4" fmla="*/ 140 w 140"/>
                <a:gd name="T5" fmla="*/ 0 h 139"/>
                <a:gd name="T6" fmla="*/ 70 w 140"/>
                <a:gd name="T7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9">
                  <a:moveTo>
                    <a:pt x="70" y="139"/>
                  </a:moveTo>
                  <a:lnTo>
                    <a:pt x="0" y="0"/>
                  </a:lnTo>
                  <a:cubicBezTo>
                    <a:pt x="44" y="22"/>
                    <a:pt x="96" y="22"/>
                    <a:pt x="140" y="0"/>
                  </a:cubicBezTo>
                  <a:lnTo>
                    <a:pt x="70" y="139"/>
                  </a:lnTo>
                  <a:close/>
                </a:path>
              </a:pathLst>
            </a:custGeom>
            <a:solidFill>
              <a:srgbClr val="EA700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216">
              <a:extLst>
                <a:ext uri="{FF2B5EF4-FFF2-40B4-BE49-F238E27FC236}">
                  <a16:creationId xmlns:a16="http://schemas.microsoft.com/office/drawing/2014/main" id="{E6A092B5-A9B8-4DB9-8970-63EE9EF8B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" y="1138"/>
              <a:ext cx="31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Intel Clear" panose="020B0604020203020204" pitchFamily="34" charset="0"/>
                </a:rPr>
                <a:t>Management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217">
              <a:extLst>
                <a:ext uri="{FF2B5EF4-FFF2-40B4-BE49-F238E27FC236}">
                  <a16:creationId xmlns:a16="http://schemas.microsoft.com/office/drawing/2014/main" id="{94996E15-E811-454C-8D7C-C29325156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" y="1197"/>
              <a:ext cx="113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Intel Clear" panose="020B0604020203020204" pitchFamily="34" charset="0"/>
                </a:rPr>
                <a:t>API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218">
              <a:extLst>
                <a:ext uri="{FF2B5EF4-FFF2-40B4-BE49-F238E27FC236}">
                  <a16:creationId xmlns:a16="http://schemas.microsoft.com/office/drawing/2014/main" id="{80DF57AC-AD98-4EAA-A3AB-BBE4025AE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" y="1197"/>
              <a:ext cx="54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Intel Clear" panose="020B0604020203020204" pitchFamily="34" charset="0"/>
                </a:rPr>
                <a:t>?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19">
              <a:extLst>
                <a:ext uri="{FF2B5EF4-FFF2-40B4-BE49-F238E27FC236}">
                  <a16:creationId xmlns:a16="http://schemas.microsoft.com/office/drawing/2014/main" id="{754EF060-ED80-432C-AA31-4EDCF9DB2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" y="1197"/>
              <a:ext cx="54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Intel Clear" panose="020B0604020203020204" pitchFamily="34" charset="0"/>
                </a:rPr>
                <a:t>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20">
              <a:extLst>
                <a:ext uri="{FF2B5EF4-FFF2-40B4-BE49-F238E27FC236}">
                  <a16:creationId xmlns:a16="http://schemas.microsoft.com/office/drawing/2014/main" id="{455B7669-9A74-4502-9AFE-C18940BAF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848"/>
              <a:ext cx="298" cy="81"/>
            </a:xfrm>
            <a:prstGeom prst="rect">
              <a:avLst/>
            </a:prstGeom>
            <a:solidFill>
              <a:srgbClr val="EA70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1">
              <a:extLst>
                <a:ext uri="{FF2B5EF4-FFF2-40B4-BE49-F238E27FC236}">
                  <a16:creationId xmlns:a16="http://schemas.microsoft.com/office/drawing/2014/main" id="{9CDAE634-C525-4DAB-8D79-5B5D006CF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848"/>
              <a:ext cx="298" cy="81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2">
              <a:extLst>
                <a:ext uri="{FF2B5EF4-FFF2-40B4-BE49-F238E27FC236}">
                  <a16:creationId xmlns:a16="http://schemas.microsoft.com/office/drawing/2014/main" id="{C5894541-B841-496F-B031-87AA5BAC8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" y="1848"/>
              <a:ext cx="137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Intel Clear" panose="020B0604020203020204" pitchFamily="34" charset="0"/>
                </a:rPr>
                <a:t>MPL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23">
              <a:extLst>
                <a:ext uri="{FF2B5EF4-FFF2-40B4-BE49-F238E27FC236}">
                  <a16:creationId xmlns:a16="http://schemas.microsoft.com/office/drawing/2014/main" id="{B5D3DFE0-3EB7-4358-BA2A-EDF9676F3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" y="766"/>
              <a:ext cx="480" cy="14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24">
              <a:extLst>
                <a:ext uri="{FF2B5EF4-FFF2-40B4-BE49-F238E27FC236}">
                  <a16:creationId xmlns:a16="http://schemas.microsoft.com/office/drawing/2014/main" id="{24C7698E-3ACE-4D05-A280-E6C418188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" y="766"/>
              <a:ext cx="480" cy="147"/>
            </a:xfrm>
            <a:prstGeom prst="rect">
              <a:avLst/>
            </a:prstGeom>
            <a:noFill/>
            <a:ln w="19050" cap="rnd">
              <a:solidFill>
                <a:srgbClr val="3366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25">
              <a:extLst>
                <a:ext uri="{FF2B5EF4-FFF2-40B4-BE49-F238E27FC236}">
                  <a16:creationId xmlns:a16="http://schemas.microsoft.com/office/drawing/2014/main" id="{251F2D4E-314F-4521-A057-2D0A64D61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786"/>
              <a:ext cx="40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2F2F2"/>
                  </a:solidFill>
                  <a:effectLst/>
                  <a:latin typeface="Intel Clear" panose="020B0604020203020204" pitchFamily="34" charset="0"/>
                </a:rPr>
                <a:t>Algorithms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26">
              <a:extLst>
                <a:ext uri="{FF2B5EF4-FFF2-40B4-BE49-F238E27FC236}">
                  <a16:creationId xmlns:a16="http://schemas.microsoft.com/office/drawing/2014/main" id="{0D2DFB5F-126F-4063-8E88-E4DEACEFC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809"/>
              <a:ext cx="450" cy="14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27">
              <a:extLst>
                <a:ext uri="{FF2B5EF4-FFF2-40B4-BE49-F238E27FC236}">
                  <a16:creationId xmlns:a16="http://schemas.microsoft.com/office/drawing/2014/main" id="{1CF027D0-98EA-4043-AF1F-183BE9CEB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809"/>
              <a:ext cx="450" cy="148"/>
            </a:xfrm>
            <a:prstGeom prst="rect">
              <a:avLst/>
            </a:prstGeom>
            <a:noFill/>
            <a:ln w="19050" cap="rnd">
              <a:solidFill>
                <a:srgbClr val="3366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28">
              <a:extLst>
                <a:ext uri="{FF2B5EF4-FFF2-40B4-BE49-F238E27FC236}">
                  <a16:creationId xmlns:a16="http://schemas.microsoft.com/office/drawing/2014/main" id="{7AC8ED20-ADE2-4FA4-85D9-079ABB77D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829"/>
              <a:ext cx="40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2F2F2"/>
                  </a:solidFill>
                  <a:effectLst/>
                  <a:latin typeface="Intel Clear" panose="020B0604020203020204" pitchFamily="34" charset="0"/>
                </a:rPr>
                <a:t>Algorithms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29">
              <a:extLst>
                <a:ext uri="{FF2B5EF4-FFF2-40B4-BE49-F238E27FC236}">
                  <a16:creationId xmlns:a16="http://schemas.microsoft.com/office/drawing/2014/main" id="{351BBA2C-9E2E-40BF-A076-85574DA5D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" y="850"/>
              <a:ext cx="450" cy="14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30">
              <a:extLst>
                <a:ext uri="{FF2B5EF4-FFF2-40B4-BE49-F238E27FC236}">
                  <a16:creationId xmlns:a16="http://schemas.microsoft.com/office/drawing/2014/main" id="{7FB19CF7-584E-44E1-A444-8B1ECF2D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" y="850"/>
              <a:ext cx="450" cy="147"/>
            </a:xfrm>
            <a:prstGeom prst="rect">
              <a:avLst/>
            </a:prstGeom>
            <a:noFill/>
            <a:ln w="19050" cap="rnd">
              <a:solidFill>
                <a:srgbClr val="3366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31">
              <a:extLst>
                <a:ext uri="{FF2B5EF4-FFF2-40B4-BE49-F238E27FC236}">
                  <a16:creationId xmlns:a16="http://schemas.microsoft.com/office/drawing/2014/main" id="{02233C74-60FB-4486-B360-94018B909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5" y="870"/>
              <a:ext cx="323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2F2F2"/>
                  </a:solidFill>
                  <a:effectLst/>
                  <a:latin typeface="Intel Clear" panose="020B0604020203020204" pitchFamily="34" charset="0"/>
                </a:rPr>
                <a:t>Features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234">
              <a:extLst>
                <a:ext uri="{FF2B5EF4-FFF2-40B4-BE49-F238E27FC236}">
                  <a16:creationId xmlns:a16="http://schemas.microsoft.com/office/drawing/2014/main" id="{70635A25-A8B7-4629-A6B2-BCC799C10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" y="1339"/>
              <a:ext cx="3974" cy="926"/>
            </a:xfrm>
            <a:prstGeom prst="rect">
              <a:avLst/>
            </a:prstGeom>
            <a:noFill/>
            <a:ln w="9525" cap="rnd">
              <a:solidFill>
                <a:srgbClr val="EA700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35">
              <a:extLst>
                <a:ext uri="{FF2B5EF4-FFF2-40B4-BE49-F238E27FC236}">
                  <a16:creationId xmlns:a16="http://schemas.microsoft.com/office/drawing/2014/main" id="{28D33347-091E-4364-BB73-2AD049FA9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" y="1339"/>
              <a:ext cx="155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EA700D"/>
                  </a:solidFill>
                  <a:effectLst/>
                  <a:latin typeface="Intel Clear" panose="020B0604020203020204" pitchFamily="34" charset="0"/>
                </a:rPr>
                <a:t>Multi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236">
              <a:extLst>
                <a:ext uri="{FF2B5EF4-FFF2-40B4-BE49-F238E27FC236}">
                  <a16:creationId xmlns:a16="http://schemas.microsoft.com/office/drawing/2014/main" id="{17BA4242-732C-4556-9B76-AFF747A2A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" y="1339"/>
              <a:ext cx="54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EA700D"/>
                  </a:solidFill>
                  <a:effectLst/>
                  <a:latin typeface="Intel Clear" panose="020B060402020302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237">
              <a:extLst>
                <a:ext uri="{FF2B5EF4-FFF2-40B4-BE49-F238E27FC236}">
                  <a16:creationId xmlns:a16="http://schemas.microsoft.com/office/drawing/2014/main" id="{0938FF11-545B-4995-965C-18B6884C5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1339"/>
              <a:ext cx="383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EA700D"/>
                  </a:solidFill>
                  <a:effectLst/>
                  <a:latin typeface="Intel Clear" panose="020B0604020203020204" pitchFamily="34" charset="0"/>
                </a:rPr>
                <a:t>AP Framework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Line 238">
              <a:extLst>
                <a:ext uri="{FF2B5EF4-FFF2-40B4-BE49-F238E27FC236}">
                  <a16:creationId xmlns:a16="http://schemas.microsoft.com/office/drawing/2014/main" id="{9FC08B28-22B0-4873-8566-23380D4AC5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7" y="2837"/>
              <a:ext cx="430" cy="0"/>
            </a:xfrm>
            <a:prstGeom prst="line">
              <a:avLst/>
            </a:prstGeom>
            <a:noFill/>
            <a:ln w="12700" cap="rnd">
              <a:solidFill>
                <a:srgbClr val="ED7D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9">
              <a:extLst>
                <a:ext uri="{FF2B5EF4-FFF2-40B4-BE49-F238E27FC236}">
                  <a16:creationId xmlns:a16="http://schemas.microsoft.com/office/drawing/2014/main" id="{6656F9F5-3870-47BC-AF7E-3D482F93E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" y="2809"/>
              <a:ext cx="84" cy="56"/>
            </a:xfrm>
            <a:custGeom>
              <a:avLst/>
              <a:gdLst>
                <a:gd name="T0" fmla="*/ 0 w 84"/>
                <a:gd name="T1" fmla="*/ 0 h 56"/>
                <a:gd name="T2" fmla="*/ 84 w 84"/>
                <a:gd name="T3" fmla="*/ 28 h 56"/>
                <a:gd name="T4" fmla="*/ 0 w 84"/>
                <a:gd name="T5" fmla="*/ 56 h 56"/>
                <a:gd name="T6" fmla="*/ 0 w 84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56">
                  <a:moveTo>
                    <a:pt x="0" y="0"/>
                  </a:moveTo>
                  <a:lnTo>
                    <a:pt x="84" y="28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240">
              <a:extLst>
                <a:ext uri="{FF2B5EF4-FFF2-40B4-BE49-F238E27FC236}">
                  <a16:creationId xmlns:a16="http://schemas.microsoft.com/office/drawing/2014/main" id="{9430DECC-8502-472C-9B46-A190CF907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" y="2876"/>
              <a:ext cx="262" cy="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241">
              <a:extLst>
                <a:ext uri="{FF2B5EF4-FFF2-40B4-BE49-F238E27FC236}">
                  <a16:creationId xmlns:a16="http://schemas.microsoft.com/office/drawing/2014/main" id="{ACBDB4C7-40D0-4F42-9827-A941B845A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" y="2874"/>
              <a:ext cx="286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ED7D31"/>
                  </a:solidFill>
                  <a:effectLst/>
                  <a:latin typeface="Calibri" panose="020F0502020204030204" pitchFamily="34" charset="0"/>
                </a:rPr>
                <a:t>Local BUS IPC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242">
              <a:extLst>
                <a:ext uri="{FF2B5EF4-FFF2-40B4-BE49-F238E27FC236}">
                  <a16:creationId xmlns:a16="http://schemas.microsoft.com/office/drawing/2014/main" id="{58F485D5-1EB7-4EDD-9A1B-FFE504CC8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" y="2694"/>
              <a:ext cx="32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7F7F7F"/>
                  </a:solidFill>
                  <a:effectLst/>
                  <a:latin typeface="Calibri" panose="020F0502020204030204" pitchFamily="34" charset="0"/>
                </a:rPr>
                <a:t>Legend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Line 243">
              <a:extLst>
                <a:ext uri="{FF2B5EF4-FFF2-40B4-BE49-F238E27FC236}">
                  <a16:creationId xmlns:a16="http://schemas.microsoft.com/office/drawing/2014/main" id="{549EDA2F-1AF2-4E87-A15D-E756F7D5DC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85" y="2837"/>
              <a:ext cx="32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44">
              <a:extLst>
                <a:ext uri="{FF2B5EF4-FFF2-40B4-BE49-F238E27FC236}">
                  <a16:creationId xmlns:a16="http://schemas.microsoft.com/office/drawing/2014/main" id="{46B7DAB5-9593-40F2-8F0E-DDBCEF806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7" y="2809"/>
              <a:ext cx="84" cy="56"/>
            </a:xfrm>
            <a:custGeom>
              <a:avLst/>
              <a:gdLst>
                <a:gd name="T0" fmla="*/ 0 w 84"/>
                <a:gd name="T1" fmla="*/ 0 h 56"/>
                <a:gd name="T2" fmla="*/ 84 w 84"/>
                <a:gd name="T3" fmla="*/ 28 h 56"/>
                <a:gd name="T4" fmla="*/ 0 w 84"/>
                <a:gd name="T5" fmla="*/ 56 h 56"/>
                <a:gd name="T6" fmla="*/ 0 w 84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56">
                  <a:moveTo>
                    <a:pt x="0" y="0"/>
                  </a:moveTo>
                  <a:lnTo>
                    <a:pt x="84" y="28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245">
              <a:extLst>
                <a:ext uri="{FF2B5EF4-FFF2-40B4-BE49-F238E27FC236}">
                  <a16:creationId xmlns:a16="http://schemas.microsoft.com/office/drawing/2014/main" id="{F8C1D437-4341-44D0-B5FD-799971495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" y="2862"/>
              <a:ext cx="65" cy="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246">
              <a:extLst>
                <a:ext uri="{FF2B5EF4-FFF2-40B4-BE49-F238E27FC236}">
                  <a16:creationId xmlns:a16="http://schemas.microsoft.com/office/drawing/2014/main" id="{305596A7-1E13-4F0D-9DA6-A851EC48E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" y="2861"/>
              <a:ext cx="90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API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295" name="Picture 247">
              <a:extLst>
                <a:ext uri="{FF2B5EF4-FFF2-40B4-BE49-F238E27FC236}">
                  <a16:creationId xmlns:a16="http://schemas.microsoft.com/office/drawing/2014/main" id="{D27653AB-4A44-4A7E-B833-F641EB072D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" y="2622"/>
              <a:ext cx="43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96" name="Picture 248">
              <a:extLst>
                <a:ext uri="{FF2B5EF4-FFF2-40B4-BE49-F238E27FC236}">
                  <a16:creationId xmlns:a16="http://schemas.microsoft.com/office/drawing/2014/main" id="{535FF2B8-7504-4C62-AAA5-E0FEFD35F0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" y="2622"/>
              <a:ext cx="43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Rectangle 249">
              <a:extLst>
                <a:ext uri="{FF2B5EF4-FFF2-40B4-BE49-F238E27FC236}">
                  <a16:creationId xmlns:a16="http://schemas.microsoft.com/office/drawing/2014/main" id="{2C157F3E-9472-441B-AA26-5FE15C025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" y="2640"/>
              <a:ext cx="360" cy="129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250">
              <a:extLst>
                <a:ext uri="{FF2B5EF4-FFF2-40B4-BE49-F238E27FC236}">
                  <a16:creationId xmlns:a16="http://schemas.microsoft.com/office/drawing/2014/main" id="{48491FA3-4059-4FEE-9366-9964D30A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" y="2673"/>
              <a:ext cx="24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Framework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251">
              <a:extLst>
                <a:ext uri="{FF2B5EF4-FFF2-40B4-BE49-F238E27FC236}">
                  <a16:creationId xmlns:a16="http://schemas.microsoft.com/office/drawing/2014/main" id="{0B042866-5678-48C7-847F-41CD96638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2640"/>
              <a:ext cx="271" cy="12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252">
              <a:extLst>
                <a:ext uri="{FF2B5EF4-FFF2-40B4-BE49-F238E27FC236}">
                  <a16:creationId xmlns:a16="http://schemas.microsoft.com/office/drawing/2014/main" id="{1FE4F6AF-B37E-48A5-9172-F98595B47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2640"/>
              <a:ext cx="271" cy="129"/>
            </a:xfrm>
            <a:prstGeom prst="rect">
              <a:avLst/>
            </a:pr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253">
              <a:extLst>
                <a:ext uri="{FF2B5EF4-FFF2-40B4-BE49-F238E27FC236}">
                  <a16:creationId xmlns:a16="http://schemas.microsoft.com/office/drawing/2014/main" id="{543594A6-009A-497C-A222-3186F920E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" y="2667"/>
              <a:ext cx="16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Intel Clear" panose="020B0604020203020204" pitchFamily="34" charset="0"/>
                </a:rPr>
                <a:t>WLAN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302" name="Picture 254">
              <a:extLst>
                <a:ext uri="{FF2B5EF4-FFF2-40B4-BE49-F238E27FC236}">
                  <a16:creationId xmlns:a16="http://schemas.microsoft.com/office/drawing/2014/main" id="{2155A835-1095-433F-91F8-2527081E9F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" y="2622"/>
              <a:ext cx="52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3" name="Picture 255">
              <a:extLst>
                <a:ext uri="{FF2B5EF4-FFF2-40B4-BE49-F238E27FC236}">
                  <a16:creationId xmlns:a16="http://schemas.microsoft.com/office/drawing/2014/main" id="{76EF7799-E3AA-491B-9A6E-99081F4F6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" y="2622"/>
              <a:ext cx="52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Rectangle 256">
              <a:extLst>
                <a:ext uri="{FF2B5EF4-FFF2-40B4-BE49-F238E27FC236}">
                  <a16:creationId xmlns:a16="http://schemas.microsoft.com/office/drawing/2014/main" id="{0A7C2550-1DAB-4BAA-A7DD-3E0FE8547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" y="2640"/>
              <a:ext cx="450" cy="12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257">
              <a:extLst>
                <a:ext uri="{FF2B5EF4-FFF2-40B4-BE49-F238E27FC236}">
                  <a16:creationId xmlns:a16="http://schemas.microsoft.com/office/drawing/2014/main" id="{B262D09F-8D27-4D70-9F9A-DFD83EC58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2673"/>
              <a:ext cx="330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600" dirty="0">
                  <a:solidFill>
                    <a:srgbClr val="FEFFFF"/>
                  </a:solidFill>
                  <a:latin typeface="Calibri" panose="020F0502020204030204" pitchFamily="34" charset="0"/>
                </a:rPr>
                <a:t>Controller/agent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22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0"/>
            <a:ext cx="8229600" cy="473413"/>
          </a:xfrm>
        </p:spPr>
        <p:txBody>
          <a:bodyPr anchor="ctr" anchorCtr="0"/>
          <a:lstStyle/>
          <a:p>
            <a:r>
              <a:rPr lang="en-US" sz="2400" dirty="0"/>
              <a:t>Main benefits of PRPL’s new EasyMesh stack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5612" y="642026"/>
            <a:ext cx="8389937" cy="40467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71660"/>
                </a:solidFill>
              </a:rPr>
              <a:t>Fully featured Mesh solution (including Controller)</a:t>
            </a:r>
          </a:p>
          <a:p>
            <a:pPr marL="511175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Includes optimized and tested Controller decision-making algorithms</a:t>
            </a:r>
          </a:p>
          <a:p>
            <a:pPr marL="511175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Working and tested Mesh system </a:t>
            </a:r>
          </a:p>
          <a:p>
            <a:pPr marL="857250" lvl="2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mobility / steering, channel selection, statistics, network map, BH optimization, DFS</a:t>
            </a:r>
          </a:p>
          <a:p>
            <a:pPr marL="571500" lvl="2" indent="0"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71660"/>
                </a:solidFill>
              </a:rPr>
              <a:t>Security - Intel requires very strict security standards</a:t>
            </a:r>
          </a:p>
          <a:p>
            <a:pPr marL="511175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Solution arch complies with Intel’s strict security requirements for product grade</a:t>
            </a:r>
          </a:p>
          <a:p>
            <a:pPr marL="857250" lvl="2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Threat model approval, service and permission segregation (compartmentalization), security code reviews, malware scans, static code analysis and more…</a:t>
            </a:r>
            <a:endParaRPr lang="en-US" dirty="0"/>
          </a:p>
          <a:p>
            <a:pPr marL="511175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11175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5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0"/>
            <a:ext cx="8229600" cy="473413"/>
          </a:xfrm>
        </p:spPr>
        <p:txBody>
          <a:bodyPr anchor="ctr" anchorCtr="0"/>
          <a:lstStyle/>
          <a:p>
            <a:r>
              <a:rPr lang="en-US" sz="2400" dirty="0"/>
              <a:t>Main benefits of PRPL’s new EasyMesh stack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5612" y="642026"/>
            <a:ext cx="9156221" cy="40467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71660"/>
                </a:solidFill>
              </a:rPr>
              <a:t>IEEE 1905.1 stack</a:t>
            </a:r>
          </a:p>
          <a:p>
            <a:pPr marL="511175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Tested Intel proprietary stack, built for 32bit systems with all EasyMesh features</a:t>
            </a:r>
          </a:p>
          <a:p>
            <a:pPr marL="857250" lvl="2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fragmentation, MID tracking, cookie, multicast, etc..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71660"/>
                </a:solidFill>
              </a:rPr>
              <a:t>Scalable architecture</a:t>
            </a:r>
          </a:p>
          <a:p>
            <a:pPr marL="511175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Designed to be easily ported to multiple SDK’s / Wi-Fi vendors / HW platforms</a:t>
            </a:r>
          </a:p>
          <a:p>
            <a:pPr marL="8572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Using Platform, Wi-Fi and Management Adaptation Libraries</a:t>
            </a:r>
          </a:p>
          <a:p>
            <a:pPr marL="8572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Already quickly ported to RDK-B (running) from UGW (</a:t>
            </a:r>
            <a:r>
              <a:rPr lang="en-US" sz="1600" dirty="0" err="1">
                <a:solidFill>
                  <a:schemeClr val="tx1"/>
                </a:solidFill>
              </a:rPr>
              <a:t>OpenWRT</a:t>
            </a:r>
            <a:r>
              <a:rPr lang="en-US" sz="1600" dirty="0">
                <a:solidFill>
                  <a:schemeClr val="tx1"/>
                </a:solidFill>
              </a:rPr>
              <a:t>-based)</a:t>
            </a:r>
          </a:p>
          <a:p>
            <a:pPr marL="511175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Micro-Service approach</a:t>
            </a:r>
          </a:p>
          <a:p>
            <a:pPr marL="8572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Best fit for open source with dispersed community of multiple developers / geos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11175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11175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1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0"/>
            <a:ext cx="8229600" cy="473413"/>
          </a:xfrm>
        </p:spPr>
        <p:txBody>
          <a:bodyPr anchor="ctr" anchorCtr="0"/>
          <a:lstStyle/>
          <a:p>
            <a:r>
              <a:rPr lang="en-US" sz="2400" dirty="0"/>
              <a:t>Main benefits of PRPL’s new EasyMesh stack (</a:t>
            </a:r>
            <a:r>
              <a:rPr lang="he-IL" sz="2400" dirty="0"/>
              <a:t>3</a:t>
            </a:r>
            <a:r>
              <a:rPr lang="en-US" sz="2400" dirty="0"/>
              <a:t>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07518" y="379757"/>
            <a:ext cx="9156221" cy="4046705"/>
          </a:xfrm>
        </p:spPr>
        <p:txBody>
          <a:bodyPr/>
          <a:lstStyle/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671660"/>
                </a:solidFill>
              </a:rPr>
              <a:t>TLV Factory Library</a:t>
            </a:r>
          </a:p>
          <a:p>
            <a:pPr marL="857250" lvl="2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Major infrastructure capability, enabling automatic creation of 1905 message TLV Classes</a:t>
            </a:r>
          </a:p>
          <a:p>
            <a:pPr marL="1255713" lvl="3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Replaces monolithic BBF 1905 with a bus-based service (also used for IPC)</a:t>
            </a:r>
          </a:p>
          <a:p>
            <a:pPr marL="857250" lvl="2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Designed to easily add / modify message structures</a:t>
            </a:r>
          </a:p>
          <a:p>
            <a:pPr marL="1255713" lvl="3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All R1 messages supported</a:t>
            </a:r>
          </a:p>
          <a:p>
            <a:pPr marL="1255713" lvl="3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R2 messages can be added trivially</a:t>
            </a:r>
          </a:p>
          <a:p>
            <a:pPr marL="1255713" lvl="3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YAML inputs converted into C++ Classes with APIs to form &amp; parse 1905 messages &amp; TLVs</a:t>
            </a:r>
          </a:p>
          <a:p>
            <a:pPr marL="1255713" lvl="3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Internal messaging reuses the TLV factory (via YAML)</a:t>
            </a:r>
          </a:p>
          <a:p>
            <a:pPr marL="1255713" lvl="3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Serializes into any specific structure (unlike Google </a:t>
            </a:r>
            <a:r>
              <a:rPr lang="en-US" sz="1400" dirty="0" err="1">
                <a:solidFill>
                  <a:schemeClr val="tx1"/>
                </a:solidFill>
              </a:rPr>
              <a:t>ProtoBuf</a:t>
            </a:r>
            <a:r>
              <a:rPr lang="en-US" sz="1400" dirty="0">
                <a:solidFill>
                  <a:schemeClr val="tx1"/>
                </a:solidFill>
              </a:rPr>
              <a:t>) such as 1905</a:t>
            </a:r>
          </a:p>
          <a:p>
            <a:pPr marL="1604963" lvl="4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Valuable as standalone 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1175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1175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522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PRPL mesh agent/controller – </a:t>
            </a:r>
            <a:br>
              <a:rPr lang="en-US" dirty="0"/>
            </a:br>
            <a:r>
              <a:rPr lang="en-US" dirty="0"/>
              <a:t>high level overview</a:t>
            </a:r>
          </a:p>
        </p:txBody>
      </p:sp>
    </p:spTree>
    <p:extLst>
      <p:ext uri="{BB962C8B-B14F-4D97-AF65-F5344CB8AC3E}">
        <p14:creationId xmlns:p14="http://schemas.microsoft.com/office/powerpoint/2010/main" val="200513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99988"/>
            <a:ext cx="8229600" cy="469481"/>
          </a:xfrm>
        </p:spPr>
        <p:txBody>
          <a:bodyPr/>
          <a:lstStyle/>
          <a:p>
            <a:r>
              <a:rPr lang="en-US" sz="2400" dirty="0"/>
              <a:t>High-level Agent Architecture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56" y="721567"/>
            <a:ext cx="7969122" cy="380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3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pl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10336</TotalTime>
  <Words>653</Words>
  <Application>Microsoft Office PowerPoint</Application>
  <PresentationFormat>On-screen Show (16:9)</PresentationFormat>
  <Paragraphs>213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Wingdings</vt:lpstr>
      <vt:lpstr>Calibri</vt:lpstr>
      <vt:lpstr>Intel Clear</vt:lpstr>
      <vt:lpstr>Nunito</vt:lpstr>
      <vt:lpstr>Simple Light</vt:lpstr>
      <vt:lpstr>Prpl Light</vt:lpstr>
      <vt:lpstr>PRPL mesh</vt:lpstr>
      <vt:lpstr>Executive summary</vt:lpstr>
      <vt:lpstr>PrplMesh - System arch partitioning  </vt:lpstr>
      <vt:lpstr>PRPL EasyMesh architecture </vt:lpstr>
      <vt:lpstr>Main benefits of PRPL’s new EasyMesh stack (1/3)</vt:lpstr>
      <vt:lpstr>Main benefits of PRPL’s new EasyMesh stack (2/3)</vt:lpstr>
      <vt:lpstr>Main benefits of PRPL’s new EasyMesh stack (3/3)</vt:lpstr>
      <vt:lpstr>PRPL mesh agent/controller –  high level overview</vt:lpstr>
      <vt:lpstr>High-level Agent Architecture </vt:lpstr>
      <vt:lpstr>High-level Controller Architecture  </vt:lpstr>
      <vt:lpstr>BACKUP</vt:lpstr>
      <vt:lpstr>Integration markup</vt:lpstr>
      <vt:lpstr>EasyMesh - Local BUS IPC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Mesh</dc:title>
  <dc:creator>Marzin, Ram</dc:creator>
  <cp:keywords>CTPClassification=CTP_NT</cp:keywords>
  <cp:lastModifiedBy>Marzin, Ram</cp:lastModifiedBy>
  <cp:revision>352</cp:revision>
  <dcterms:modified xsi:type="dcterms:W3CDTF">2019-06-16T12:06:12Z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34ab9b88-3ae6-47d8-a5bc-ed99e8b7e54c</vt:lpwstr>
  </property>
  <property fmtid="{D5CDD505-2E9C-101B-9397-08002B2CF9AE}" pid="3" name="CTP_TimeStamp">
    <vt:lpwstr>2019-06-16 12:06:10Z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