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52" r:id="rId2"/>
  </p:sldMasterIdLst>
  <p:notesMasterIdLst>
    <p:notesMasterId r:id="rId26"/>
  </p:notesMasterIdLst>
  <p:handoutMasterIdLst>
    <p:handoutMasterId r:id="rId27"/>
  </p:handoutMasterIdLst>
  <p:sldIdLst>
    <p:sldId id="526" r:id="rId3"/>
    <p:sldId id="512" r:id="rId4"/>
    <p:sldId id="488" r:id="rId5"/>
    <p:sldId id="611" r:id="rId6"/>
    <p:sldId id="515" r:id="rId7"/>
    <p:sldId id="537" r:id="rId8"/>
    <p:sldId id="536" r:id="rId9"/>
    <p:sldId id="528" r:id="rId10"/>
    <p:sldId id="539" r:id="rId11"/>
    <p:sldId id="540" r:id="rId12"/>
    <p:sldId id="538" r:id="rId13"/>
    <p:sldId id="617" r:id="rId14"/>
    <p:sldId id="618" r:id="rId15"/>
    <p:sldId id="619" r:id="rId16"/>
    <p:sldId id="620" r:id="rId17"/>
    <p:sldId id="612" r:id="rId18"/>
    <p:sldId id="613" r:id="rId19"/>
    <p:sldId id="530" r:id="rId20"/>
    <p:sldId id="532" r:id="rId21"/>
    <p:sldId id="614" r:id="rId22"/>
    <p:sldId id="615" r:id="rId23"/>
    <p:sldId id="616" r:id="rId24"/>
    <p:sldId id="527" r:id="rId2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 Stephens" initials="aps" lastIdx="9" clrIdx="0"/>
  <p:cmAuthor id="1" name="Adrian Stephens, 207" initials="APS" lastIdx="4" clrIdx="1"/>
  <p:cmAuthor id="2" name="Mediatek" initials="M" lastIdx="2" clrIdx="2"/>
  <p:cmAuthor id="3" name="Cordeiro, Carlos 1" initials="CC1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035" autoAdjust="0"/>
  </p:normalViewPr>
  <p:slideViewPr>
    <p:cSldViewPr snapToGrid="0">
      <p:cViewPr varScale="1">
        <p:scale>
          <a:sx n="111" d="100"/>
          <a:sy n="111" d="100"/>
        </p:scale>
        <p:origin x="30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04" y="6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DB198986-9D82-4CF8-8CC8-FB9BB8414BD5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2597FCC-8D25-45C9-AB1A-FBB00FF1D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12FFB0D5-77F9-4471-853D-AF279D2DA2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913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0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9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06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99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9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45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60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83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00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8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9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72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49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75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1931760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51931760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07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5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2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8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5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0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1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FEA8D-C2EF-497D-97FC-054F557A77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0C4FF-8C7C-41DD-8B3C-6307181DB3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9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EFAE-8056-4981-9593-26DC4A0D23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7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26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117" name="Google Shape;11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6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9" name="Google Shape;119;p26"/>
          <p:cNvSpPr txBox="1"/>
          <p:nvPr/>
        </p:nvSpPr>
        <p:spPr>
          <a:xfrm>
            <a:off x="878833" y="2151667"/>
            <a:ext cx="41640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6400" b="1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139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7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6933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3733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816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subTitle" idx="1"/>
          </p:nvPr>
        </p:nvSpPr>
        <p:spPr>
          <a:xfrm>
            <a:off x="2042800" y="3652739"/>
            <a:ext cx="8106400" cy="7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15600" y="1470928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 txBox="1">
            <a:spLocks noGrp="1"/>
          </p:cNvSpPr>
          <p:nvPr>
            <p:ph type="subTitle" idx="2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047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415600" y="1487355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2"/>
          </p:nvPr>
        </p:nvSpPr>
        <p:spPr>
          <a:xfrm>
            <a:off x="6443200" y="1487355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8"/>
          <p:cNvSpPr txBox="1">
            <a:spLocks noGrp="1"/>
          </p:cNvSpPr>
          <p:nvPr>
            <p:ph type="subTitle" idx="3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120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 txBox="1">
            <a:spLocks noGrp="1"/>
          </p:cNvSpPr>
          <p:nvPr>
            <p:ph type="subTitle" idx="1"/>
          </p:nvPr>
        </p:nvSpPr>
        <p:spPr>
          <a:xfrm>
            <a:off x="415600" y="860207"/>
            <a:ext cx="81064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7005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60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32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144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6217640"/>
            <a:ext cx="1032731" cy="39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057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37" name="Google Shape;237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709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0" name="Google Shape;240;p4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5813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158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right">
  <p:cSld name="Title page picture righ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6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08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7" name="Google Shape;247;p4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48" name="Google Shape;248;p4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249" name="Google Shape;249;p46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250" name="Google Shape;250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46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2" name="Google Shape;252;p4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14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8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61" name="Google Shape;261;p48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262" name="Google Shape;26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48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64" name="Google Shape;264;p48"/>
          <p:cNvSpPr txBox="1"/>
          <p:nvPr/>
        </p:nvSpPr>
        <p:spPr>
          <a:xfrm>
            <a:off x="878833" y="2151667"/>
            <a:ext cx="41640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400" b="1" kern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6400" b="1" kern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4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6" name="Google Shape;266;p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94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left">
  <p:cSld name="Title page picture lef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9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1" y="0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0" name="Google Shape;270;p49"/>
          <p:cNvSpPr txBox="1">
            <a:spLocks noGrp="1"/>
          </p:cNvSpPr>
          <p:nvPr>
            <p:ph type="title"/>
          </p:nvPr>
        </p:nvSpPr>
        <p:spPr>
          <a:xfrm>
            <a:off x="6522067" y="1559000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71" name="Google Shape;271;p49"/>
          <p:cNvSpPr txBox="1">
            <a:spLocks noGrp="1"/>
          </p:cNvSpPr>
          <p:nvPr>
            <p:ph type="subTitle" idx="1"/>
          </p:nvPr>
        </p:nvSpPr>
        <p:spPr>
          <a:xfrm>
            <a:off x="6522067" y="3652200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272" name="Google Shape;272;p49"/>
          <p:cNvGrpSpPr/>
          <p:nvPr/>
        </p:nvGrpSpPr>
        <p:grpSpPr>
          <a:xfrm>
            <a:off x="444400" y="1993517"/>
            <a:ext cx="5207200" cy="2870977"/>
            <a:chOff x="333300" y="275937"/>
            <a:chExt cx="3905400" cy="2153233"/>
          </a:xfrm>
        </p:grpSpPr>
        <p:pic>
          <p:nvPicPr>
            <p:cNvPr id="273" name="Google Shape;273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49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75" name="Google Shape;275;p4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04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st slide">
  <p:cSld name="Blank last slide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50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6096001" y="-167"/>
            <a:ext cx="609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79" name="Google Shape;279;p50"/>
          <p:cNvGrpSpPr/>
          <p:nvPr/>
        </p:nvGrpSpPr>
        <p:grpSpPr>
          <a:xfrm>
            <a:off x="6540400" y="1993517"/>
            <a:ext cx="5207200" cy="2870977"/>
            <a:chOff x="333300" y="275937"/>
            <a:chExt cx="3905400" cy="2153233"/>
          </a:xfrm>
        </p:grpSpPr>
        <p:pic>
          <p:nvPicPr>
            <p:cNvPr id="280" name="Google Shape;280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50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4000" b="1" kern="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4000" b="1" ker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82" name="Google Shape;282;p5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7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870600" y="2143633"/>
            <a:ext cx="4484400" cy="11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44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3474B-51B9-4D0A-B249-4FD7DF122E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2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B3942-AFA8-455E-9573-D1A849661CC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58A13-DB02-47A1-90CA-8CB934EE30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3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9E182-E799-4CA8-BC75-0EF8C09CF1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7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7B7FA-466A-4512-9E3D-EF0681BCE0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3C95C-BACD-479B-865F-0D8307B2A8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DFE0F-726A-4397-9469-4466832D7B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0026"/>
            <a:ext cx="28448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0FD6C14-4EDE-4232-9F6D-CB9A03622F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9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69" r:id="rId12"/>
    <p:sldLayoutId id="2147483770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415600" y="3416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rgbClr val="8E7CC3"/>
                </a:solidFill>
              </a:defRPr>
            </a:lvl1pPr>
            <a:lvl2pPr lvl="1" algn="r" rtl="0">
              <a:buNone/>
              <a:defRPr sz="1333">
                <a:solidFill>
                  <a:srgbClr val="8E7CC3"/>
                </a:solidFill>
              </a:defRPr>
            </a:lvl2pPr>
            <a:lvl3pPr lvl="2" algn="r" rtl="0">
              <a:buNone/>
              <a:defRPr sz="1333">
                <a:solidFill>
                  <a:srgbClr val="8E7CC3"/>
                </a:solidFill>
              </a:defRPr>
            </a:lvl3pPr>
            <a:lvl4pPr lvl="3" algn="r" rtl="0">
              <a:buNone/>
              <a:defRPr sz="1333">
                <a:solidFill>
                  <a:srgbClr val="8E7CC3"/>
                </a:solidFill>
              </a:defRPr>
            </a:lvl4pPr>
            <a:lvl5pPr lvl="4" algn="r" rtl="0">
              <a:buNone/>
              <a:defRPr sz="1333">
                <a:solidFill>
                  <a:srgbClr val="8E7CC3"/>
                </a:solidFill>
              </a:defRPr>
            </a:lvl5pPr>
            <a:lvl6pPr lvl="5" algn="r" rtl="0">
              <a:buNone/>
              <a:defRPr sz="1333">
                <a:solidFill>
                  <a:srgbClr val="8E7CC3"/>
                </a:solidFill>
              </a:defRPr>
            </a:lvl6pPr>
            <a:lvl7pPr lvl="6" algn="r" rtl="0">
              <a:buNone/>
              <a:defRPr sz="1333">
                <a:solidFill>
                  <a:srgbClr val="8E7CC3"/>
                </a:solidFill>
              </a:defRPr>
            </a:lvl7pPr>
            <a:lvl8pPr lvl="7" algn="r" rtl="0">
              <a:buNone/>
              <a:defRPr sz="1333">
                <a:solidFill>
                  <a:srgbClr val="8E7CC3"/>
                </a:solidFill>
              </a:defRPr>
            </a:lvl8pPr>
            <a:lvl9pPr lvl="8" algn="r" rtl="0">
              <a:buNone/>
              <a:defRPr sz="1333">
                <a:solidFill>
                  <a:srgbClr val="8E7CC3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fld id="{00000000-1234-1234-1234-123412341234}" type="slidenum">
              <a:rPr lang="en" kern="0" smtClean="0"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</a:pPr>
              <a:t>‹#›</a:t>
            </a:fld>
            <a:endParaRPr lang="en" kern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4701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6" r:id="rId13"/>
    <p:sldLayoutId id="2147483767" r:id="rId14"/>
    <p:sldLayoutId id="214748376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26" Type="http://schemas.openxmlformats.org/officeDocument/2006/relationships/image" Target="../media/image27.png"/><Relationship Id="rId39" Type="http://schemas.openxmlformats.org/officeDocument/2006/relationships/image" Target="../media/image40.emf"/><Relationship Id="rId21" Type="http://schemas.openxmlformats.org/officeDocument/2006/relationships/image" Target="../media/image22.emf"/><Relationship Id="rId34" Type="http://schemas.openxmlformats.org/officeDocument/2006/relationships/image" Target="../media/image35.emf"/><Relationship Id="rId42" Type="http://schemas.openxmlformats.org/officeDocument/2006/relationships/image" Target="../media/image43.emf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emf"/><Relationship Id="rId63" Type="http://schemas.openxmlformats.org/officeDocument/2006/relationships/image" Target="../media/image64.emf"/><Relationship Id="rId68" Type="http://schemas.openxmlformats.org/officeDocument/2006/relationships/image" Target="../media/image69.png"/><Relationship Id="rId76" Type="http://schemas.openxmlformats.org/officeDocument/2006/relationships/image" Target="../media/image77.png"/><Relationship Id="rId7" Type="http://schemas.openxmlformats.org/officeDocument/2006/relationships/image" Target="../media/image8.emf"/><Relationship Id="rId71" Type="http://schemas.openxmlformats.org/officeDocument/2006/relationships/image" Target="../media/image72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emf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emf"/><Relationship Id="rId32" Type="http://schemas.openxmlformats.org/officeDocument/2006/relationships/image" Target="../media/image33.png"/><Relationship Id="rId37" Type="http://schemas.openxmlformats.org/officeDocument/2006/relationships/image" Target="../media/image38.emf"/><Relationship Id="rId40" Type="http://schemas.openxmlformats.org/officeDocument/2006/relationships/image" Target="../media/image41.emf"/><Relationship Id="rId45" Type="http://schemas.openxmlformats.org/officeDocument/2006/relationships/image" Target="../media/image46.emf"/><Relationship Id="rId53" Type="http://schemas.openxmlformats.org/officeDocument/2006/relationships/image" Target="../media/image54.emf"/><Relationship Id="rId58" Type="http://schemas.openxmlformats.org/officeDocument/2006/relationships/image" Target="../media/image59.emf"/><Relationship Id="rId66" Type="http://schemas.openxmlformats.org/officeDocument/2006/relationships/image" Target="../media/image67.emf"/><Relationship Id="rId74" Type="http://schemas.openxmlformats.org/officeDocument/2006/relationships/image" Target="../media/image75.emf"/><Relationship Id="rId79" Type="http://schemas.openxmlformats.org/officeDocument/2006/relationships/image" Target="../media/image80.emf"/><Relationship Id="rId5" Type="http://schemas.openxmlformats.org/officeDocument/2006/relationships/image" Target="../media/image6.emf"/><Relationship Id="rId61" Type="http://schemas.openxmlformats.org/officeDocument/2006/relationships/image" Target="../media/image62.emf"/><Relationship Id="rId10" Type="http://schemas.openxmlformats.org/officeDocument/2006/relationships/image" Target="../media/image11.emf"/><Relationship Id="rId19" Type="http://schemas.openxmlformats.org/officeDocument/2006/relationships/image" Target="../media/image20.png"/><Relationship Id="rId31" Type="http://schemas.openxmlformats.org/officeDocument/2006/relationships/image" Target="../media/image32.emf"/><Relationship Id="rId44" Type="http://schemas.openxmlformats.org/officeDocument/2006/relationships/image" Target="../media/image45.png"/><Relationship Id="rId52" Type="http://schemas.openxmlformats.org/officeDocument/2006/relationships/image" Target="../media/image53.emf"/><Relationship Id="rId60" Type="http://schemas.openxmlformats.org/officeDocument/2006/relationships/image" Target="../media/image61.emf"/><Relationship Id="rId65" Type="http://schemas.openxmlformats.org/officeDocument/2006/relationships/image" Target="../media/image66.png"/><Relationship Id="rId73" Type="http://schemas.openxmlformats.org/officeDocument/2006/relationships/image" Target="../media/image74.png"/><Relationship Id="rId78" Type="http://schemas.openxmlformats.org/officeDocument/2006/relationships/image" Target="../media/image79.emf"/><Relationship Id="rId81" Type="http://schemas.openxmlformats.org/officeDocument/2006/relationships/image" Target="../media/image82.png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png"/><Relationship Id="rId22" Type="http://schemas.openxmlformats.org/officeDocument/2006/relationships/image" Target="../media/image23.emf"/><Relationship Id="rId27" Type="http://schemas.openxmlformats.org/officeDocument/2006/relationships/image" Target="../media/image28.emf"/><Relationship Id="rId30" Type="http://schemas.openxmlformats.org/officeDocument/2006/relationships/image" Target="../media/image31.emf"/><Relationship Id="rId35" Type="http://schemas.openxmlformats.org/officeDocument/2006/relationships/image" Target="../media/image36.png"/><Relationship Id="rId43" Type="http://schemas.openxmlformats.org/officeDocument/2006/relationships/image" Target="../media/image44.emf"/><Relationship Id="rId48" Type="http://schemas.openxmlformats.org/officeDocument/2006/relationships/image" Target="../media/image49.emf"/><Relationship Id="rId56" Type="http://schemas.openxmlformats.org/officeDocument/2006/relationships/image" Target="../media/image57.emf"/><Relationship Id="rId64" Type="http://schemas.openxmlformats.org/officeDocument/2006/relationships/image" Target="../media/image65.emf"/><Relationship Id="rId69" Type="http://schemas.openxmlformats.org/officeDocument/2006/relationships/image" Target="../media/image70.emf"/><Relationship Id="rId77" Type="http://schemas.openxmlformats.org/officeDocument/2006/relationships/image" Target="../media/image78.emf"/><Relationship Id="rId8" Type="http://schemas.openxmlformats.org/officeDocument/2006/relationships/image" Target="../media/image9.png"/><Relationship Id="rId51" Type="http://schemas.openxmlformats.org/officeDocument/2006/relationships/image" Target="../media/image52.emf"/><Relationship Id="rId72" Type="http://schemas.openxmlformats.org/officeDocument/2006/relationships/image" Target="../media/image73.emf"/><Relationship Id="rId80" Type="http://schemas.openxmlformats.org/officeDocument/2006/relationships/image" Target="../media/image81.emf"/><Relationship Id="rId3" Type="http://schemas.openxmlformats.org/officeDocument/2006/relationships/image" Target="../media/image4.png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5" Type="http://schemas.openxmlformats.org/officeDocument/2006/relationships/image" Target="../media/image26.emf"/><Relationship Id="rId33" Type="http://schemas.openxmlformats.org/officeDocument/2006/relationships/image" Target="../media/image34.emf"/><Relationship Id="rId38" Type="http://schemas.openxmlformats.org/officeDocument/2006/relationships/image" Target="../media/image39.png"/><Relationship Id="rId46" Type="http://schemas.openxmlformats.org/officeDocument/2006/relationships/image" Target="../media/image47.emf"/><Relationship Id="rId59" Type="http://schemas.openxmlformats.org/officeDocument/2006/relationships/image" Target="../media/image60.png"/><Relationship Id="rId67" Type="http://schemas.openxmlformats.org/officeDocument/2006/relationships/image" Target="../media/image68.emf"/><Relationship Id="rId20" Type="http://schemas.openxmlformats.org/officeDocument/2006/relationships/image" Target="../media/image21.emf"/><Relationship Id="rId41" Type="http://schemas.openxmlformats.org/officeDocument/2006/relationships/image" Target="../media/image42.png"/><Relationship Id="rId54" Type="http://schemas.openxmlformats.org/officeDocument/2006/relationships/image" Target="../media/image55.emf"/><Relationship Id="rId62" Type="http://schemas.openxmlformats.org/officeDocument/2006/relationships/image" Target="../media/image63.png"/><Relationship Id="rId70" Type="http://schemas.openxmlformats.org/officeDocument/2006/relationships/image" Target="../media/image71.emf"/><Relationship Id="rId75" Type="http://schemas.openxmlformats.org/officeDocument/2006/relationships/image" Target="../media/image76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emf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28" Type="http://schemas.openxmlformats.org/officeDocument/2006/relationships/image" Target="../media/image29.emf"/><Relationship Id="rId36" Type="http://schemas.openxmlformats.org/officeDocument/2006/relationships/image" Target="../media/image37.emf"/><Relationship Id="rId49" Type="http://schemas.openxmlformats.org/officeDocument/2006/relationships/image" Target="../media/image50.emf"/><Relationship Id="rId57" Type="http://schemas.openxmlformats.org/officeDocument/2006/relationships/image" Target="../media/image5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6522067" y="1559000"/>
            <a:ext cx="53936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prplMesh Controller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26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93947"/>
            <a:ext cx="87375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7643446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Task Pool APIs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add_task(id)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push_event(id, evtype, data)</a:t>
            </a:r>
          </a:p>
          <a:p>
            <a:pPr marL="800100" lvl="1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run_tasks()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Task APIs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work()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handle_response()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handle_response_timeout()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handle_event()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handle_event_timeout()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5122" name="Picture 2" descr="https://www.plantuml.com/plantuml/img/TLFBRi8m4BpdAonn2INm0H6g-8VsRXbxIomSE_83gDh-UzUFG82GaxsxCxkUsUoSPzQ7NX7FtB6gk6BEfJCTZ57afoBuhHtlG0G5WiQKQqdGnWgm6EZPi9NQDmdqdifN-mXb8bVN6ixfi9mafKiXQeFMKXzgAKhsA9NAi6je2AwZS0BjwuIHeY7fIltt00qHpBDIQi4DHZkW5ZZ84uWw5lUCDuHnBuscPcW8xqMWzZBIWnOuGfu7pmWgRKRIeFEpwsNrLuqQSINZ2Cu3s15Uv5hDvUhDPbC8fMW9IfOlo2KF6eNKHa1BFdn4n3wvZHcyx9cY0_FTNO-dn4m3P65xvos-dMIwpmb30gMdQjQZZd40j9CN4hW03nxgbzAETScAQtJUcSNPs6D1B3gcXO9iAUw1xC44_v0StPZ3lEfHQiP9QwVOARtejVkFcEauUVNFJ7fqf2LnR-z2zClO6x0Kn0Mv_JvlwtMIl4gwRt_nEhSRa_IJhSYtGntm5_q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191" y="475728"/>
            <a:ext cx="34194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64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Association Handling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11201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Triggered on client association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Gathers client statistics</a:t>
            </a:r>
          </a:p>
          <a:p>
            <a:pPr marL="914400" lvl="1" indent="-457200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RSSI, Capabilities (11V, 11K, etc.) and store it in the DB.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Prevents jittering clients effect on network map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Clients marked connected only after staying connected for some short time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Triggers Optimal Path Task upon success</a:t>
            </a:r>
          </a:p>
        </p:txBody>
      </p:sp>
    </p:spTree>
    <p:extLst>
      <p:ext uri="{BB962C8B-B14F-4D97-AF65-F5344CB8AC3E}">
        <p14:creationId xmlns:p14="http://schemas.microsoft.com/office/powerpoint/2010/main" val="190188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Client Steering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7652" y="1093802"/>
            <a:ext cx="11201400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Orchestrates client steering operation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Triggered by optimal path task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But also supports manual triggering from CLI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Used for debugging, upper layer algorithm, etc.</a:t>
            </a:r>
          </a:p>
        </p:txBody>
      </p:sp>
    </p:spTree>
    <p:extLst>
      <p:ext uri="{BB962C8B-B14F-4D97-AF65-F5344CB8AC3E}">
        <p14:creationId xmlns:p14="http://schemas.microsoft.com/office/powerpoint/2010/main" val="213108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Client Steering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1120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802.11v Steering – BSS_TM_REQ</a:t>
            </a:r>
          </a:p>
          <a:p>
            <a:pPr marL="1257300" lvl="2" indent="-342900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Non-imminent – Optional steering request (STA may refuse)</a:t>
            </a:r>
          </a:p>
          <a:p>
            <a:pPr marL="1714500" lvl="3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RSSI above cut-off</a:t>
            </a:r>
          </a:p>
          <a:p>
            <a:pPr marL="2171700" lvl="4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/>
              <a:t>better potential AP selected by optimal path</a:t>
            </a:r>
          </a:p>
          <a:p>
            <a:pPr marL="1257300" lvl="2" indent="-342900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/>
              <a:t>Imminent </a:t>
            </a:r>
            <a:r>
              <a:rPr lang="en-US" sz="2400" dirty="0"/>
              <a:t>– Mandatory steering request</a:t>
            </a:r>
          </a:p>
          <a:p>
            <a:pPr marL="1714500" lvl="3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Disassociate timer - 150 beacons</a:t>
            </a:r>
          </a:p>
          <a:p>
            <a:pPr marL="1714500" lvl="3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RSSI below cut-off</a:t>
            </a:r>
          </a:p>
        </p:txBody>
      </p:sp>
    </p:spTree>
    <p:extLst>
      <p:ext uri="{BB962C8B-B14F-4D97-AF65-F5344CB8AC3E}">
        <p14:creationId xmlns:p14="http://schemas.microsoft.com/office/powerpoint/2010/main" val="151353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Client Steering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7845" y="1304822"/>
            <a:ext cx="11201400" cy="340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Legacy steering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STA marked non-11v if it didn’t respond 3 times in a row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Only imminent steering from here on</a:t>
            </a:r>
          </a:p>
          <a:p>
            <a:pPr marL="1257300" lvl="2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Disassociate timer – 1 beacon</a:t>
            </a:r>
          </a:p>
          <a:p>
            <a:pPr marL="1714500" lvl="3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Reason – STA will not hear us anyway…</a:t>
            </a:r>
          </a:p>
        </p:txBody>
      </p:sp>
    </p:spTree>
    <p:extLst>
      <p:ext uri="{BB962C8B-B14F-4D97-AF65-F5344CB8AC3E}">
        <p14:creationId xmlns:p14="http://schemas.microsoft.com/office/powerpoint/2010/main" val="112648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Client Steering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www.plantuml.com/plantuml/img/jPBD3S8m38Nldi8BT84UgY8MG680558B8gL9YHqGsvD0VsZLSYC7Ath-ykmdfMPHGM9h0RfqCTfqoWdklPFWhQKmatU7auuXa9Ebd5mk9A3p6ot6Eywgboi51fZiYcg4IrJM-WUc3R1LUWdrWqfio3steC-0tymmxSoS4AA0WMwHM42bJUzAw2i0A2l8KMiYPi1qtcK4YcfoB_6OmPvhQCKkDxPopTEla4EuEKYM2SMqvED__5q3TIhfJxm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98" y="757509"/>
            <a:ext cx="6026802" cy="565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1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Client Steering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97" y="873445"/>
            <a:ext cx="11201400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  <a:spcBef>
                <a:spcPts val="0"/>
              </a:spcBef>
            </a:pPr>
            <a:r>
              <a:rPr lang="en-US" sz="2400" b="1" dirty="0"/>
              <a:t>Two steering options available:</a:t>
            </a:r>
          </a:p>
          <a:p>
            <a:pPr marL="225425" lvl="1">
              <a:lnSpc>
                <a:spcPct val="150000"/>
              </a:lnSpc>
            </a:pPr>
            <a:r>
              <a:rPr lang="en-US" sz="2400" dirty="0"/>
              <a:t>1. Optional steering – used only for STAs that support 11v.</a:t>
            </a:r>
          </a:p>
          <a:p>
            <a:pPr marL="102552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request is sent without any disassociate timer.</a:t>
            </a:r>
          </a:p>
          <a:p>
            <a:pPr marL="102552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If the STA rejects that request, the steering task is cancelled without any consequences.</a:t>
            </a:r>
          </a:p>
          <a:p>
            <a:pPr marL="102552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25425" lvl="1">
              <a:lnSpc>
                <a:spcPct val="150000"/>
              </a:lnSpc>
            </a:pPr>
            <a:r>
              <a:rPr lang="en-US" sz="2400" dirty="0"/>
              <a:t>2. Forced steering – used for 11v clients and legacy clients.</a:t>
            </a:r>
          </a:p>
          <a:p>
            <a:pPr marL="568325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request using a disassociate timer set to 150 beacons for 11v clients or set to 1 beacon for legacy clients (configurable).</a:t>
            </a:r>
          </a:p>
          <a:p>
            <a:pPr marL="568325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 addition, the controller will add the STA to blacklist on all APs except of the one it wants to steer to.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27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Client Steering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97" y="873445"/>
            <a:ext cx="11201400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2">
              <a:lnSpc>
                <a:spcPct val="150000"/>
              </a:lnSpc>
            </a:pPr>
            <a:r>
              <a:rPr lang="en-US" sz="2400" dirty="0"/>
              <a:t>In case of forced steering, one of the following scenarios are possible:</a:t>
            </a:r>
          </a:p>
          <a:p>
            <a:pPr marL="1028700" lvl="2" indent="-457200">
              <a:lnSpc>
                <a:spcPct val="150000"/>
              </a:lnSpc>
              <a:buAutoNum type="arabicPeriod"/>
            </a:pPr>
            <a:r>
              <a:rPr lang="en-US" sz="2400" dirty="0"/>
              <a:t>The STA accepts the request – and will be steered smoothly.</a:t>
            </a:r>
          </a:p>
          <a:p>
            <a:pPr marL="1028700" lvl="2" indent="-457200">
              <a:lnSpc>
                <a:spcPct val="150000"/>
              </a:lnSpc>
              <a:buAutoNum type="arabicPeriod"/>
            </a:pPr>
            <a:r>
              <a:rPr lang="en-US" sz="2400" dirty="0"/>
              <a:t>The STA does not support 11v – and will be disconnected after 1sec, leaving it only single AP to connect to.</a:t>
            </a:r>
          </a:p>
          <a:p>
            <a:pPr marL="1028700" lvl="2" indent="-457200">
              <a:lnSpc>
                <a:spcPct val="150000"/>
              </a:lnSpc>
              <a:buAutoNum type="arabicPeriod"/>
            </a:pPr>
            <a:r>
              <a:rPr lang="en-US" sz="2400" dirty="0"/>
              <a:t>The STA supports 11v but rejects the BSS request – and will be disconnected after 10sec leaving it only single AP to connect to.</a:t>
            </a:r>
          </a:p>
          <a:p>
            <a:pPr lvl="2">
              <a:lnSpc>
                <a:spcPct val="150000"/>
              </a:lnSpc>
            </a:pPr>
            <a:endParaRPr lang="en-US" sz="2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Dynamically detect 11v supported clients - according to respond to 11v.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917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Client Locating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11201400" cy="340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Wired (Ethernet) clients locating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Sends ARP query to all connected agents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Collects ARP responses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Client connected to deepest agent which answered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Updated clients triggers DB update and BML listeners (for network map)</a:t>
            </a:r>
          </a:p>
        </p:txBody>
      </p:sp>
    </p:spTree>
    <p:extLst>
      <p:ext uri="{BB962C8B-B14F-4D97-AF65-F5344CB8AC3E}">
        <p14:creationId xmlns:p14="http://schemas.microsoft.com/office/powerpoint/2010/main" val="7325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BML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11201400" cy="199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Manages all BML connections to the controller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Registers/Unregisters listeners for network map and statistics updates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Sends updates to all listeners on network map changes or statistics events</a:t>
            </a:r>
          </a:p>
        </p:txBody>
      </p:sp>
    </p:spTree>
    <p:extLst>
      <p:ext uri="{BB962C8B-B14F-4D97-AF65-F5344CB8AC3E}">
        <p14:creationId xmlns:p14="http://schemas.microsoft.com/office/powerpoint/2010/main" val="138130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" sz="4000" b="1" dirty="0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Agenda</a:t>
            </a:r>
            <a:endParaRPr lang="en-US" sz="4000" b="1" dirty="0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1120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Overview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Components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Tasks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031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Optimal Path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699" y="1238250"/>
            <a:ext cx="10051831" cy="553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Selects best AP for connected STAs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Triggered by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Association handling task </a:t>
            </a:r>
            <a:r>
              <a:rPr lang="en-US" sz="2400" dirty="0"/>
              <a:t>– on STA successful association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AP Monitor </a:t>
            </a:r>
            <a:r>
              <a:rPr lang="en-US" sz="2400" dirty="0"/>
              <a:t>– on RSSI threshold crossing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Triggers steering task based upon decision to steer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Dynamically detects single band clients.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Dynamically detect non 11k (legacy) clients.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997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Optimal Path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699" y="1238250"/>
            <a:ext cx="10051831" cy="571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Steering decision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Based on maximum estimated </a:t>
            </a:r>
            <a:r>
              <a:rPr lang="en-US" sz="2400" b="1" dirty="0"/>
              <a:t>downlink PHY rate </a:t>
            </a:r>
            <a:r>
              <a:rPr lang="en-US" sz="2400" dirty="0"/>
              <a:t>(Default)</a:t>
            </a:r>
          </a:p>
          <a:p>
            <a:pPr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Based on maximum estimated </a:t>
            </a:r>
            <a:r>
              <a:rPr lang="en-US" sz="2400" b="1" dirty="0"/>
              <a:t>downlink RSSI</a:t>
            </a:r>
          </a:p>
          <a:p>
            <a:pPr marL="571500" lvl="2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Estimated downlink PHY rate calculation using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Number of antennas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TX power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Channel bandwidth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Supported rates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Downlink RSSI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11K for supporting STAs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Unconnected measurements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</a:rPr>
              <a:t>Estimated uplink RSSI (same box)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Client Steering task </a:t>
            </a:r>
            <a:r>
              <a:rPr lang="en-US" sz="2400" dirty="0"/>
              <a:t>is triggered if better target AP found</a:t>
            </a:r>
          </a:p>
        </p:txBody>
      </p:sp>
    </p:spTree>
    <p:extLst>
      <p:ext uri="{BB962C8B-B14F-4D97-AF65-F5344CB8AC3E}">
        <p14:creationId xmlns:p14="http://schemas.microsoft.com/office/powerpoint/2010/main" val="3707345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83" y="0"/>
            <a:ext cx="4853353" cy="6858000"/>
          </a:xfrm>
          <a:prstGeom prst="rect">
            <a:avLst/>
          </a:prstGeom>
        </p:spPr>
      </p:pic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5438"/>
            <a:ext cx="4079630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Optimal Path Task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6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40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8087" y="1260856"/>
            <a:ext cx="11201400" cy="413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Certifiable EasyMesh MultiAP controller.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Single process task scheduler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Each task implements a MultiAP or Intel enhancement functionality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Message Router – </a:t>
            </a:r>
            <a:r>
              <a:rPr lang="en-US" sz="2400" dirty="0"/>
              <a:t>Routes CMDUs Controller </a:t>
            </a:r>
            <a:r>
              <a:rPr lang="en-US" sz="2400" dirty="0">
                <a:sym typeface="Wingdings" panose="05000000000000000000" pitchFamily="2" charset="2"/>
              </a:rPr>
              <a:t> Agent</a:t>
            </a:r>
            <a:endParaRPr lang="en-US" sz="24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330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266651"/>
            <a:ext cx="10972800" cy="625975"/>
          </a:xfrm>
        </p:spPr>
        <p:txBody>
          <a:bodyPr/>
          <a:lstStyle/>
          <a:p>
            <a:r>
              <a:rPr lang="en-US" sz="3200" dirty="0"/>
              <a:t>High-level Controller Architecture </a:t>
            </a:r>
            <a:br>
              <a:rPr lang="en-US" sz="3200" dirty="0"/>
            </a:br>
            <a:endParaRPr lang="en-US" sz="32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3C21178B-78CE-4668-B759-69663EAA8C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0718" y="1016000"/>
            <a:ext cx="11726333" cy="4557184"/>
            <a:chOff x="109" y="480"/>
            <a:chExt cx="5540" cy="2153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EFD726A0-80DD-4175-9FE4-531C179155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9" y="480"/>
              <a:ext cx="5540" cy="2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05">
              <a:extLst>
                <a:ext uri="{FF2B5EF4-FFF2-40B4-BE49-F238E27FC236}">
                  <a16:creationId xmlns:a16="http://schemas.microsoft.com/office/drawing/2014/main" id="{5E257F02-825F-47AE-89AE-D7A7BB2B9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" y="487"/>
              <a:ext cx="5471" cy="2143"/>
              <a:chOff x="175" y="487"/>
              <a:chExt cx="5471" cy="2143"/>
            </a:xfrm>
          </p:grpSpPr>
          <p:pic>
            <p:nvPicPr>
              <p:cNvPr id="2053" name="Picture 5">
                <a:extLst>
                  <a:ext uri="{FF2B5EF4-FFF2-40B4-BE49-F238E27FC236}">
                    <a16:creationId xmlns:a16="http://schemas.microsoft.com/office/drawing/2014/main" id="{C54628AD-7D32-424F-B051-CC5B704F46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" y="487"/>
                <a:ext cx="3734" cy="2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E4693A0C-28F6-41CD-AB1B-0CBC6A44E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4" y="490"/>
                <a:ext cx="3728" cy="2136"/>
              </a:xfrm>
              <a:custGeom>
                <a:avLst/>
                <a:gdLst>
                  <a:gd name="T0" fmla="*/ 156 w 17235"/>
                  <a:gd name="T1" fmla="*/ 9857 h 9857"/>
                  <a:gd name="T2" fmla="*/ 17079 w 17235"/>
                  <a:gd name="T3" fmla="*/ 9857 h 9857"/>
                  <a:gd name="T4" fmla="*/ 17235 w 17235"/>
                  <a:gd name="T5" fmla="*/ 9701 h 9857"/>
                  <a:gd name="T6" fmla="*/ 17235 w 17235"/>
                  <a:gd name="T7" fmla="*/ 156 h 9857"/>
                  <a:gd name="T8" fmla="*/ 17079 w 17235"/>
                  <a:gd name="T9" fmla="*/ 0 h 9857"/>
                  <a:gd name="T10" fmla="*/ 156 w 17235"/>
                  <a:gd name="T11" fmla="*/ 0 h 9857"/>
                  <a:gd name="T12" fmla="*/ 0 w 17235"/>
                  <a:gd name="T13" fmla="*/ 156 h 9857"/>
                  <a:gd name="T14" fmla="*/ 0 w 17235"/>
                  <a:gd name="T15" fmla="*/ 9701 h 9857"/>
                  <a:gd name="T16" fmla="*/ 156 w 17235"/>
                  <a:gd name="T17" fmla="*/ 9857 h 9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35" h="9857">
                    <a:moveTo>
                      <a:pt x="156" y="9857"/>
                    </a:moveTo>
                    <a:lnTo>
                      <a:pt x="17079" y="9857"/>
                    </a:lnTo>
                    <a:cubicBezTo>
                      <a:pt x="17165" y="9857"/>
                      <a:pt x="17235" y="9787"/>
                      <a:pt x="17235" y="9701"/>
                    </a:cubicBezTo>
                    <a:lnTo>
                      <a:pt x="17235" y="156"/>
                    </a:lnTo>
                    <a:cubicBezTo>
                      <a:pt x="17235" y="70"/>
                      <a:pt x="17165" y="0"/>
                      <a:pt x="17079" y="0"/>
                    </a:cubicBezTo>
                    <a:lnTo>
                      <a:pt x="156" y="0"/>
                    </a:lnTo>
                    <a:cubicBezTo>
                      <a:pt x="70" y="0"/>
                      <a:pt x="0" y="70"/>
                      <a:pt x="0" y="156"/>
                    </a:cubicBezTo>
                    <a:lnTo>
                      <a:pt x="0" y="9701"/>
                    </a:lnTo>
                    <a:cubicBezTo>
                      <a:pt x="0" y="9787"/>
                      <a:pt x="70" y="9857"/>
                      <a:pt x="156" y="9857"/>
                    </a:cubicBezTo>
                    <a:close/>
                  </a:path>
                </a:pathLst>
              </a:custGeom>
              <a:noFill/>
              <a:ln w="15875" cap="sq">
                <a:solidFill>
                  <a:srgbClr val="668BB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7">
                <a:extLst>
                  <a:ext uri="{FF2B5EF4-FFF2-40B4-BE49-F238E27FC236}">
                    <a16:creationId xmlns:a16="http://schemas.microsoft.com/office/drawing/2014/main" id="{EF84F1FE-A86C-4D6B-9AA2-FB392778E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1" y="505"/>
                <a:ext cx="739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333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PRPL mesh Controller </a:t>
                </a:r>
                <a:endParaRPr lang="en-US" altLang="en-US" sz="2400" dirty="0"/>
              </a:p>
            </p:txBody>
          </p:sp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003D28AC-6F65-471C-BD15-382E01B455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716"/>
                <a:ext cx="93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7" name="Picture 9">
                <a:extLst>
                  <a:ext uri="{FF2B5EF4-FFF2-40B4-BE49-F238E27FC236}">
                    <a16:creationId xmlns:a16="http://schemas.microsoft.com/office/drawing/2014/main" id="{BCDD110A-5034-48B3-8CA2-A9841BFBA6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716"/>
                <a:ext cx="93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AC0FAA64-7470-458B-AA8B-077E37CF4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729"/>
                <a:ext cx="889" cy="190"/>
              </a:xfrm>
              <a:custGeom>
                <a:avLst/>
                <a:gdLst>
                  <a:gd name="T0" fmla="*/ 50 w 4112"/>
                  <a:gd name="T1" fmla="*/ 876 h 876"/>
                  <a:gd name="T2" fmla="*/ 4062 w 4112"/>
                  <a:gd name="T3" fmla="*/ 876 h 876"/>
                  <a:gd name="T4" fmla="*/ 4112 w 4112"/>
                  <a:gd name="T5" fmla="*/ 826 h 876"/>
                  <a:gd name="T6" fmla="*/ 4112 w 4112"/>
                  <a:gd name="T7" fmla="*/ 50 h 876"/>
                  <a:gd name="T8" fmla="*/ 4062 w 4112"/>
                  <a:gd name="T9" fmla="*/ 0 h 876"/>
                  <a:gd name="T10" fmla="*/ 50 w 4112"/>
                  <a:gd name="T11" fmla="*/ 0 h 876"/>
                  <a:gd name="T12" fmla="*/ 0 w 4112"/>
                  <a:gd name="T13" fmla="*/ 50 h 876"/>
                  <a:gd name="T14" fmla="*/ 0 w 4112"/>
                  <a:gd name="T15" fmla="*/ 826 h 876"/>
                  <a:gd name="T16" fmla="*/ 50 w 4112"/>
                  <a:gd name="T17" fmla="*/ 876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876">
                    <a:moveTo>
                      <a:pt x="50" y="876"/>
                    </a:moveTo>
                    <a:lnTo>
                      <a:pt x="4062" y="876"/>
                    </a:lnTo>
                    <a:cubicBezTo>
                      <a:pt x="4090" y="876"/>
                      <a:pt x="4112" y="854"/>
                      <a:pt x="4112" y="826"/>
                    </a:cubicBezTo>
                    <a:lnTo>
                      <a:pt x="4112" y="50"/>
                    </a:lnTo>
                    <a:cubicBezTo>
                      <a:pt x="4112" y="23"/>
                      <a:pt x="4090" y="0"/>
                      <a:pt x="4062" y="0"/>
                    </a:cubicBezTo>
                    <a:lnTo>
                      <a:pt x="50" y="0"/>
                    </a:lnTo>
                    <a:cubicBezTo>
                      <a:pt x="23" y="0"/>
                      <a:pt x="0" y="23"/>
                      <a:pt x="0" y="50"/>
                    </a:cubicBezTo>
                    <a:lnTo>
                      <a:pt x="0" y="826"/>
                    </a:lnTo>
                    <a:cubicBezTo>
                      <a:pt x="0" y="854"/>
                      <a:pt x="23" y="876"/>
                      <a:pt x="50" y="876"/>
                    </a:cubicBezTo>
                    <a:close/>
                  </a:path>
                </a:pathLst>
              </a:custGeom>
              <a:solidFill>
                <a:srgbClr val="A8D08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DE18602-71E3-4DD3-9AC4-A0FC10B1B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729"/>
                <a:ext cx="889" cy="190"/>
              </a:xfrm>
              <a:custGeom>
                <a:avLst/>
                <a:gdLst>
                  <a:gd name="T0" fmla="*/ 50 w 4112"/>
                  <a:gd name="T1" fmla="*/ 876 h 876"/>
                  <a:gd name="T2" fmla="*/ 4062 w 4112"/>
                  <a:gd name="T3" fmla="*/ 876 h 876"/>
                  <a:gd name="T4" fmla="*/ 4112 w 4112"/>
                  <a:gd name="T5" fmla="*/ 826 h 876"/>
                  <a:gd name="T6" fmla="*/ 4112 w 4112"/>
                  <a:gd name="T7" fmla="*/ 50 h 876"/>
                  <a:gd name="T8" fmla="*/ 4062 w 4112"/>
                  <a:gd name="T9" fmla="*/ 0 h 876"/>
                  <a:gd name="T10" fmla="*/ 50 w 4112"/>
                  <a:gd name="T11" fmla="*/ 0 h 876"/>
                  <a:gd name="T12" fmla="*/ 0 w 4112"/>
                  <a:gd name="T13" fmla="*/ 50 h 876"/>
                  <a:gd name="T14" fmla="*/ 0 w 4112"/>
                  <a:gd name="T15" fmla="*/ 826 h 876"/>
                  <a:gd name="T16" fmla="*/ 50 w 4112"/>
                  <a:gd name="T17" fmla="*/ 876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876">
                    <a:moveTo>
                      <a:pt x="50" y="876"/>
                    </a:moveTo>
                    <a:lnTo>
                      <a:pt x="4062" y="876"/>
                    </a:lnTo>
                    <a:cubicBezTo>
                      <a:pt x="4090" y="876"/>
                      <a:pt x="4112" y="854"/>
                      <a:pt x="4112" y="826"/>
                    </a:cubicBezTo>
                    <a:lnTo>
                      <a:pt x="4112" y="50"/>
                    </a:lnTo>
                    <a:cubicBezTo>
                      <a:pt x="4112" y="23"/>
                      <a:pt x="4090" y="0"/>
                      <a:pt x="4062" y="0"/>
                    </a:cubicBezTo>
                    <a:lnTo>
                      <a:pt x="50" y="0"/>
                    </a:lnTo>
                    <a:cubicBezTo>
                      <a:pt x="23" y="0"/>
                      <a:pt x="0" y="23"/>
                      <a:pt x="0" y="50"/>
                    </a:cubicBezTo>
                    <a:lnTo>
                      <a:pt x="0" y="826"/>
                    </a:lnTo>
                    <a:cubicBezTo>
                      <a:pt x="0" y="854"/>
                      <a:pt x="23" y="876"/>
                      <a:pt x="50" y="876"/>
                    </a:cubicBezTo>
                    <a:close/>
                  </a:path>
                </a:pathLst>
              </a:cu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6B1D62D5-A54A-488A-A67F-8BEE03AE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7" y="791"/>
                <a:ext cx="24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Master DB</a:t>
                </a:r>
                <a:endParaRPr lang="en-US" altLang="en-US" sz="2400"/>
              </a:p>
            </p:txBody>
          </p:sp>
          <p:pic>
            <p:nvPicPr>
              <p:cNvPr id="2061" name="Picture 13">
                <a:extLst>
                  <a:ext uri="{FF2B5EF4-FFF2-40B4-BE49-F238E27FC236}">
                    <a16:creationId xmlns:a16="http://schemas.microsoft.com/office/drawing/2014/main" id="{49E05C48-FEEC-45CF-BA24-5193A5BAFC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6" y="709"/>
                <a:ext cx="644" cy="1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47EE489A-FE58-46B0-B0EE-E4DB40AEE3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6" y="709"/>
                <a:ext cx="644" cy="1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3" name="Picture 15">
                <a:extLst>
                  <a:ext uri="{FF2B5EF4-FFF2-40B4-BE49-F238E27FC236}">
                    <a16:creationId xmlns:a16="http://schemas.microsoft.com/office/drawing/2014/main" id="{FEF12D8B-B87B-4DE7-BA0E-6A303FAE98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0" y="726"/>
                <a:ext cx="595" cy="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1F5B2302-A78D-41CC-9B1E-4DB5084B8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726"/>
                <a:ext cx="588" cy="1769"/>
              </a:xfrm>
              <a:custGeom>
                <a:avLst/>
                <a:gdLst>
                  <a:gd name="T0" fmla="*/ 2682 w 2721"/>
                  <a:gd name="T1" fmla="*/ 8163 h 8163"/>
                  <a:gd name="T2" fmla="*/ 39 w 2721"/>
                  <a:gd name="T3" fmla="*/ 8163 h 8163"/>
                  <a:gd name="T4" fmla="*/ 0 w 2721"/>
                  <a:gd name="T5" fmla="*/ 8124 h 8163"/>
                  <a:gd name="T6" fmla="*/ 0 w 2721"/>
                  <a:gd name="T7" fmla="*/ 39 h 8163"/>
                  <a:gd name="T8" fmla="*/ 39 w 2721"/>
                  <a:gd name="T9" fmla="*/ 0 h 8163"/>
                  <a:gd name="T10" fmla="*/ 2682 w 2721"/>
                  <a:gd name="T11" fmla="*/ 0 h 8163"/>
                  <a:gd name="T12" fmla="*/ 2721 w 2721"/>
                  <a:gd name="T13" fmla="*/ 39 h 8163"/>
                  <a:gd name="T14" fmla="*/ 2721 w 2721"/>
                  <a:gd name="T15" fmla="*/ 8124 h 8163"/>
                  <a:gd name="T16" fmla="*/ 2682 w 2721"/>
                  <a:gd name="T17" fmla="*/ 8163 h 8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21" h="8163">
                    <a:moveTo>
                      <a:pt x="2682" y="8163"/>
                    </a:moveTo>
                    <a:lnTo>
                      <a:pt x="39" y="8163"/>
                    </a:lnTo>
                    <a:cubicBezTo>
                      <a:pt x="18" y="8163"/>
                      <a:pt x="0" y="8146"/>
                      <a:pt x="0" y="8124"/>
                    </a:cubicBezTo>
                    <a:lnTo>
                      <a:pt x="0" y="39"/>
                    </a:lnTo>
                    <a:cubicBezTo>
                      <a:pt x="0" y="17"/>
                      <a:pt x="18" y="0"/>
                      <a:pt x="39" y="0"/>
                    </a:cubicBezTo>
                    <a:lnTo>
                      <a:pt x="2682" y="0"/>
                    </a:lnTo>
                    <a:cubicBezTo>
                      <a:pt x="2704" y="0"/>
                      <a:pt x="2721" y="17"/>
                      <a:pt x="2721" y="39"/>
                    </a:cubicBezTo>
                    <a:lnTo>
                      <a:pt x="2721" y="8124"/>
                    </a:lnTo>
                    <a:cubicBezTo>
                      <a:pt x="2721" y="8146"/>
                      <a:pt x="2704" y="8163"/>
                      <a:pt x="2682" y="8163"/>
                    </a:cubicBezTo>
                    <a:close/>
                  </a:path>
                </a:pathLst>
              </a:custGeom>
              <a:noFill/>
              <a:ln w="222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17">
                <a:extLst>
                  <a:ext uri="{FF2B5EF4-FFF2-40B4-BE49-F238E27FC236}">
                    <a16:creationId xmlns:a16="http://schemas.microsoft.com/office/drawing/2014/main" id="{15A990BD-B9CA-4B9C-A7B7-F6273FC2E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" y="1557"/>
                <a:ext cx="328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3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Controller</a:t>
                </a:r>
                <a:endParaRPr lang="en-US" altLang="en-US" sz="2400"/>
              </a:p>
            </p:txBody>
          </p:sp>
          <p:pic>
            <p:nvPicPr>
              <p:cNvPr id="2066" name="Picture 18">
                <a:extLst>
                  <a:ext uri="{FF2B5EF4-FFF2-40B4-BE49-F238E27FC236}">
                    <a16:creationId xmlns:a16="http://schemas.microsoft.com/office/drawing/2014/main" id="{EB0E3561-883C-4C79-8D9B-BCB32DBCB5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983"/>
                <a:ext cx="935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7" name="Picture 19">
                <a:extLst>
                  <a:ext uri="{FF2B5EF4-FFF2-40B4-BE49-F238E27FC236}">
                    <a16:creationId xmlns:a16="http://schemas.microsoft.com/office/drawing/2014/main" id="{9B4E07DE-86EA-40FE-908E-F2749C6D0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983"/>
                <a:ext cx="935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" name="Picture 20">
                <a:extLst>
                  <a:ext uri="{FF2B5EF4-FFF2-40B4-BE49-F238E27FC236}">
                    <a16:creationId xmlns:a16="http://schemas.microsoft.com/office/drawing/2014/main" id="{56D23A93-A5FC-473A-8658-6F0F5ECE7D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" y="993"/>
                <a:ext cx="892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3B0C686F-F816-453E-BFC4-4E275B5B9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995"/>
                <a:ext cx="889" cy="193"/>
              </a:xfrm>
              <a:custGeom>
                <a:avLst/>
                <a:gdLst>
                  <a:gd name="T0" fmla="*/ 127 w 4112"/>
                  <a:gd name="T1" fmla="*/ 891 h 891"/>
                  <a:gd name="T2" fmla="*/ 3986 w 4112"/>
                  <a:gd name="T3" fmla="*/ 891 h 891"/>
                  <a:gd name="T4" fmla="*/ 4112 w 4112"/>
                  <a:gd name="T5" fmla="*/ 764 h 891"/>
                  <a:gd name="T6" fmla="*/ 4112 w 4112"/>
                  <a:gd name="T7" fmla="*/ 126 h 891"/>
                  <a:gd name="T8" fmla="*/ 3986 w 4112"/>
                  <a:gd name="T9" fmla="*/ 0 h 891"/>
                  <a:gd name="T10" fmla="*/ 127 w 4112"/>
                  <a:gd name="T11" fmla="*/ 0 h 891"/>
                  <a:gd name="T12" fmla="*/ 0 w 4112"/>
                  <a:gd name="T13" fmla="*/ 126 h 891"/>
                  <a:gd name="T14" fmla="*/ 0 w 4112"/>
                  <a:gd name="T15" fmla="*/ 764 h 891"/>
                  <a:gd name="T16" fmla="*/ 127 w 4112"/>
                  <a:gd name="T17" fmla="*/ 891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891">
                    <a:moveTo>
                      <a:pt x="127" y="891"/>
                    </a:moveTo>
                    <a:lnTo>
                      <a:pt x="3986" y="891"/>
                    </a:lnTo>
                    <a:cubicBezTo>
                      <a:pt x="4056" y="891"/>
                      <a:pt x="4112" y="834"/>
                      <a:pt x="4112" y="764"/>
                    </a:cubicBezTo>
                    <a:lnTo>
                      <a:pt x="4112" y="126"/>
                    </a:lnTo>
                    <a:cubicBezTo>
                      <a:pt x="4112" y="56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6"/>
                      <a:pt x="0" y="126"/>
                    </a:cubicBezTo>
                    <a:lnTo>
                      <a:pt x="0" y="764"/>
                    </a:lnTo>
                    <a:cubicBezTo>
                      <a:pt x="0" y="834"/>
                      <a:pt x="57" y="891"/>
                      <a:pt x="127" y="891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22">
                <a:extLst>
                  <a:ext uri="{FF2B5EF4-FFF2-40B4-BE49-F238E27FC236}">
                    <a16:creationId xmlns:a16="http://schemas.microsoft.com/office/drawing/2014/main" id="{02FDDECC-D69F-4794-8106-FC09EA1B0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1058"/>
                <a:ext cx="18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DB Algo</a:t>
                </a:r>
                <a:endParaRPr lang="en-US" altLang="en-US" sz="2400"/>
              </a:p>
            </p:txBody>
          </p:sp>
          <p:pic>
            <p:nvPicPr>
              <p:cNvPr id="2071" name="Picture 23">
                <a:extLst>
                  <a:ext uri="{FF2B5EF4-FFF2-40B4-BE49-F238E27FC236}">
                    <a16:creationId xmlns:a16="http://schemas.microsoft.com/office/drawing/2014/main" id="{E2E1A957-BB1E-44FF-BA88-26101ADDAA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1239"/>
                <a:ext cx="93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" name="Picture 24">
                <a:extLst>
                  <a:ext uri="{FF2B5EF4-FFF2-40B4-BE49-F238E27FC236}">
                    <a16:creationId xmlns:a16="http://schemas.microsoft.com/office/drawing/2014/main" id="{87E61E5C-F6C5-43D0-8E44-021A7C5B7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1239"/>
                <a:ext cx="93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3" name="Picture 25">
                <a:extLst>
                  <a:ext uri="{FF2B5EF4-FFF2-40B4-BE49-F238E27FC236}">
                    <a16:creationId xmlns:a16="http://schemas.microsoft.com/office/drawing/2014/main" id="{3DA11F80-34E3-42FF-A0D9-2C482B13F4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" y="1250"/>
                <a:ext cx="8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id="{4EA1A197-8581-4A3C-A248-50EE3F4DF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1250"/>
                <a:ext cx="889" cy="193"/>
              </a:xfrm>
              <a:custGeom>
                <a:avLst/>
                <a:gdLst>
                  <a:gd name="T0" fmla="*/ 127 w 4112"/>
                  <a:gd name="T1" fmla="*/ 891 h 891"/>
                  <a:gd name="T2" fmla="*/ 3986 w 4112"/>
                  <a:gd name="T3" fmla="*/ 891 h 891"/>
                  <a:gd name="T4" fmla="*/ 4112 w 4112"/>
                  <a:gd name="T5" fmla="*/ 764 h 891"/>
                  <a:gd name="T6" fmla="*/ 4112 w 4112"/>
                  <a:gd name="T7" fmla="*/ 126 h 891"/>
                  <a:gd name="T8" fmla="*/ 3986 w 4112"/>
                  <a:gd name="T9" fmla="*/ 0 h 891"/>
                  <a:gd name="T10" fmla="*/ 127 w 4112"/>
                  <a:gd name="T11" fmla="*/ 0 h 891"/>
                  <a:gd name="T12" fmla="*/ 0 w 4112"/>
                  <a:gd name="T13" fmla="*/ 126 h 891"/>
                  <a:gd name="T14" fmla="*/ 0 w 4112"/>
                  <a:gd name="T15" fmla="*/ 764 h 891"/>
                  <a:gd name="T16" fmla="*/ 127 w 4112"/>
                  <a:gd name="T17" fmla="*/ 891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891">
                    <a:moveTo>
                      <a:pt x="127" y="891"/>
                    </a:moveTo>
                    <a:lnTo>
                      <a:pt x="3986" y="891"/>
                    </a:lnTo>
                    <a:cubicBezTo>
                      <a:pt x="4056" y="891"/>
                      <a:pt x="4112" y="834"/>
                      <a:pt x="4112" y="764"/>
                    </a:cubicBezTo>
                    <a:lnTo>
                      <a:pt x="4112" y="126"/>
                    </a:lnTo>
                    <a:cubicBezTo>
                      <a:pt x="4112" y="56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6"/>
                      <a:pt x="0" y="126"/>
                    </a:cubicBezTo>
                    <a:lnTo>
                      <a:pt x="0" y="764"/>
                    </a:lnTo>
                    <a:cubicBezTo>
                      <a:pt x="0" y="834"/>
                      <a:pt x="57" y="891"/>
                      <a:pt x="127" y="891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35D7E251-83AB-457F-BA7C-C3AE46091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1313"/>
                <a:ext cx="28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SON Actions</a:t>
                </a:r>
                <a:endParaRPr lang="en-US" altLang="en-US" sz="2400"/>
              </a:p>
            </p:txBody>
          </p:sp>
          <p:pic>
            <p:nvPicPr>
              <p:cNvPr id="2076" name="Picture 28">
                <a:extLst>
                  <a:ext uri="{FF2B5EF4-FFF2-40B4-BE49-F238E27FC236}">
                    <a16:creationId xmlns:a16="http://schemas.microsoft.com/office/drawing/2014/main" id="{9CE709B7-2CFF-457A-8803-8ECFA86283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712"/>
                <a:ext cx="92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7" name="Picture 29">
                <a:extLst>
                  <a:ext uri="{FF2B5EF4-FFF2-40B4-BE49-F238E27FC236}">
                    <a16:creationId xmlns:a16="http://schemas.microsoft.com/office/drawing/2014/main" id="{0353CB71-02F6-44B8-8621-CC5BB22B5E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712"/>
                <a:ext cx="92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B5E2FBD6-AD1D-471A-B70A-E9A680C2B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726"/>
                <a:ext cx="876" cy="193"/>
              </a:xfrm>
              <a:custGeom>
                <a:avLst/>
                <a:gdLst>
                  <a:gd name="T0" fmla="*/ 49 w 4051"/>
                  <a:gd name="T1" fmla="*/ 891 h 891"/>
                  <a:gd name="T2" fmla="*/ 4002 w 4051"/>
                  <a:gd name="T3" fmla="*/ 891 h 891"/>
                  <a:gd name="T4" fmla="*/ 4051 w 4051"/>
                  <a:gd name="T5" fmla="*/ 842 h 891"/>
                  <a:gd name="T6" fmla="*/ 4051 w 4051"/>
                  <a:gd name="T7" fmla="*/ 49 h 891"/>
                  <a:gd name="T8" fmla="*/ 4002 w 4051"/>
                  <a:gd name="T9" fmla="*/ 0 h 891"/>
                  <a:gd name="T10" fmla="*/ 49 w 4051"/>
                  <a:gd name="T11" fmla="*/ 0 h 891"/>
                  <a:gd name="T12" fmla="*/ 0 w 4051"/>
                  <a:gd name="T13" fmla="*/ 49 h 891"/>
                  <a:gd name="T14" fmla="*/ 0 w 4051"/>
                  <a:gd name="T15" fmla="*/ 842 h 891"/>
                  <a:gd name="T16" fmla="*/ 49 w 4051"/>
                  <a:gd name="T17" fmla="*/ 891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1" h="891">
                    <a:moveTo>
                      <a:pt x="49" y="891"/>
                    </a:moveTo>
                    <a:lnTo>
                      <a:pt x="4002" y="891"/>
                    </a:lnTo>
                    <a:cubicBezTo>
                      <a:pt x="4029" y="891"/>
                      <a:pt x="4051" y="869"/>
                      <a:pt x="4051" y="842"/>
                    </a:cubicBezTo>
                    <a:lnTo>
                      <a:pt x="4051" y="49"/>
                    </a:lnTo>
                    <a:cubicBezTo>
                      <a:pt x="4051" y="22"/>
                      <a:pt x="4029" y="0"/>
                      <a:pt x="4002" y="0"/>
                    </a:cubicBezTo>
                    <a:lnTo>
                      <a:pt x="49" y="0"/>
                    </a:lnTo>
                    <a:cubicBezTo>
                      <a:pt x="22" y="0"/>
                      <a:pt x="0" y="22"/>
                      <a:pt x="0" y="49"/>
                    </a:cubicBezTo>
                    <a:lnTo>
                      <a:pt x="0" y="842"/>
                    </a:lnTo>
                    <a:cubicBezTo>
                      <a:pt x="0" y="869"/>
                      <a:pt x="22" y="891"/>
                      <a:pt x="49" y="891"/>
                    </a:cubicBezTo>
                    <a:close/>
                  </a:path>
                </a:pathLst>
              </a:custGeom>
              <a:solidFill>
                <a:srgbClr val="A8D08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82919BC4-AECE-49A2-A788-FE3D95D96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726"/>
                <a:ext cx="876" cy="193"/>
              </a:xfrm>
              <a:custGeom>
                <a:avLst/>
                <a:gdLst>
                  <a:gd name="T0" fmla="*/ 49 w 4051"/>
                  <a:gd name="T1" fmla="*/ 891 h 891"/>
                  <a:gd name="T2" fmla="*/ 4002 w 4051"/>
                  <a:gd name="T3" fmla="*/ 891 h 891"/>
                  <a:gd name="T4" fmla="*/ 4051 w 4051"/>
                  <a:gd name="T5" fmla="*/ 842 h 891"/>
                  <a:gd name="T6" fmla="*/ 4051 w 4051"/>
                  <a:gd name="T7" fmla="*/ 49 h 891"/>
                  <a:gd name="T8" fmla="*/ 4002 w 4051"/>
                  <a:gd name="T9" fmla="*/ 0 h 891"/>
                  <a:gd name="T10" fmla="*/ 49 w 4051"/>
                  <a:gd name="T11" fmla="*/ 0 h 891"/>
                  <a:gd name="T12" fmla="*/ 0 w 4051"/>
                  <a:gd name="T13" fmla="*/ 49 h 891"/>
                  <a:gd name="T14" fmla="*/ 0 w 4051"/>
                  <a:gd name="T15" fmla="*/ 842 h 891"/>
                  <a:gd name="T16" fmla="*/ 49 w 4051"/>
                  <a:gd name="T17" fmla="*/ 891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1" h="891">
                    <a:moveTo>
                      <a:pt x="49" y="891"/>
                    </a:moveTo>
                    <a:lnTo>
                      <a:pt x="4002" y="891"/>
                    </a:lnTo>
                    <a:cubicBezTo>
                      <a:pt x="4029" y="891"/>
                      <a:pt x="4051" y="869"/>
                      <a:pt x="4051" y="842"/>
                    </a:cubicBezTo>
                    <a:lnTo>
                      <a:pt x="4051" y="49"/>
                    </a:lnTo>
                    <a:cubicBezTo>
                      <a:pt x="4051" y="22"/>
                      <a:pt x="4029" y="0"/>
                      <a:pt x="4002" y="0"/>
                    </a:cubicBezTo>
                    <a:lnTo>
                      <a:pt x="49" y="0"/>
                    </a:lnTo>
                    <a:cubicBezTo>
                      <a:pt x="22" y="0"/>
                      <a:pt x="0" y="22"/>
                      <a:pt x="0" y="49"/>
                    </a:cubicBezTo>
                    <a:lnTo>
                      <a:pt x="0" y="842"/>
                    </a:lnTo>
                    <a:cubicBezTo>
                      <a:pt x="0" y="869"/>
                      <a:pt x="22" y="891"/>
                      <a:pt x="49" y="891"/>
                    </a:cubicBezTo>
                    <a:close/>
                  </a:path>
                </a:pathLst>
              </a:cu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Rectangle 32">
                <a:extLst>
                  <a:ext uri="{FF2B5EF4-FFF2-40B4-BE49-F238E27FC236}">
                    <a16:creationId xmlns:a16="http://schemas.microsoft.com/office/drawing/2014/main" id="{B7622E00-1B8B-48A7-B336-26CBA96BE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789"/>
                <a:ext cx="2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 Pool</a:t>
                </a:r>
                <a:endParaRPr lang="en-US" altLang="en-US" sz="2400"/>
              </a:p>
            </p:txBody>
          </p:sp>
          <p:pic>
            <p:nvPicPr>
              <p:cNvPr id="2081" name="Picture 33">
                <a:extLst>
                  <a:ext uri="{FF2B5EF4-FFF2-40B4-BE49-F238E27FC236}">
                    <a16:creationId xmlns:a16="http://schemas.microsoft.com/office/drawing/2014/main" id="{3C111706-176C-489B-BEF3-3120DDB621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1499"/>
                <a:ext cx="93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2" name="Picture 34">
                <a:extLst>
                  <a:ext uri="{FF2B5EF4-FFF2-40B4-BE49-F238E27FC236}">
                    <a16:creationId xmlns:a16="http://schemas.microsoft.com/office/drawing/2014/main" id="{5C704D54-A827-4278-B30B-98A5E4CDC6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1499"/>
                <a:ext cx="93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" name="Picture 35">
                <a:extLst>
                  <a:ext uri="{FF2B5EF4-FFF2-40B4-BE49-F238E27FC236}">
                    <a16:creationId xmlns:a16="http://schemas.microsoft.com/office/drawing/2014/main" id="{7D456231-D631-4FAD-B58B-29B562F4F5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" y="1510"/>
                <a:ext cx="8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41" name="Freeform 36">
                <a:extLst>
                  <a:ext uri="{FF2B5EF4-FFF2-40B4-BE49-F238E27FC236}">
                    <a16:creationId xmlns:a16="http://schemas.microsoft.com/office/drawing/2014/main" id="{D0D5C70C-604D-4389-AF7C-1B61F6E39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1512"/>
                <a:ext cx="889" cy="193"/>
              </a:xfrm>
              <a:custGeom>
                <a:avLst/>
                <a:gdLst>
                  <a:gd name="T0" fmla="*/ 127 w 4112"/>
                  <a:gd name="T1" fmla="*/ 891 h 891"/>
                  <a:gd name="T2" fmla="*/ 3986 w 4112"/>
                  <a:gd name="T3" fmla="*/ 891 h 891"/>
                  <a:gd name="T4" fmla="*/ 4112 w 4112"/>
                  <a:gd name="T5" fmla="*/ 765 h 891"/>
                  <a:gd name="T6" fmla="*/ 4112 w 4112"/>
                  <a:gd name="T7" fmla="*/ 127 h 891"/>
                  <a:gd name="T8" fmla="*/ 3986 w 4112"/>
                  <a:gd name="T9" fmla="*/ 0 h 891"/>
                  <a:gd name="T10" fmla="*/ 127 w 4112"/>
                  <a:gd name="T11" fmla="*/ 0 h 891"/>
                  <a:gd name="T12" fmla="*/ 0 w 4112"/>
                  <a:gd name="T13" fmla="*/ 127 h 891"/>
                  <a:gd name="T14" fmla="*/ 0 w 4112"/>
                  <a:gd name="T15" fmla="*/ 765 h 891"/>
                  <a:gd name="T16" fmla="*/ 127 w 4112"/>
                  <a:gd name="T17" fmla="*/ 891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891">
                    <a:moveTo>
                      <a:pt x="127" y="891"/>
                    </a:moveTo>
                    <a:lnTo>
                      <a:pt x="3986" y="891"/>
                    </a:lnTo>
                    <a:cubicBezTo>
                      <a:pt x="4056" y="891"/>
                      <a:pt x="4112" y="835"/>
                      <a:pt x="4112" y="765"/>
                    </a:cubicBezTo>
                    <a:lnTo>
                      <a:pt x="4112" y="127"/>
                    </a:lnTo>
                    <a:cubicBezTo>
                      <a:pt x="4112" y="57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7"/>
                      <a:pt x="0" y="127"/>
                    </a:cubicBezTo>
                    <a:lnTo>
                      <a:pt x="0" y="765"/>
                    </a:lnTo>
                    <a:cubicBezTo>
                      <a:pt x="0" y="835"/>
                      <a:pt x="57" y="891"/>
                      <a:pt x="127" y="891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Rectangle 37">
                <a:extLst>
                  <a:ext uri="{FF2B5EF4-FFF2-40B4-BE49-F238E27FC236}">
                    <a16:creationId xmlns:a16="http://schemas.microsoft.com/office/drawing/2014/main" id="{966C233B-4BAC-4CAE-A374-344156D51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1575"/>
                <a:ext cx="3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Controller CLI</a:t>
                </a:r>
                <a:endParaRPr lang="en-US" altLang="en-US" sz="2400"/>
              </a:p>
            </p:txBody>
          </p:sp>
          <p:sp>
            <p:nvSpPr>
              <p:cNvPr id="2243" name="Line 38">
                <a:extLst>
                  <a:ext uri="{FF2B5EF4-FFF2-40B4-BE49-F238E27FC236}">
                    <a16:creationId xmlns:a16="http://schemas.microsoft.com/office/drawing/2014/main" id="{96728B28-3DAC-4E39-BDBB-BC2583427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6" y="1283"/>
                <a:ext cx="184" cy="0"/>
              </a:xfrm>
              <a:prstGeom prst="line">
                <a:avLst/>
              </a:prstGeom>
              <a:noFill/>
              <a:ln w="15875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Freeform 39">
                <a:extLst>
                  <a:ext uri="{FF2B5EF4-FFF2-40B4-BE49-F238E27FC236}">
                    <a16:creationId xmlns:a16="http://schemas.microsoft.com/office/drawing/2014/main" id="{7F0D1594-A28D-479E-999E-2EE559DE4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5" y="1261"/>
                <a:ext cx="66" cy="44"/>
              </a:xfrm>
              <a:custGeom>
                <a:avLst/>
                <a:gdLst>
                  <a:gd name="T0" fmla="*/ 0 w 66"/>
                  <a:gd name="T1" fmla="*/ 0 h 44"/>
                  <a:gd name="T2" fmla="*/ 66 w 66"/>
                  <a:gd name="T3" fmla="*/ 22 h 44"/>
                  <a:gd name="T4" fmla="*/ 0 w 66"/>
                  <a:gd name="T5" fmla="*/ 44 h 44"/>
                  <a:gd name="T6" fmla="*/ 0 w 66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44">
                    <a:moveTo>
                      <a:pt x="0" y="0"/>
                    </a:moveTo>
                    <a:lnTo>
                      <a:pt x="66" y="22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Rectangle 40">
                <a:extLst>
                  <a:ext uri="{FF2B5EF4-FFF2-40B4-BE49-F238E27FC236}">
                    <a16:creationId xmlns:a16="http://schemas.microsoft.com/office/drawing/2014/main" id="{5DCB264D-FDE1-4245-8EF6-8497577BF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1300"/>
                <a:ext cx="203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800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Controller</a:t>
                </a:r>
                <a:endParaRPr lang="en-US" altLang="en-US" sz="2400"/>
              </a:p>
            </p:txBody>
          </p:sp>
          <p:sp>
            <p:nvSpPr>
              <p:cNvPr id="2246" name="Rectangle 41">
                <a:extLst>
                  <a:ext uri="{FF2B5EF4-FFF2-40B4-BE49-F238E27FC236}">
                    <a16:creationId xmlns:a16="http://schemas.microsoft.com/office/drawing/2014/main" id="{C1CD4C79-05F9-4FEF-BD56-9A1FECA99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1357"/>
                <a:ext cx="85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800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UDS</a:t>
                </a:r>
                <a:endParaRPr lang="en-US" altLang="en-US" sz="2400"/>
              </a:p>
            </p:txBody>
          </p:sp>
          <p:pic>
            <p:nvPicPr>
              <p:cNvPr id="2090" name="Picture 42">
                <a:extLst>
                  <a:ext uri="{FF2B5EF4-FFF2-40B4-BE49-F238E27FC236}">
                    <a16:creationId xmlns:a16="http://schemas.microsoft.com/office/drawing/2014/main" id="{0E710025-8171-4CFA-B0F4-D2B11078A6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1770"/>
                <a:ext cx="935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1" name="Picture 43">
                <a:extLst>
                  <a:ext uri="{FF2B5EF4-FFF2-40B4-BE49-F238E27FC236}">
                    <a16:creationId xmlns:a16="http://schemas.microsoft.com/office/drawing/2014/main" id="{7AF5DC15-71F8-4499-B1DE-78E554B9B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1770"/>
                <a:ext cx="935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47" name="Freeform 44">
                <a:extLst>
                  <a:ext uri="{FF2B5EF4-FFF2-40B4-BE49-F238E27FC236}">
                    <a16:creationId xmlns:a16="http://schemas.microsoft.com/office/drawing/2014/main" id="{44342439-7469-44F7-9BC5-A75A5983F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1781"/>
                <a:ext cx="889" cy="197"/>
              </a:xfrm>
              <a:custGeom>
                <a:avLst/>
                <a:gdLst>
                  <a:gd name="T0" fmla="*/ 127 w 4112"/>
                  <a:gd name="T1" fmla="*/ 907 h 907"/>
                  <a:gd name="T2" fmla="*/ 3986 w 4112"/>
                  <a:gd name="T3" fmla="*/ 907 h 907"/>
                  <a:gd name="T4" fmla="*/ 4112 w 4112"/>
                  <a:gd name="T5" fmla="*/ 780 h 907"/>
                  <a:gd name="T6" fmla="*/ 4112 w 4112"/>
                  <a:gd name="T7" fmla="*/ 126 h 907"/>
                  <a:gd name="T8" fmla="*/ 3986 w 4112"/>
                  <a:gd name="T9" fmla="*/ 0 h 907"/>
                  <a:gd name="T10" fmla="*/ 127 w 4112"/>
                  <a:gd name="T11" fmla="*/ 0 h 907"/>
                  <a:gd name="T12" fmla="*/ 0 w 4112"/>
                  <a:gd name="T13" fmla="*/ 126 h 907"/>
                  <a:gd name="T14" fmla="*/ 0 w 4112"/>
                  <a:gd name="T15" fmla="*/ 780 h 907"/>
                  <a:gd name="T16" fmla="*/ 127 w 4112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907">
                    <a:moveTo>
                      <a:pt x="127" y="907"/>
                    </a:moveTo>
                    <a:lnTo>
                      <a:pt x="3986" y="907"/>
                    </a:lnTo>
                    <a:cubicBezTo>
                      <a:pt x="4056" y="907"/>
                      <a:pt x="4112" y="850"/>
                      <a:pt x="4112" y="780"/>
                    </a:cubicBezTo>
                    <a:lnTo>
                      <a:pt x="4112" y="126"/>
                    </a:lnTo>
                    <a:cubicBezTo>
                      <a:pt x="4112" y="56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6"/>
                      <a:pt x="0" y="126"/>
                    </a:cubicBezTo>
                    <a:lnTo>
                      <a:pt x="0" y="780"/>
                    </a:lnTo>
                    <a:cubicBezTo>
                      <a:pt x="0" y="850"/>
                      <a:pt x="57" y="907"/>
                      <a:pt x="127" y="907"/>
                    </a:cubicBezTo>
                    <a:close/>
                  </a:path>
                </a:pathLst>
              </a:custGeom>
              <a:solidFill>
                <a:srgbClr val="4F88B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Freeform 45">
                <a:extLst>
                  <a:ext uri="{FF2B5EF4-FFF2-40B4-BE49-F238E27FC236}">
                    <a16:creationId xmlns:a16="http://schemas.microsoft.com/office/drawing/2014/main" id="{07CF753C-116A-4304-8B3B-FAE50F946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1781"/>
                <a:ext cx="889" cy="197"/>
              </a:xfrm>
              <a:custGeom>
                <a:avLst/>
                <a:gdLst>
                  <a:gd name="T0" fmla="*/ 127 w 4112"/>
                  <a:gd name="T1" fmla="*/ 907 h 907"/>
                  <a:gd name="T2" fmla="*/ 3986 w 4112"/>
                  <a:gd name="T3" fmla="*/ 907 h 907"/>
                  <a:gd name="T4" fmla="*/ 4112 w 4112"/>
                  <a:gd name="T5" fmla="*/ 780 h 907"/>
                  <a:gd name="T6" fmla="*/ 4112 w 4112"/>
                  <a:gd name="T7" fmla="*/ 126 h 907"/>
                  <a:gd name="T8" fmla="*/ 3986 w 4112"/>
                  <a:gd name="T9" fmla="*/ 0 h 907"/>
                  <a:gd name="T10" fmla="*/ 127 w 4112"/>
                  <a:gd name="T11" fmla="*/ 0 h 907"/>
                  <a:gd name="T12" fmla="*/ 0 w 4112"/>
                  <a:gd name="T13" fmla="*/ 126 h 907"/>
                  <a:gd name="T14" fmla="*/ 0 w 4112"/>
                  <a:gd name="T15" fmla="*/ 780 h 907"/>
                  <a:gd name="T16" fmla="*/ 127 w 4112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907">
                    <a:moveTo>
                      <a:pt x="127" y="907"/>
                    </a:moveTo>
                    <a:lnTo>
                      <a:pt x="3986" y="907"/>
                    </a:lnTo>
                    <a:cubicBezTo>
                      <a:pt x="4056" y="907"/>
                      <a:pt x="4112" y="850"/>
                      <a:pt x="4112" y="780"/>
                    </a:cubicBezTo>
                    <a:lnTo>
                      <a:pt x="4112" y="126"/>
                    </a:lnTo>
                    <a:cubicBezTo>
                      <a:pt x="4112" y="56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6"/>
                      <a:pt x="0" y="126"/>
                    </a:cubicBezTo>
                    <a:lnTo>
                      <a:pt x="0" y="780"/>
                    </a:lnTo>
                    <a:cubicBezTo>
                      <a:pt x="0" y="850"/>
                      <a:pt x="57" y="907"/>
                      <a:pt x="127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41719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Rectangle 46">
                <a:extLst>
                  <a:ext uri="{FF2B5EF4-FFF2-40B4-BE49-F238E27FC236}">
                    <a16:creationId xmlns:a16="http://schemas.microsoft.com/office/drawing/2014/main" id="{520A4ABC-DE99-4D39-8B56-D14D27AC4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1812"/>
                <a:ext cx="26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FFFFF"/>
                    </a:solidFill>
                    <a:latin typeface="Calibri" panose="020F0502020204030204" pitchFamily="34" charset="0"/>
                  </a:rPr>
                  <a:t>LAN Clients</a:t>
                </a:r>
                <a:endParaRPr lang="en-US" altLang="en-US" sz="2400"/>
              </a:p>
            </p:txBody>
          </p:sp>
          <p:sp>
            <p:nvSpPr>
              <p:cNvPr id="2250" name="Rectangle 47">
                <a:extLst>
                  <a:ext uri="{FF2B5EF4-FFF2-40B4-BE49-F238E27FC236}">
                    <a16:creationId xmlns:a16="http://schemas.microsoft.com/office/drawing/2014/main" id="{52924FC3-7431-4683-8BAF-30E19684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1879"/>
                <a:ext cx="2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FFFFF"/>
                    </a:solidFill>
                    <a:latin typeface="Calibri" panose="020F0502020204030204" pitchFamily="34" charset="0"/>
                  </a:rPr>
                  <a:t>Discovery</a:t>
                </a:r>
                <a:endParaRPr lang="en-US" altLang="en-US" sz="2400"/>
              </a:p>
            </p:txBody>
          </p:sp>
          <p:pic>
            <p:nvPicPr>
              <p:cNvPr id="2096" name="Picture 48">
                <a:extLst>
                  <a:ext uri="{FF2B5EF4-FFF2-40B4-BE49-F238E27FC236}">
                    <a16:creationId xmlns:a16="http://schemas.microsoft.com/office/drawing/2014/main" id="{E56EA413-DE7D-4A4F-BA99-1462270A8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279"/>
                <a:ext cx="47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7" name="Picture 49">
                <a:extLst>
                  <a:ext uri="{FF2B5EF4-FFF2-40B4-BE49-F238E27FC236}">
                    <a16:creationId xmlns:a16="http://schemas.microsoft.com/office/drawing/2014/main" id="{27E26096-EFAC-486F-9396-E755C3131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279"/>
                <a:ext cx="47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1" name="Freeform 50">
                <a:extLst>
                  <a:ext uri="{FF2B5EF4-FFF2-40B4-BE49-F238E27FC236}">
                    <a16:creationId xmlns:a16="http://schemas.microsoft.com/office/drawing/2014/main" id="{12E9EFEB-DF8D-4598-A447-8E753A182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2292"/>
                <a:ext cx="432" cy="197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6 h 907"/>
                  <a:gd name="T6" fmla="*/ 1996 w 1996"/>
                  <a:gd name="T7" fmla="*/ 62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2 h 907"/>
                  <a:gd name="T14" fmla="*/ 0 w 1996"/>
                  <a:gd name="T15" fmla="*/ 846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80"/>
                      <a:pt x="1996" y="846"/>
                    </a:cubicBezTo>
                    <a:lnTo>
                      <a:pt x="1996" y="62"/>
                    </a:lnTo>
                    <a:cubicBezTo>
                      <a:pt x="1996" y="28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8" y="907"/>
                      <a:pt x="62" y="907"/>
                    </a:cubicBezTo>
                    <a:close/>
                  </a:path>
                </a:pathLst>
              </a:custGeom>
              <a:solidFill>
                <a:srgbClr val="BDD0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Freeform 51">
                <a:extLst>
                  <a:ext uri="{FF2B5EF4-FFF2-40B4-BE49-F238E27FC236}">
                    <a16:creationId xmlns:a16="http://schemas.microsoft.com/office/drawing/2014/main" id="{99D2C5D1-7571-404C-A7AB-8D02EF0D3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2292"/>
                <a:ext cx="432" cy="196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6 h 907"/>
                  <a:gd name="T6" fmla="*/ 1996 w 1996"/>
                  <a:gd name="T7" fmla="*/ 62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2 h 907"/>
                  <a:gd name="T14" fmla="*/ 0 w 1996"/>
                  <a:gd name="T15" fmla="*/ 846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80"/>
                      <a:pt x="1996" y="846"/>
                    </a:cubicBezTo>
                    <a:lnTo>
                      <a:pt x="1996" y="62"/>
                    </a:lnTo>
                    <a:cubicBezTo>
                      <a:pt x="1996" y="28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8" y="907"/>
                      <a:pt x="62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Rectangle 52">
                <a:extLst>
                  <a:ext uri="{FF2B5EF4-FFF2-40B4-BE49-F238E27FC236}">
                    <a16:creationId xmlns:a16="http://schemas.microsoft.com/office/drawing/2014/main" id="{A701023F-E987-4D59-A2FC-6D851ABA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2323"/>
                <a:ext cx="3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Load Balancer</a:t>
                </a:r>
                <a:endParaRPr lang="en-US" altLang="en-US" sz="2400"/>
              </a:p>
            </p:txBody>
          </p:sp>
          <p:sp>
            <p:nvSpPr>
              <p:cNvPr id="2256" name="Rectangle 53">
                <a:extLst>
                  <a:ext uri="{FF2B5EF4-FFF2-40B4-BE49-F238E27FC236}">
                    <a16:creationId xmlns:a16="http://schemas.microsoft.com/office/drawing/2014/main" id="{4B13C068-DCFD-46DC-BEA3-FF9828410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2390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02" name="Picture 54">
                <a:extLst>
                  <a:ext uri="{FF2B5EF4-FFF2-40B4-BE49-F238E27FC236}">
                    <a16:creationId xmlns:a16="http://schemas.microsoft.com/office/drawing/2014/main" id="{686FF1E7-A70A-44BA-922B-3F684743D1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205"/>
                <a:ext cx="47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03" name="Picture 55">
                <a:extLst>
                  <a:ext uri="{FF2B5EF4-FFF2-40B4-BE49-F238E27FC236}">
                    <a16:creationId xmlns:a16="http://schemas.microsoft.com/office/drawing/2014/main" id="{04CF30B3-66E0-4C90-A4A6-DD61115820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205"/>
                <a:ext cx="47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04" name="Picture 56">
                <a:extLst>
                  <a:ext uri="{FF2B5EF4-FFF2-40B4-BE49-F238E27FC236}">
                    <a16:creationId xmlns:a16="http://schemas.microsoft.com/office/drawing/2014/main" id="{6A62F6D1-163F-4259-93D7-04BCFA6C3B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6" y="1215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7" name="Freeform 57">
                <a:extLst>
                  <a:ext uri="{FF2B5EF4-FFF2-40B4-BE49-F238E27FC236}">
                    <a16:creationId xmlns:a16="http://schemas.microsoft.com/office/drawing/2014/main" id="{8DD0ECB5-5614-443E-AD9F-F49213FC9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1217"/>
                <a:ext cx="432" cy="197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6 h 907"/>
                  <a:gd name="T6" fmla="*/ 1996 w 1996"/>
                  <a:gd name="T7" fmla="*/ 62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2 h 907"/>
                  <a:gd name="T14" fmla="*/ 0 w 1996"/>
                  <a:gd name="T15" fmla="*/ 846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80"/>
                      <a:pt x="1996" y="846"/>
                    </a:cubicBezTo>
                    <a:lnTo>
                      <a:pt x="1996" y="62"/>
                    </a:lnTo>
                    <a:cubicBezTo>
                      <a:pt x="1996" y="28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8" y="907"/>
                      <a:pt x="62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Rectangle 58">
                <a:extLst>
                  <a:ext uri="{FF2B5EF4-FFF2-40B4-BE49-F238E27FC236}">
                    <a16:creationId xmlns:a16="http://schemas.microsoft.com/office/drawing/2014/main" id="{CD0A2381-F6DA-4ED8-ACB9-FC8BE9460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" y="1215"/>
                <a:ext cx="29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IRE Network </a:t>
                </a:r>
                <a:endParaRPr lang="en-US" altLang="en-US" sz="2400"/>
              </a:p>
            </p:txBody>
          </p:sp>
          <p:sp>
            <p:nvSpPr>
              <p:cNvPr id="2259" name="Rectangle 59">
                <a:extLst>
                  <a:ext uri="{FF2B5EF4-FFF2-40B4-BE49-F238E27FC236}">
                    <a16:creationId xmlns:a16="http://schemas.microsoft.com/office/drawing/2014/main" id="{6743BA4B-4750-400A-8C21-5D0487979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0" y="1282"/>
                <a:ext cx="31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Optimization </a:t>
                </a:r>
                <a:endParaRPr lang="en-US" altLang="en-US" sz="2400"/>
              </a:p>
            </p:txBody>
          </p:sp>
          <p:sp>
            <p:nvSpPr>
              <p:cNvPr id="2260" name="Rectangle 60">
                <a:extLst>
                  <a:ext uri="{FF2B5EF4-FFF2-40B4-BE49-F238E27FC236}">
                    <a16:creationId xmlns:a16="http://schemas.microsoft.com/office/drawing/2014/main" id="{EE64B049-45BA-4A89-B69B-BD635BFCD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1349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09" name="Picture 61">
                <a:extLst>
                  <a:ext uri="{FF2B5EF4-FFF2-40B4-BE49-F238E27FC236}">
                    <a16:creationId xmlns:a16="http://schemas.microsoft.com/office/drawing/2014/main" id="{27E66312-34BC-468D-9DF7-89626638E3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433"/>
                <a:ext cx="47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0" name="Picture 62">
                <a:extLst>
                  <a:ext uri="{FF2B5EF4-FFF2-40B4-BE49-F238E27FC236}">
                    <a16:creationId xmlns:a16="http://schemas.microsoft.com/office/drawing/2014/main" id="{48BB4668-7B1E-4D9F-B45A-8A464BC5B8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433"/>
                <a:ext cx="47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" name="Picture 63">
                <a:extLst>
                  <a:ext uri="{FF2B5EF4-FFF2-40B4-BE49-F238E27FC236}">
                    <a16:creationId xmlns:a16="http://schemas.microsoft.com/office/drawing/2014/main" id="{2985EB45-3BC3-4963-8E48-F97F2AE797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" y="1444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1" name="Freeform 64">
                <a:extLst>
                  <a:ext uri="{FF2B5EF4-FFF2-40B4-BE49-F238E27FC236}">
                    <a16:creationId xmlns:a16="http://schemas.microsoft.com/office/drawing/2014/main" id="{262EE25F-E7EC-403E-93E1-1293D7BA1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1446"/>
                <a:ext cx="431" cy="197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6 h 907"/>
                  <a:gd name="T6" fmla="*/ 1995 w 1995"/>
                  <a:gd name="T7" fmla="*/ 61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1 h 907"/>
                  <a:gd name="T14" fmla="*/ 0 w 1995"/>
                  <a:gd name="T15" fmla="*/ 846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80"/>
                      <a:pt x="1995" y="846"/>
                    </a:cubicBezTo>
                    <a:lnTo>
                      <a:pt x="1995" y="61"/>
                    </a:lnTo>
                    <a:cubicBezTo>
                      <a:pt x="1995" y="27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7"/>
                      <a:pt x="0" y="61"/>
                    </a:cubicBezTo>
                    <a:lnTo>
                      <a:pt x="0" y="846"/>
                    </a:lnTo>
                    <a:cubicBezTo>
                      <a:pt x="0" y="880"/>
                      <a:pt x="27" y="907"/>
                      <a:pt x="61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Rectangle 65">
                <a:extLst>
                  <a:ext uri="{FF2B5EF4-FFF2-40B4-BE49-F238E27FC236}">
                    <a16:creationId xmlns:a16="http://schemas.microsoft.com/office/drawing/2014/main" id="{2D4F7BC3-8A1E-41B5-8A67-99E67FF39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4" y="1477"/>
                <a:ext cx="33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Client Steering</a:t>
                </a:r>
                <a:endParaRPr lang="en-US" altLang="en-US" sz="2400"/>
              </a:p>
            </p:txBody>
          </p:sp>
          <p:sp>
            <p:nvSpPr>
              <p:cNvPr id="2263" name="Rectangle 66">
                <a:extLst>
                  <a:ext uri="{FF2B5EF4-FFF2-40B4-BE49-F238E27FC236}">
                    <a16:creationId xmlns:a16="http://schemas.microsoft.com/office/drawing/2014/main" id="{388A7A95-AFFE-4B10-A873-02901A067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1544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15" name="Picture 67">
                <a:extLst>
                  <a:ext uri="{FF2B5EF4-FFF2-40B4-BE49-F238E27FC236}">
                    <a16:creationId xmlns:a16="http://schemas.microsoft.com/office/drawing/2014/main" id="{A7ADB375-E5FF-4E68-ABE9-30CCE77FDA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433"/>
                <a:ext cx="47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6" name="Picture 68">
                <a:extLst>
                  <a:ext uri="{FF2B5EF4-FFF2-40B4-BE49-F238E27FC236}">
                    <a16:creationId xmlns:a16="http://schemas.microsoft.com/office/drawing/2014/main" id="{EA04D947-BFAD-486C-8B53-754F5DC95A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433"/>
                <a:ext cx="47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7" name="Picture 69">
                <a:extLst>
                  <a:ext uri="{FF2B5EF4-FFF2-40B4-BE49-F238E27FC236}">
                    <a16:creationId xmlns:a16="http://schemas.microsoft.com/office/drawing/2014/main" id="{3EA505A7-05FA-4BC9-912B-56B7468216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6" y="1444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4" name="Freeform 70">
                <a:extLst>
                  <a:ext uri="{FF2B5EF4-FFF2-40B4-BE49-F238E27FC236}">
                    <a16:creationId xmlns:a16="http://schemas.microsoft.com/office/drawing/2014/main" id="{27DFA5F7-44BF-4830-A3A7-245DD8099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1446"/>
                <a:ext cx="432" cy="197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6 h 907"/>
                  <a:gd name="T6" fmla="*/ 1996 w 1996"/>
                  <a:gd name="T7" fmla="*/ 61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1 h 907"/>
                  <a:gd name="T14" fmla="*/ 0 w 1996"/>
                  <a:gd name="T15" fmla="*/ 846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80"/>
                      <a:pt x="1996" y="846"/>
                    </a:cubicBezTo>
                    <a:lnTo>
                      <a:pt x="1996" y="61"/>
                    </a:lnTo>
                    <a:cubicBezTo>
                      <a:pt x="1996" y="27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7"/>
                      <a:pt x="0" y="61"/>
                    </a:cubicBezTo>
                    <a:lnTo>
                      <a:pt x="0" y="846"/>
                    </a:lnTo>
                    <a:cubicBezTo>
                      <a:pt x="0" y="880"/>
                      <a:pt x="28" y="907"/>
                      <a:pt x="62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Rectangle 71">
                <a:extLst>
                  <a:ext uri="{FF2B5EF4-FFF2-40B4-BE49-F238E27FC236}">
                    <a16:creationId xmlns:a16="http://schemas.microsoft.com/office/drawing/2014/main" id="{3D4FEEB3-B359-4F52-A976-C0269ED21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1477"/>
                <a:ext cx="33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Client Locating</a:t>
                </a:r>
                <a:endParaRPr lang="en-US" altLang="en-US" sz="2400"/>
              </a:p>
            </p:txBody>
          </p:sp>
          <p:sp>
            <p:nvSpPr>
              <p:cNvPr id="2266" name="Rectangle 72">
                <a:extLst>
                  <a:ext uri="{FF2B5EF4-FFF2-40B4-BE49-F238E27FC236}">
                    <a16:creationId xmlns:a16="http://schemas.microsoft.com/office/drawing/2014/main" id="{C3D430D4-DB39-4877-8923-07AD78061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1544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21" name="Picture 73">
                <a:extLst>
                  <a:ext uri="{FF2B5EF4-FFF2-40B4-BE49-F238E27FC236}">
                    <a16:creationId xmlns:a16="http://schemas.microsoft.com/office/drawing/2014/main" id="{818292D3-359A-451E-ABA0-5973A6FF8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983"/>
                <a:ext cx="47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2" name="Picture 74">
                <a:extLst>
                  <a:ext uri="{FF2B5EF4-FFF2-40B4-BE49-F238E27FC236}">
                    <a16:creationId xmlns:a16="http://schemas.microsoft.com/office/drawing/2014/main" id="{F1A6AAE9-529E-4147-ACCA-260DF71D1C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983"/>
                <a:ext cx="478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3" name="Picture 75">
                <a:extLst>
                  <a:ext uri="{FF2B5EF4-FFF2-40B4-BE49-F238E27FC236}">
                    <a16:creationId xmlns:a16="http://schemas.microsoft.com/office/drawing/2014/main" id="{15A4C236-7F7A-4D35-8DE2-DF446BAB50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" y="993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7" name="Freeform 76">
                <a:extLst>
                  <a:ext uri="{FF2B5EF4-FFF2-40B4-BE49-F238E27FC236}">
                    <a16:creationId xmlns:a16="http://schemas.microsoft.com/office/drawing/2014/main" id="{15C1E8F4-C251-45B2-B1A5-8016F7E8B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995"/>
                <a:ext cx="431" cy="196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6 h 907"/>
                  <a:gd name="T6" fmla="*/ 1995 w 1995"/>
                  <a:gd name="T7" fmla="*/ 62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2 h 907"/>
                  <a:gd name="T14" fmla="*/ 0 w 1995"/>
                  <a:gd name="T15" fmla="*/ 846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80"/>
                      <a:pt x="1995" y="846"/>
                    </a:cubicBezTo>
                    <a:lnTo>
                      <a:pt x="1995" y="62"/>
                    </a:lnTo>
                    <a:cubicBezTo>
                      <a:pt x="1995" y="28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7" y="907"/>
                      <a:pt x="61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Rectangle 77">
                <a:extLst>
                  <a:ext uri="{FF2B5EF4-FFF2-40B4-BE49-F238E27FC236}">
                    <a16:creationId xmlns:a16="http://schemas.microsoft.com/office/drawing/2014/main" id="{1ABBBD0E-5D0B-4CB5-9FFD-2987F8C5D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7" y="1026"/>
                <a:ext cx="37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Statistics Polling</a:t>
                </a:r>
                <a:endParaRPr lang="en-US" altLang="en-US" sz="2400"/>
              </a:p>
            </p:txBody>
          </p:sp>
          <p:sp>
            <p:nvSpPr>
              <p:cNvPr id="2269" name="Rectangle 78">
                <a:extLst>
                  <a:ext uri="{FF2B5EF4-FFF2-40B4-BE49-F238E27FC236}">
                    <a16:creationId xmlns:a16="http://schemas.microsoft.com/office/drawing/2014/main" id="{03A6A55B-AC5F-4149-AD2A-42C9399B8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1093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27" name="Picture 79">
                <a:extLst>
                  <a:ext uri="{FF2B5EF4-FFF2-40B4-BE49-F238E27FC236}">
                    <a16:creationId xmlns:a16="http://schemas.microsoft.com/office/drawing/2014/main" id="{BA4FC2C9-B2BB-4712-9F30-0709CD5B02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983"/>
                <a:ext cx="47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8" name="Picture 80">
                <a:extLst>
                  <a:ext uri="{FF2B5EF4-FFF2-40B4-BE49-F238E27FC236}">
                    <a16:creationId xmlns:a16="http://schemas.microsoft.com/office/drawing/2014/main" id="{285EEE60-0F81-4CF5-985B-CA62CFF6F9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983"/>
                <a:ext cx="477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9" name="Picture 81">
                <a:extLst>
                  <a:ext uri="{FF2B5EF4-FFF2-40B4-BE49-F238E27FC236}">
                    <a16:creationId xmlns:a16="http://schemas.microsoft.com/office/drawing/2014/main" id="{C50F1F33-4462-468D-BD96-A4BBF93CC9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6" y="993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0" name="Freeform 82">
                <a:extLst>
                  <a:ext uri="{FF2B5EF4-FFF2-40B4-BE49-F238E27FC236}">
                    <a16:creationId xmlns:a16="http://schemas.microsoft.com/office/drawing/2014/main" id="{6FED0BCD-1D22-4D61-99C3-08ADB882B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995"/>
                <a:ext cx="432" cy="196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6 h 907"/>
                  <a:gd name="T6" fmla="*/ 1996 w 1996"/>
                  <a:gd name="T7" fmla="*/ 62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2 h 907"/>
                  <a:gd name="T14" fmla="*/ 0 w 1996"/>
                  <a:gd name="T15" fmla="*/ 846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80"/>
                      <a:pt x="1996" y="846"/>
                    </a:cubicBezTo>
                    <a:lnTo>
                      <a:pt x="1996" y="62"/>
                    </a:lnTo>
                    <a:cubicBezTo>
                      <a:pt x="1996" y="28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8" y="907"/>
                      <a:pt x="62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Rectangle 83">
                <a:extLst>
                  <a:ext uri="{FF2B5EF4-FFF2-40B4-BE49-F238E27FC236}">
                    <a16:creationId xmlns:a16="http://schemas.microsoft.com/office/drawing/2014/main" id="{E4CB6C62-9F85-4AF4-82E2-A6F1D750D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1026"/>
                <a:ext cx="3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Optimal Path</a:t>
                </a:r>
                <a:endParaRPr lang="en-US" altLang="en-US" sz="2400"/>
              </a:p>
            </p:txBody>
          </p:sp>
          <p:sp>
            <p:nvSpPr>
              <p:cNvPr id="2048" name="Rectangle 84">
                <a:extLst>
                  <a:ext uri="{FF2B5EF4-FFF2-40B4-BE49-F238E27FC236}">
                    <a16:creationId xmlns:a16="http://schemas.microsoft.com/office/drawing/2014/main" id="{4F21319B-320E-41F6-A829-D1DB90347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1093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33" name="Picture 85">
                <a:extLst>
                  <a:ext uri="{FF2B5EF4-FFF2-40B4-BE49-F238E27FC236}">
                    <a16:creationId xmlns:a16="http://schemas.microsoft.com/office/drawing/2014/main" id="{5FB64D7F-032E-43C3-9DCE-905AB2EB6D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659"/>
                <a:ext cx="478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4" name="Picture 86">
                <a:extLst>
                  <a:ext uri="{FF2B5EF4-FFF2-40B4-BE49-F238E27FC236}">
                    <a16:creationId xmlns:a16="http://schemas.microsoft.com/office/drawing/2014/main" id="{C1D9D338-1D3A-4E12-A648-766CC09E2A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659"/>
                <a:ext cx="478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5" name="Picture 87">
                <a:extLst>
                  <a:ext uri="{FF2B5EF4-FFF2-40B4-BE49-F238E27FC236}">
                    <a16:creationId xmlns:a16="http://schemas.microsoft.com/office/drawing/2014/main" id="{B71DCAAB-16FB-4A24-8966-A0A320E210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" y="1669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9" name="Freeform 88">
                <a:extLst>
                  <a:ext uri="{FF2B5EF4-FFF2-40B4-BE49-F238E27FC236}">
                    <a16:creationId xmlns:a16="http://schemas.microsoft.com/office/drawing/2014/main" id="{6ECB732B-2F72-4848-8E53-2C5C114CF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1670"/>
                <a:ext cx="431" cy="196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5 h 907"/>
                  <a:gd name="T6" fmla="*/ 1995 w 1995"/>
                  <a:gd name="T7" fmla="*/ 61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1 h 907"/>
                  <a:gd name="T14" fmla="*/ 0 w 1995"/>
                  <a:gd name="T15" fmla="*/ 845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79"/>
                      <a:pt x="1995" y="845"/>
                    </a:cubicBezTo>
                    <a:lnTo>
                      <a:pt x="1995" y="61"/>
                    </a:lnTo>
                    <a:cubicBezTo>
                      <a:pt x="1995" y="27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7"/>
                      <a:pt x="0" y="61"/>
                    </a:cubicBezTo>
                    <a:lnTo>
                      <a:pt x="0" y="845"/>
                    </a:lnTo>
                    <a:cubicBezTo>
                      <a:pt x="0" y="879"/>
                      <a:pt x="27" y="907"/>
                      <a:pt x="61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" name="Rectangle 89">
                <a:extLst>
                  <a:ext uri="{FF2B5EF4-FFF2-40B4-BE49-F238E27FC236}">
                    <a16:creationId xmlns:a16="http://schemas.microsoft.com/office/drawing/2014/main" id="{C211FFD2-D1C3-46DE-8B94-8DEB4550F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6" y="1668"/>
                <a:ext cx="20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Channel </a:t>
                </a:r>
                <a:endParaRPr lang="en-US" altLang="en-US" sz="2400"/>
              </a:p>
            </p:txBody>
          </p:sp>
          <p:sp>
            <p:nvSpPr>
              <p:cNvPr id="2051" name="Rectangle 90">
                <a:extLst>
                  <a:ext uri="{FF2B5EF4-FFF2-40B4-BE49-F238E27FC236}">
                    <a16:creationId xmlns:a16="http://schemas.microsoft.com/office/drawing/2014/main" id="{A62205F2-7422-479F-9B5D-B41FEE18E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1734"/>
                <a:ext cx="20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selection</a:t>
                </a:r>
                <a:endParaRPr lang="en-US" altLang="en-US" sz="2400"/>
              </a:p>
            </p:txBody>
          </p:sp>
          <p:sp>
            <p:nvSpPr>
              <p:cNvPr id="2052" name="Rectangle 91">
                <a:extLst>
                  <a:ext uri="{FF2B5EF4-FFF2-40B4-BE49-F238E27FC236}">
                    <a16:creationId xmlns:a16="http://schemas.microsoft.com/office/drawing/2014/main" id="{4D7465B8-D084-4154-A3F6-F292994D5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1801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40" name="Picture 92">
                <a:extLst>
                  <a:ext uri="{FF2B5EF4-FFF2-40B4-BE49-F238E27FC236}">
                    <a16:creationId xmlns:a16="http://schemas.microsoft.com/office/drawing/2014/main" id="{790B8883-521E-4922-87F6-3BC222D506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659"/>
                <a:ext cx="47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1" name="Picture 93">
                <a:extLst>
                  <a:ext uri="{FF2B5EF4-FFF2-40B4-BE49-F238E27FC236}">
                    <a16:creationId xmlns:a16="http://schemas.microsoft.com/office/drawing/2014/main" id="{E9D64699-6994-4844-B435-3D7C0671D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659"/>
                <a:ext cx="47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" name="Picture 94">
                <a:extLst>
                  <a:ext uri="{FF2B5EF4-FFF2-40B4-BE49-F238E27FC236}">
                    <a16:creationId xmlns:a16="http://schemas.microsoft.com/office/drawing/2014/main" id="{A4416363-053B-4ACE-83B4-6F5ED4419D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6" y="1669"/>
                <a:ext cx="43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4" name="Freeform 95">
                <a:extLst>
                  <a:ext uri="{FF2B5EF4-FFF2-40B4-BE49-F238E27FC236}">
                    <a16:creationId xmlns:a16="http://schemas.microsoft.com/office/drawing/2014/main" id="{F02A814A-59C4-4096-9985-8ACDBD567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1670"/>
                <a:ext cx="432" cy="196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5 h 907"/>
                  <a:gd name="T6" fmla="*/ 1996 w 1996"/>
                  <a:gd name="T7" fmla="*/ 61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1 h 907"/>
                  <a:gd name="T14" fmla="*/ 0 w 1996"/>
                  <a:gd name="T15" fmla="*/ 845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79"/>
                      <a:pt x="1996" y="845"/>
                    </a:cubicBezTo>
                    <a:lnTo>
                      <a:pt x="1996" y="61"/>
                    </a:lnTo>
                    <a:cubicBezTo>
                      <a:pt x="1996" y="27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7"/>
                      <a:pt x="0" y="61"/>
                    </a:cubicBezTo>
                    <a:lnTo>
                      <a:pt x="0" y="845"/>
                    </a:lnTo>
                    <a:cubicBezTo>
                      <a:pt x="0" y="879"/>
                      <a:pt x="28" y="907"/>
                      <a:pt x="62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Rectangle 96">
                <a:extLst>
                  <a:ext uri="{FF2B5EF4-FFF2-40B4-BE49-F238E27FC236}">
                    <a16:creationId xmlns:a16="http://schemas.microsoft.com/office/drawing/2014/main" id="{64B80778-B4FA-48C3-B353-B86FF47BC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1701"/>
                <a:ext cx="1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BML </a:t>
                </a:r>
                <a:endParaRPr lang="en-US" altLang="en-US" sz="2400"/>
              </a:p>
            </p:txBody>
          </p:sp>
          <p:sp>
            <p:nvSpPr>
              <p:cNvPr id="2058" name="Rectangle 97">
                <a:extLst>
                  <a:ext uri="{FF2B5EF4-FFF2-40B4-BE49-F238E27FC236}">
                    <a16:creationId xmlns:a16="http://schemas.microsoft.com/office/drawing/2014/main" id="{DAABA078-DB82-4EAB-B2E3-5F07A5B40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1767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46" name="Picture 98">
                <a:extLst>
                  <a:ext uri="{FF2B5EF4-FFF2-40B4-BE49-F238E27FC236}">
                    <a16:creationId xmlns:a16="http://schemas.microsoft.com/office/drawing/2014/main" id="{29D148BD-ECB5-4F9D-ABAE-9BDB68DEE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891"/>
                <a:ext cx="478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7" name="Picture 99">
                <a:extLst>
                  <a:ext uri="{FF2B5EF4-FFF2-40B4-BE49-F238E27FC236}">
                    <a16:creationId xmlns:a16="http://schemas.microsoft.com/office/drawing/2014/main" id="{FAFAF3F6-4FEA-49E8-870A-2488ED56F1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891"/>
                <a:ext cx="478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8" name="Picture 100">
                <a:extLst>
                  <a:ext uri="{FF2B5EF4-FFF2-40B4-BE49-F238E27FC236}">
                    <a16:creationId xmlns:a16="http://schemas.microsoft.com/office/drawing/2014/main" id="{C8262116-6741-4BDC-8885-69120C372E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" y="1901"/>
                <a:ext cx="43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9" name="Freeform 101">
                <a:extLst>
                  <a:ext uri="{FF2B5EF4-FFF2-40B4-BE49-F238E27FC236}">
                    <a16:creationId xmlns:a16="http://schemas.microsoft.com/office/drawing/2014/main" id="{EBAE44B5-DF40-4452-A9E0-0FDB67D8D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1902"/>
                <a:ext cx="431" cy="197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6 h 907"/>
                  <a:gd name="T6" fmla="*/ 1995 w 1995"/>
                  <a:gd name="T7" fmla="*/ 61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1 h 907"/>
                  <a:gd name="T14" fmla="*/ 0 w 1995"/>
                  <a:gd name="T15" fmla="*/ 846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80"/>
                      <a:pt x="1995" y="846"/>
                    </a:cubicBezTo>
                    <a:lnTo>
                      <a:pt x="1995" y="61"/>
                    </a:lnTo>
                    <a:cubicBezTo>
                      <a:pt x="1995" y="28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8"/>
                      <a:pt x="0" y="61"/>
                    </a:cubicBezTo>
                    <a:lnTo>
                      <a:pt x="0" y="846"/>
                    </a:lnTo>
                    <a:cubicBezTo>
                      <a:pt x="0" y="880"/>
                      <a:pt x="27" y="907"/>
                      <a:pt x="61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Rectangle 102">
                <a:extLst>
                  <a:ext uri="{FF2B5EF4-FFF2-40B4-BE49-F238E27FC236}">
                    <a16:creationId xmlns:a16="http://schemas.microsoft.com/office/drawing/2014/main" id="{5FC3D10A-F979-45E4-BFF4-1E5C2D785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6" y="1900"/>
                <a:ext cx="22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BML Wifi </a:t>
                </a:r>
                <a:endParaRPr lang="en-US" altLang="en-US" sz="2400"/>
              </a:p>
            </p:txBody>
          </p:sp>
          <p:sp>
            <p:nvSpPr>
              <p:cNvPr id="2064" name="Rectangle 103">
                <a:extLst>
                  <a:ext uri="{FF2B5EF4-FFF2-40B4-BE49-F238E27FC236}">
                    <a16:creationId xmlns:a16="http://schemas.microsoft.com/office/drawing/2014/main" id="{D8DEC41B-A8C9-43F2-8C48-5FFC5123F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" y="1967"/>
                <a:ext cx="27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Credentials </a:t>
                </a:r>
                <a:endParaRPr lang="en-US" altLang="en-US" sz="2400"/>
              </a:p>
            </p:txBody>
          </p:sp>
          <p:sp>
            <p:nvSpPr>
              <p:cNvPr id="2065" name="Rectangle 104">
                <a:extLst>
                  <a:ext uri="{FF2B5EF4-FFF2-40B4-BE49-F238E27FC236}">
                    <a16:creationId xmlns:a16="http://schemas.microsoft.com/office/drawing/2014/main" id="{1E7A09F6-56AB-44C8-B0E1-DC27D9346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9" y="2033"/>
                <a:ext cx="28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Update Task</a:t>
                </a:r>
                <a:endParaRPr lang="en-US" altLang="en-US" sz="2400"/>
              </a:p>
            </p:txBody>
          </p:sp>
          <p:pic>
            <p:nvPicPr>
              <p:cNvPr id="2153" name="Picture 105">
                <a:extLst>
                  <a:ext uri="{FF2B5EF4-FFF2-40B4-BE49-F238E27FC236}">
                    <a16:creationId xmlns:a16="http://schemas.microsoft.com/office/drawing/2014/main" id="{E97FC064-79A9-4138-912A-248D19679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891"/>
                <a:ext cx="47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4" name="Picture 106">
                <a:extLst>
                  <a:ext uri="{FF2B5EF4-FFF2-40B4-BE49-F238E27FC236}">
                    <a16:creationId xmlns:a16="http://schemas.microsoft.com/office/drawing/2014/main" id="{3CBCFF7D-4254-41CD-B287-478C0634DD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1891"/>
                <a:ext cx="47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5" name="Picture 107">
                <a:extLst>
                  <a:ext uri="{FF2B5EF4-FFF2-40B4-BE49-F238E27FC236}">
                    <a16:creationId xmlns:a16="http://schemas.microsoft.com/office/drawing/2014/main" id="{980F29F8-215E-413B-BE3C-B9F11C821E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6" y="1901"/>
                <a:ext cx="43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9" name="Freeform 108">
                <a:extLst>
                  <a:ext uri="{FF2B5EF4-FFF2-40B4-BE49-F238E27FC236}">
                    <a16:creationId xmlns:a16="http://schemas.microsoft.com/office/drawing/2014/main" id="{CAFE9199-5553-4988-BDD5-B90F2B4CF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1902"/>
                <a:ext cx="432" cy="197"/>
              </a:xfrm>
              <a:custGeom>
                <a:avLst/>
                <a:gdLst>
                  <a:gd name="T0" fmla="*/ 62 w 1996"/>
                  <a:gd name="T1" fmla="*/ 907 h 907"/>
                  <a:gd name="T2" fmla="*/ 1934 w 1996"/>
                  <a:gd name="T3" fmla="*/ 907 h 907"/>
                  <a:gd name="T4" fmla="*/ 1996 w 1996"/>
                  <a:gd name="T5" fmla="*/ 846 h 907"/>
                  <a:gd name="T6" fmla="*/ 1996 w 1996"/>
                  <a:gd name="T7" fmla="*/ 61 h 907"/>
                  <a:gd name="T8" fmla="*/ 1934 w 1996"/>
                  <a:gd name="T9" fmla="*/ 0 h 907"/>
                  <a:gd name="T10" fmla="*/ 62 w 1996"/>
                  <a:gd name="T11" fmla="*/ 0 h 907"/>
                  <a:gd name="T12" fmla="*/ 0 w 1996"/>
                  <a:gd name="T13" fmla="*/ 61 h 907"/>
                  <a:gd name="T14" fmla="*/ 0 w 1996"/>
                  <a:gd name="T15" fmla="*/ 846 h 907"/>
                  <a:gd name="T16" fmla="*/ 62 w 1996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6" h="907">
                    <a:moveTo>
                      <a:pt x="62" y="907"/>
                    </a:moveTo>
                    <a:lnTo>
                      <a:pt x="1934" y="907"/>
                    </a:lnTo>
                    <a:cubicBezTo>
                      <a:pt x="1968" y="907"/>
                      <a:pt x="1996" y="880"/>
                      <a:pt x="1996" y="846"/>
                    </a:cubicBezTo>
                    <a:lnTo>
                      <a:pt x="1996" y="61"/>
                    </a:lnTo>
                    <a:cubicBezTo>
                      <a:pt x="1996" y="28"/>
                      <a:pt x="1968" y="0"/>
                      <a:pt x="1934" y="0"/>
                    </a:cubicBezTo>
                    <a:lnTo>
                      <a:pt x="62" y="0"/>
                    </a:lnTo>
                    <a:cubicBezTo>
                      <a:pt x="28" y="0"/>
                      <a:pt x="0" y="28"/>
                      <a:pt x="0" y="61"/>
                    </a:cubicBezTo>
                    <a:lnTo>
                      <a:pt x="0" y="846"/>
                    </a:lnTo>
                    <a:cubicBezTo>
                      <a:pt x="0" y="880"/>
                      <a:pt x="28" y="907"/>
                      <a:pt x="62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0" name="Rectangle 109">
                <a:extLst>
                  <a:ext uri="{FF2B5EF4-FFF2-40B4-BE49-F238E27FC236}">
                    <a16:creationId xmlns:a16="http://schemas.microsoft.com/office/drawing/2014/main" id="{17DCD19B-B8C7-4D02-AA1E-E5021AF42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1900"/>
                <a:ext cx="27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Association </a:t>
                </a:r>
                <a:endParaRPr lang="en-US" altLang="en-US" sz="2400"/>
              </a:p>
            </p:txBody>
          </p:sp>
          <p:sp>
            <p:nvSpPr>
              <p:cNvPr id="2074" name="Rectangle 110">
                <a:extLst>
                  <a:ext uri="{FF2B5EF4-FFF2-40B4-BE49-F238E27FC236}">
                    <a16:creationId xmlns:a16="http://schemas.microsoft.com/office/drawing/2014/main" id="{34CA97CF-543B-4E0A-9315-C0E4F9E96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1967"/>
                <a:ext cx="2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Handling</a:t>
                </a:r>
                <a:endParaRPr lang="en-US" altLang="en-US" sz="2400"/>
              </a:p>
            </p:txBody>
          </p:sp>
          <p:sp>
            <p:nvSpPr>
              <p:cNvPr id="2075" name="Rectangle 111">
                <a:extLst>
                  <a:ext uri="{FF2B5EF4-FFF2-40B4-BE49-F238E27FC236}">
                    <a16:creationId xmlns:a16="http://schemas.microsoft.com/office/drawing/2014/main" id="{2010D8C7-EE41-449A-B542-264A02DD8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6" y="2033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60" name="Picture 112">
                <a:extLst>
                  <a:ext uri="{FF2B5EF4-FFF2-40B4-BE49-F238E27FC236}">
                    <a16:creationId xmlns:a16="http://schemas.microsoft.com/office/drawing/2014/main" id="{DFE63AC8-177C-47CF-A86E-D49E13F59C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2279"/>
                <a:ext cx="47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1" name="Picture 113">
                <a:extLst>
                  <a:ext uri="{FF2B5EF4-FFF2-40B4-BE49-F238E27FC236}">
                    <a16:creationId xmlns:a16="http://schemas.microsoft.com/office/drawing/2014/main" id="{DBEBECA6-4D1C-4AD6-8305-EEB028CC93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2279"/>
                <a:ext cx="47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8" name="Freeform 114">
                <a:extLst>
                  <a:ext uri="{FF2B5EF4-FFF2-40B4-BE49-F238E27FC236}">
                    <a16:creationId xmlns:a16="http://schemas.microsoft.com/office/drawing/2014/main" id="{7468CAEF-BF38-4E54-80E5-9A731FE6C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2291"/>
                <a:ext cx="431" cy="197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6 h 907"/>
                  <a:gd name="T6" fmla="*/ 1995 w 1995"/>
                  <a:gd name="T7" fmla="*/ 62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2 h 907"/>
                  <a:gd name="T14" fmla="*/ 0 w 1995"/>
                  <a:gd name="T15" fmla="*/ 846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80"/>
                      <a:pt x="1995" y="846"/>
                    </a:cubicBezTo>
                    <a:lnTo>
                      <a:pt x="1995" y="62"/>
                    </a:lnTo>
                    <a:cubicBezTo>
                      <a:pt x="1995" y="28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7" y="907"/>
                      <a:pt x="61" y="907"/>
                    </a:cubicBezTo>
                    <a:close/>
                  </a:path>
                </a:pathLst>
              </a:custGeom>
              <a:solidFill>
                <a:srgbClr val="BDD0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Freeform 115">
                <a:extLst>
                  <a:ext uri="{FF2B5EF4-FFF2-40B4-BE49-F238E27FC236}">
                    <a16:creationId xmlns:a16="http://schemas.microsoft.com/office/drawing/2014/main" id="{AD4B88B9-6F75-40D0-9BB2-A145A26BD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2291"/>
                <a:ext cx="431" cy="197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6 h 907"/>
                  <a:gd name="T6" fmla="*/ 1995 w 1995"/>
                  <a:gd name="T7" fmla="*/ 62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2 h 907"/>
                  <a:gd name="T14" fmla="*/ 0 w 1995"/>
                  <a:gd name="T15" fmla="*/ 846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80"/>
                      <a:pt x="1995" y="846"/>
                    </a:cubicBezTo>
                    <a:lnTo>
                      <a:pt x="1995" y="62"/>
                    </a:lnTo>
                    <a:cubicBezTo>
                      <a:pt x="1995" y="28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8"/>
                      <a:pt x="0" y="62"/>
                    </a:cubicBezTo>
                    <a:lnTo>
                      <a:pt x="0" y="846"/>
                    </a:lnTo>
                    <a:cubicBezTo>
                      <a:pt x="0" y="880"/>
                      <a:pt x="27" y="907"/>
                      <a:pt x="61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Rectangle 116">
                <a:extLst>
                  <a:ext uri="{FF2B5EF4-FFF2-40B4-BE49-F238E27FC236}">
                    <a16:creationId xmlns:a16="http://schemas.microsoft.com/office/drawing/2014/main" id="{7BB7CB94-DBAA-4217-9E63-FEC17BC4F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" y="2322"/>
                <a:ext cx="36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Service Fairness</a:t>
                </a:r>
                <a:endParaRPr lang="en-US" altLang="en-US" sz="2400"/>
              </a:p>
            </p:txBody>
          </p:sp>
          <p:sp>
            <p:nvSpPr>
              <p:cNvPr id="2084" name="Rectangle 117">
                <a:extLst>
                  <a:ext uri="{FF2B5EF4-FFF2-40B4-BE49-F238E27FC236}">
                    <a16:creationId xmlns:a16="http://schemas.microsoft.com/office/drawing/2014/main" id="{F2A5D93B-E39E-4C11-9F62-FD925B69E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2389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pic>
            <p:nvPicPr>
              <p:cNvPr id="2166" name="Picture 118">
                <a:extLst>
                  <a:ext uri="{FF2B5EF4-FFF2-40B4-BE49-F238E27FC236}">
                    <a16:creationId xmlns:a16="http://schemas.microsoft.com/office/drawing/2014/main" id="{B0B27901-C568-4C3A-9B4C-39649E5386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3" y="2279"/>
                <a:ext cx="934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7" name="Picture 119">
                <a:extLst>
                  <a:ext uri="{FF2B5EF4-FFF2-40B4-BE49-F238E27FC236}">
                    <a16:creationId xmlns:a16="http://schemas.microsoft.com/office/drawing/2014/main" id="{7B094A36-9AEC-4F30-841F-BADBC0FF00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3" y="2279"/>
                <a:ext cx="934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5" name="Freeform 120">
                <a:extLst>
                  <a:ext uri="{FF2B5EF4-FFF2-40B4-BE49-F238E27FC236}">
                    <a16:creationId xmlns:a16="http://schemas.microsoft.com/office/drawing/2014/main" id="{F741B4DB-A27F-43C1-8D18-39155F0B6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3" y="2292"/>
                <a:ext cx="889" cy="197"/>
              </a:xfrm>
              <a:custGeom>
                <a:avLst/>
                <a:gdLst>
                  <a:gd name="T0" fmla="*/ 126 w 4112"/>
                  <a:gd name="T1" fmla="*/ 907 h 907"/>
                  <a:gd name="T2" fmla="*/ 3985 w 4112"/>
                  <a:gd name="T3" fmla="*/ 907 h 907"/>
                  <a:gd name="T4" fmla="*/ 4112 w 4112"/>
                  <a:gd name="T5" fmla="*/ 781 h 907"/>
                  <a:gd name="T6" fmla="*/ 4112 w 4112"/>
                  <a:gd name="T7" fmla="*/ 127 h 907"/>
                  <a:gd name="T8" fmla="*/ 3985 w 4112"/>
                  <a:gd name="T9" fmla="*/ 0 h 907"/>
                  <a:gd name="T10" fmla="*/ 126 w 4112"/>
                  <a:gd name="T11" fmla="*/ 0 h 907"/>
                  <a:gd name="T12" fmla="*/ 0 w 4112"/>
                  <a:gd name="T13" fmla="*/ 127 h 907"/>
                  <a:gd name="T14" fmla="*/ 0 w 4112"/>
                  <a:gd name="T15" fmla="*/ 781 h 907"/>
                  <a:gd name="T16" fmla="*/ 126 w 4112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907">
                    <a:moveTo>
                      <a:pt x="126" y="907"/>
                    </a:moveTo>
                    <a:lnTo>
                      <a:pt x="3985" y="907"/>
                    </a:lnTo>
                    <a:cubicBezTo>
                      <a:pt x="4055" y="907"/>
                      <a:pt x="4112" y="851"/>
                      <a:pt x="4112" y="781"/>
                    </a:cubicBezTo>
                    <a:lnTo>
                      <a:pt x="4112" y="127"/>
                    </a:lnTo>
                    <a:cubicBezTo>
                      <a:pt x="4112" y="57"/>
                      <a:pt x="4055" y="0"/>
                      <a:pt x="3985" y="0"/>
                    </a:cubicBezTo>
                    <a:lnTo>
                      <a:pt x="126" y="0"/>
                    </a:lnTo>
                    <a:cubicBezTo>
                      <a:pt x="56" y="0"/>
                      <a:pt x="0" y="57"/>
                      <a:pt x="0" y="127"/>
                    </a:cubicBezTo>
                    <a:lnTo>
                      <a:pt x="0" y="781"/>
                    </a:lnTo>
                    <a:cubicBezTo>
                      <a:pt x="0" y="851"/>
                      <a:pt x="56" y="907"/>
                      <a:pt x="126" y="907"/>
                    </a:cubicBezTo>
                    <a:close/>
                  </a:path>
                </a:pathLst>
              </a:custGeom>
              <a:solidFill>
                <a:srgbClr val="BDD0E9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Freeform 121">
                <a:extLst>
                  <a:ext uri="{FF2B5EF4-FFF2-40B4-BE49-F238E27FC236}">
                    <a16:creationId xmlns:a16="http://schemas.microsoft.com/office/drawing/2014/main" id="{EE56595B-E63B-4ACB-8248-DEEDC1D0F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3" y="2292"/>
                <a:ext cx="889" cy="196"/>
              </a:xfrm>
              <a:custGeom>
                <a:avLst/>
                <a:gdLst>
                  <a:gd name="T0" fmla="*/ 126 w 4112"/>
                  <a:gd name="T1" fmla="*/ 907 h 907"/>
                  <a:gd name="T2" fmla="*/ 3985 w 4112"/>
                  <a:gd name="T3" fmla="*/ 907 h 907"/>
                  <a:gd name="T4" fmla="*/ 4112 w 4112"/>
                  <a:gd name="T5" fmla="*/ 781 h 907"/>
                  <a:gd name="T6" fmla="*/ 4112 w 4112"/>
                  <a:gd name="T7" fmla="*/ 127 h 907"/>
                  <a:gd name="T8" fmla="*/ 3985 w 4112"/>
                  <a:gd name="T9" fmla="*/ 0 h 907"/>
                  <a:gd name="T10" fmla="*/ 126 w 4112"/>
                  <a:gd name="T11" fmla="*/ 0 h 907"/>
                  <a:gd name="T12" fmla="*/ 0 w 4112"/>
                  <a:gd name="T13" fmla="*/ 127 h 907"/>
                  <a:gd name="T14" fmla="*/ 0 w 4112"/>
                  <a:gd name="T15" fmla="*/ 781 h 907"/>
                  <a:gd name="T16" fmla="*/ 126 w 4112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907">
                    <a:moveTo>
                      <a:pt x="126" y="907"/>
                    </a:moveTo>
                    <a:lnTo>
                      <a:pt x="3985" y="907"/>
                    </a:lnTo>
                    <a:cubicBezTo>
                      <a:pt x="4055" y="907"/>
                      <a:pt x="4112" y="851"/>
                      <a:pt x="4112" y="781"/>
                    </a:cubicBezTo>
                    <a:lnTo>
                      <a:pt x="4112" y="127"/>
                    </a:lnTo>
                    <a:cubicBezTo>
                      <a:pt x="4112" y="57"/>
                      <a:pt x="4055" y="0"/>
                      <a:pt x="3985" y="0"/>
                    </a:cubicBezTo>
                    <a:lnTo>
                      <a:pt x="126" y="0"/>
                    </a:lnTo>
                    <a:cubicBezTo>
                      <a:pt x="56" y="0"/>
                      <a:pt x="0" y="57"/>
                      <a:pt x="0" y="127"/>
                    </a:cubicBezTo>
                    <a:lnTo>
                      <a:pt x="0" y="781"/>
                    </a:lnTo>
                    <a:cubicBezTo>
                      <a:pt x="0" y="851"/>
                      <a:pt x="56" y="907"/>
                      <a:pt x="126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Rectangle 122">
                <a:extLst>
                  <a:ext uri="{FF2B5EF4-FFF2-40B4-BE49-F238E27FC236}">
                    <a16:creationId xmlns:a16="http://schemas.microsoft.com/office/drawing/2014/main" id="{624FEE53-EC99-4E2E-875D-34BF0CA1A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8" y="2357"/>
                <a:ext cx="28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Persisted DB</a:t>
                </a:r>
                <a:endParaRPr lang="en-US" altLang="en-US" sz="2400"/>
              </a:p>
            </p:txBody>
          </p:sp>
          <p:pic>
            <p:nvPicPr>
              <p:cNvPr id="2171" name="Picture 123">
                <a:extLst>
                  <a:ext uri="{FF2B5EF4-FFF2-40B4-BE49-F238E27FC236}">
                    <a16:creationId xmlns:a16="http://schemas.microsoft.com/office/drawing/2014/main" id="{3618BB1E-303F-4BBD-BB52-6D06BB80A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2019"/>
                <a:ext cx="93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2" name="Picture 124">
                <a:extLst>
                  <a:ext uri="{FF2B5EF4-FFF2-40B4-BE49-F238E27FC236}">
                    <a16:creationId xmlns:a16="http://schemas.microsoft.com/office/drawing/2014/main" id="{063E29D6-FE6C-4A1C-8777-DA0973C6E8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9" y="2019"/>
                <a:ext cx="93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8" name="Freeform 125">
                <a:extLst>
                  <a:ext uri="{FF2B5EF4-FFF2-40B4-BE49-F238E27FC236}">
                    <a16:creationId xmlns:a16="http://schemas.microsoft.com/office/drawing/2014/main" id="{B9F49107-40CC-4FA3-A0DA-630A6F0FC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2030"/>
                <a:ext cx="889" cy="197"/>
              </a:xfrm>
              <a:custGeom>
                <a:avLst/>
                <a:gdLst>
                  <a:gd name="T0" fmla="*/ 127 w 4112"/>
                  <a:gd name="T1" fmla="*/ 907 h 907"/>
                  <a:gd name="T2" fmla="*/ 3986 w 4112"/>
                  <a:gd name="T3" fmla="*/ 907 h 907"/>
                  <a:gd name="T4" fmla="*/ 4112 w 4112"/>
                  <a:gd name="T5" fmla="*/ 780 h 907"/>
                  <a:gd name="T6" fmla="*/ 4112 w 4112"/>
                  <a:gd name="T7" fmla="*/ 126 h 907"/>
                  <a:gd name="T8" fmla="*/ 3986 w 4112"/>
                  <a:gd name="T9" fmla="*/ 0 h 907"/>
                  <a:gd name="T10" fmla="*/ 127 w 4112"/>
                  <a:gd name="T11" fmla="*/ 0 h 907"/>
                  <a:gd name="T12" fmla="*/ 0 w 4112"/>
                  <a:gd name="T13" fmla="*/ 126 h 907"/>
                  <a:gd name="T14" fmla="*/ 0 w 4112"/>
                  <a:gd name="T15" fmla="*/ 780 h 907"/>
                  <a:gd name="T16" fmla="*/ 127 w 4112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907">
                    <a:moveTo>
                      <a:pt x="127" y="907"/>
                    </a:moveTo>
                    <a:lnTo>
                      <a:pt x="3986" y="907"/>
                    </a:lnTo>
                    <a:cubicBezTo>
                      <a:pt x="4056" y="907"/>
                      <a:pt x="4112" y="850"/>
                      <a:pt x="4112" y="780"/>
                    </a:cubicBezTo>
                    <a:lnTo>
                      <a:pt x="4112" y="126"/>
                    </a:lnTo>
                    <a:cubicBezTo>
                      <a:pt x="4112" y="56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6"/>
                      <a:pt x="0" y="126"/>
                    </a:cubicBezTo>
                    <a:lnTo>
                      <a:pt x="0" y="780"/>
                    </a:lnTo>
                    <a:cubicBezTo>
                      <a:pt x="0" y="850"/>
                      <a:pt x="57" y="907"/>
                      <a:pt x="127" y="907"/>
                    </a:cubicBezTo>
                    <a:close/>
                  </a:path>
                </a:pathLst>
              </a:custGeom>
              <a:solidFill>
                <a:srgbClr val="4F88BB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Freeform 126">
                <a:extLst>
                  <a:ext uri="{FF2B5EF4-FFF2-40B4-BE49-F238E27FC236}">
                    <a16:creationId xmlns:a16="http://schemas.microsoft.com/office/drawing/2014/main" id="{33DC5B1A-63EA-4A77-8E17-F57BF98E5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2030"/>
                <a:ext cx="889" cy="196"/>
              </a:xfrm>
              <a:custGeom>
                <a:avLst/>
                <a:gdLst>
                  <a:gd name="T0" fmla="*/ 127 w 4112"/>
                  <a:gd name="T1" fmla="*/ 907 h 907"/>
                  <a:gd name="T2" fmla="*/ 3986 w 4112"/>
                  <a:gd name="T3" fmla="*/ 907 h 907"/>
                  <a:gd name="T4" fmla="*/ 4112 w 4112"/>
                  <a:gd name="T5" fmla="*/ 780 h 907"/>
                  <a:gd name="T6" fmla="*/ 4112 w 4112"/>
                  <a:gd name="T7" fmla="*/ 126 h 907"/>
                  <a:gd name="T8" fmla="*/ 3986 w 4112"/>
                  <a:gd name="T9" fmla="*/ 0 h 907"/>
                  <a:gd name="T10" fmla="*/ 127 w 4112"/>
                  <a:gd name="T11" fmla="*/ 0 h 907"/>
                  <a:gd name="T12" fmla="*/ 0 w 4112"/>
                  <a:gd name="T13" fmla="*/ 126 h 907"/>
                  <a:gd name="T14" fmla="*/ 0 w 4112"/>
                  <a:gd name="T15" fmla="*/ 780 h 907"/>
                  <a:gd name="T16" fmla="*/ 127 w 4112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2" h="907">
                    <a:moveTo>
                      <a:pt x="127" y="907"/>
                    </a:moveTo>
                    <a:lnTo>
                      <a:pt x="3986" y="907"/>
                    </a:lnTo>
                    <a:cubicBezTo>
                      <a:pt x="4056" y="907"/>
                      <a:pt x="4112" y="850"/>
                      <a:pt x="4112" y="780"/>
                    </a:cubicBezTo>
                    <a:lnTo>
                      <a:pt x="4112" y="126"/>
                    </a:lnTo>
                    <a:cubicBezTo>
                      <a:pt x="4112" y="56"/>
                      <a:pt x="4056" y="0"/>
                      <a:pt x="3986" y="0"/>
                    </a:cubicBezTo>
                    <a:lnTo>
                      <a:pt x="127" y="0"/>
                    </a:lnTo>
                    <a:cubicBezTo>
                      <a:pt x="57" y="0"/>
                      <a:pt x="0" y="56"/>
                      <a:pt x="0" y="126"/>
                    </a:cubicBezTo>
                    <a:lnTo>
                      <a:pt x="0" y="780"/>
                    </a:lnTo>
                    <a:cubicBezTo>
                      <a:pt x="0" y="850"/>
                      <a:pt x="57" y="907"/>
                      <a:pt x="127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41719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Rectangle 127">
                <a:extLst>
                  <a:ext uri="{FF2B5EF4-FFF2-40B4-BE49-F238E27FC236}">
                    <a16:creationId xmlns:a16="http://schemas.microsoft.com/office/drawing/2014/main" id="{4ECD990D-165E-4109-B0FF-D802FF054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0" y="2094"/>
                <a:ext cx="15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FFFFF"/>
                    </a:solidFill>
                    <a:latin typeface="Calibri" panose="020F0502020204030204" pitchFamily="34" charset="0"/>
                  </a:rPr>
                  <a:t>Logger</a:t>
                </a:r>
                <a:endParaRPr lang="en-US" altLang="en-US" sz="2400"/>
              </a:p>
            </p:txBody>
          </p:sp>
          <p:pic>
            <p:nvPicPr>
              <p:cNvPr id="2176" name="Picture 128">
                <a:extLst>
                  <a:ext uri="{FF2B5EF4-FFF2-40B4-BE49-F238E27FC236}">
                    <a16:creationId xmlns:a16="http://schemas.microsoft.com/office/drawing/2014/main" id="{B24706C6-B015-4569-9127-A2038C9B4D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2" y="1173"/>
                <a:ext cx="554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7" name="Picture 129">
                <a:extLst>
                  <a:ext uri="{FF2B5EF4-FFF2-40B4-BE49-F238E27FC236}">
                    <a16:creationId xmlns:a16="http://schemas.microsoft.com/office/drawing/2014/main" id="{964445A4-86C0-49A4-8DEA-EAA66D3B64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2" y="1173"/>
                <a:ext cx="554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78" name="Picture 130">
                <a:extLst>
                  <a:ext uri="{FF2B5EF4-FFF2-40B4-BE49-F238E27FC236}">
                    <a16:creationId xmlns:a16="http://schemas.microsoft.com/office/drawing/2014/main" id="{B33FEC18-6E84-4124-BD20-43B13DFFE0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" y="1187"/>
                <a:ext cx="50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3" name="Freeform 131">
                <a:extLst>
                  <a:ext uri="{FF2B5EF4-FFF2-40B4-BE49-F238E27FC236}">
                    <a16:creationId xmlns:a16="http://schemas.microsoft.com/office/drawing/2014/main" id="{E8A056B6-CC53-4AA6-B7D0-994199F64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5" y="1189"/>
                <a:ext cx="501" cy="188"/>
              </a:xfrm>
              <a:custGeom>
                <a:avLst/>
                <a:gdLst>
                  <a:gd name="T0" fmla="*/ 2233 w 2317"/>
                  <a:gd name="T1" fmla="*/ 870 h 870"/>
                  <a:gd name="T2" fmla="*/ 85 w 2317"/>
                  <a:gd name="T3" fmla="*/ 870 h 870"/>
                  <a:gd name="T4" fmla="*/ 0 w 2317"/>
                  <a:gd name="T5" fmla="*/ 786 h 870"/>
                  <a:gd name="T6" fmla="*/ 0 w 2317"/>
                  <a:gd name="T7" fmla="*/ 84 h 870"/>
                  <a:gd name="T8" fmla="*/ 85 w 2317"/>
                  <a:gd name="T9" fmla="*/ 0 h 870"/>
                  <a:gd name="T10" fmla="*/ 2233 w 2317"/>
                  <a:gd name="T11" fmla="*/ 0 h 870"/>
                  <a:gd name="T12" fmla="*/ 2317 w 2317"/>
                  <a:gd name="T13" fmla="*/ 84 h 870"/>
                  <a:gd name="T14" fmla="*/ 2317 w 2317"/>
                  <a:gd name="T15" fmla="*/ 786 h 870"/>
                  <a:gd name="T16" fmla="*/ 2233 w 2317"/>
                  <a:gd name="T17" fmla="*/ 870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7" h="870">
                    <a:moveTo>
                      <a:pt x="2233" y="870"/>
                    </a:moveTo>
                    <a:lnTo>
                      <a:pt x="85" y="870"/>
                    </a:lnTo>
                    <a:cubicBezTo>
                      <a:pt x="38" y="870"/>
                      <a:pt x="0" y="832"/>
                      <a:pt x="0" y="786"/>
                    </a:cubicBezTo>
                    <a:lnTo>
                      <a:pt x="0" y="84"/>
                    </a:lnTo>
                    <a:cubicBezTo>
                      <a:pt x="0" y="37"/>
                      <a:pt x="38" y="0"/>
                      <a:pt x="85" y="0"/>
                    </a:cubicBezTo>
                    <a:lnTo>
                      <a:pt x="2233" y="0"/>
                    </a:lnTo>
                    <a:cubicBezTo>
                      <a:pt x="2279" y="0"/>
                      <a:pt x="2317" y="37"/>
                      <a:pt x="2317" y="84"/>
                    </a:cubicBezTo>
                    <a:lnTo>
                      <a:pt x="2317" y="786"/>
                    </a:lnTo>
                    <a:cubicBezTo>
                      <a:pt x="2317" y="832"/>
                      <a:pt x="2279" y="870"/>
                      <a:pt x="2233" y="870"/>
                    </a:cubicBezTo>
                    <a:close/>
                  </a:path>
                </a:pathLst>
              </a:custGeom>
              <a:noFill/>
              <a:ln w="22225" cap="sq">
                <a:solidFill>
                  <a:srgbClr val="00B0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Rectangle 132">
                <a:extLst>
                  <a:ext uri="{FF2B5EF4-FFF2-40B4-BE49-F238E27FC236}">
                    <a16:creationId xmlns:a16="http://schemas.microsoft.com/office/drawing/2014/main" id="{6CC19FFD-DC35-4252-B8F7-FFAB7D79B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1202"/>
                <a:ext cx="27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067" b="1">
                    <a:solidFill>
                      <a:srgbClr val="FEFFFF"/>
                    </a:solidFill>
                    <a:latin typeface="Calibri" panose="020F0502020204030204" pitchFamily="34" charset="0"/>
                  </a:rPr>
                  <a:t>Controller</a:t>
                </a:r>
                <a:endParaRPr lang="en-US" altLang="en-US" sz="2400"/>
              </a:p>
            </p:txBody>
          </p:sp>
          <p:sp>
            <p:nvSpPr>
              <p:cNvPr id="2095" name="Rectangle 133">
                <a:extLst>
                  <a:ext uri="{FF2B5EF4-FFF2-40B4-BE49-F238E27FC236}">
                    <a16:creationId xmlns:a16="http://schemas.microsoft.com/office/drawing/2014/main" id="{561C91EA-2C91-4988-AE87-5C793F192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0" y="1281"/>
                <a:ext cx="43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067" b="1">
                    <a:solidFill>
                      <a:srgbClr val="FEFFFF"/>
                    </a:solidFill>
                    <a:latin typeface="Calibri" panose="020F0502020204030204" pitchFamily="34" charset="0"/>
                  </a:rPr>
                  <a:t>Message Router</a:t>
                </a:r>
                <a:endParaRPr lang="en-US" altLang="en-US" sz="2400"/>
              </a:p>
            </p:txBody>
          </p:sp>
          <p:pic>
            <p:nvPicPr>
              <p:cNvPr id="2182" name="Picture 134">
                <a:extLst>
                  <a:ext uri="{FF2B5EF4-FFF2-40B4-BE49-F238E27FC236}">
                    <a16:creationId xmlns:a16="http://schemas.microsoft.com/office/drawing/2014/main" id="{C1DE5617-CBF3-4D10-9398-9694D41F74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208"/>
                <a:ext cx="47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83" name="Picture 135">
                <a:extLst>
                  <a:ext uri="{FF2B5EF4-FFF2-40B4-BE49-F238E27FC236}">
                    <a16:creationId xmlns:a16="http://schemas.microsoft.com/office/drawing/2014/main" id="{8D396E6B-A1D5-4C66-ABE0-157C7D86D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" y="1208"/>
                <a:ext cx="478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84" name="Picture 136">
                <a:extLst>
                  <a:ext uri="{FF2B5EF4-FFF2-40B4-BE49-F238E27FC236}">
                    <a16:creationId xmlns:a16="http://schemas.microsoft.com/office/drawing/2014/main" id="{F9083906-DD35-40D9-A3CB-8EB85237C0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9" y="1218"/>
                <a:ext cx="43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98" name="Freeform 137">
                <a:extLst>
                  <a:ext uri="{FF2B5EF4-FFF2-40B4-BE49-F238E27FC236}">
                    <a16:creationId xmlns:a16="http://schemas.microsoft.com/office/drawing/2014/main" id="{3A22B467-092C-4C72-A7E3-0DCA0B7EC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1222"/>
                <a:ext cx="431" cy="196"/>
              </a:xfrm>
              <a:custGeom>
                <a:avLst/>
                <a:gdLst>
                  <a:gd name="T0" fmla="*/ 61 w 1995"/>
                  <a:gd name="T1" fmla="*/ 907 h 907"/>
                  <a:gd name="T2" fmla="*/ 1934 w 1995"/>
                  <a:gd name="T3" fmla="*/ 907 h 907"/>
                  <a:gd name="T4" fmla="*/ 1995 w 1995"/>
                  <a:gd name="T5" fmla="*/ 845 h 907"/>
                  <a:gd name="T6" fmla="*/ 1995 w 1995"/>
                  <a:gd name="T7" fmla="*/ 61 h 907"/>
                  <a:gd name="T8" fmla="*/ 1934 w 1995"/>
                  <a:gd name="T9" fmla="*/ 0 h 907"/>
                  <a:gd name="T10" fmla="*/ 61 w 1995"/>
                  <a:gd name="T11" fmla="*/ 0 h 907"/>
                  <a:gd name="T12" fmla="*/ 0 w 1995"/>
                  <a:gd name="T13" fmla="*/ 61 h 907"/>
                  <a:gd name="T14" fmla="*/ 0 w 1995"/>
                  <a:gd name="T15" fmla="*/ 845 h 907"/>
                  <a:gd name="T16" fmla="*/ 61 w 1995"/>
                  <a:gd name="T1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5" h="907">
                    <a:moveTo>
                      <a:pt x="61" y="907"/>
                    </a:moveTo>
                    <a:lnTo>
                      <a:pt x="1934" y="907"/>
                    </a:lnTo>
                    <a:cubicBezTo>
                      <a:pt x="1968" y="907"/>
                      <a:pt x="1995" y="879"/>
                      <a:pt x="1995" y="845"/>
                    </a:cubicBezTo>
                    <a:lnTo>
                      <a:pt x="1995" y="61"/>
                    </a:lnTo>
                    <a:cubicBezTo>
                      <a:pt x="1995" y="27"/>
                      <a:pt x="1968" y="0"/>
                      <a:pt x="1934" y="0"/>
                    </a:cubicBezTo>
                    <a:lnTo>
                      <a:pt x="61" y="0"/>
                    </a:lnTo>
                    <a:cubicBezTo>
                      <a:pt x="27" y="0"/>
                      <a:pt x="0" y="27"/>
                      <a:pt x="0" y="61"/>
                    </a:cubicBezTo>
                    <a:lnTo>
                      <a:pt x="0" y="845"/>
                    </a:lnTo>
                    <a:cubicBezTo>
                      <a:pt x="0" y="879"/>
                      <a:pt x="27" y="907"/>
                      <a:pt x="61" y="907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Rectangle 138">
                <a:extLst>
                  <a:ext uri="{FF2B5EF4-FFF2-40B4-BE49-F238E27FC236}">
                    <a16:creationId xmlns:a16="http://schemas.microsoft.com/office/drawing/2014/main" id="{554B681C-B5FC-4E05-9DF4-DC312A41B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1253"/>
                <a:ext cx="30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Health Check</a:t>
                </a:r>
                <a:endParaRPr lang="en-US" altLang="en-US" sz="2400"/>
              </a:p>
            </p:txBody>
          </p:sp>
          <p:sp>
            <p:nvSpPr>
              <p:cNvPr id="2100" name="Rectangle 139">
                <a:extLst>
                  <a:ext uri="{FF2B5EF4-FFF2-40B4-BE49-F238E27FC236}">
                    <a16:creationId xmlns:a16="http://schemas.microsoft.com/office/drawing/2014/main" id="{D07E3D8A-C0F4-4890-91C0-14F497F0D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1319"/>
                <a:ext cx="10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FEFFFF"/>
                    </a:solidFill>
                    <a:latin typeface="Calibri" panose="020F0502020204030204" pitchFamily="34" charset="0"/>
                  </a:rPr>
                  <a:t>Task</a:t>
                </a:r>
                <a:endParaRPr lang="en-US" altLang="en-US" sz="2400"/>
              </a:p>
            </p:txBody>
          </p:sp>
          <p:sp>
            <p:nvSpPr>
              <p:cNvPr id="2101" name="Line 140">
                <a:extLst>
                  <a:ext uri="{FF2B5EF4-FFF2-40B4-BE49-F238E27FC236}">
                    <a16:creationId xmlns:a16="http://schemas.microsoft.com/office/drawing/2014/main" id="{2D616DD5-545F-42FC-99B3-50B21442E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95" y="1282"/>
                <a:ext cx="453" cy="1"/>
              </a:xfrm>
              <a:prstGeom prst="line">
                <a:avLst/>
              </a:prstGeom>
              <a:noFill/>
              <a:ln w="15875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5" name="Freeform 141">
                <a:extLst>
                  <a:ext uri="{FF2B5EF4-FFF2-40B4-BE49-F238E27FC236}">
                    <a16:creationId xmlns:a16="http://schemas.microsoft.com/office/drawing/2014/main" id="{C32BE356-9E08-4A22-973A-62BB4020C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2" y="1260"/>
                <a:ext cx="44" cy="44"/>
              </a:xfrm>
              <a:custGeom>
                <a:avLst/>
                <a:gdLst>
                  <a:gd name="T0" fmla="*/ 0 w 44"/>
                  <a:gd name="T1" fmla="*/ 0 h 44"/>
                  <a:gd name="T2" fmla="*/ 44 w 44"/>
                  <a:gd name="T3" fmla="*/ 22 h 44"/>
                  <a:gd name="T4" fmla="*/ 0 w 44"/>
                  <a:gd name="T5" fmla="*/ 44 h 44"/>
                  <a:gd name="T6" fmla="*/ 0 w 44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4">
                    <a:moveTo>
                      <a:pt x="0" y="0"/>
                    </a:moveTo>
                    <a:lnTo>
                      <a:pt x="44" y="22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6" name="Freeform 142">
                <a:extLst>
                  <a:ext uri="{FF2B5EF4-FFF2-40B4-BE49-F238E27FC236}">
                    <a16:creationId xmlns:a16="http://schemas.microsoft.com/office/drawing/2014/main" id="{5811A42F-2C75-4F5A-835B-EA1FBA5F2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7" y="1261"/>
                <a:ext cx="43" cy="43"/>
              </a:xfrm>
              <a:custGeom>
                <a:avLst/>
                <a:gdLst>
                  <a:gd name="T0" fmla="*/ 43 w 43"/>
                  <a:gd name="T1" fmla="*/ 43 h 43"/>
                  <a:gd name="T2" fmla="*/ 0 w 43"/>
                  <a:gd name="T3" fmla="*/ 22 h 43"/>
                  <a:gd name="T4" fmla="*/ 43 w 43"/>
                  <a:gd name="T5" fmla="*/ 0 h 43"/>
                  <a:gd name="T6" fmla="*/ 43 w 43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43">
                    <a:moveTo>
                      <a:pt x="43" y="43"/>
                    </a:moveTo>
                    <a:lnTo>
                      <a:pt x="0" y="22"/>
                    </a:lnTo>
                    <a:lnTo>
                      <a:pt x="43" y="0"/>
                    </a:lnTo>
                    <a:lnTo>
                      <a:pt x="43" y="43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91" name="Picture 143">
                <a:extLst>
                  <a:ext uri="{FF2B5EF4-FFF2-40B4-BE49-F238E27FC236}">
                    <a16:creationId xmlns:a16="http://schemas.microsoft.com/office/drawing/2014/main" id="{486F9A3F-1282-4F13-BF98-E27A07A50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" y="740"/>
                <a:ext cx="588" cy="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92" name="Picture 144">
                <a:extLst>
                  <a:ext uri="{FF2B5EF4-FFF2-40B4-BE49-F238E27FC236}">
                    <a16:creationId xmlns:a16="http://schemas.microsoft.com/office/drawing/2014/main" id="{3994FC03-6B68-4261-B50E-DE9C789B38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" y="740"/>
                <a:ext cx="589" cy="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7" name="Freeform 145">
                <a:extLst>
                  <a:ext uri="{FF2B5EF4-FFF2-40B4-BE49-F238E27FC236}">
                    <a16:creationId xmlns:a16="http://schemas.microsoft.com/office/drawing/2014/main" id="{2EC89DAC-8E7C-4381-881E-7C3A71AE7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" y="752"/>
                <a:ext cx="543" cy="655"/>
              </a:xfrm>
              <a:custGeom>
                <a:avLst/>
                <a:gdLst>
                  <a:gd name="T0" fmla="*/ 2428 w 2512"/>
                  <a:gd name="T1" fmla="*/ 3023 h 3023"/>
                  <a:gd name="T2" fmla="*/ 84 w 2512"/>
                  <a:gd name="T3" fmla="*/ 3023 h 3023"/>
                  <a:gd name="T4" fmla="*/ 0 w 2512"/>
                  <a:gd name="T5" fmla="*/ 2940 h 3023"/>
                  <a:gd name="T6" fmla="*/ 0 w 2512"/>
                  <a:gd name="T7" fmla="*/ 83 h 3023"/>
                  <a:gd name="T8" fmla="*/ 84 w 2512"/>
                  <a:gd name="T9" fmla="*/ 0 h 3023"/>
                  <a:gd name="T10" fmla="*/ 2428 w 2512"/>
                  <a:gd name="T11" fmla="*/ 0 h 3023"/>
                  <a:gd name="T12" fmla="*/ 2512 w 2512"/>
                  <a:gd name="T13" fmla="*/ 83 h 3023"/>
                  <a:gd name="T14" fmla="*/ 2512 w 2512"/>
                  <a:gd name="T15" fmla="*/ 2940 h 3023"/>
                  <a:gd name="T16" fmla="*/ 2428 w 2512"/>
                  <a:gd name="T17" fmla="*/ 3023 h 3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2" h="3023">
                    <a:moveTo>
                      <a:pt x="2428" y="3023"/>
                    </a:moveTo>
                    <a:lnTo>
                      <a:pt x="84" y="3023"/>
                    </a:lnTo>
                    <a:cubicBezTo>
                      <a:pt x="38" y="3023"/>
                      <a:pt x="0" y="2986"/>
                      <a:pt x="0" y="2940"/>
                    </a:cubicBezTo>
                    <a:lnTo>
                      <a:pt x="0" y="83"/>
                    </a:lnTo>
                    <a:cubicBezTo>
                      <a:pt x="0" y="37"/>
                      <a:pt x="38" y="0"/>
                      <a:pt x="84" y="0"/>
                    </a:cubicBezTo>
                    <a:lnTo>
                      <a:pt x="2428" y="0"/>
                    </a:lnTo>
                    <a:cubicBezTo>
                      <a:pt x="2474" y="0"/>
                      <a:pt x="2512" y="37"/>
                      <a:pt x="2512" y="83"/>
                    </a:cubicBezTo>
                    <a:lnTo>
                      <a:pt x="2512" y="2940"/>
                    </a:lnTo>
                    <a:cubicBezTo>
                      <a:pt x="2512" y="2986"/>
                      <a:pt x="2474" y="3023"/>
                      <a:pt x="2428" y="3023"/>
                    </a:cubicBezTo>
                    <a:close/>
                  </a:path>
                </a:pathLst>
              </a:custGeom>
              <a:solidFill>
                <a:srgbClr val="ED7D3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Freeform 146">
                <a:extLst>
                  <a:ext uri="{FF2B5EF4-FFF2-40B4-BE49-F238E27FC236}">
                    <a16:creationId xmlns:a16="http://schemas.microsoft.com/office/drawing/2014/main" id="{9E33E86B-7C03-4140-B41D-C684D52BD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" y="752"/>
                <a:ext cx="543" cy="655"/>
              </a:xfrm>
              <a:custGeom>
                <a:avLst/>
                <a:gdLst>
                  <a:gd name="T0" fmla="*/ 2428 w 2512"/>
                  <a:gd name="T1" fmla="*/ 3023 h 3023"/>
                  <a:gd name="T2" fmla="*/ 84 w 2512"/>
                  <a:gd name="T3" fmla="*/ 3023 h 3023"/>
                  <a:gd name="T4" fmla="*/ 0 w 2512"/>
                  <a:gd name="T5" fmla="*/ 2940 h 3023"/>
                  <a:gd name="T6" fmla="*/ 0 w 2512"/>
                  <a:gd name="T7" fmla="*/ 83 h 3023"/>
                  <a:gd name="T8" fmla="*/ 84 w 2512"/>
                  <a:gd name="T9" fmla="*/ 0 h 3023"/>
                  <a:gd name="T10" fmla="*/ 2428 w 2512"/>
                  <a:gd name="T11" fmla="*/ 0 h 3023"/>
                  <a:gd name="T12" fmla="*/ 2512 w 2512"/>
                  <a:gd name="T13" fmla="*/ 83 h 3023"/>
                  <a:gd name="T14" fmla="*/ 2512 w 2512"/>
                  <a:gd name="T15" fmla="*/ 2940 h 3023"/>
                  <a:gd name="T16" fmla="*/ 2428 w 2512"/>
                  <a:gd name="T17" fmla="*/ 3023 h 3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2" h="3023">
                    <a:moveTo>
                      <a:pt x="2428" y="3023"/>
                    </a:moveTo>
                    <a:lnTo>
                      <a:pt x="84" y="3023"/>
                    </a:lnTo>
                    <a:cubicBezTo>
                      <a:pt x="38" y="3023"/>
                      <a:pt x="0" y="2986"/>
                      <a:pt x="0" y="2940"/>
                    </a:cubicBezTo>
                    <a:lnTo>
                      <a:pt x="0" y="83"/>
                    </a:lnTo>
                    <a:cubicBezTo>
                      <a:pt x="0" y="37"/>
                      <a:pt x="38" y="0"/>
                      <a:pt x="84" y="0"/>
                    </a:cubicBezTo>
                    <a:lnTo>
                      <a:pt x="2428" y="0"/>
                    </a:lnTo>
                    <a:cubicBezTo>
                      <a:pt x="2474" y="0"/>
                      <a:pt x="2512" y="37"/>
                      <a:pt x="2512" y="83"/>
                    </a:cubicBezTo>
                    <a:lnTo>
                      <a:pt x="2512" y="2940"/>
                    </a:lnTo>
                    <a:cubicBezTo>
                      <a:pt x="2512" y="2986"/>
                      <a:pt x="2474" y="3023"/>
                      <a:pt x="2428" y="3023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Rectangle 147">
                <a:extLst>
                  <a:ext uri="{FF2B5EF4-FFF2-40B4-BE49-F238E27FC236}">
                    <a16:creationId xmlns:a16="http://schemas.microsoft.com/office/drawing/2014/main" id="{1C6F147F-00CB-4FB7-A6C1-99457B633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999"/>
                <a:ext cx="14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067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Multi</a:t>
                </a:r>
                <a:endParaRPr lang="en-US" altLang="en-US" sz="2400"/>
              </a:p>
            </p:txBody>
          </p:sp>
          <p:sp>
            <p:nvSpPr>
              <p:cNvPr id="2113" name="Rectangle 148">
                <a:extLst>
                  <a:ext uri="{FF2B5EF4-FFF2-40B4-BE49-F238E27FC236}">
                    <a16:creationId xmlns:a16="http://schemas.microsoft.com/office/drawing/2014/main" id="{9EB9340E-0E61-4C8E-9436-6D652A142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" y="999"/>
                <a:ext cx="2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067">
                    <a:solidFill>
                      <a:srgbClr val="000000"/>
                    </a:solidFill>
                    <a:latin typeface="Calibri" panose="020F0502020204030204" pitchFamily="34" charset="0"/>
                  </a:rPr>
                  <a:t>-</a:t>
                </a:r>
                <a:endParaRPr lang="en-US" altLang="en-US" sz="2400"/>
              </a:p>
            </p:txBody>
          </p:sp>
          <p:sp>
            <p:nvSpPr>
              <p:cNvPr id="2114" name="Rectangle 149">
                <a:extLst>
                  <a:ext uri="{FF2B5EF4-FFF2-40B4-BE49-F238E27FC236}">
                    <a16:creationId xmlns:a16="http://schemas.microsoft.com/office/drawing/2014/main" id="{C0CA6CC1-F085-4271-929E-CE2446BED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999"/>
                <a:ext cx="7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067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AP</a:t>
                </a:r>
                <a:endParaRPr lang="en-US" altLang="en-US" sz="2400"/>
              </a:p>
            </p:txBody>
          </p:sp>
          <p:sp>
            <p:nvSpPr>
              <p:cNvPr id="2118" name="Rectangle 150">
                <a:extLst>
                  <a:ext uri="{FF2B5EF4-FFF2-40B4-BE49-F238E27FC236}">
                    <a16:creationId xmlns:a16="http://schemas.microsoft.com/office/drawing/2014/main" id="{2726CD92-4FDD-49A9-9232-F72CF2427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1078"/>
                <a:ext cx="29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1067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Framework</a:t>
                </a:r>
                <a:endParaRPr lang="en-US" altLang="en-US" sz="2400"/>
              </a:p>
            </p:txBody>
          </p:sp>
          <p:sp>
            <p:nvSpPr>
              <p:cNvPr id="2119" name="Line 151">
                <a:extLst>
                  <a:ext uri="{FF2B5EF4-FFF2-40B4-BE49-F238E27FC236}">
                    <a16:creationId xmlns:a16="http://schemas.microsoft.com/office/drawing/2014/main" id="{EB45A865-0D9E-4ACD-BBBF-A51727054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5" y="886"/>
                <a:ext cx="1194" cy="2"/>
              </a:xfrm>
              <a:prstGeom prst="line">
                <a:avLst/>
              </a:prstGeom>
              <a:noFill/>
              <a:ln w="15875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Freeform 152">
                <a:extLst>
                  <a:ext uri="{FF2B5EF4-FFF2-40B4-BE49-F238E27FC236}">
                    <a16:creationId xmlns:a16="http://schemas.microsoft.com/office/drawing/2014/main" id="{17A2DD47-17B1-4961-98D2-D45E97C73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7" y="866"/>
                <a:ext cx="44" cy="44"/>
              </a:xfrm>
              <a:custGeom>
                <a:avLst/>
                <a:gdLst>
                  <a:gd name="T0" fmla="*/ 44 w 44"/>
                  <a:gd name="T1" fmla="*/ 44 h 44"/>
                  <a:gd name="T2" fmla="*/ 0 w 44"/>
                  <a:gd name="T3" fmla="*/ 22 h 44"/>
                  <a:gd name="T4" fmla="*/ 43 w 44"/>
                  <a:gd name="T5" fmla="*/ 0 h 44"/>
                  <a:gd name="T6" fmla="*/ 44 w 44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4">
                    <a:moveTo>
                      <a:pt x="44" y="44"/>
                    </a:moveTo>
                    <a:lnTo>
                      <a:pt x="0" y="22"/>
                    </a:lnTo>
                    <a:lnTo>
                      <a:pt x="43" y="0"/>
                    </a:lnTo>
                    <a:lnTo>
                      <a:pt x="44" y="44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Freeform 153">
                <a:extLst>
                  <a:ext uri="{FF2B5EF4-FFF2-40B4-BE49-F238E27FC236}">
                    <a16:creationId xmlns:a16="http://schemas.microsoft.com/office/drawing/2014/main" id="{1540623B-C6AE-46FD-A0F0-68753B7E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3" y="864"/>
                <a:ext cx="45" cy="44"/>
              </a:xfrm>
              <a:custGeom>
                <a:avLst/>
                <a:gdLst>
                  <a:gd name="T0" fmla="*/ 0 w 45"/>
                  <a:gd name="T1" fmla="*/ 0 h 44"/>
                  <a:gd name="T2" fmla="*/ 45 w 45"/>
                  <a:gd name="T3" fmla="*/ 22 h 44"/>
                  <a:gd name="T4" fmla="*/ 1 w 45"/>
                  <a:gd name="T5" fmla="*/ 44 h 44"/>
                  <a:gd name="T6" fmla="*/ 0 w 45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44">
                    <a:moveTo>
                      <a:pt x="0" y="0"/>
                    </a:moveTo>
                    <a:lnTo>
                      <a:pt x="45" y="22"/>
                    </a:lnTo>
                    <a:lnTo>
                      <a:pt x="1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202" name="Picture 154">
                <a:extLst>
                  <a:ext uri="{FF2B5EF4-FFF2-40B4-BE49-F238E27FC236}">
                    <a16:creationId xmlns:a16="http://schemas.microsoft.com/office/drawing/2014/main" id="{83574871-FD37-4C92-B42D-679077A214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1" y="2238"/>
                <a:ext cx="775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25" name="Freeform 155">
                <a:extLst>
                  <a:ext uri="{FF2B5EF4-FFF2-40B4-BE49-F238E27FC236}">
                    <a16:creationId xmlns:a16="http://schemas.microsoft.com/office/drawing/2014/main" id="{BD2A5D90-6358-4B94-BEC8-DF458A3B2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2239"/>
                <a:ext cx="771" cy="266"/>
              </a:xfrm>
              <a:custGeom>
                <a:avLst/>
                <a:gdLst>
                  <a:gd name="T0" fmla="*/ 3445 w 3564"/>
                  <a:gd name="T1" fmla="*/ 1228 h 1228"/>
                  <a:gd name="T2" fmla="*/ 119 w 3564"/>
                  <a:gd name="T3" fmla="*/ 1228 h 1228"/>
                  <a:gd name="T4" fmla="*/ 0 w 3564"/>
                  <a:gd name="T5" fmla="*/ 1109 h 1228"/>
                  <a:gd name="T6" fmla="*/ 0 w 3564"/>
                  <a:gd name="T7" fmla="*/ 119 h 1228"/>
                  <a:gd name="T8" fmla="*/ 119 w 3564"/>
                  <a:gd name="T9" fmla="*/ 0 h 1228"/>
                  <a:gd name="T10" fmla="*/ 3445 w 3564"/>
                  <a:gd name="T11" fmla="*/ 0 h 1228"/>
                  <a:gd name="T12" fmla="*/ 3564 w 3564"/>
                  <a:gd name="T13" fmla="*/ 119 h 1228"/>
                  <a:gd name="T14" fmla="*/ 3564 w 3564"/>
                  <a:gd name="T15" fmla="*/ 1109 h 1228"/>
                  <a:gd name="T16" fmla="*/ 3445 w 3564"/>
                  <a:gd name="T17" fmla="*/ 1228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4" h="1228">
                    <a:moveTo>
                      <a:pt x="3445" y="1228"/>
                    </a:moveTo>
                    <a:lnTo>
                      <a:pt x="119" y="1228"/>
                    </a:lnTo>
                    <a:cubicBezTo>
                      <a:pt x="53" y="1228"/>
                      <a:pt x="0" y="1175"/>
                      <a:pt x="0" y="1109"/>
                    </a:cubicBezTo>
                    <a:lnTo>
                      <a:pt x="0" y="119"/>
                    </a:lnTo>
                    <a:cubicBezTo>
                      <a:pt x="0" y="54"/>
                      <a:pt x="53" y="0"/>
                      <a:pt x="119" y="0"/>
                    </a:cubicBezTo>
                    <a:lnTo>
                      <a:pt x="3445" y="0"/>
                    </a:lnTo>
                    <a:cubicBezTo>
                      <a:pt x="3511" y="0"/>
                      <a:pt x="3564" y="54"/>
                      <a:pt x="3564" y="119"/>
                    </a:cubicBezTo>
                    <a:lnTo>
                      <a:pt x="3564" y="1109"/>
                    </a:lnTo>
                    <a:cubicBezTo>
                      <a:pt x="3564" y="1175"/>
                      <a:pt x="3511" y="1228"/>
                      <a:pt x="3445" y="1228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38638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Rectangle 156">
                <a:extLst>
                  <a:ext uri="{FF2B5EF4-FFF2-40B4-BE49-F238E27FC236}">
                    <a16:creationId xmlns:a16="http://schemas.microsoft.com/office/drawing/2014/main" id="{52ED5F44-BEBB-46B7-8D5E-7EB7D60C2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2442"/>
                <a:ext cx="34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Shared Library</a:t>
                </a:r>
                <a:endParaRPr lang="en-US" altLang="en-US" sz="2400"/>
              </a:p>
            </p:txBody>
          </p:sp>
          <p:sp>
            <p:nvSpPr>
              <p:cNvPr id="2130" name="Rectangle 157">
                <a:extLst>
                  <a:ext uri="{FF2B5EF4-FFF2-40B4-BE49-F238E27FC236}">
                    <a16:creationId xmlns:a16="http://schemas.microsoft.com/office/drawing/2014/main" id="{DD3A908B-22FB-4D47-95B1-5F8443127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2442"/>
                <a:ext cx="1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'</a:t>
                </a:r>
                <a:endParaRPr lang="en-US" altLang="en-US" sz="2400"/>
              </a:p>
            </p:txBody>
          </p:sp>
          <p:sp>
            <p:nvSpPr>
              <p:cNvPr id="2131" name="Rectangle 158">
                <a:extLst>
                  <a:ext uri="{FF2B5EF4-FFF2-40B4-BE49-F238E27FC236}">
                    <a16:creationId xmlns:a16="http://schemas.microsoft.com/office/drawing/2014/main" id="{BB9882FE-9C74-499C-B229-7A649DFE4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9" y="2442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</a:t>
                </a:r>
                <a:endParaRPr lang="en-US" altLang="en-US" sz="2400"/>
              </a:p>
            </p:txBody>
          </p:sp>
          <p:pic>
            <p:nvPicPr>
              <p:cNvPr id="2207" name="Picture 159">
                <a:extLst>
                  <a:ext uri="{FF2B5EF4-FFF2-40B4-BE49-F238E27FC236}">
                    <a16:creationId xmlns:a16="http://schemas.microsoft.com/office/drawing/2014/main" id="{BE281C95-5C5A-416C-B306-867DD0EB96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2286"/>
                <a:ext cx="301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08" name="Picture 160">
                <a:extLst>
                  <a:ext uri="{FF2B5EF4-FFF2-40B4-BE49-F238E27FC236}">
                    <a16:creationId xmlns:a16="http://schemas.microsoft.com/office/drawing/2014/main" id="{2D259C6E-CBEF-4A74-9479-938C5D678D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2286"/>
                <a:ext cx="301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09" name="Picture 161">
                <a:extLst>
                  <a:ext uri="{FF2B5EF4-FFF2-40B4-BE49-F238E27FC236}">
                    <a16:creationId xmlns:a16="http://schemas.microsoft.com/office/drawing/2014/main" id="{EA7BAC97-ED11-4B2B-87E7-14243D60F7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6" y="2297"/>
                <a:ext cx="26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2" name="Freeform 162">
                <a:extLst>
                  <a:ext uri="{FF2B5EF4-FFF2-40B4-BE49-F238E27FC236}">
                    <a16:creationId xmlns:a16="http://schemas.microsoft.com/office/drawing/2014/main" id="{96CC7F91-2136-4490-B068-77587784E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8" y="2297"/>
                <a:ext cx="255" cy="120"/>
              </a:xfrm>
              <a:custGeom>
                <a:avLst/>
                <a:gdLst>
                  <a:gd name="T0" fmla="*/ 59 w 1179"/>
                  <a:gd name="T1" fmla="*/ 553 h 553"/>
                  <a:gd name="T2" fmla="*/ 1120 w 1179"/>
                  <a:gd name="T3" fmla="*/ 553 h 553"/>
                  <a:gd name="T4" fmla="*/ 1179 w 1179"/>
                  <a:gd name="T5" fmla="*/ 494 h 553"/>
                  <a:gd name="T6" fmla="*/ 1179 w 1179"/>
                  <a:gd name="T7" fmla="*/ 59 h 553"/>
                  <a:gd name="T8" fmla="*/ 1120 w 1179"/>
                  <a:gd name="T9" fmla="*/ 0 h 553"/>
                  <a:gd name="T10" fmla="*/ 59 w 1179"/>
                  <a:gd name="T11" fmla="*/ 0 h 553"/>
                  <a:gd name="T12" fmla="*/ 0 w 1179"/>
                  <a:gd name="T13" fmla="*/ 59 h 553"/>
                  <a:gd name="T14" fmla="*/ 0 w 1179"/>
                  <a:gd name="T15" fmla="*/ 494 h 553"/>
                  <a:gd name="T16" fmla="*/ 59 w 1179"/>
                  <a:gd name="T17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9" h="553">
                    <a:moveTo>
                      <a:pt x="59" y="553"/>
                    </a:moveTo>
                    <a:lnTo>
                      <a:pt x="1120" y="553"/>
                    </a:lnTo>
                    <a:cubicBezTo>
                      <a:pt x="1153" y="553"/>
                      <a:pt x="1179" y="526"/>
                      <a:pt x="1179" y="494"/>
                    </a:cubicBezTo>
                    <a:lnTo>
                      <a:pt x="1179" y="59"/>
                    </a:lnTo>
                    <a:cubicBezTo>
                      <a:pt x="1179" y="26"/>
                      <a:pt x="1153" y="0"/>
                      <a:pt x="1120" y="0"/>
                    </a:cubicBezTo>
                    <a:lnTo>
                      <a:pt x="59" y="0"/>
                    </a:lnTo>
                    <a:cubicBezTo>
                      <a:pt x="27" y="0"/>
                      <a:pt x="0" y="26"/>
                      <a:pt x="0" y="59"/>
                    </a:cubicBezTo>
                    <a:lnTo>
                      <a:pt x="0" y="494"/>
                    </a:lnTo>
                    <a:cubicBezTo>
                      <a:pt x="0" y="526"/>
                      <a:pt x="27" y="553"/>
                      <a:pt x="59" y="553"/>
                    </a:cubicBezTo>
                    <a:close/>
                  </a:path>
                </a:pathLst>
              </a:custGeom>
              <a:noFill/>
              <a:ln w="476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Rectangle 163">
                <a:extLst>
                  <a:ext uri="{FF2B5EF4-FFF2-40B4-BE49-F238E27FC236}">
                    <a16:creationId xmlns:a16="http://schemas.microsoft.com/office/drawing/2014/main" id="{EB06E6AB-2AED-4089-98B1-7DAFFD93C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2324"/>
                <a:ext cx="8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BCL</a:t>
                </a:r>
                <a:endParaRPr lang="en-US" altLang="en-US" sz="2400"/>
              </a:p>
            </p:txBody>
          </p:sp>
          <p:pic>
            <p:nvPicPr>
              <p:cNvPr id="2212" name="Picture 164">
                <a:extLst>
                  <a:ext uri="{FF2B5EF4-FFF2-40B4-BE49-F238E27FC236}">
                    <a16:creationId xmlns:a16="http://schemas.microsoft.com/office/drawing/2014/main" id="{0880E8EB-C439-4DC4-B7EE-85EB5C1C29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9" y="2286"/>
                <a:ext cx="301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13" name="Picture 165">
                <a:extLst>
                  <a:ext uri="{FF2B5EF4-FFF2-40B4-BE49-F238E27FC236}">
                    <a16:creationId xmlns:a16="http://schemas.microsoft.com/office/drawing/2014/main" id="{94708B60-0FDC-4196-848E-2FFED7F58C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9" y="2286"/>
                <a:ext cx="301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7" name="Freeform 166">
                <a:extLst>
                  <a:ext uri="{FF2B5EF4-FFF2-40B4-BE49-F238E27FC236}">
                    <a16:creationId xmlns:a16="http://schemas.microsoft.com/office/drawing/2014/main" id="{75726DA7-BCD2-4400-A134-BC7BC9B58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8" y="2299"/>
                <a:ext cx="255" cy="120"/>
              </a:xfrm>
              <a:custGeom>
                <a:avLst/>
                <a:gdLst>
                  <a:gd name="T0" fmla="*/ 59 w 1179"/>
                  <a:gd name="T1" fmla="*/ 553 h 553"/>
                  <a:gd name="T2" fmla="*/ 1120 w 1179"/>
                  <a:gd name="T3" fmla="*/ 553 h 553"/>
                  <a:gd name="T4" fmla="*/ 1179 w 1179"/>
                  <a:gd name="T5" fmla="*/ 494 h 553"/>
                  <a:gd name="T6" fmla="*/ 1179 w 1179"/>
                  <a:gd name="T7" fmla="*/ 59 h 553"/>
                  <a:gd name="T8" fmla="*/ 1120 w 1179"/>
                  <a:gd name="T9" fmla="*/ 0 h 553"/>
                  <a:gd name="T10" fmla="*/ 59 w 1179"/>
                  <a:gd name="T11" fmla="*/ 0 h 553"/>
                  <a:gd name="T12" fmla="*/ 0 w 1179"/>
                  <a:gd name="T13" fmla="*/ 59 h 553"/>
                  <a:gd name="T14" fmla="*/ 0 w 1179"/>
                  <a:gd name="T15" fmla="*/ 494 h 553"/>
                  <a:gd name="T16" fmla="*/ 59 w 1179"/>
                  <a:gd name="T17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9" h="553">
                    <a:moveTo>
                      <a:pt x="59" y="553"/>
                    </a:moveTo>
                    <a:lnTo>
                      <a:pt x="1120" y="553"/>
                    </a:lnTo>
                    <a:cubicBezTo>
                      <a:pt x="1153" y="553"/>
                      <a:pt x="1179" y="527"/>
                      <a:pt x="1179" y="494"/>
                    </a:cubicBezTo>
                    <a:lnTo>
                      <a:pt x="1179" y="59"/>
                    </a:lnTo>
                    <a:cubicBezTo>
                      <a:pt x="1179" y="26"/>
                      <a:pt x="1153" y="0"/>
                      <a:pt x="1120" y="0"/>
                    </a:cubicBezTo>
                    <a:lnTo>
                      <a:pt x="59" y="0"/>
                    </a:lnTo>
                    <a:cubicBezTo>
                      <a:pt x="26" y="0"/>
                      <a:pt x="0" y="26"/>
                      <a:pt x="0" y="59"/>
                    </a:cubicBezTo>
                    <a:lnTo>
                      <a:pt x="0" y="494"/>
                    </a:lnTo>
                    <a:cubicBezTo>
                      <a:pt x="0" y="527"/>
                      <a:pt x="26" y="553"/>
                      <a:pt x="59" y="553"/>
                    </a:cubicBezTo>
                    <a:close/>
                  </a:path>
                </a:pathLst>
              </a:custGeom>
              <a:solidFill>
                <a:srgbClr val="ED7D3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Freeform 167">
                <a:extLst>
                  <a:ext uri="{FF2B5EF4-FFF2-40B4-BE49-F238E27FC236}">
                    <a16:creationId xmlns:a16="http://schemas.microsoft.com/office/drawing/2014/main" id="{44D6E9B0-1295-45C2-B681-3758F694B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8" y="2299"/>
                <a:ext cx="255" cy="120"/>
              </a:xfrm>
              <a:custGeom>
                <a:avLst/>
                <a:gdLst>
                  <a:gd name="T0" fmla="*/ 59 w 1179"/>
                  <a:gd name="T1" fmla="*/ 553 h 553"/>
                  <a:gd name="T2" fmla="*/ 1120 w 1179"/>
                  <a:gd name="T3" fmla="*/ 553 h 553"/>
                  <a:gd name="T4" fmla="*/ 1179 w 1179"/>
                  <a:gd name="T5" fmla="*/ 494 h 553"/>
                  <a:gd name="T6" fmla="*/ 1179 w 1179"/>
                  <a:gd name="T7" fmla="*/ 59 h 553"/>
                  <a:gd name="T8" fmla="*/ 1120 w 1179"/>
                  <a:gd name="T9" fmla="*/ 0 h 553"/>
                  <a:gd name="T10" fmla="*/ 59 w 1179"/>
                  <a:gd name="T11" fmla="*/ 0 h 553"/>
                  <a:gd name="T12" fmla="*/ 0 w 1179"/>
                  <a:gd name="T13" fmla="*/ 59 h 553"/>
                  <a:gd name="T14" fmla="*/ 0 w 1179"/>
                  <a:gd name="T15" fmla="*/ 494 h 553"/>
                  <a:gd name="T16" fmla="*/ 59 w 1179"/>
                  <a:gd name="T17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9" h="553">
                    <a:moveTo>
                      <a:pt x="59" y="553"/>
                    </a:moveTo>
                    <a:lnTo>
                      <a:pt x="1120" y="553"/>
                    </a:lnTo>
                    <a:cubicBezTo>
                      <a:pt x="1153" y="553"/>
                      <a:pt x="1179" y="527"/>
                      <a:pt x="1179" y="494"/>
                    </a:cubicBezTo>
                    <a:lnTo>
                      <a:pt x="1179" y="59"/>
                    </a:lnTo>
                    <a:cubicBezTo>
                      <a:pt x="1179" y="26"/>
                      <a:pt x="1153" y="0"/>
                      <a:pt x="1120" y="0"/>
                    </a:cubicBezTo>
                    <a:lnTo>
                      <a:pt x="59" y="0"/>
                    </a:lnTo>
                    <a:cubicBezTo>
                      <a:pt x="26" y="0"/>
                      <a:pt x="0" y="26"/>
                      <a:pt x="0" y="59"/>
                    </a:cubicBezTo>
                    <a:lnTo>
                      <a:pt x="0" y="494"/>
                    </a:lnTo>
                    <a:cubicBezTo>
                      <a:pt x="0" y="527"/>
                      <a:pt x="26" y="553"/>
                      <a:pt x="59" y="553"/>
                    </a:cubicBezTo>
                    <a:close/>
                  </a:path>
                </a:pathLst>
              </a:cu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Rectangle 168">
                <a:extLst>
                  <a:ext uri="{FF2B5EF4-FFF2-40B4-BE49-F238E27FC236}">
                    <a16:creationId xmlns:a16="http://schemas.microsoft.com/office/drawing/2014/main" id="{F3D1775A-D2EE-43B5-A7A3-0FCA5C73E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2325"/>
                <a:ext cx="7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TFL</a:t>
                </a:r>
                <a:endParaRPr lang="en-US" altLang="en-US" sz="2400"/>
              </a:p>
            </p:txBody>
          </p:sp>
          <p:pic>
            <p:nvPicPr>
              <p:cNvPr id="2217" name="Picture 169">
                <a:extLst>
                  <a:ext uri="{FF2B5EF4-FFF2-40B4-BE49-F238E27FC236}">
                    <a16:creationId xmlns:a16="http://schemas.microsoft.com/office/drawing/2014/main" id="{95091754-BF3A-4A4E-B665-9F82D4F6C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4" y="1208"/>
                <a:ext cx="280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18" name="Picture 170">
                <a:extLst>
                  <a:ext uri="{FF2B5EF4-FFF2-40B4-BE49-F238E27FC236}">
                    <a16:creationId xmlns:a16="http://schemas.microsoft.com/office/drawing/2014/main" id="{AD50645A-9BD4-4363-86BB-5E8C1F960B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4" y="1208"/>
                <a:ext cx="280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19" name="Picture 171">
                <a:extLst>
                  <a:ext uri="{FF2B5EF4-FFF2-40B4-BE49-F238E27FC236}">
                    <a16:creationId xmlns:a16="http://schemas.microsoft.com/office/drawing/2014/main" id="{F7CDDD30-BDEF-4436-A1B9-7B3A552958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5" y="1222"/>
                <a:ext cx="2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43" name="Freeform 172">
                <a:extLst>
                  <a:ext uri="{FF2B5EF4-FFF2-40B4-BE49-F238E27FC236}">
                    <a16:creationId xmlns:a16="http://schemas.microsoft.com/office/drawing/2014/main" id="{F159B275-65BE-45C7-88AB-633C48CC1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" y="1222"/>
                <a:ext cx="229" cy="120"/>
              </a:xfrm>
              <a:custGeom>
                <a:avLst/>
                <a:gdLst>
                  <a:gd name="T0" fmla="*/ 53 w 1058"/>
                  <a:gd name="T1" fmla="*/ 553 h 553"/>
                  <a:gd name="T2" fmla="*/ 1005 w 1058"/>
                  <a:gd name="T3" fmla="*/ 553 h 553"/>
                  <a:gd name="T4" fmla="*/ 1058 w 1058"/>
                  <a:gd name="T5" fmla="*/ 500 h 553"/>
                  <a:gd name="T6" fmla="*/ 1058 w 1058"/>
                  <a:gd name="T7" fmla="*/ 53 h 553"/>
                  <a:gd name="T8" fmla="*/ 1005 w 1058"/>
                  <a:gd name="T9" fmla="*/ 0 h 553"/>
                  <a:gd name="T10" fmla="*/ 53 w 1058"/>
                  <a:gd name="T11" fmla="*/ 0 h 553"/>
                  <a:gd name="T12" fmla="*/ 0 w 1058"/>
                  <a:gd name="T13" fmla="*/ 53 h 553"/>
                  <a:gd name="T14" fmla="*/ 0 w 1058"/>
                  <a:gd name="T15" fmla="*/ 500 h 553"/>
                  <a:gd name="T16" fmla="*/ 53 w 1058"/>
                  <a:gd name="T17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8" h="553">
                    <a:moveTo>
                      <a:pt x="53" y="553"/>
                    </a:moveTo>
                    <a:lnTo>
                      <a:pt x="1005" y="553"/>
                    </a:lnTo>
                    <a:cubicBezTo>
                      <a:pt x="1035" y="553"/>
                      <a:pt x="1058" y="529"/>
                      <a:pt x="1058" y="500"/>
                    </a:cubicBezTo>
                    <a:lnTo>
                      <a:pt x="1058" y="53"/>
                    </a:lnTo>
                    <a:cubicBezTo>
                      <a:pt x="1058" y="23"/>
                      <a:pt x="1035" y="0"/>
                      <a:pt x="1005" y="0"/>
                    </a:cubicBezTo>
                    <a:lnTo>
                      <a:pt x="53" y="0"/>
                    </a:lnTo>
                    <a:cubicBezTo>
                      <a:pt x="24" y="0"/>
                      <a:pt x="0" y="23"/>
                      <a:pt x="0" y="53"/>
                    </a:cubicBezTo>
                    <a:lnTo>
                      <a:pt x="0" y="500"/>
                    </a:lnTo>
                    <a:cubicBezTo>
                      <a:pt x="0" y="529"/>
                      <a:pt x="24" y="553"/>
                      <a:pt x="53" y="553"/>
                    </a:cubicBezTo>
                    <a:close/>
                  </a:path>
                </a:pathLst>
              </a:custGeom>
              <a:noFill/>
              <a:ln w="11113" cap="sq">
                <a:solidFill>
                  <a:srgbClr val="00FFC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Rectangle 173">
                <a:extLst>
                  <a:ext uri="{FF2B5EF4-FFF2-40B4-BE49-F238E27FC236}">
                    <a16:creationId xmlns:a16="http://schemas.microsoft.com/office/drawing/2014/main" id="{051CF03B-A48A-487C-8C55-F9C31318B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1248"/>
                <a:ext cx="8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BTL</a:t>
                </a:r>
                <a:endParaRPr lang="en-US" altLang="en-US" sz="2400"/>
              </a:p>
            </p:txBody>
          </p:sp>
          <p:pic>
            <p:nvPicPr>
              <p:cNvPr id="2222" name="Picture 174">
                <a:extLst>
                  <a:ext uri="{FF2B5EF4-FFF2-40B4-BE49-F238E27FC236}">
                    <a16:creationId xmlns:a16="http://schemas.microsoft.com/office/drawing/2014/main" id="{242C19C2-43EC-4878-99C2-0A03DF48DF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8" y="813"/>
                <a:ext cx="277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23" name="Picture 175">
                <a:extLst>
                  <a:ext uri="{FF2B5EF4-FFF2-40B4-BE49-F238E27FC236}">
                    <a16:creationId xmlns:a16="http://schemas.microsoft.com/office/drawing/2014/main" id="{0085D110-8E75-4790-8C79-A0D328BB82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8" y="813"/>
                <a:ext cx="277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24" name="Picture 176">
                <a:extLst>
                  <a:ext uri="{FF2B5EF4-FFF2-40B4-BE49-F238E27FC236}">
                    <a16:creationId xmlns:a16="http://schemas.microsoft.com/office/drawing/2014/main" id="{E979F45C-E65E-4552-9CD5-62E5D78C24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5" y="823"/>
                <a:ext cx="23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45" name="Freeform 177">
                <a:extLst>
                  <a:ext uri="{FF2B5EF4-FFF2-40B4-BE49-F238E27FC236}">
                    <a16:creationId xmlns:a16="http://schemas.microsoft.com/office/drawing/2014/main" id="{16516809-71AD-4D2E-A783-E71FE65DA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" y="826"/>
                <a:ext cx="228" cy="120"/>
              </a:xfrm>
              <a:custGeom>
                <a:avLst/>
                <a:gdLst>
                  <a:gd name="T0" fmla="*/ 53 w 1058"/>
                  <a:gd name="T1" fmla="*/ 553 h 553"/>
                  <a:gd name="T2" fmla="*/ 1005 w 1058"/>
                  <a:gd name="T3" fmla="*/ 553 h 553"/>
                  <a:gd name="T4" fmla="*/ 1058 w 1058"/>
                  <a:gd name="T5" fmla="*/ 500 h 553"/>
                  <a:gd name="T6" fmla="*/ 1058 w 1058"/>
                  <a:gd name="T7" fmla="*/ 53 h 553"/>
                  <a:gd name="T8" fmla="*/ 1005 w 1058"/>
                  <a:gd name="T9" fmla="*/ 0 h 553"/>
                  <a:gd name="T10" fmla="*/ 53 w 1058"/>
                  <a:gd name="T11" fmla="*/ 0 h 553"/>
                  <a:gd name="T12" fmla="*/ 0 w 1058"/>
                  <a:gd name="T13" fmla="*/ 53 h 553"/>
                  <a:gd name="T14" fmla="*/ 0 w 1058"/>
                  <a:gd name="T15" fmla="*/ 500 h 553"/>
                  <a:gd name="T16" fmla="*/ 53 w 1058"/>
                  <a:gd name="T17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8" h="553">
                    <a:moveTo>
                      <a:pt x="53" y="553"/>
                    </a:moveTo>
                    <a:lnTo>
                      <a:pt x="1005" y="553"/>
                    </a:lnTo>
                    <a:cubicBezTo>
                      <a:pt x="1035" y="553"/>
                      <a:pt x="1058" y="529"/>
                      <a:pt x="1058" y="500"/>
                    </a:cubicBezTo>
                    <a:lnTo>
                      <a:pt x="1058" y="53"/>
                    </a:lnTo>
                    <a:cubicBezTo>
                      <a:pt x="1058" y="23"/>
                      <a:pt x="1035" y="0"/>
                      <a:pt x="1005" y="0"/>
                    </a:cubicBezTo>
                    <a:lnTo>
                      <a:pt x="53" y="0"/>
                    </a:lnTo>
                    <a:cubicBezTo>
                      <a:pt x="24" y="0"/>
                      <a:pt x="0" y="23"/>
                      <a:pt x="0" y="53"/>
                    </a:cubicBezTo>
                    <a:lnTo>
                      <a:pt x="0" y="500"/>
                    </a:lnTo>
                    <a:cubicBezTo>
                      <a:pt x="0" y="529"/>
                      <a:pt x="24" y="553"/>
                      <a:pt x="53" y="553"/>
                    </a:cubicBezTo>
                    <a:close/>
                  </a:path>
                </a:pathLst>
              </a:custGeom>
              <a:noFill/>
              <a:ln w="11113" cap="sq">
                <a:solidFill>
                  <a:srgbClr val="00FFC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Rectangle 178">
                <a:extLst>
                  <a:ext uri="{FF2B5EF4-FFF2-40B4-BE49-F238E27FC236}">
                    <a16:creationId xmlns:a16="http://schemas.microsoft.com/office/drawing/2014/main" id="{AA2DAB92-4604-4807-8CD1-F5BBD4832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10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 b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BML</a:t>
                </a:r>
                <a:endParaRPr lang="en-US" altLang="en-US" sz="2400"/>
              </a:p>
            </p:txBody>
          </p:sp>
          <p:sp>
            <p:nvSpPr>
              <p:cNvPr id="2150" name="Rectangle 179">
                <a:extLst>
                  <a:ext uri="{FF2B5EF4-FFF2-40B4-BE49-F238E27FC236}">
                    <a16:creationId xmlns:a16="http://schemas.microsoft.com/office/drawing/2014/main" id="{9F23EC13-6EA5-498B-83A7-5A6291D2B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" y="2228"/>
                <a:ext cx="11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BML </a:t>
                </a:r>
                <a:endParaRPr lang="en-US" altLang="en-US" sz="2400"/>
              </a:p>
            </p:txBody>
          </p:sp>
          <p:sp>
            <p:nvSpPr>
              <p:cNvPr id="2151" name="Rectangle 180">
                <a:extLst>
                  <a:ext uri="{FF2B5EF4-FFF2-40B4-BE49-F238E27FC236}">
                    <a16:creationId xmlns:a16="http://schemas.microsoft.com/office/drawing/2014/main" id="{45372947-8F48-4BC7-91BB-EBF73062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" y="2228"/>
                <a:ext cx="4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= </a:t>
                </a:r>
                <a:endParaRPr lang="en-US" altLang="en-US" sz="2400"/>
              </a:p>
            </p:txBody>
          </p:sp>
          <p:sp>
            <p:nvSpPr>
              <p:cNvPr id="2152" name="Rectangle 181">
                <a:extLst>
                  <a:ext uri="{FF2B5EF4-FFF2-40B4-BE49-F238E27FC236}">
                    <a16:creationId xmlns:a16="http://schemas.microsoft.com/office/drawing/2014/main" id="{6E5322B9-A883-4F80-927B-A184B3D6C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" y="2228"/>
                <a:ext cx="72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BeeRocks Management Library </a:t>
                </a:r>
                <a:endParaRPr lang="en-US" altLang="en-US" sz="2400"/>
              </a:p>
            </p:txBody>
          </p:sp>
          <p:sp>
            <p:nvSpPr>
              <p:cNvPr id="2156" name="Rectangle 182">
                <a:extLst>
                  <a:ext uri="{FF2B5EF4-FFF2-40B4-BE49-F238E27FC236}">
                    <a16:creationId xmlns:a16="http://schemas.microsoft.com/office/drawing/2014/main" id="{EF4A2B44-226C-4739-9374-91648F44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" y="2324"/>
                <a:ext cx="9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BTL </a:t>
                </a:r>
                <a:endParaRPr lang="en-US" altLang="en-US" sz="2400"/>
              </a:p>
            </p:txBody>
          </p:sp>
          <p:sp>
            <p:nvSpPr>
              <p:cNvPr id="2157" name="Rectangle 183">
                <a:extLst>
                  <a:ext uri="{FF2B5EF4-FFF2-40B4-BE49-F238E27FC236}">
                    <a16:creationId xmlns:a16="http://schemas.microsoft.com/office/drawing/2014/main" id="{CAA04BC9-12DA-42F8-BCA1-05C97BAAE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" y="2324"/>
                <a:ext cx="4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= </a:t>
                </a:r>
                <a:endParaRPr lang="en-US" altLang="en-US" sz="2400"/>
              </a:p>
            </p:txBody>
          </p:sp>
          <p:sp>
            <p:nvSpPr>
              <p:cNvPr id="2158" name="Rectangle 184">
                <a:extLst>
                  <a:ext uri="{FF2B5EF4-FFF2-40B4-BE49-F238E27FC236}">
                    <a16:creationId xmlns:a16="http://schemas.microsoft.com/office/drawing/2014/main" id="{9A2A94BD-C131-4AEE-9841-CC666A3EE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" y="2324"/>
                <a:ext cx="64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BeeRocks Transport Library </a:t>
                </a:r>
                <a:endParaRPr lang="en-US" altLang="en-US" sz="2400"/>
              </a:p>
            </p:txBody>
          </p:sp>
          <p:sp>
            <p:nvSpPr>
              <p:cNvPr id="2159" name="Rectangle 185">
                <a:extLst>
                  <a:ext uri="{FF2B5EF4-FFF2-40B4-BE49-F238E27FC236}">
                    <a16:creationId xmlns:a16="http://schemas.microsoft.com/office/drawing/2014/main" id="{78901D9B-CA1E-47C7-A961-92FCA5AD0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" y="2132"/>
                <a:ext cx="9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BCL </a:t>
                </a:r>
                <a:endParaRPr lang="en-US" altLang="en-US" sz="2400"/>
              </a:p>
            </p:txBody>
          </p:sp>
          <p:sp>
            <p:nvSpPr>
              <p:cNvPr id="2162" name="Rectangle 186">
                <a:extLst>
                  <a:ext uri="{FF2B5EF4-FFF2-40B4-BE49-F238E27FC236}">
                    <a16:creationId xmlns:a16="http://schemas.microsoft.com/office/drawing/2014/main" id="{4AB9A566-DBA3-48C0-A081-DE984B5A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" y="2132"/>
                <a:ext cx="4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= </a:t>
                </a:r>
                <a:endParaRPr lang="en-US" altLang="en-US" sz="2400"/>
              </a:p>
            </p:txBody>
          </p:sp>
          <p:sp>
            <p:nvSpPr>
              <p:cNvPr id="2163" name="Rectangle 187">
                <a:extLst>
                  <a:ext uri="{FF2B5EF4-FFF2-40B4-BE49-F238E27FC236}">
                    <a16:creationId xmlns:a16="http://schemas.microsoft.com/office/drawing/2014/main" id="{812EE582-DA64-4B3C-BB4A-B9EC8C41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" y="2132"/>
                <a:ext cx="62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BeeRocks Common Library </a:t>
                </a:r>
                <a:endParaRPr lang="en-US" altLang="en-US" sz="2400"/>
              </a:p>
            </p:txBody>
          </p:sp>
          <p:pic>
            <p:nvPicPr>
              <p:cNvPr id="2236" name="Picture 188">
                <a:extLst>
                  <a:ext uri="{FF2B5EF4-FFF2-40B4-BE49-F238E27FC236}">
                    <a16:creationId xmlns:a16="http://schemas.microsoft.com/office/drawing/2014/main" id="{C29232B8-1C61-4C46-AA2A-7E93C0DEE7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" y="1742"/>
                <a:ext cx="547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37" name="Picture 189">
                <a:extLst>
                  <a:ext uri="{FF2B5EF4-FFF2-40B4-BE49-F238E27FC236}">
                    <a16:creationId xmlns:a16="http://schemas.microsoft.com/office/drawing/2014/main" id="{70710068-2C2E-462E-AE1F-E5D0A2ECFA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" y="1742"/>
                <a:ext cx="547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64" name="Freeform 190">
                <a:extLst>
                  <a:ext uri="{FF2B5EF4-FFF2-40B4-BE49-F238E27FC236}">
                    <a16:creationId xmlns:a16="http://schemas.microsoft.com/office/drawing/2014/main" id="{3C6EFBEE-B097-4E58-8684-603CE012F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" y="1753"/>
                <a:ext cx="500" cy="114"/>
              </a:xfrm>
              <a:custGeom>
                <a:avLst/>
                <a:gdLst>
                  <a:gd name="T0" fmla="*/ 129 w 2313"/>
                  <a:gd name="T1" fmla="*/ 529 h 529"/>
                  <a:gd name="T2" fmla="*/ 2185 w 2313"/>
                  <a:gd name="T3" fmla="*/ 529 h 529"/>
                  <a:gd name="T4" fmla="*/ 2313 w 2313"/>
                  <a:gd name="T5" fmla="*/ 401 h 529"/>
                  <a:gd name="T6" fmla="*/ 2313 w 2313"/>
                  <a:gd name="T7" fmla="*/ 128 h 529"/>
                  <a:gd name="T8" fmla="*/ 2185 w 2313"/>
                  <a:gd name="T9" fmla="*/ 0 h 529"/>
                  <a:gd name="T10" fmla="*/ 129 w 2313"/>
                  <a:gd name="T11" fmla="*/ 0 h 529"/>
                  <a:gd name="T12" fmla="*/ 0 w 2313"/>
                  <a:gd name="T13" fmla="*/ 128 h 529"/>
                  <a:gd name="T14" fmla="*/ 0 w 2313"/>
                  <a:gd name="T15" fmla="*/ 401 h 529"/>
                  <a:gd name="T16" fmla="*/ 129 w 2313"/>
                  <a:gd name="T17" fmla="*/ 52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3" h="529">
                    <a:moveTo>
                      <a:pt x="129" y="529"/>
                    </a:moveTo>
                    <a:lnTo>
                      <a:pt x="2185" y="529"/>
                    </a:lnTo>
                    <a:cubicBezTo>
                      <a:pt x="2256" y="529"/>
                      <a:pt x="2313" y="472"/>
                      <a:pt x="2313" y="401"/>
                    </a:cubicBezTo>
                    <a:lnTo>
                      <a:pt x="2313" y="128"/>
                    </a:lnTo>
                    <a:cubicBezTo>
                      <a:pt x="2313" y="58"/>
                      <a:pt x="2256" y="0"/>
                      <a:pt x="2185" y="0"/>
                    </a:cubicBezTo>
                    <a:lnTo>
                      <a:pt x="129" y="0"/>
                    </a:lnTo>
                    <a:cubicBezTo>
                      <a:pt x="58" y="0"/>
                      <a:pt x="0" y="58"/>
                      <a:pt x="0" y="128"/>
                    </a:cubicBezTo>
                    <a:lnTo>
                      <a:pt x="0" y="401"/>
                    </a:lnTo>
                    <a:cubicBezTo>
                      <a:pt x="0" y="472"/>
                      <a:pt x="58" y="529"/>
                      <a:pt x="129" y="529"/>
                    </a:cubicBezTo>
                    <a:close/>
                  </a:path>
                </a:pathLst>
              </a:custGeom>
              <a:solidFill>
                <a:srgbClr val="ED7D3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Freeform 191">
                <a:extLst>
                  <a:ext uri="{FF2B5EF4-FFF2-40B4-BE49-F238E27FC236}">
                    <a16:creationId xmlns:a16="http://schemas.microsoft.com/office/drawing/2014/main" id="{01B41903-33EA-467A-85FA-D8211A57F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" y="1753"/>
                <a:ext cx="500" cy="114"/>
              </a:xfrm>
              <a:custGeom>
                <a:avLst/>
                <a:gdLst>
                  <a:gd name="T0" fmla="*/ 129 w 2313"/>
                  <a:gd name="T1" fmla="*/ 529 h 529"/>
                  <a:gd name="T2" fmla="*/ 2185 w 2313"/>
                  <a:gd name="T3" fmla="*/ 529 h 529"/>
                  <a:gd name="T4" fmla="*/ 2313 w 2313"/>
                  <a:gd name="T5" fmla="*/ 401 h 529"/>
                  <a:gd name="T6" fmla="*/ 2313 w 2313"/>
                  <a:gd name="T7" fmla="*/ 128 h 529"/>
                  <a:gd name="T8" fmla="*/ 2185 w 2313"/>
                  <a:gd name="T9" fmla="*/ 0 h 529"/>
                  <a:gd name="T10" fmla="*/ 129 w 2313"/>
                  <a:gd name="T11" fmla="*/ 0 h 529"/>
                  <a:gd name="T12" fmla="*/ 0 w 2313"/>
                  <a:gd name="T13" fmla="*/ 128 h 529"/>
                  <a:gd name="T14" fmla="*/ 0 w 2313"/>
                  <a:gd name="T15" fmla="*/ 401 h 529"/>
                  <a:gd name="T16" fmla="*/ 129 w 2313"/>
                  <a:gd name="T17" fmla="*/ 52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3" h="529">
                    <a:moveTo>
                      <a:pt x="129" y="529"/>
                    </a:moveTo>
                    <a:lnTo>
                      <a:pt x="2185" y="529"/>
                    </a:lnTo>
                    <a:cubicBezTo>
                      <a:pt x="2256" y="529"/>
                      <a:pt x="2313" y="472"/>
                      <a:pt x="2313" y="401"/>
                    </a:cubicBezTo>
                    <a:lnTo>
                      <a:pt x="2313" y="128"/>
                    </a:lnTo>
                    <a:cubicBezTo>
                      <a:pt x="2313" y="58"/>
                      <a:pt x="2256" y="0"/>
                      <a:pt x="2185" y="0"/>
                    </a:cubicBezTo>
                    <a:lnTo>
                      <a:pt x="129" y="0"/>
                    </a:lnTo>
                    <a:cubicBezTo>
                      <a:pt x="58" y="0"/>
                      <a:pt x="0" y="58"/>
                      <a:pt x="0" y="128"/>
                    </a:cubicBezTo>
                    <a:lnTo>
                      <a:pt x="0" y="401"/>
                    </a:lnTo>
                    <a:cubicBezTo>
                      <a:pt x="0" y="472"/>
                      <a:pt x="58" y="529"/>
                      <a:pt x="129" y="529"/>
                    </a:cubicBezTo>
                    <a:close/>
                  </a:path>
                </a:pathLst>
              </a:custGeom>
              <a:noFill/>
              <a:ln w="7938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Rectangle 192">
                <a:extLst>
                  <a:ext uri="{FF2B5EF4-FFF2-40B4-BE49-F238E27FC236}">
                    <a16:creationId xmlns:a16="http://schemas.microsoft.com/office/drawing/2014/main" id="{F4AAED64-5BB7-4F36-AF07-7CACCA553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" y="1785"/>
                <a:ext cx="410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8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Platform component</a:t>
                </a:r>
                <a:endParaRPr lang="en-US" altLang="en-US" sz="2400"/>
              </a:p>
            </p:txBody>
          </p:sp>
          <p:sp>
            <p:nvSpPr>
              <p:cNvPr id="2169" name="Freeform 193">
                <a:extLst>
                  <a:ext uri="{FF2B5EF4-FFF2-40B4-BE49-F238E27FC236}">
                    <a16:creationId xmlns:a16="http://schemas.microsoft.com/office/drawing/2014/main" id="{FF49259D-048D-46F8-B89B-713C8BB97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" y="1951"/>
                <a:ext cx="408" cy="111"/>
              </a:xfrm>
              <a:custGeom>
                <a:avLst/>
                <a:gdLst>
                  <a:gd name="T0" fmla="*/ 1777 w 1890"/>
                  <a:gd name="T1" fmla="*/ 511 h 511"/>
                  <a:gd name="T2" fmla="*/ 114 w 1890"/>
                  <a:gd name="T3" fmla="*/ 511 h 511"/>
                  <a:gd name="T4" fmla="*/ 0 w 1890"/>
                  <a:gd name="T5" fmla="*/ 398 h 511"/>
                  <a:gd name="T6" fmla="*/ 0 w 1890"/>
                  <a:gd name="T7" fmla="*/ 114 h 511"/>
                  <a:gd name="T8" fmla="*/ 114 w 1890"/>
                  <a:gd name="T9" fmla="*/ 0 h 511"/>
                  <a:gd name="T10" fmla="*/ 1777 w 1890"/>
                  <a:gd name="T11" fmla="*/ 0 h 511"/>
                  <a:gd name="T12" fmla="*/ 1890 w 1890"/>
                  <a:gd name="T13" fmla="*/ 114 h 511"/>
                  <a:gd name="T14" fmla="*/ 1890 w 1890"/>
                  <a:gd name="T15" fmla="*/ 398 h 511"/>
                  <a:gd name="T16" fmla="*/ 1777 w 1890"/>
                  <a:gd name="T17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0" h="511">
                    <a:moveTo>
                      <a:pt x="1777" y="511"/>
                    </a:moveTo>
                    <a:lnTo>
                      <a:pt x="114" y="511"/>
                    </a:lnTo>
                    <a:cubicBezTo>
                      <a:pt x="51" y="511"/>
                      <a:pt x="0" y="460"/>
                      <a:pt x="0" y="398"/>
                    </a:cubicBezTo>
                    <a:lnTo>
                      <a:pt x="0" y="114"/>
                    </a:lnTo>
                    <a:cubicBezTo>
                      <a:pt x="0" y="51"/>
                      <a:pt x="51" y="0"/>
                      <a:pt x="114" y="0"/>
                    </a:cubicBezTo>
                    <a:lnTo>
                      <a:pt x="1777" y="0"/>
                    </a:lnTo>
                    <a:cubicBezTo>
                      <a:pt x="1839" y="0"/>
                      <a:pt x="1890" y="51"/>
                      <a:pt x="1890" y="114"/>
                    </a:cubicBezTo>
                    <a:lnTo>
                      <a:pt x="1890" y="398"/>
                    </a:lnTo>
                    <a:cubicBezTo>
                      <a:pt x="1890" y="460"/>
                      <a:pt x="1839" y="511"/>
                      <a:pt x="1777" y="511"/>
                    </a:cubicBezTo>
                    <a:close/>
                  </a:path>
                </a:pathLst>
              </a:custGeom>
              <a:noFill/>
              <a:ln w="22225" cap="sq">
                <a:solidFill>
                  <a:srgbClr val="00B0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Rectangle 194">
                <a:extLst>
                  <a:ext uri="{FF2B5EF4-FFF2-40B4-BE49-F238E27FC236}">
                    <a16:creationId xmlns:a16="http://schemas.microsoft.com/office/drawing/2014/main" id="{B5CF9A25-C49E-4CDD-B77F-94A0D7023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" y="1980"/>
                <a:ext cx="13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8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Thread</a:t>
                </a:r>
                <a:endParaRPr lang="en-US" altLang="en-US" sz="2400"/>
              </a:p>
            </p:txBody>
          </p:sp>
          <p:sp>
            <p:nvSpPr>
              <p:cNvPr id="2173" name="Freeform 195">
                <a:extLst>
                  <a:ext uri="{FF2B5EF4-FFF2-40B4-BE49-F238E27FC236}">
                    <a16:creationId xmlns:a16="http://schemas.microsoft.com/office/drawing/2014/main" id="{6B4E088D-98F9-43E9-B77D-F3A1DE526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" y="1762"/>
                <a:ext cx="408" cy="110"/>
              </a:xfrm>
              <a:custGeom>
                <a:avLst/>
                <a:gdLst>
                  <a:gd name="T0" fmla="*/ 1777 w 1890"/>
                  <a:gd name="T1" fmla="*/ 511 h 511"/>
                  <a:gd name="T2" fmla="*/ 114 w 1890"/>
                  <a:gd name="T3" fmla="*/ 511 h 511"/>
                  <a:gd name="T4" fmla="*/ 0 w 1890"/>
                  <a:gd name="T5" fmla="*/ 397 h 511"/>
                  <a:gd name="T6" fmla="*/ 0 w 1890"/>
                  <a:gd name="T7" fmla="*/ 113 h 511"/>
                  <a:gd name="T8" fmla="*/ 114 w 1890"/>
                  <a:gd name="T9" fmla="*/ 0 h 511"/>
                  <a:gd name="T10" fmla="*/ 1777 w 1890"/>
                  <a:gd name="T11" fmla="*/ 0 h 511"/>
                  <a:gd name="T12" fmla="*/ 1890 w 1890"/>
                  <a:gd name="T13" fmla="*/ 113 h 511"/>
                  <a:gd name="T14" fmla="*/ 1890 w 1890"/>
                  <a:gd name="T15" fmla="*/ 397 h 511"/>
                  <a:gd name="T16" fmla="*/ 1777 w 1890"/>
                  <a:gd name="T17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0" h="511">
                    <a:moveTo>
                      <a:pt x="1777" y="511"/>
                    </a:moveTo>
                    <a:lnTo>
                      <a:pt x="114" y="511"/>
                    </a:lnTo>
                    <a:cubicBezTo>
                      <a:pt x="51" y="511"/>
                      <a:pt x="0" y="460"/>
                      <a:pt x="0" y="397"/>
                    </a:cubicBezTo>
                    <a:lnTo>
                      <a:pt x="0" y="113"/>
                    </a:lnTo>
                    <a:cubicBezTo>
                      <a:pt x="0" y="51"/>
                      <a:pt x="51" y="0"/>
                      <a:pt x="114" y="0"/>
                    </a:cubicBezTo>
                    <a:lnTo>
                      <a:pt x="1777" y="0"/>
                    </a:lnTo>
                    <a:cubicBezTo>
                      <a:pt x="1839" y="0"/>
                      <a:pt x="1890" y="51"/>
                      <a:pt x="1890" y="113"/>
                    </a:cubicBezTo>
                    <a:lnTo>
                      <a:pt x="1890" y="397"/>
                    </a:lnTo>
                    <a:cubicBezTo>
                      <a:pt x="1890" y="460"/>
                      <a:pt x="1839" y="511"/>
                      <a:pt x="1777" y="511"/>
                    </a:cubicBezTo>
                    <a:close/>
                  </a:path>
                </a:pathLst>
              </a:custGeom>
              <a:noFill/>
              <a:ln w="2222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Rectangle 196">
                <a:extLst>
                  <a:ext uri="{FF2B5EF4-FFF2-40B4-BE49-F238E27FC236}">
                    <a16:creationId xmlns:a16="http://schemas.microsoft.com/office/drawing/2014/main" id="{B4D8141D-1730-4586-AC29-8F77ABC61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" y="1792"/>
                <a:ext cx="150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8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Process</a:t>
                </a:r>
                <a:endParaRPr lang="en-US" altLang="en-US" sz="2400"/>
              </a:p>
            </p:txBody>
          </p:sp>
          <p:sp>
            <p:nvSpPr>
              <p:cNvPr id="2175" name="Line 197">
                <a:extLst>
                  <a:ext uri="{FF2B5EF4-FFF2-40B4-BE49-F238E27FC236}">
                    <a16:creationId xmlns:a16="http://schemas.microsoft.com/office/drawing/2014/main" id="{FBF385CF-E9EB-49AE-A4F6-B85F7505C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" y="2114"/>
                <a:ext cx="250" cy="0"/>
              </a:xfrm>
              <a:prstGeom prst="line">
                <a:avLst/>
              </a:prstGeom>
              <a:noFill/>
              <a:ln w="15875" cap="rnd">
                <a:solidFill>
                  <a:srgbClr val="ED7D3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Freeform 198">
                <a:extLst>
                  <a:ext uri="{FF2B5EF4-FFF2-40B4-BE49-F238E27FC236}">
                    <a16:creationId xmlns:a16="http://schemas.microsoft.com/office/drawing/2014/main" id="{880B3489-234E-43FB-A57B-1BF3307C4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" y="2092"/>
                <a:ext cx="44" cy="44"/>
              </a:xfrm>
              <a:custGeom>
                <a:avLst/>
                <a:gdLst>
                  <a:gd name="T0" fmla="*/ 44 w 44"/>
                  <a:gd name="T1" fmla="*/ 44 h 44"/>
                  <a:gd name="T2" fmla="*/ 0 w 44"/>
                  <a:gd name="T3" fmla="*/ 22 h 44"/>
                  <a:gd name="T4" fmla="*/ 44 w 44"/>
                  <a:gd name="T5" fmla="*/ 0 h 44"/>
                  <a:gd name="T6" fmla="*/ 44 w 44"/>
                  <a:gd name="T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4">
                    <a:moveTo>
                      <a:pt x="44" y="44"/>
                    </a:moveTo>
                    <a:lnTo>
                      <a:pt x="0" y="22"/>
                    </a:lnTo>
                    <a:lnTo>
                      <a:pt x="44" y="0"/>
                    </a:lnTo>
                    <a:lnTo>
                      <a:pt x="44" y="44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Freeform 199">
                <a:extLst>
                  <a:ext uri="{FF2B5EF4-FFF2-40B4-BE49-F238E27FC236}">
                    <a16:creationId xmlns:a16="http://schemas.microsoft.com/office/drawing/2014/main" id="{DFDF63B6-7728-4F92-8CAF-670DB0CB8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0" y="2092"/>
                <a:ext cx="44" cy="44"/>
              </a:xfrm>
              <a:custGeom>
                <a:avLst/>
                <a:gdLst>
                  <a:gd name="T0" fmla="*/ 0 w 44"/>
                  <a:gd name="T1" fmla="*/ 0 h 44"/>
                  <a:gd name="T2" fmla="*/ 44 w 44"/>
                  <a:gd name="T3" fmla="*/ 22 h 44"/>
                  <a:gd name="T4" fmla="*/ 0 w 44"/>
                  <a:gd name="T5" fmla="*/ 44 h 44"/>
                  <a:gd name="T6" fmla="*/ 0 w 44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44">
                    <a:moveTo>
                      <a:pt x="0" y="0"/>
                    </a:moveTo>
                    <a:lnTo>
                      <a:pt x="44" y="22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Rectangle 200">
                <a:extLst>
                  <a:ext uri="{FF2B5EF4-FFF2-40B4-BE49-F238E27FC236}">
                    <a16:creationId xmlns:a16="http://schemas.microsoft.com/office/drawing/2014/main" id="{A432E15E-3B7E-46F1-9B9C-E58E84FED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0" y="2163"/>
                <a:ext cx="315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800" b="1">
                    <a:solidFill>
                      <a:srgbClr val="ED7D31"/>
                    </a:solidFill>
                    <a:latin typeface="Calibri" panose="020F0502020204030204" pitchFamily="34" charset="0"/>
                  </a:rPr>
                  <a:t>BUS connection</a:t>
                </a:r>
                <a:endParaRPr lang="en-US" altLang="en-US" sz="2400"/>
              </a:p>
            </p:txBody>
          </p:sp>
          <p:sp>
            <p:nvSpPr>
              <p:cNvPr id="2185" name="Rectangle 201">
                <a:extLst>
                  <a:ext uri="{FF2B5EF4-FFF2-40B4-BE49-F238E27FC236}">
                    <a16:creationId xmlns:a16="http://schemas.microsoft.com/office/drawing/2014/main" id="{5FD8E2FD-1CD1-4569-A208-1A81EA2C3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" y="2419"/>
                <a:ext cx="8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TFL </a:t>
                </a:r>
                <a:endParaRPr lang="en-US" altLang="en-US" sz="2400"/>
              </a:p>
            </p:txBody>
          </p:sp>
          <p:sp>
            <p:nvSpPr>
              <p:cNvPr id="2186" name="Rectangle 202">
                <a:extLst>
                  <a:ext uri="{FF2B5EF4-FFF2-40B4-BE49-F238E27FC236}">
                    <a16:creationId xmlns:a16="http://schemas.microsoft.com/office/drawing/2014/main" id="{2075945E-442C-4E9C-8B6D-6F5FE8B0C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2419"/>
                <a:ext cx="4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= </a:t>
                </a:r>
                <a:endParaRPr lang="en-US" altLang="en-US" sz="2400"/>
              </a:p>
            </p:txBody>
          </p:sp>
          <p:sp>
            <p:nvSpPr>
              <p:cNvPr id="2187" name="Rectangle 203">
                <a:extLst>
                  <a:ext uri="{FF2B5EF4-FFF2-40B4-BE49-F238E27FC236}">
                    <a16:creationId xmlns:a16="http://schemas.microsoft.com/office/drawing/2014/main" id="{EE0ED299-9085-4C87-8754-4AF8F5BA5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2419"/>
                <a:ext cx="45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219170"/>
                <a:r>
                  <a:rPr lang="en-US" altLang="en-US" sz="933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TLV Factory Library </a:t>
                </a:r>
                <a:endParaRPr lang="en-US" altLang="en-US" sz="2400"/>
              </a:p>
            </p:txBody>
          </p:sp>
          <p:pic>
            <p:nvPicPr>
              <p:cNvPr id="2188" name="Picture 204">
                <a:extLst>
                  <a:ext uri="{FF2B5EF4-FFF2-40B4-BE49-F238E27FC236}">
                    <a16:creationId xmlns:a16="http://schemas.microsoft.com/office/drawing/2014/main" id="{E563E3D6-7442-4F8B-BA1D-C0CFD6369E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4" y="1742"/>
                <a:ext cx="543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54" name="Picture 206">
              <a:extLst>
                <a:ext uri="{FF2B5EF4-FFF2-40B4-BE49-F238E27FC236}">
                  <a16:creationId xmlns:a16="http://schemas.microsoft.com/office/drawing/2014/main" id="{CAD38145-32BA-47F0-8222-E36A4208E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" y="1742"/>
              <a:ext cx="54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" name="Picture 207">
              <a:extLst>
                <a:ext uri="{FF2B5EF4-FFF2-40B4-BE49-F238E27FC236}">
                  <a16:creationId xmlns:a16="http://schemas.microsoft.com/office/drawing/2014/main" id="{A7C5E850-7500-47C5-B73E-AA7F13493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" y="1752"/>
              <a:ext cx="505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208">
              <a:extLst>
                <a:ext uri="{FF2B5EF4-FFF2-40B4-BE49-F238E27FC236}">
                  <a16:creationId xmlns:a16="http://schemas.microsoft.com/office/drawing/2014/main" id="{DEE7DB03-7924-471C-87FC-442A4DE04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" y="1753"/>
              <a:ext cx="500" cy="114"/>
            </a:xfrm>
            <a:custGeom>
              <a:avLst/>
              <a:gdLst>
                <a:gd name="T0" fmla="*/ 128 w 2313"/>
                <a:gd name="T1" fmla="*/ 529 h 529"/>
                <a:gd name="T2" fmla="*/ 2184 w 2313"/>
                <a:gd name="T3" fmla="*/ 529 h 529"/>
                <a:gd name="T4" fmla="*/ 2313 w 2313"/>
                <a:gd name="T5" fmla="*/ 401 h 529"/>
                <a:gd name="T6" fmla="*/ 2313 w 2313"/>
                <a:gd name="T7" fmla="*/ 128 h 529"/>
                <a:gd name="T8" fmla="*/ 2184 w 2313"/>
                <a:gd name="T9" fmla="*/ 0 h 529"/>
                <a:gd name="T10" fmla="*/ 128 w 2313"/>
                <a:gd name="T11" fmla="*/ 0 h 529"/>
                <a:gd name="T12" fmla="*/ 0 w 2313"/>
                <a:gd name="T13" fmla="*/ 128 h 529"/>
                <a:gd name="T14" fmla="*/ 0 w 2313"/>
                <a:gd name="T15" fmla="*/ 401 h 529"/>
                <a:gd name="T16" fmla="*/ 128 w 2313"/>
                <a:gd name="T17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3" h="529">
                  <a:moveTo>
                    <a:pt x="128" y="529"/>
                  </a:moveTo>
                  <a:lnTo>
                    <a:pt x="2184" y="529"/>
                  </a:lnTo>
                  <a:cubicBezTo>
                    <a:pt x="2255" y="529"/>
                    <a:pt x="2313" y="472"/>
                    <a:pt x="2313" y="401"/>
                  </a:cubicBezTo>
                  <a:lnTo>
                    <a:pt x="2313" y="128"/>
                  </a:lnTo>
                  <a:cubicBezTo>
                    <a:pt x="2313" y="58"/>
                    <a:pt x="2255" y="0"/>
                    <a:pt x="2184" y="0"/>
                  </a:cubicBezTo>
                  <a:lnTo>
                    <a:pt x="128" y="0"/>
                  </a:lnTo>
                  <a:cubicBezTo>
                    <a:pt x="57" y="0"/>
                    <a:pt x="0" y="58"/>
                    <a:pt x="0" y="128"/>
                  </a:cubicBezTo>
                  <a:lnTo>
                    <a:pt x="0" y="401"/>
                  </a:lnTo>
                  <a:cubicBezTo>
                    <a:pt x="0" y="472"/>
                    <a:pt x="57" y="529"/>
                    <a:pt x="128" y="529"/>
                  </a:cubicBezTo>
                  <a:close/>
                </a:path>
              </a:pathLst>
            </a:custGeom>
            <a:noFill/>
            <a:ln w="4763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209">
              <a:extLst>
                <a:ext uri="{FF2B5EF4-FFF2-40B4-BE49-F238E27FC236}">
                  <a16:creationId xmlns:a16="http://schemas.microsoft.com/office/drawing/2014/main" id="{32324F63-5796-42DC-9C9E-ACAF63B98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785"/>
              <a:ext cx="4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800" b="1">
                  <a:solidFill>
                    <a:srgbClr val="FEFFFF"/>
                  </a:solidFill>
                  <a:latin typeface="Calibri" panose="020F0502020204030204" pitchFamily="34" charset="0"/>
                </a:rPr>
                <a:t>BeeRocks component</a:t>
              </a:r>
              <a:endParaRPr lang="en-US" altLang="en-US" sz="2400"/>
            </a:p>
          </p:txBody>
        </p:sp>
        <p:sp>
          <p:nvSpPr>
            <p:cNvPr id="9" name="Line 210">
              <a:extLst>
                <a:ext uri="{FF2B5EF4-FFF2-40B4-BE49-F238E27FC236}">
                  <a16:creationId xmlns:a16="http://schemas.microsoft.com/office/drawing/2014/main" id="{9EA76B26-92BC-4286-9C80-26CEA4A25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8" y="1949"/>
              <a:ext cx="238" cy="0"/>
            </a:xfrm>
            <a:prstGeom prst="line">
              <a:avLst/>
            </a:prstGeom>
            <a:noFill/>
            <a:ln w="7938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1">
              <a:extLst>
                <a:ext uri="{FF2B5EF4-FFF2-40B4-BE49-F238E27FC236}">
                  <a16:creationId xmlns:a16="http://schemas.microsoft.com/office/drawing/2014/main" id="{D5AEC2D7-FCF7-44C8-815E-1B798D78F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" y="1933"/>
              <a:ext cx="49" cy="33"/>
            </a:xfrm>
            <a:custGeom>
              <a:avLst/>
              <a:gdLst>
                <a:gd name="T0" fmla="*/ 49 w 49"/>
                <a:gd name="T1" fmla="*/ 33 h 33"/>
                <a:gd name="T2" fmla="*/ 0 w 49"/>
                <a:gd name="T3" fmla="*/ 16 h 33"/>
                <a:gd name="T4" fmla="*/ 49 w 49"/>
                <a:gd name="T5" fmla="*/ 0 h 33"/>
                <a:gd name="T6" fmla="*/ 49 w 49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3">
                  <a:moveTo>
                    <a:pt x="49" y="33"/>
                  </a:moveTo>
                  <a:lnTo>
                    <a:pt x="0" y="16"/>
                  </a:lnTo>
                  <a:lnTo>
                    <a:pt x="49" y="0"/>
                  </a:lnTo>
                  <a:lnTo>
                    <a:pt x="49" y="33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2">
              <a:extLst>
                <a:ext uri="{FF2B5EF4-FFF2-40B4-BE49-F238E27FC236}">
                  <a16:creationId xmlns:a16="http://schemas.microsoft.com/office/drawing/2014/main" id="{CD9A54F3-7500-4B72-80C5-431A97EAB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2" y="1933"/>
              <a:ext cx="49" cy="33"/>
            </a:xfrm>
            <a:custGeom>
              <a:avLst/>
              <a:gdLst>
                <a:gd name="T0" fmla="*/ 0 w 49"/>
                <a:gd name="T1" fmla="*/ 0 h 33"/>
                <a:gd name="T2" fmla="*/ 49 w 49"/>
                <a:gd name="T3" fmla="*/ 16 h 33"/>
                <a:gd name="T4" fmla="*/ 0 w 49"/>
                <a:gd name="T5" fmla="*/ 33 h 33"/>
                <a:gd name="T6" fmla="*/ 0 w 49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3">
                  <a:moveTo>
                    <a:pt x="0" y="0"/>
                  </a:moveTo>
                  <a:lnTo>
                    <a:pt x="49" y="16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13">
              <a:extLst>
                <a:ext uri="{FF2B5EF4-FFF2-40B4-BE49-F238E27FC236}">
                  <a16:creationId xmlns:a16="http://schemas.microsoft.com/office/drawing/2014/main" id="{01EB7E6C-7115-44A2-8763-A4E7FED60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1998"/>
              <a:ext cx="8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800" b="1">
                  <a:solidFill>
                    <a:srgbClr val="5B9BD5"/>
                  </a:solidFill>
                  <a:latin typeface="Calibri" panose="020F0502020204030204" pitchFamily="34" charset="0"/>
                </a:rPr>
                <a:t>UDS</a:t>
              </a:r>
              <a:endParaRPr lang="en-US" altLang="en-US" sz="2400"/>
            </a:p>
          </p:txBody>
        </p:sp>
        <p:sp>
          <p:nvSpPr>
            <p:cNvPr id="13" name="Rectangle 214">
              <a:extLst>
                <a:ext uri="{FF2B5EF4-FFF2-40B4-BE49-F238E27FC236}">
                  <a16:creationId xmlns:a16="http://schemas.microsoft.com/office/drawing/2014/main" id="{AAE1CB28-9AD7-403A-A03A-F9F39283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1998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800" b="1">
                  <a:solidFill>
                    <a:srgbClr val="5B9BD5"/>
                  </a:solidFill>
                  <a:latin typeface="Calibri" panose="020F0502020204030204" pitchFamily="34" charset="0"/>
                </a:rPr>
                <a:t>: </a:t>
              </a:r>
              <a:endParaRPr lang="en-US" altLang="en-US" sz="2400"/>
            </a:p>
          </p:txBody>
        </p:sp>
        <p:sp>
          <p:nvSpPr>
            <p:cNvPr id="14" name="Rectangle 215">
              <a:extLst>
                <a:ext uri="{FF2B5EF4-FFF2-40B4-BE49-F238E27FC236}">
                  <a16:creationId xmlns:a16="http://schemas.microsoft.com/office/drawing/2014/main" id="{03BBAF12-01AB-4172-8C12-A3D13FF8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998"/>
              <a:ext cx="40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800" b="1">
                  <a:solidFill>
                    <a:srgbClr val="5B9BD5"/>
                  </a:solidFill>
                  <a:latin typeface="Calibri" panose="020F0502020204030204" pitchFamily="34" charset="0"/>
                </a:rPr>
                <a:t>Unix Domain Socket</a:t>
              </a:r>
              <a:endParaRPr lang="en-US" altLang="en-US" sz="2400"/>
            </a:p>
          </p:txBody>
        </p:sp>
        <p:sp>
          <p:nvSpPr>
            <p:cNvPr id="15" name="Freeform 216">
              <a:extLst>
                <a:ext uri="{FF2B5EF4-FFF2-40B4-BE49-F238E27FC236}">
                  <a16:creationId xmlns:a16="http://schemas.microsoft.com/office/drawing/2014/main" id="{C556F809-10FE-4EEF-B2FC-25196A9CE8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" y="1712"/>
              <a:ext cx="1675" cy="878"/>
            </a:xfrm>
            <a:custGeom>
              <a:avLst/>
              <a:gdLst>
                <a:gd name="T0" fmla="*/ 0 w 7743"/>
                <a:gd name="T1" fmla="*/ 528 h 4055"/>
                <a:gd name="T2" fmla="*/ 32 w 7743"/>
                <a:gd name="T3" fmla="*/ 816 h 4055"/>
                <a:gd name="T4" fmla="*/ 0 w 7743"/>
                <a:gd name="T5" fmla="*/ 816 h 4055"/>
                <a:gd name="T6" fmla="*/ 32 w 7743"/>
                <a:gd name="T7" fmla="*/ 2064 h 4055"/>
                <a:gd name="T8" fmla="*/ 16 w 7743"/>
                <a:gd name="T9" fmla="*/ 1568 h 4055"/>
                <a:gd name="T10" fmla="*/ 16 w 7743"/>
                <a:gd name="T11" fmla="*/ 2848 h 4055"/>
                <a:gd name="T12" fmla="*/ 32 w 7743"/>
                <a:gd name="T13" fmla="*/ 2352 h 4055"/>
                <a:gd name="T14" fmla="*/ 0 w 7743"/>
                <a:gd name="T15" fmla="*/ 3600 h 4055"/>
                <a:gd name="T16" fmla="*/ 32 w 7743"/>
                <a:gd name="T17" fmla="*/ 3888 h 4055"/>
                <a:gd name="T18" fmla="*/ 362 w 7743"/>
                <a:gd name="T19" fmla="*/ 4039 h 4055"/>
                <a:gd name="T20" fmla="*/ 0 w 7743"/>
                <a:gd name="T21" fmla="*/ 3888 h 4055"/>
                <a:gd name="T22" fmla="*/ 1114 w 7743"/>
                <a:gd name="T23" fmla="*/ 4023 h 4055"/>
                <a:gd name="T24" fmla="*/ 618 w 7743"/>
                <a:gd name="T25" fmla="*/ 4039 h 4055"/>
                <a:gd name="T26" fmla="*/ 1898 w 7743"/>
                <a:gd name="T27" fmla="*/ 4039 h 4055"/>
                <a:gd name="T28" fmla="*/ 1402 w 7743"/>
                <a:gd name="T29" fmla="*/ 4023 h 4055"/>
                <a:gd name="T30" fmla="*/ 2650 w 7743"/>
                <a:gd name="T31" fmla="*/ 4055 h 4055"/>
                <a:gd name="T32" fmla="*/ 2938 w 7743"/>
                <a:gd name="T33" fmla="*/ 4023 h 4055"/>
                <a:gd name="T34" fmla="*/ 2938 w 7743"/>
                <a:gd name="T35" fmla="*/ 4055 h 4055"/>
                <a:gd name="T36" fmla="*/ 4186 w 7743"/>
                <a:gd name="T37" fmla="*/ 4023 h 4055"/>
                <a:gd name="T38" fmla="*/ 3690 w 7743"/>
                <a:gd name="T39" fmla="*/ 4039 h 4055"/>
                <a:gd name="T40" fmla="*/ 4970 w 7743"/>
                <a:gd name="T41" fmla="*/ 4039 h 4055"/>
                <a:gd name="T42" fmla="*/ 4474 w 7743"/>
                <a:gd name="T43" fmla="*/ 4023 h 4055"/>
                <a:gd name="T44" fmla="*/ 5722 w 7743"/>
                <a:gd name="T45" fmla="*/ 4055 h 4055"/>
                <a:gd name="T46" fmla="*/ 6010 w 7743"/>
                <a:gd name="T47" fmla="*/ 4023 h 4055"/>
                <a:gd name="T48" fmla="*/ 6010 w 7743"/>
                <a:gd name="T49" fmla="*/ 4055 h 4055"/>
                <a:gd name="T50" fmla="*/ 7258 w 7743"/>
                <a:gd name="T51" fmla="*/ 4023 h 4055"/>
                <a:gd name="T52" fmla="*/ 6762 w 7743"/>
                <a:gd name="T53" fmla="*/ 4039 h 4055"/>
                <a:gd name="T54" fmla="*/ 7711 w 7743"/>
                <a:gd name="T55" fmla="*/ 4039 h 4055"/>
                <a:gd name="T56" fmla="*/ 7743 w 7743"/>
                <a:gd name="T57" fmla="*/ 4039 h 4055"/>
                <a:gd name="T58" fmla="*/ 7546 w 7743"/>
                <a:gd name="T59" fmla="*/ 4023 h 4055"/>
                <a:gd name="T60" fmla="*/ 7743 w 7743"/>
                <a:gd name="T61" fmla="*/ 2971 h 4055"/>
                <a:gd name="T62" fmla="*/ 7711 w 7743"/>
                <a:gd name="T63" fmla="*/ 2683 h 4055"/>
                <a:gd name="T64" fmla="*/ 7743 w 7743"/>
                <a:gd name="T65" fmla="*/ 2683 h 4055"/>
                <a:gd name="T66" fmla="*/ 7711 w 7743"/>
                <a:gd name="T67" fmla="*/ 1435 h 4055"/>
                <a:gd name="T68" fmla="*/ 7727 w 7743"/>
                <a:gd name="T69" fmla="*/ 1931 h 4055"/>
                <a:gd name="T70" fmla="*/ 7727 w 7743"/>
                <a:gd name="T71" fmla="*/ 651 h 4055"/>
                <a:gd name="T72" fmla="*/ 7711 w 7743"/>
                <a:gd name="T73" fmla="*/ 1147 h 4055"/>
                <a:gd name="T74" fmla="*/ 7610 w 7743"/>
                <a:gd name="T75" fmla="*/ 32 h 4055"/>
                <a:gd name="T76" fmla="*/ 7743 w 7743"/>
                <a:gd name="T77" fmla="*/ 16 h 4055"/>
                <a:gd name="T78" fmla="*/ 7322 w 7743"/>
                <a:gd name="T79" fmla="*/ 32 h 4055"/>
                <a:gd name="T80" fmla="*/ 7322 w 7743"/>
                <a:gd name="T81" fmla="*/ 0 h 4055"/>
                <a:gd name="T82" fmla="*/ 6074 w 7743"/>
                <a:gd name="T83" fmla="*/ 32 h 4055"/>
                <a:gd name="T84" fmla="*/ 6570 w 7743"/>
                <a:gd name="T85" fmla="*/ 16 h 4055"/>
                <a:gd name="T86" fmla="*/ 5290 w 7743"/>
                <a:gd name="T87" fmla="*/ 16 h 4055"/>
                <a:gd name="T88" fmla="*/ 5786 w 7743"/>
                <a:gd name="T89" fmla="*/ 32 h 4055"/>
                <a:gd name="T90" fmla="*/ 4538 w 7743"/>
                <a:gd name="T91" fmla="*/ 0 h 4055"/>
                <a:gd name="T92" fmla="*/ 4250 w 7743"/>
                <a:gd name="T93" fmla="*/ 32 h 4055"/>
                <a:gd name="T94" fmla="*/ 4250 w 7743"/>
                <a:gd name="T95" fmla="*/ 0 h 4055"/>
                <a:gd name="T96" fmla="*/ 3002 w 7743"/>
                <a:gd name="T97" fmla="*/ 32 h 4055"/>
                <a:gd name="T98" fmla="*/ 3498 w 7743"/>
                <a:gd name="T99" fmla="*/ 16 h 4055"/>
                <a:gd name="T100" fmla="*/ 2218 w 7743"/>
                <a:gd name="T101" fmla="*/ 16 h 4055"/>
                <a:gd name="T102" fmla="*/ 2714 w 7743"/>
                <a:gd name="T103" fmla="*/ 32 h 4055"/>
                <a:gd name="T104" fmla="*/ 1466 w 7743"/>
                <a:gd name="T105" fmla="*/ 0 h 4055"/>
                <a:gd name="T106" fmla="*/ 1178 w 7743"/>
                <a:gd name="T107" fmla="*/ 32 h 4055"/>
                <a:gd name="T108" fmla="*/ 1178 w 7743"/>
                <a:gd name="T109" fmla="*/ 0 h 4055"/>
                <a:gd name="T110" fmla="*/ 16 w 7743"/>
                <a:gd name="T111" fmla="*/ 32 h 4055"/>
                <a:gd name="T112" fmla="*/ 426 w 7743"/>
                <a:gd name="T113" fmla="*/ 16 h 4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43" h="4055">
                  <a:moveTo>
                    <a:pt x="32" y="48"/>
                  </a:moveTo>
                  <a:lnTo>
                    <a:pt x="32" y="528"/>
                  </a:lnTo>
                  <a:cubicBezTo>
                    <a:pt x="32" y="537"/>
                    <a:pt x="25" y="544"/>
                    <a:pt x="16" y="544"/>
                  </a:cubicBezTo>
                  <a:cubicBezTo>
                    <a:pt x="8" y="544"/>
                    <a:pt x="0" y="537"/>
                    <a:pt x="0" y="528"/>
                  </a:cubicBezTo>
                  <a:lnTo>
                    <a:pt x="0" y="48"/>
                  </a:lnTo>
                  <a:cubicBezTo>
                    <a:pt x="0" y="40"/>
                    <a:pt x="8" y="32"/>
                    <a:pt x="16" y="32"/>
                  </a:cubicBezTo>
                  <a:cubicBezTo>
                    <a:pt x="25" y="32"/>
                    <a:pt x="32" y="40"/>
                    <a:pt x="32" y="48"/>
                  </a:cubicBezTo>
                  <a:close/>
                  <a:moveTo>
                    <a:pt x="32" y="816"/>
                  </a:moveTo>
                  <a:lnTo>
                    <a:pt x="32" y="1296"/>
                  </a:lnTo>
                  <a:cubicBezTo>
                    <a:pt x="32" y="1305"/>
                    <a:pt x="25" y="1312"/>
                    <a:pt x="16" y="1312"/>
                  </a:cubicBezTo>
                  <a:cubicBezTo>
                    <a:pt x="8" y="1312"/>
                    <a:pt x="0" y="1305"/>
                    <a:pt x="0" y="1296"/>
                  </a:cubicBezTo>
                  <a:lnTo>
                    <a:pt x="0" y="816"/>
                  </a:lnTo>
                  <a:cubicBezTo>
                    <a:pt x="0" y="808"/>
                    <a:pt x="8" y="800"/>
                    <a:pt x="16" y="800"/>
                  </a:cubicBezTo>
                  <a:cubicBezTo>
                    <a:pt x="25" y="800"/>
                    <a:pt x="32" y="808"/>
                    <a:pt x="32" y="816"/>
                  </a:cubicBezTo>
                  <a:close/>
                  <a:moveTo>
                    <a:pt x="32" y="1584"/>
                  </a:moveTo>
                  <a:lnTo>
                    <a:pt x="32" y="2064"/>
                  </a:lnTo>
                  <a:cubicBezTo>
                    <a:pt x="32" y="2073"/>
                    <a:pt x="25" y="2080"/>
                    <a:pt x="16" y="2080"/>
                  </a:cubicBezTo>
                  <a:cubicBezTo>
                    <a:pt x="8" y="2080"/>
                    <a:pt x="0" y="2073"/>
                    <a:pt x="0" y="2064"/>
                  </a:cubicBezTo>
                  <a:lnTo>
                    <a:pt x="0" y="1584"/>
                  </a:lnTo>
                  <a:cubicBezTo>
                    <a:pt x="0" y="1576"/>
                    <a:pt x="8" y="1568"/>
                    <a:pt x="16" y="1568"/>
                  </a:cubicBezTo>
                  <a:cubicBezTo>
                    <a:pt x="25" y="1568"/>
                    <a:pt x="32" y="1576"/>
                    <a:pt x="32" y="1584"/>
                  </a:cubicBezTo>
                  <a:close/>
                  <a:moveTo>
                    <a:pt x="32" y="2352"/>
                  </a:moveTo>
                  <a:lnTo>
                    <a:pt x="32" y="2832"/>
                  </a:lnTo>
                  <a:cubicBezTo>
                    <a:pt x="32" y="2841"/>
                    <a:pt x="25" y="2848"/>
                    <a:pt x="16" y="2848"/>
                  </a:cubicBezTo>
                  <a:cubicBezTo>
                    <a:pt x="8" y="2848"/>
                    <a:pt x="0" y="2841"/>
                    <a:pt x="0" y="2832"/>
                  </a:cubicBezTo>
                  <a:lnTo>
                    <a:pt x="0" y="2352"/>
                  </a:lnTo>
                  <a:cubicBezTo>
                    <a:pt x="0" y="2344"/>
                    <a:pt x="8" y="2336"/>
                    <a:pt x="16" y="2336"/>
                  </a:cubicBezTo>
                  <a:cubicBezTo>
                    <a:pt x="25" y="2336"/>
                    <a:pt x="32" y="2344"/>
                    <a:pt x="32" y="2352"/>
                  </a:cubicBezTo>
                  <a:close/>
                  <a:moveTo>
                    <a:pt x="32" y="3120"/>
                  </a:moveTo>
                  <a:lnTo>
                    <a:pt x="32" y="3600"/>
                  </a:lnTo>
                  <a:cubicBezTo>
                    <a:pt x="32" y="3609"/>
                    <a:pt x="25" y="3616"/>
                    <a:pt x="16" y="3616"/>
                  </a:cubicBezTo>
                  <a:cubicBezTo>
                    <a:pt x="8" y="3616"/>
                    <a:pt x="0" y="3609"/>
                    <a:pt x="0" y="3600"/>
                  </a:cubicBezTo>
                  <a:lnTo>
                    <a:pt x="0" y="3120"/>
                  </a:lnTo>
                  <a:cubicBezTo>
                    <a:pt x="0" y="3112"/>
                    <a:pt x="8" y="3104"/>
                    <a:pt x="16" y="3104"/>
                  </a:cubicBezTo>
                  <a:cubicBezTo>
                    <a:pt x="25" y="3104"/>
                    <a:pt x="32" y="3112"/>
                    <a:pt x="32" y="3120"/>
                  </a:cubicBezTo>
                  <a:close/>
                  <a:moveTo>
                    <a:pt x="32" y="3888"/>
                  </a:moveTo>
                  <a:lnTo>
                    <a:pt x="32" y="4039"/>
                  </a:lnTo>
                  <a:lnTo>
                    <a:pt x="16" y="4023"/>
                  </a:lnTo>
                  <a:lnTo>
                    <a:pt x="346" y="4023"/>
                  </a:lnTo>
                  <a:cubicBezTo>
                    <a:pt x="355" y="4023"/>
                    <a:pt x="362" y="4030"/>
                    <a:pt x="362" y="4039"/>
                  </a:cubicBezTo>
                  <a:cubicBezTo>
                    <a:pt x="362" y="4048"/>
                    <a:pt x="355" y="4055"/>
                    <a:pt x="346" y="4055"/>
                  </a:cubicBezTo>
                  <a:lnTo>
                    <a:pt x="16" y="4055"/>
                  </a:lnTo>
                  <a:cubicBezTo>
                    <a:pt x="8" y="4055"/>
                    <a:pt x="0" y="4048"/>
                    <a:pt x="0" y="4039"/>
                  </a:cubicBezTo>
                  <a:lnTo>
                    <a:pt x="0" y="3888"/>
                  </a:lnTo>
                  <a:cubicBezTo>
                    <a:pt x="0" y="3880"/>
                    <a:pt x="8" y="3872"/>
                    <a:pt x="16" y="3872"/>
                  </a:cubicBezTo>
                  <a:cubicBezTo>
                    <a:pt x="25" y="3872"/>
                    <a:pt x="32" y="3880"/>
                    <a:pt x="32" y="3888"/>
                  </a:cubicBezTo>
                  <a:close/>
                  <a:moveTo>
                    <a:pt x="634" y="4023"/>
                  </a:moveTo>
                  <a:lnTo>
                    <a:pt x="1114" y="4023"/>
                  </a:lnTo>
                  <a:cubicBezTo>
                    <a:pt x="1123" y="4023"/>
                    <a:pt x="1130" y="4030"/>
                    <a:pt x="1130" y="4039"/>
                  </a:cubicBezTo>
                  <a:cubicBezTo>
                    <a:pt x="1130" y="4048"/>
                    <a:pt x="1123" y="4055"/>
                    <a:pt x="1114" y="4055"/>
                  </a:cubicBezTo>
                  <a:lnTo>
                    <a:pt x="634" y="4055"/>
                  </a:lnTo>
                  <a:cubicBezTo>
                    <a:pt x="625" y="4055"/>
                    <a:pt x="618" y="4048"/>
                    <a:pt x="618" y="4039"/>
                  </a:cubicBezTo>
                  <a:cubicBezTo>
                    <a:pt x="618" y="4030"/>
                    <a:pt x="625" y="4023"/>
                    <a:pt x="634" y="4023"/>
                  </a:cubicBezTo>
                  <a:close/>
                  <a:moveTo>
                    <a:pt x="1402" y="4023"/>
                  </a:moveTo>
                  <a:lnTo>
                    <a:pt x="1882" y="4023"/>
                  </a:lnTo>
                  <a:cubicBezTo>
                    <a:pt x="1891" y="4023"/>
                    <a:pt x="1898" y="4030"/>
                    <a:pt x="1898" y="4039"/>
                  </a:cubicBezTo>
                  <a:cubicBezTo>
                    <a:pt x="1898" y="4048"/>
                    <a:pt x="1891" y="4055"/>
                    <a:pt x="1882" y="4055"/>
                  </a:cubicBezTo>
                  <a:lnTo>
                    <a:pt x="1402" y="4055"/>
                  </a:lnTo>
                  <a:cubicBezTo>
                    <a:pt x="1393" y="4055"/>
                    <a:pt x="1386" y="4048"/>
                    <a:pt x="1386" y="4039"/>
                  </a:cubicBezTo>
                  <a:cubicBezTo>
                    <a:pt x="1386" y="4030"/>
                    <a:pt x="1393" y="4023"/>
                    <a:pt x="1402" y="4023"/>
                  </a:cubicBezTo>
                  <a:close/>
                  <a:moveTo>
                    <a:pt x="2170" y="4023"/>
                  </a:moveTo>
                  <a:lnTo>
                    <a:pt x="2650" y="4023"/>
                  </a:lnTo>
                  <a:cubicBezTo>
                    <a:pt x="2659" y="4023"/>
                    <a:pt x="2666" y="4030"/>
                    <a:pt x="2666" y="4039"/>
                  </a:cubicBezTo>
                  <a:cubicBezTo>
                    <a:pt x="2666" y="4048"/>
                    <a:pt x="2659" y="4055"/>
                    <a:pt x="2650" y="4055"/>
                  </a:cubicBezTo>
                  <a:lnTo>
                    <a:pt x="2170" y="4055"/>
                  </a:lnTo>
                  <a:cubicBezTo>
                    <a:pt x="2161" y="4055"/>
                    <a:pt x="2154" y="4048"/>
                    <a:pt x="2154" y="4039"/>
                  </a:cubicBezTo>
                  <a:cubicBezTo>
                    <a:pt x="2154" y="4030"/>
                    <a:pt x="2161" y="4023"/>
                    <a:pt x="2170" y="4023"/>
                  </a:cubicBezTo>
                  <a:close/>
                  <a:moveTo>
                    <a:pt x="2938" y="4023"/>
                  </a:moveTo>
                  <a:lnTo>
                    <a:pt x="3418" y="4023"/>
                  </a:lnTo>
                  <a:cubicBezTo>
                    <a:pt x="3427" y="4023"/>
                    <a:pt x="3434" y="4030"/>
                    <a:pt x="3434" y="4039"/>
                  </a:cubicBezTo>
                  <a:cubicBezTo>
                    <a:pt x="3434" y="4048"/>
                    <a:pt x="3427" y="4055"/>
                    <a:pt x="3418" y="4055"/>
                  </a:cubicBezTo>
                  <a:lnTo>
                    <a:pt x="2938" y="4055"/>
                  </a:lnTo>
                  <a:cubicBezTo>
                    <a:pt x="2929" y="4055"/>
                    <a:pt x="2922" y="4048"/>
                    <a:pt x="2922" y="4039"/>
                  </a:cubicBezTo>
                  <a:cubicBezTo>
                    <a:pt x="2922" y="4030"/>
                    <a:pt x="2929" y="4023"/>
                    <a:pt x="2938" y="4023"/>
                  </a:cubicBezTo>
                  <a:close/>
                  <a:moveTo>
                    <a:pt x="3706" y="4023"/>
                  </a:moveTo>
                  <a:lnTo>
                    <a:pt x="4186" y="4023"/>
                  </a:lnTo>
                  <a:cubicBezTo>
                    <a:pt x="4195" y="4023"/>
                    <a:pt x="4202" y="4030"/>
                    <a:pt x="4202" y="4039"/>
                  </a:cubicBezTo>
                  <a:cubicBezTo>
                    <a:pt x="4202" y="4048"/>
                    <a:pt x="4195" y="4055"/>
                    <a:pt x="4186" y="4055"/>
                  </a:cubicBezTo>
                  <a:lnTo>
                    <a:pt x="3706" y="4055"/>
                  </a:lnTo>
                  <a:cubicBezTo>
                    <a:pt x="3697" y="4055"/>
                    <a:pt x="3690" y="4048"/>
                    <a:pt x="3690" y="4039"/>
                  </a:cubicBezTo>
                  <a:cubicBezTo>
                    <a:pt x="3690" y="4030"/>
                    <a:pt x="3697" y="4023"/>
                    <a:pt x="3706" y="4023"/>
                  </a:cubicBezTo>
                  <a:close/>
                  <a:moveTo>
                    <a:pt x="4474" y="4023"/>
                  </a:moveTo>
                  <a:lnTo>
                    <a:pt x="4954" y="4023"/>
                  </a:lnTo>
                  <a:cubicBezTo>
                    <a:pt x="4963" y="4023"/>
                    <a:pt x="4970" y="4030"/>
                    <a:pt x="4970" y="4039"/>
                  </a:cubicBezTo>
                  <a:cubicBezTo>
                    <a:pt x="4970" y="4048"/>
                    <a:pt x="4963" y="4055"/>
                    <a:pt x="4954" y="4055"/>
                  </a:cubicBezTo>
                  <a:lnTo>
                    <a:pt x="4474" y="4055"/>
                  </a:lnTo>
                  <a:cubicBezTo>
                    <a:pt x="4465" y="4055"/>
                    <a:pt x="4458" y="4048"/>
                    <a:pt x="4458" y="4039"/>
                  </a:cubicBezTo>
                  <a:cubicBezTo>
                    <a:pt x="4458" y="4030"/>
                    <a:pt x="4465" y="4023"/>
                    <a:pt x="4474" y="4023"/>
                  </a:cubicBezTo>
                  <a:close/>
                  <a:moveTo>
                    <a:pt x="5242" y="4023"/>
                  </a:moveTo>
                  <a:lnTo>
                    <a:pt x="5722" y="4023"/>
                  </a:lnTo>
                  <a:cubicBezTo>
                    <a:pt x="5731" y="4023"/>
                    <a:pt x="5738" y="4030"/>
                    <a:pt x="5738" y="4039"/>
                  </a:cubicBezTo>
                  <a:cubicBezTo>
                    <a:pt x="5738" y="4048"/>
                    <a:pt x="5731" y="4055"/>
                    <a:pt x="5722" y="4055"/>
                  </a:cubicBezTo>
                  <a:lnTo>
                    <a:pt x="5242" y="4055"/>
                  </a:lnTo>
                  <a:cubicBezTo>
                    <a:pt x="5233" y="4055"/>
                    <a:pt x="5226" y="4048"/>
                    <a:pt x="5226" y="4039"/>
                  </a:cubicBezTo>
                  <a:cubicBezTo>
                    <a:pt x="5226" y="4030"/>
                    <a:pt x="5233" y="4023"/>
                    <a:pt x="5242" y="4023"/>
                  </a:cubicBezTo>
                  <a:close/>
                  <a:moveTo>
                    <a:pt x="6010" y="4023"/>
                  </a:moveTo>
                  <a:lnTo>
                    <a:pt x="6490" y="4023"/>
                  </a:lnTo>
                  <a:cubicBezTo>
                    <a:pt x="6499" y="4023"/>
                    <a:pt x="6506" y="4030"/>
                    <a:pt x="6506" y="4039"/>
                  </a:cubicBezTo>
                  <a:cubicBezTo>
                    <a:pt x="6506" y="4048"/>
                    <a:pt x="6499" y="4055"/>
                    <a:pt x="6490" y="4055"/>
                  </a:cubicBezTo>
                  <a:lnTo>
                    <a:pt x="6010" y="4055"/>
                  </a:lnTo>
                  <a:cubicBezTo>
                    <a:pt x="6001" y="4055"/>
                    <a:pt x="5994" y="4048"/>
                    <a:pt x="5994" y="4039"/>
                  </a:cubicBezTo>
                  <a:cubicBezTo>
                    <a:pt x="5994" y="4030"/>
                    <a:pt x="6001" y="4023"/>
                    <a:pt x="6010" y="4023"/>
                  </a:cubicBezTo>
                  <a:close/>
                  <a:moveTo>
                    <a:pt x="6778" y="4023"/>
                  </a:moveTo>
                  <a:lnTo>
                    <a:pt x="7258" y="4023"/>
                  </a:lnTo>
                  <a:cubicBezTo>
                    <a:pt x="7267" y="4023"/>
                    <a:pt x="7274" y="4030"/>
                    <a:pt x="7274" y="4039"/>
                  </a:cubicBezTo>
                  <a:cubicBezTo>
                    <a:pt x="7274" y="4048"/>
                    <a:pt x="7267" y="4055"/>
                    <a:pt x="7258" y="4055"/>
                  </a:cubicBezTo>
                  <a:lnTo>
                    <a:pt x="6778" y="4055"/>
                  </a:lnTo>
                  <a:cubicBezTo>
                    <a:pt x="6769" y="4055"/>
                    <a:pt x="6762" y="4048"/>
                    <a:pt x="6762" y="4039"/>
                  </a:cubicBezTo>
                  <a:cubicBezTo>
                    <a:pt x="6762" y="4030"/>
                    <a:pt x="6769" y="4023"/>
                    <a:pt x="6778" y="4023"/>
                  </a:cubicBezTo>
                  <a:close/>
                  <a:moveTo>
                    <a:pt x="7546" y="4023"/>
                  </a:moveTo>
                  <a:lnTo>
                    <a:pt x="7727" y="4023"/>
                  </a:lnTo>
                  <a:lnTo>
                    <a:pt x="7711" y="4039"/>
                  </a:lnTo>
                  <a:lnTo>
                    <a:pt x="7711" y="3739"/>
                  </a:lnTo>
                  <a:cubicBezTo>
                    <a:pt x="7711" y="3730"/>
                    <a:pt x="7718" y="3723"/>
                    <a:pt x="7727" y="3723"/>
                  </a:cubicBezTo>
                  <a:cubicBezTo>
                    <a:pt x="7736" y="3723"/>
                    <a:pt x="7743" y="3730"/>
                    <a:pt x="7743" y="3739"/>
                  </a:cubicBezTo>
                  <a:lnTo>
                    <a:pt x="7743" y="4039"/>
                  </a:lnTo>
                  <a:cubicBezTo>
                    <a:pt x="7743" y="4048"/>
                    <a:pt x="7736" y="4055"/>
                    <a:pt x="7727" y="4055"/>
                  </a:cubicBezTo>
                  <a:lnTo>
                    <a:pt x="7546" y="4055"/>
                  </a:lnTo>
                  <a:cubicBezTo>
                    <a:pt x="7537" y="4055"/>
                    <a:pt x="7530" y="4048"/>
                    <a:pt x="7530" y="4039"/>
                  </a:cubicBezTo>
                  <a:cubicBezTo>
                    <a:pt x="7530" y="4030"/>
                    <a:pt x="7537" y="4023"/>
                    <a:pt x="7546" y="4023"/>
                  </a:cubicBezTo>
                  <a:close/>
                  <a:moveTo>
                    <a:pt x="7711" y="3451"/>
                  </a:moveTo>
                  <a:lnTo>
                    <a:pt x="7711" y="2971"/>
                  </a:lnTo>
                  <a:cubicBezTo>
                    <a:pt x="7711" y="2962"/>
                    <a:pt x="7718" y="2955"/>
                    <a:pt x="7727" y="2955"/>
                  </a:cubicBezTo>
                  <a:cubicBezTo>
                    <a:pt x="7736" y="2955"/>
                    <a:pt x="7743" y="2962"/>
                    <a:pt x="7743" y="2971"/>
                  </a:cubicBezTo>
                  <a:lnTo>
                    <a:pt x="7743" y="3451"/>
                  </a:lnTo>
                  <a:cubicBezTo>
                    <a:pt x="7743" y="3460"/>
                    <a:pt x="7736" y="3467"/>
                    <a:pt x="7727" y="3467"/>
                  </a:cubicBezTo>
                  <a:cubicBezTo>
                    <a:pt x="7718" y="3467"/>
                    <a:pt x="7711" y="3460"/>
                    <a:pt x="7711" y="3451"/>
                  </a:cubicBezTo>
                  <a:close/>
                  <a:moveTo>
                    <a:pt x="7711" y="2683"/>
                  </a:moveTo>
                  <a:lnTo>
                    <a:pt x="7711" y="2203"/>
                  </a:lnTo>
                  <a:cubicBezTo>
                    <a:pt x="7711" y="2194"/>
                    <a:pt x="7718" y="2187"/>
                    <a:pt x="7727" y="2187"/>
                  </a:cubicBezTo>
                  <a:cubicBezTo>
                    <a:pt x="7736" y="2187"/>
                    <a:pt x="7743" y="2194"/>
                    <a:pt x="7743" y="2203"/>
                  </a:cubicBezTo>
                  <a:lnTo>
                    <a:pt x="7743" y="2683"/>
                  </a:lnTo>
                  <a:cubicBezTo>
                    <a:pt x="7743" y="2692"/>
                    <a:pt x="7736" y="2699"/>
                    <a:pt x="7727" y="2699"/>
                  </a:cubicBezTo>
                  <a:cubicBezTo>
                    <a:pt x="7718" y="2699"/>
                    <a:pt x="7711" y="2692"/>
                    <a:pt x="7711" y="2683"/>
                  </a:cubicBezTo>
                  <a:close/>
                  <a:moveTo>
                    <a:pt x="7711" y="1915"/>
                  </a:moveTo>
                  <a:lnTo>
                    <a:pt x="7711" y="1435"/>
                  </a:lnTo>
                  <a:cubicBezTo>
                    <a:pt x="7711" y="1426"/>
                    <a:pt x="7718" y="1419"/>
                    <a:pt x="7727" y="1419"/>
                  </a:cubicBezTo>
                  <a:cubicBezTo>
                    <a:pt x="7736" y="1419"/>
                    <a:pt x="7743" y="1426"/>
                    <a:pt x="7743" y="1435"/>
                  </a:cubicBezTo>
                  <a:lnTo>
                    <a:pt x="7743" y="1915"/>
                  </a:lnTo>
                  <a:cubicBezTo>
                    <a:pt x="7743" y="1924"/>
                    <a:pt x="7736" y="1931"/>
                    <a:pt x="7727" y="1931"/>
                  </a:cubicBezTo>
                  <a:cubicBezTo>
                    <a:pt x="7718" y="1931"/>
                    <a:pt x="7711" y="1924"/>
                    <a:pt x="7711" y="1915"/>
                  </a:cubicBezTo>
                  <a:close/>
                  <a:moveTo>
                    <a:pt x="7711" y="1147"/>
                  </a:moveTo>
                  <a:lnTo>
                    <a:pt x="7711" y="667"/>
                  </a:lnTo>
                  <a:cubicBezTo>
                    <a:pt x="7711" y="658"/>
                    <a:pt x="7718" y="651"/>
                    <a:pt x="7727" y="651"/>
                  </a:cubicBezTo>
                  <a:cubicBezTo>
                    <a:pt x="7736" y="651"/>
                    <a:pt x="7743" y="658"/>
                    <a:pt x="7743" y="667"/>
                  </a:cubicBezTo>
                  <a:lnTo>
                    <a:pt x="7743" y="1147"/>
                  </a:lnTo>
                  <a:cubicBezTo>
                    <a:pt x="7743" y="1156"/>
                    <a:pt x="7736" y="1163"/>
                    <a:pt x="7727" y="1163"/>
                  </a:cubicBezTo>
                  <a:cubicBezTo>
                    <a:pt x="7718" y="1163"/>
                    <a:pt x="7711" y="1156"/>
                    <a:pt x="7711" y="1147"/>
                  </a:cubicBezTo>
                  <a:close/>
                  <a:moveTo>
                    <a:pt x="7711" y="379"/>
                  </a:moveTo>
                  <a:lnTo>
                    <a:pt x="7711" y="16"/>
                  </a:lnTo>
                  <a:lnTo>
                    <a:pt x="7727" y="32"/>
                  </a:lnTo>
                  <a:lnTo>
                    <a:pt x="7610" y="32"/>
                  </a:lnTo>
                  <a:cubicBezTo>
                    <a:pt x="7601" y="32"/>
                    <a:pt x="7594" y="25"/>
                    <a:pt x="7594" y="16"/>
                  </a:cubicBezTo>
                  <a:cubicBezTo>
                    <a:pt x="7594" y="8"/>
                    <a:pt x="7601" y="0"/>
                    <a:pt x="7610" y="0"/>
                  </a:cubicBezTo>
                  <a:lnTo>
                    <a:pt x="7727" y="0"/>
                  </a:lnTo>
                  <a:cubicBezTo>
                    <a:pt x="7736" y="0"/>
                    <a:pt x="7743" y="8"/>
                    <a:pt x="7743" y="16"/>
                  </a:cubicBezTo>
                  <a:lnTo>
                    <a:pt x="7743" y="379"/>
                  </a:lnTo>
                  <a:cubicBezTo>
                    <a:pt x="7743" y="388"/>
                    <a:pt x="7736" y="395"/>
                    <a:pt x="7727" y="395"/>
                  </a:cubicBezTo>
                  <a:cubicBezTo>
                    <a:pt x="7718" y="395"/>
                    <a:pt x="7711" y="388"/>
                    <a:pt x="7711" y="379"/>
                  </a:cubicBezTo>
                  <a:close/>
                  <a:moveTo>
                    <a:pt x="7322" y="32"/>
                  </a:moveTo>
                  <a:lnTo>
                    <a:pt x="6842" y="32"/>
                  </a:lnTo>
                  <a:cubicBezTo>
                    <a:pt x="6833" y="32"/>
                    <a:pt x="6826" y="25"/>
                    <a:pt x="6826" y="16"/>
                  </a:cubicBezTo>
                  <a:cubicBezTo>
                    <a:pt x="6826" y="8"/>
                    <a:pt x="6833" y="0"/>
                    <a:pt x="6842" y="0"/>
                  </a:cubicBezTo>
                  <a:lnTo>
                    <a:pt x="7322" y="0"/>
                  </a:lnTo>
                  <a:cubicBezTo>
                    <a:pt x="7330" y="0"/>
                    <a:pt x="7338" y="8"/>
                    <a:pt x="7338" y="16"/>
                  </a:cubicBezTo>
                  <a:cubicBezTo>
                    <a:pt x="7338" y="25"/>
                    <a:pt x="7330" y="32"/>
                    <a:pt x="7322" y="32"/>
                  </a:cubicBezTo>
                  <a:close/>
                  <a:moveTo>
                    <a:pt x="6554" y="32"/>
                  </a:moveTo>
                  <a:lnTo>
                    <a:pt x="6074" y="32"/>
                  </a:lnTo>
                  <a:cubicBezTo>
                    <a:pt x="6065" y="32"/>
                    <a:pt x="6058" y="25"/>
                    <a:pt x="6058" y="16"/>
                  </a:cubicBezTo>
                  <a:cubicBezTo>
                    <a:pt x="6058" y="8"/>
                    <a:pt x="6065" y="0"/>
                    <a:pt x="6074" y="0"/>
                  </a:cubicBezTo>
                  <a:lnTo>
                    <a:pt x="6554" y="0"/>
                  </a:lnTo>
                  <a:cubicBezTo>
                    <a:pt x="6562" y="0"/>
                    <a:pt x="6570" y="8"/>
                    <a:pt x="6570" y="16"/>
                  </a:cubicBezTo>
                  <a:cubicBezTo>
                    <a:pt x="6570" y="25"/>
                    <a:pt x="6562" y="32"/>
                    <a:pt x="6554" y="32"/>
                  </a:cubicBezTo>
                  <a:close/>
                  <a:moveTo>
                    <a:pt x="5786" y="32"/>
                  </a:moveTo>
                  <a:lnTo>
                    <a:pt x="5306" y="32"/>
                  </a:lnTo>
                  <a:cubicBezTo>
                    <a:pt x="5297" y="32"/>
                    <a:pt x="5290" y="25"/>
                    <a:pt x="5290" y="16"/>
                  </a:cubicBezTo>
                  <a:cubicBezTo>
                    <a:pt x="5290" y="8"/>
                    <a:pt x="5297" y="0"/>
                    <a:pt x="5306" y="0"/>
                  </a:cubicBezTo>
                  <a:lnTo>
                    <a:pt x="5786" y="0"/>
                  </a:lnTo>
                  <a:cubicBezTo>
                    <a:pt x="5794" y="0"/>
                    <a:pt x="5802" y="8"/>
                    <a:pt x="5802" y="16"/>
                  </a:cubicBezTo>
                  <a:cubicBezTo>
                    <a:pt x="5802" y="25"/>
                    <a:pt x="5794" y="32"/>
                    <a:pt x="5786" y="32"/>
                  </a:cubicBezTo>
                  <a:close/>
                  <a:moveTo>
                    <a:pt x="5018" y="32"/>
                  </a:moveTo>
                  <a:lnTo>
                    <a:pt x="4538" y="32"/>
                  </a:lnTo>
                  <a:cubicBezTo>
                    <a:pt x="4529" y="32"/>
                    <a:pt x="4522" y="25"/>
                    <a:pt x="4522" y="16"/>
                  </a:cubicBezTo>
                  <a:cubicBezTo>
                    <a:pt x="4522" y="8"/>
                    <a:pt x="4529" y="0"/>
                    <a:pt x="4538" y="0"/>
                  </a:cubicBezTo>
                  <a:lnTo>
                    <a:pt x="5018" y="0"/>
                  </a:lnTo>
                  <a:cubicBezTo>
                    <a:pt x="5026" y="0"/>
                    <a:pt x="5034" y="8"/>
                    <a:pt x="5034" y="16"/>
                  </a:cubicBezTo>
                  <a:cubicBezTo>
                    <a:pt x="5034" y="25"/>
                    <a:pt x="5026" y="32"/>
                    <a:pt x="5018" y="32"/>
                  </a:cubicBezTo>
                  <a:close/>
                  <a:moveTo>
                    <a:pt x="4250" y="32"/>
                  </a:moveTo>
                  <a:lnTo>
                    <a:pt x="3770" y="32"/>
                  </a:lnTo>
                  <a:cubicBezTo>
                    <a:pt x="3761" y="32"/>
                    <a:pt x="3754" y="25"/>
                    <a:pt x="3754" y="16"/>
                  </a:cubicBezTo>
                  <a:cubicBezTo>
                    <a:pt x="3754" y="8"/>
                    <a:pt x="3761" y="0"/>
                    <a:pt x="3770" y="0"/>
                  </a:cubicBezTo>
                  <a:lnTo>
                    <a:pt x="4250" y="0"/>
                  </a:lnTo>
                  <a:cubicBezTo>
                    <a:pt x="4258" y="0"/>
                    <a:pt x="4266" y="8"/>
                    <a:pt x="4266" y="16"/>
                  </a:cubicBezTo>
                  <a:cubicBezTo>
                    <a:pt x="4266" y="25"/>
                    <a:pt x="4258" y="32"/>
                    <a:pt x="4250" y="32"/>
                  </a:cubicBezTo>
                  <a:close/>
                  <a:moveTo>
                    <a:pt x="3482" y="32"/>
                  </a:moveTo>
                  <a:lnTo>
                    <a:pt x="3002" y="32"/>
                  </a:lnTo>
                  <a:cubicBezTo>
                    <a:pt x="2993" y="32"/>
                    <a:pt x="2986" y="25"/>
                    <a:pt x="2986" y="16"/>
                  </a:cubicBezTo>
                  <a:cubicBezTo>
                    <a:pt x="2986" y="8"/>
                    <a:pt x="2993" y="0"/>
                    <a:pt x="3002" y="0"/>
                  </a:cubicBezTo>
                  <a:lnTo>
                    <a:pt x="3482" y="0"/>
                  </a:lnTo>
                  <a:cubicBezTo>
                    <a:pt x="3490" y="0"/>
                    <a:pt x="3498" y="8"/>
                    <a:pt x="3498" y="16"/>
                  </a:cubicBezTo>
                  <a:cubicBezTo>
                    <a:pt x="3498" y="25"/>
                    <a:pt x="3490" y="32"/>
                    <a:pt x="3482" y="32"/>
                  </a:cubicBezTo>
                  <a:close/>
                  <a:moveTo>
                    <a:pt x="2714" y="32"/>
                  </a:moveTo>
                  <a:lnTo>
                    <a:pt x="2234" y="32"/>
                  </a:lnTo>
                  <a:cubicBezTo>
                    <a:pt x="2225" y="32"/>
                    <a:pt x="2218" y="25"/>
                    <a:pt x="2218" y="16"/>
                  </a:cubicBezTo>
                  <a:cubicBezTo>
                    <a:pt x="2218" y="8"/>
                    <a:pt x="2225" y="0"/>
                    <a:pt x="2234" y="0"/>
                  </a:cubicBezTo>
                  <a:lnTo>
                    <a:pt x="2714" y="0"/>
                  </a:lnTo>
                  <a:cubicBezTo>
                    <a:pt x="2722" y="0"/>
                    <a:pt x="2730" y="8"/>
                    <a:pt x="2730" y="16"/>
                  </a:cubicBezTo>
                  <a:cubicBezTo>
                    <a:pt x="2730" y="25"/>
                    <a:pt x="2722" y="32"/>
                    <a:pt x="2714" y="32"/>
                  </a:cubicBezTo>
                  <a:close/>
                  <a:moveTo>
                    <a:pt x="1946" y="32"/>
                  </a:moveTo>
                  <a:lnTo>
                    <a:pt x="1466" y="32"/>
                  </a:lnTo>
                  <a:cubicBezTo>
                    <a:pt x="1457" y="32"/>
                    <a:pt x="1450" y="25"/>
                    <a:pt x="1450" y="16"/>
                  </a:cubicBezTo>
                  <a:cubicBezTo>
                    <a:pt x="1450" y="8"/>
                    <a:pt x="1457" y="0"/>
                    <a:pt x="1466" y="0"/>
                  </a:cubicBezTo>
                  <a:lnTo>
                    <a:pt x="1946" y="0"/>
                  </a:lnTo>
                  <a:cubicBezTo>
                    <a:pt x="1954" y="0"/>
                    <a:pt x="1962" y="8"/>
                    <a:pt x="1962" y="16"/>
                  </a:cubicBezTo>
                  <a:cubicBezTo>
                    <a:pt x="1962" y="25"/>
                    <a:pt x="1954" y="32"/>
                    <a:pt x="1946" y="32"/>
                  </a:cubicBezTo>
                  <a:close/>
                  <a:moveTo>
                    <a:pt x="1178" y="32"/>
                  </a:moveTo>
                  <a:lnTo>
                    <a:pt x="698" y="32"/>
                  </a:lnTo>
                  <a:cubicBezTo>
                    <a:pt x="689" y="32"/>
                    <a:pt x="682" y="25"/>
                    <a:pt x="682" y="16"/>
                  </a:cubicBezTo>
                  <a:cubicBezTo>
                    <a:pt x="682" y="8"/>
                    <a:pt x="689" y="0"/>
                    <a:pt x="698" y="0"/>
                  </a:cubicBezTo>
                  <a:lnTo>
                    <a:pt x="1178" y="0"/>
                  </a:lnTo>
                  <a:cubicBezTo>
                    <a:pt x="1186" y="0"/>
                    <a:pt x="1194" y="8"/>
                    <a:pt x="1194" y="16"/>
                  </a:cubicBezTo>
                  <a:cubicBezTo>
                    <a:pt x="1194" y="25"/>
                    <a:pt x="1186" y="32"/>
                    <a:pt x="1178" y="32"/>
                  </a:cubicBezTo>
                  <a:close/>
                  <a:moveTo>
                    <a:pt x="410" y="32"/>
                  </a:moveTo>
                  <a:lnTo>
                    <a:pt x="16" y="32"/>
                  </a:lnTo>
                  <a:cubicBezTo>
                    <a:pt x="8" y="32"/>
                    <a:pt x="0" y="25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lnTo>
                    <a:pt x="410" y="0"/>
                  </a:lnTo>
                  <a:cubicBezTo>
                    <a:pt x="418" y="0"/>
                    <a:pt x="426" y="8"/>
                    <a:pt x="426" y="16"/>
                  </a:cubicBezTo>
                  <a:cubicBezTo>
                    <a:pt x="426" y="25"/>
                    <a:pt x="418" y="32"/>
                    <a:pt x="410" y="32"/>
                  </a:cubicBezTo>
                  <a:close/>
                </a:path>
              </a:pathLst>
            </a:custGeom>
            <a:solidFill>
              <a:srgbClr val="7F7F7F"/>
            </a:solidFill>
            <a:ln w="0" cap="flat">
              <a:solidFill>
                <a:srgbClr val="7F7F7F"/>
              </a:solidFill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17">
              <a:extLst>
                <a:ext uri="{FF2B5EF4-FFF2-40B4-BE49-F238E27FC236}">
                  <a16:creationId xmlns:a16="http://schemas.microsoft.com/office/drawing/2014/main" id="{AD490C62-5F9B-4638-A32E-2617DEA7C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947"/>
              <a:ext cx="500" cy="1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18">
              <a:extLst>
                <a:ext uri="{FF2B5EF4-FFF2-40B4-BE49-F238E27FC236}">
                  <a16:creationId xmlns:a16="http://schemas.microsoft.com/office/drawing/2014/main" id="{D0B5BCC1-7B73-496B-8BBE-75C8B6D54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947"/>
              <a:ext cx="500" cy="120"/>
            </a:xfrm>
            <a:prstGeom prst="rect">
              <a:avLst/>
            </a:prstGeom>
            <a:noFill/>
            <a:ln w="15875" cap="rnd">
              <a:solidFill>
                <a:srgbClr val="00FF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19">
              <a:extLst>
                <a:ext uri="{FF2B5EF4-FFF2-40B4-BE49-F238E27FC236}">
                  <a16:creationId xmlns:a16="http://schemas.microsoft.com/office/drawing/2014/main" id="{A1CED7A4-7E38-407F-8B65-7B1E4246F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1982"/>
              <a:ext cx="30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/>
              <a:r>
                <a:rPr lang="en-US" altLang="en-US" sz="800">
                  <a:solidFill>
                    <a:srgbClr val="000000"/>
                  </a:solidFill>
                  <a:latin typeface="Calibri" panose="020F0502020204030204" pitchFamily="34" charset="0"/>
                </a:rPr>
                <a:t>Sheared Library</a:t>
              </a: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292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947"/>
            <a:ext cx="12191999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" y="1238250"/>
            <a:ext cx="11201400" cy="340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Hierarchy of </a:t>
            </a:r>
            <a:r>
              <a:rPr lang="en-US" sz="2400" i="1" dirty="0"/>
              <a:t>nodes</a:t>
            </a:r>
            <a:r>
              <a:rPr lang="en-US" sz="2400" dirty="0"/>
              <a:t> based on network topology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Nodes represent network components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APs, STAs, bridges, etc.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Updated by tasks or asynchronous events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Used by tasks for decision making and normal operation</a:t>
            </a:r>
          </a:p>
        </p:txBody>
      </p:sp>
    </p:spTree>
    <p:extLst>
      <p:ext uri="{BB962C8B-B14F-4D97-AF65-F5344CB8AC3E}">
        <p14:creationId xmlns:p14="http://schemas.microsoft.com/office/powerpoint/2010/main" val="137576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92371" y="2063796"/>
            <a:ext cx="4059534" cy="1242967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Database</a:t>
            </a:r>
            <a:b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</a:br>
            <a:b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</a:br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Node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36" y="63501"/>
            <a:ext cx="72961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85725"/>
            <a:ext cx="11858625" cy="6686550"/>
          </a:xfrm>
          <a:prstGeom prst="rect">
            <a:avLst/>
          </a:prstGeom>
        </p:spPr>
      </p:pic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7" y="973950"/>
            <a:ext cx="12191999" cy="563562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Database</a:t>
            </a:r>
            <a:b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</a:br>
            <a:b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</a:br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Hierarchies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5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93947"/>
            <a:ext cx="8737600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Tasks -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7643446" cy="6887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Mechanism for performing background operations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Task pool</a:t>
            </a:r>
            <a:r>
              <a:rPr lang="en-US" sz="2400" dirty="0"/>
              <a:t> – group of tasks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Task scheduling </a:t>
            </a:r>
            <a:r>
              <a:rPr lang="en-US" sz="2400" dirty="0"/>
              <a:t>by the controller (</a:t>
            </a:r>
            <a:r>
              <a:rPr lang="en-US" sz="2400" dirty="0" err="1"/>
              <a:t>son_master</a:t>
            </a:r>
            <a:r>
              <a:rPr lang="en-US" sz="2400" dirty="0"/>
              <a:t>)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Simple round robin scheduling scheme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Receive data through </a:t>
            </a:r>
            <a:r>
              <a:rPr lang="en-US" sz="2400" b="1" dirty="0"/>
              <a:t>events </a:t>
            </a:r>
            <a:r>
              <a:rPr lang="en-US" sz="2400" dirty="0"/>
              <a:t>from the controller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Notifications / Responses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CMDUs from agents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BML requests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0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93947"/>
            <a:ext cx="8737600" cy="563562"/>
          </a:xfrm>
        </p:spPr>
        <p:txBody>
          <a:bodyPr/>
          <a:lstStyle/>
          <a:p>
            <a:r>
              <a:rPr lang="en-US" sz="4000" b="1" dirty="0">
                <a:solidFill>
                  <a:srgbClr val="671660"/>
                </a:solidFill>
                <a:latin typeface="Nunito"/>
                <a:ea typeface="Nunito"/>
                <a:cs typeface="Nunito"/>
              </a:rPr>
              <a:t>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" y="1238250"/>
            <a:ext cx="76434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Task ID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Task instance id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Used for matching CMDU responses with tasks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Single instance tasks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steering, optimal path (per client)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client association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instance tasks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steering, optimal path (multiple clients)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78691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pl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82740</TotalTime>
  <Words>918</Words>
  <Application>Microsoft Office PowerPoint</Application>
  <PresentationFormat>Widescreen</PresentationFormat>
  <Paragraphs>247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Nunito</vt:lpstr>
      <vt:lpstr>Wingdings</vt:lpstr>
      <vt:lpstr>1_Default Design</vt:lpstr>
      <vt:lpstr>2_Prpl Light</vt:lpstr>
      <vt:lpstr>prplMesh Controller</vt:lpstr>
      <vt:lpstr>Agenda</vt:lpstr>
      <vt:lpstr>Overview</vt:lpstr>
      <vt:lpstr>High-level Controller Architecture  </vt:lpstr>
      <vt:lpstr>Database</vt:lpstr>
      <vt:lpstr>Database  Node</vt:lpstr>
      <vt:lpstr>Database  Hierarchies </vt:lpstr>
      <vt:lpstr>Tasks - Overview</vt:lpstr>
      <vt:lpstr>Tasks</vt:lpstr>
      <vt:lpstr>Tasks</vt:lpstr>
      <vt:lpstr>Association Handling Task</vt:lpstr>
      <vt:lpstr>Client Steering Task</vt:lpstr>
      <vt:lpstr>Client Steering Task</vt:lpstr>
      <vt:lpstr>Client Steering Task</vt:lpstr>
      <vt:lpstr>Client Steering Task</vt:lpstr>
      <vt:lpstr>Client Steering Task</vt:lpstr>
      <vt:lpstr>Client Steering Task</vt:lpstr>
      <vt:lpstr>Client Locating Task</vt:lpstr>
      <vt:lpstr>BML Task</vt:lpstr>
      <vt:lpstr>Optimal Path Task</vt:lpstr>
      <vt:lpstr>Optimal Path Task</vt:lpstr>
      <vt:lpstr>Optimal Path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Multi-AP Open-Source</dc:title>
  <dc:creator>Carlos Cordeiro</dc:creator>
  <cp:keywords>CTPClassification=CTP_NT</cp:keywords>
  <cp:lastModifiedBy>Eliyahu, Tomer B</cp:lastModifiedBy>
  <cp:revision>3077</cp:revision>
  <cp:lastPrinted>2019-01-31T18:30:38Z</cp:lastPrinted>
  <dcterms:created xsi:type="dcterms:W3CDTF">2005-06-28T18:32:18Z</dcterms:created>
  <dcterms:modified xsi:type="dcterms:W3CDTF">2019-11-26T13:38:01Z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TitusGUID">
    <vt:lpwstr>46314059-2b2c-47ac-b5e7-94462f9bab47</vt:lpwstr>
  </property>
  <property fmtid="{D5CDD505-2E9C-101B-9397-08002B2CF9AE}" pid="4" name="CTP_TimeStamp">
    <vt:lpwstr>2019-11-26 13:38:00Z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