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Ubuntu"/>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11" Type="http://schemas.openxmlformats.org/officeDocument/2006/relationships/slide" Target="slides/slide7.xml"/><Relationship Id="rId22" Type="http://schemas.openxmlformats.org/officeDocument/2006/relationships/font" Target="fonts/Ubuntu-boldItalic.fntdata"/><Relationship Id="rId10" Type="http://schemas.openxmlformats.org/officeDocument/2006/relationships/slide" Target="slides/slide6.xml"/><Relationship Id="rId21" Type="http://schemas.openxmlformats.org/officeDocument/2006/relationships/font" Target="fonts/Ubuntu-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Ubuntu-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come now to concision, which is something we tend to have the least practice with. Who here has ever written a paper, been under the word count, and had to think of ways to make the paper LONGER before turning it in. It’s been awhile, but I have. So what do you do? When you’re taking up space.</a:t>
            </a:r>
          </a:p>
          <a:p>
            <a:pPr lvl="0" rtl="0">
              <a:spcBef>
                <a:spcPts val="0"/>
              </a:spcBef>
              <a:buNone/>
            </a:pPr>
            <a:r>
              <a:t/>
            </a:r>
            <a:endParaRPr/>
          </a:p>
          <a:p>
            <a:pPr lvl="0" rtl="0">
              <a:spcBef>
                <a:spcPts val="0"/>
              </a:spcBef>
              <a:buNone/>
            </a:pPr>
            <a:r>
              <a:rPr lang="en"/>
              <a:t>My guess is you digress, bringing in extraneous information, use as many words to say something as possible, and repeat things you’ve already said in a slightly different way. My students do that all the time. </a:t>
            </a:r>
          </a:p>
          <a:p>
            <a:pPr lvl="0" rtl="0">
              <a:spcBef>
                <a:spcPts val="0"/>
              </a:spcBef>
              <a:buNone/>
            </a:pPr>
            <a:r>
              <a:t/>
            </a:r>
            <a:endParaRPr/>
          </a:p>
          <a:p>
            <a:pPr lvl="0" rtl="0">
              <a:spcBef>
                <a:spcPts val="0"/>
              </a:spcBef>
              <a:buNone/>
            </a:pPr>
            <a:r>
              <a:rPr lang="en"/>
              <a:t>We’re trying to do the opposite. We want to be as efficient as possible, meaning, we want to transmit as much information as possible in as few words as possible. So what should we do?</a:t>
            </a:r>
          </a:p>
          <a:p>
            <a:pPr lvl="0" rtl="0">
              <a:spcBef>
                <a:spcPts val="0"/>
              </a:spcBef>
              <a:buNone/>
            </a:pPr>
            <a:r>
              <a:t/>
            </a:r>
            <a:endParaRPr/>
          </a:p>
          <a:p>
            <a:pPr lvl="0" rtl="0">
              <a:spcBef>
                <a:spcPts val="0"/>
              </a:spcBef>
              <a:buNone/>
            </a:pPr>
            <a:r>
              <a:rPr lang="en"/>
              <a:t>Reverse what I just said:</a:t>
            </a:r>
          </a:p>
          <a:p>
            <a:pPr indent="-228600" lvl="0" marL="457200" rtl="0">
              <a:spcBef>
                <a:spcPts val="0"/>
              </a:spcBef>
              <a:buChar char="-"/>
            </a:pPr>
            <a:r>
              <a:rPr lang="en"/>
              <a:t>Get rid of extraneous information</a:t>
            </a:r>
          </a:p>
          <a:p>
            <a:pPr indent="-228600" lvl="0" marL="457200" rtl="0">
              <a:spcBef>
                <a:spcPts val="0"/>
              </a:spcBef>
              <a:buChar char="-"/>
            </a:pPr>
            <a:r>
              <a:rPr lang="en"/>
              <a:t>Reduce wordy phrases</a:t>
            </a:r>
          </a:p>
          <a:p>
            <a:pPr indent="-228600" lvl="0" marL="457200" rtl="0">
              <a:spcBef>
                <a:spcPts val="0"/>
              </a:spcBef>
              <a:buChar char="-"/>
            </a:pPr>
            <a:r>
              <a:rPr lang="en"/>
              <a:t>Eliminate redundancy</a:t>
            </a:r>
          </a:p>
          <a:p>
            <a:pPr lvl="0" rtl="0">
              <a:spcBef>
                <a:spcPts val="0"/>
              </a:spcBef>
              <a:buNone/>
            </a:pPr>
            <a:r>
              <a:t/>
            </a:r>
            <a:endParaRPr/>
          </a:p>
          <a:p>
            <a:pPr lvl="0" rtl="0">
              <a:spcBef>
                <a:spcPts val="0"/>
              </a:spcBef>
              <a:buNone/>
            </a:pPr>
            <a:r>
              <a:rPr lang="en"/>
              <a:t>Let’s look at an example of someone doing just that. </a:t>
            </a:r>
          </a:p>
          <a:p>
            <a:pPr lvl="0" rtl="0">
              <a:spcBef>
                <a:spcPts val="0"/>
              </a:spcBef>
              <a:buNone/>
            </a:pPr>
            <a:r>
              <a:t/>
            </a:r>
            <a:endParaRPr/>
          </a:p>
          <a:p>
            <a:pPr lvl="0" rtl="0">
              <a:spcBef>
                <a:spcPts val="0"/>
              </a:spcBef>
              <a:buNone/>
            </a:pPr>
            <a:r>
              <a:rPr lang="en"/>
              <a:t>Read both versions of this and take notes. I want you to show me what got left out, what got reduced, and what was transformed. But there’s a curveball here that might surprise you, just a warning.</a:t>
            </a:r>
          </a:p>
          <a:p>
            <a:pPr lvl="0" rtl="0">
              <a:spcBef>
                <a:spcPts val="0"/>
              </a:spcBef>
              <a:buNone/>
            </a:pPr>
            <a:r>
              <a:t/>
            </a:r>
            <a:endParaRPr/>
          </a:p>
          <a:p>
            <a:pPr lvl="0" rtl="0">
              <a:spcBef>
                <a:spcPts val="0"/>
              </a:spcBef>
              <a:buNone/>
            </a:pPr>
            <a:r>
              <a:rPr lang="en">
                <a:solidFill>
                  <a:schemeClr val="dk1"/>
                </a:solidFill>
              </a:rPr>
              <a:t>Great work. Let’s go a little deeper.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Read both versions of this and take notes. I want you to show me what got left out, what got reduced, and what was transformed. But there’s a curveball here that might surprise you, just a warning.</a:t>
            </a:r>
          </a:p>
          <a:p>
            <a:pPr lvl="0" rtl="0">
              <a:spcBef>
                <a:spcPts val="0"/>
              </a:spcBef>
              <a:buNone/>
            </a:pPr>
            <a:r>
              <a:t/>
            </a:r>
            <a:endParaRPr/>
          </a:p>
          <a:p>
            <a:pPr lvl="0" rtl="0">
              <a:spcBef>
                <a:spcPts val="0"/>
              </a:spcBef>
              <a:buNone/>
            </a:pPr>
            <a:r>
              <a:rPr lang="en">
                <a:solidFill>
                  <a:schemeClr val="dk1"/>
                </a:solidFill>
              </a:rPr>
              <a:t>Great work. Let’s go a little deeper.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I’ve color coded this to show how the same information appears differently in two different versions. Look at part one and tell me what happened.</a:t>
            </a:r>
          </a:p>
          <a:p>
            <a:pPr lvl="0" rtl="0">
              <a:spcBef>
                <a:spcPts val="0"/>
              </a:spcBef>
              <a:buNone/>
            </a:pPr>
            <a:r>
              <a:t/>
            </a:r>
            <a:endParaRPr/>
          </a:p>
          <a:p>
            <a:pPr lvl="0" rtl="0">
              <a:spcBef>
                <a:spcPts val="0"/>
              </a:spcBef>
              <a:buNone/>
            </a:pPr>
            <a:r>
              <a:rPr lang="en"/>
              <a:t>Polymer surfaces remains, but it’s in a different spot. </a:t>
            </a:r>
          </a:p>
          <a:p>
            <a:pPr lvl="0" rtl="0">
              <a:spcBef>
                <a:spcPts val="0"/>
              </a:spcBef>
              <a:buNone/>
            </a:pPr>
            <a:r>
              <a:t/>
            </a:r>
            <a:endParaRPr/>
          </a:p>
          <a:p>
            <a:pPr lvl="0" rtl="0">
              <a:spcBef>
                <a:spcPts val="0"/>
              </a:spcBef>
              <a:buNone/>
            </a:pPr>
            <a:r>
              <a:rPr lang="en"/>
              <a:t>Let’s look at the green part. What happened here?</a:t>
            </a:r>
          </a:p>
          <a:p>
            <a:pPr indent="-228600" lvl="0" marL="457200" rtl="0">
              <a:spcBef>
                <a:spcPts val="0"/>
              </a:spcBef>
              <a:buChar char="-"/>
            </a:pPr>
            <a:r>
              <a:rPr lang="en"/>
              <a:t>A really wordy phrase was boiled down to “UV damage.” Was any information lost?</a:t>
            </a:r>
          </a:p>
          <a:p>
            <a:pPr lvl="0" rtl="0">
              <a:spcBef>
                <a:spcPts val="0"/>
              </a:spcBef>
              <a:buNone/>
            </a:pPr>
            <a:r>
              <a:t/>
            </a:r>
            <a:endParaRPr/>
          </a:p>
          <a:p>
            <a:pPr lvl="0" rtl="0">
              <a:spcBef>
                <a:spcPts val="0"/>
              </a:spcBef>
              <a:buNone/>
            </a:pPr>
            <a:r>
              <a:rPr lang="en"/>
              <a:t>What is the purpose of the red parts of these sentences? </a:t>
            </a:r>
          </a:p>
          <a:p>
            <a:pPr indent="-228600" lvl="0" marL="457200" rtl="0">
              <a:spcBef>
                <a:spcPts val="0"/>
              </a:spcBef>
              <a:buChar char="-"/>
            </a:pPr>
            <a:r>
              <a:rPr lang="en"/>
              <a:t>They frame the sentence as a definition of the study’s purpose. But instead of “determining” if something is happening, they’re “quantifying” the effect---which includes both if it happens and, if so, how much.</a:t>
            </a:r>
          </a:p>
          <a:p>
            <a:pPr lvl="0" rtl="0">
              <a:spcBef>
                <a:spcPts val="0"/>
              </a:spcBef>
              <a:buNone/>
            </a:pPr>
            <a:r>
              <a:t/>
            </a:r>
            <a:endParaRPr/>
          </a:p>
          <a:p>
            <a:pPr lvl="0" rtl="0">
              <a:spcBef>
                <a:spcPts val="0"/>
              </a:spcBef>
              <a:buNone/>
            </a:pPr>
            <a:r>
              <a:rPr lang="en"/>
              <a:t>Okay, part two is harder. </a:t>
            </a:r>
          </a:p>
          <a:p>
            <a:pPr lvl="0" rtl="0">
              <a:spcBef>
                <a:spcPts val="0"/>
              </a:spcBef>
              <a:buNone/>
            </a:pPr>
            <a:r>
              <a:t/>
            </a:r>
            <a:endParaRPr/>
          </a:p>
          <a:p>
            <a:pPr lvl="0" rtl="0">
              <a:spcBef>
                <a:spcPts val="0"/>
              </a:spcBef>
              <a:buNone/>
            </a:pPr>
            <a:r>
              <a:rPr lang="en"/>
              <a:t>Note “program”--&gt; “work”</a:t>
            </a:r>
          </a:p>
          <a:p>
            <a:pPr lvl="0" rtl="0">
              <a:spcBef>
                <a:spcPts val="0"/>
              </a:spcBef>
              <a:buNone/>
            </a:pPr>
            <a:r>
              <a:t/>
            </a:r>
            <a:endParaRPr/>
          </a:p>
          <a:p>
            <a:pPr lvl="0" rtl="0">
              <a:spcBef>
                <a:spcPts val="0"/>
              </a:spcBef>
              <a:buNone/>
            </a:pPr>
            <a:r>
              <a:rPr lang="en"/>
              <a:t>“necessitated”--&gt; “done”</a:t>
            </a:r>
          </a:p>
          <a:p>
            <a:pPr lvl="0" rtl="0">
              <a:spcBef>
                <a:spcPts val="0"/>
              </a:spcBef>
              <a:buNone/>
            </a:pPr>
            <a:r>
              <a:t/>
            </a:r>
            <a:endParaRPr/>
          </a:p>
          <a:p>
            <a:pPr lvl="0" rtl="0">
              <a:spcBef>
                <a:spcPts val="0"/>
              </a:spcBef>
              <a:buNone/>
            </a:pPr>
            <a:r>
              <a:rPr lang="en"/>
              <a:t>“Expectations” becomes the more direct (and honest!) concerns</a:t>
            </a:r>
          </a:p>
          <a:p>
            <a:pPr lvl="0" rtl="0">
              <a:spcBef>
                <a:spcPts val="0"/>
              </a:spcBef>
              <a:buNone/>
            </a:pPr>
            <a:r>
              <a:t/>
            </a:r>
            <a:endParaRPr/>
          </a:p>
          <a:p>
            <a:pPr lvl="0" rtl="0">
              <a:spcBef>
                <a:spcPts val="0"/>
              </a:spcBef>
              <a:buNone/>
            </a:pPr>
            <a:r>
              <a:rPr lang="en"/>
              <a:t>The green part is reduced to weatherability, a word that includes, again, whether degradation is occurring and, if so, how much. (It has some degree of weatherability.)</a:t>
            </a:r>
          </a:p>
          <a:p>
            <a:pPr lvl="0" rtl="0">
              <a:spcBef>
                <a:spcPts val="0"/>
              </a:spcBef>
              <a:buNone/>
            </a:pPr>
            <a:r>
              <a:t/>
            </a:r>
            <a:endParaRPr/>
          </a:p>
          <a:p>
            <a:pPr lvl="0" rtl="0">
              <a:spcBef>
                <a:spcPts val="0"/>
              </a:spcBef>
              <a:buNone/>
            </a:pPr>
            <a:r>
              <a:rPr lang="en"/>
              <a:t>Now the red part is weird. What’s going on here?</a:t>
            </a:r>
          </a:p>
          <a:p>
            <a:pPr lvl="0" rtl="0">
              <a:spcBef>
                <a:spcPts val="0"/>
              </a:spcBef>
              <a:buNone/>
            </a:pPr>
            <a:r>
              <a:t/>
            </a:r>
            <a:endParaRPr/>
          </a:p>
          <a:p>
            <a:pPr lvl="0" rtl="0">
              <a:spcBef>
                <a:spcPts val="0"/>
              </a:spcBef>
              <a:buNone/>
            </a:pPr>
            <a:r>
              <a:rPr lang="en"/>
              <a:t>That last sentence in the first version is just spinning its wheels because the authors aren’t including specifics. It might seem like getting more specific would add to the word count, but by bringing in concrete details instead of talking around them, they’re able to get rid of a lot of noise. They’ve gotten both more specific and more concise, two things that tend to travel together.</a:t>
            </a:r>
          </a:p>
          <a:p>
            <a:pPr lvl="0" rtl="0">
              <a:spcBef>
                <a:spcPts val="0"/>
              </a:spcBef>
              <a:buNone/>
            </a:pPr>
            <a:r>
              <a:t/>
            </a:r>
            <a:endParaRPr/>
          </a:p>
          <a:p>
            <a:pPr lvl="0" rtl="0">
              <a:spcBef>
                <a:spcPts val="0"/>
              </a:spcBef>
              <a:buNone/>
            </a:pPr>
            <a:r>
              <a:rPr lang="en"/>
              <a:t>Now take a look at what isn’t highlighted at all.</a:t>
            </a:r>
          </a:p>
          <a:p>
            <a:pPr indent="-228600" lvl="0" marL="457200" rtl="0">
              <a:spcBef>
                <a:spcPts val="0"/>
              </a:spcBef>
              <a:buChar char="-"/>
            </a:pPr>
            <a:r>
              <a:rPr lang="en"/>
              <a:t>Marketing rather than technical</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Being concise is easier when you know exactly what you’re saying, and writing within a structure helps you stick to the core of that message. Budinsky outlines the structure of a formal technical paper, which you should write down. But you should pay careful attention to the “translations” in parenthesis here. The first sentence or two of each section should answer this question. </a:t>
            </a:r>
          </a:p>
          <a:p>
            <a:pPr lvl="0" rtl="0">
              <a:spcBef>
                <a:spcPts val="0"/>
              </a:spcBef>
              <a:buNone/>
            </a:pPr>
            <a:r>
              <a:t/>
            </a:r>
            <a:endParaRPr/>
          </a:p>
          <a:p>
            <a:pPr lvl="0">
              <a:spcBef>
                <a:spcPts val="0"/>
              </a:spcBef>
              <a:buNone/>
            </a:pPr>
            <a:r>
              <a:rPr lang="en"/>
              <a:t>The more general point here is to figure out what your objectives are with a section or a piece of writing and get right to the point. A clear structure helps you do that.</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a:spcBef>
                <a:spcPts val="0"/>
              </a:spcBef>
              <a:buNone/>
            </a:pPr>
            <a:r>
              <a:rPr lang="en"/>
              <a:t>If time: </a:t>
            </a:r>
          </a:p>
          <a:p>
            <a:pPr lvl="0">
              <a:spcBef>
                <a:spcPts val="0"/>
              </a:spcBef>
              <a:buNone/>
            </a:pPr>
            <a:r>
              <a:t/>
            </a:r>
            <a:endParaRPr/>
          </a:p>
          <a:p>
            <a:pPr lvl="0">
              <a:spcBef>
                <a:spcPts val="0"/>
              </a:spcBef>
              <a:buNone/>
            </a:pPr>
            <a:r>
              <a:rPr lang="en"/>
              <a:t>Now. Take out the writing assignment you did before, and come at it with fresh eyes. How can you improve clarity? How can you be more direct? What more specific information can you include?</a:t>
            </a:r>
          </a:p>
          <a:p>
            <a:pPr lvl="0">
              <a:spcBef>
                <a:spcPts val="0"/>
              </a:spcBef>
              <a:buNone/>
            </a:pPr>
            <a:r>
              <a:t/>
            </a:r>
            <a:endParaRPr/>
          </a:p>
          <a:p>
            <a:pPr lvl="0">
              <a:spcBef>
                <a:spcPts val="0"/>
              </a:spcBef>
              <a:buNone/>
            </a:pPr>
            <a:r>
              <a:rPr lang="en"/>
              <a:t>Edit it. Rewrite it if you have to. If there’s not time now, try to do it later, or repeat the exercise with something else. </a:t>
            </a:r>
          </a:p>
          <a:p>
            <a:pPr lvl="0">
              <a:spcBef>
                <a:spcPts val="0"/>
              </a:spcBef>
              <a:buNone/>
            </a:pPr>
            <a:r>
              <a:t/>
            </a:r>
            <a:endParaRPr/>
          </a:p>
          <a:p>
            <a:pPr lvl="0">
              <a:spcBef>
                <a:spcPts val="0"/>
              </a:spcBef>
              <a:buNone/>
            </a:pPr>
            <a:r>
              <a:rPr lang="en"/>
              <a:t>(if more time needs to be taken) Swap with your partner. Can they find anything you missed?</a:t>
            </a:r>
          </a:p>
          <a:p>
            <a:pPr lvl="0">
              <a:spcBef>
                <a:spcPts val="0"/>
              </a:spcBef>
              <a:buNone/>
            </a:pPr>
            <a:r>
              <a:t/>
            </a:r>
            <a:endParaRPr/>
          </a:p>
          <a:p>
            <a:pPr lvl="0" rtl="0">
              <a:spcBef>
                <a:spcPts val="0"/>
              </a:spcBef>
              <a:buNone/>
            </a:pPr>
            <a:r>
              <a:rPr lang="en"/>
              <a:t>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Starting with the most basic: what do you think of when you think of writing?</a:t>
            </a:r>
          </a:p>
          <a:p>
            <a:pPr indent="-228600" lvl="0" marL="457200" rtl="0">
              <a:spcBef>
                <a:spcPts val="0"/>
              </a:spcBef>
              <a:buChar char="-"/>
            </a:pPr>
            <a:r>
              <a:rPr lang="en"/>
              <a:t>And WHEN do you write?</a:t>
            </a:r>
          </a:p>
          <a:p>
            <a:pPr indent="-228600" lvl="0" marL="457200" rtl="0">
              <a:spcBef>
                <a:spcPts val="0"/>
              </a:spcBef>
              <a:buChar char="-"/>
            </a:pPr>
            <a:r>
              <a:rPr lang="en"/>
              <a:t>Now does anyone have any guesses about what technical writing means and what goes into it?</a:t>
            </a:r>
          </a:p>
          <a:p>
            <a:pPr indent="-228600" lvl="0" marL="457200" rtl="0">
              <a:spcBef>
                <a:spcPts val="0"/>
              </a:spcBef>
              <a:buChar char="-"/>
            </a:pPr>
            <a:r>
              <a:rPr lang="en"/>
              <a:t>Those are good answers. Here’s a more formal working definition:</a:t>
            </a:r>
          </a:p>
          <a:p>
            <a:pPr indent="-228600" lvl="0" marL="457200" rtl="0">
              <a:spcBef>
                <a:spcPts val="0"/>
              </a:spcBef>
              <a:buChar char="-"/>
            </a:pPr>
            <a:r>
              <a:rPr lang="en"/>
              <a:t>Audience: we’ll talk about who these people are and how it changes our writing in a minute. Same with purpose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I said we’d come back to audience and purpose. Both of these determine the genre of type of document we produce as technical writers.</a:t>
            </a:r>
          </a:p>
          <a:p>
            <a:pPr lvl="0" rtl="0">
              <a:spcBef>
                <a:spcPts val="0"/>
              </a:spcBef>
              <a:buNone/>
            </a:pPr>
            <a:r>
              <a:rPr lang="en"/>
              <a:t>We can broadly separate these genres according to </a:t>
            </a:r>
          </a:p>
          <a:p>
            <a:pPr indent="-228600" lvl="0" marL="457200" rtl="0">
              <a:spcBef>
                <a:spcPts val="0"/>
              </a:spcBef>
              <a:buAutoNum type="arabicPeriod"/>
            </a:pPr>
            <a:r>
              <a:rPr lang="en"/>
              <a:t>Public Documents, or those for audience outside your team, </a:t>
            </a:r>
          </a:p>
          <a:p>
            <a:pPr indent="-228600" lvl="0" marL="457200" rtl="0">
              <a:spcBef>
                <a:spcPts val="0"/>
              </a:spcBef>
              <a:buAutoNum type="arabicPeriod"/>
            </a:pPr>
            <a:r>
              <a:rPr lang="en"/>
              <a:t>and Internal Documents that have an operational purpose---that is, they help you complete the project.</a:t>
            </a:r>
          </a:p>
          <a:p>
            <a:pPr lvl="0" rtl="0">
              <a:spcBef>
                <a:spcPts val="0"/>
              </a:spcBef>
              <a:buNone/>
            </a:pPr>
            <a:r>
              <a:rPr lang="en"/>
              <a:t>Public documents include…</a:t>
            </a:r>
          </a:p>
          <a:p>
            <a:pPr lvl="0" rtl="0">
              <a:spcBef>
                <a:spcPts val="0"/>
              </a:spcBef>
              <a:buNone/>
            </a:pPr>
            <a:r>
              <a:rPr lang="en"/>
              <a:t>So who is a technician? ...and who might this “general” audience be? ...managers, etc. Basically go through the task of the first three, who is reading it, and how does that inform what you’re going to do.</a:t>
            </a:r>
          </a:p>
          <a:p>
            <a:pPr lvl="0" rtl="0">
              <a:spcBef>
                <a:spcPts val="0"/>
              </a:spcBef>
              <a:buNone/>
            </a:pPr>
            <a:r>
              <a:t/>
            </a:r>
            <a:endParaRPr/>
          </a:p>
          <a:p>
            <a:pPr lvl="0" rtl="0">
              <a:spcBef>
                <a:spcPts val="0"/>
              </a:spcBef>
              <a:buNone/>
            </a:pPr>
            <a:r>
              <a:rPr lang="en"/>
              <a:t>BUT, there is another kind of writing that people often don’t think of AS WRITING. Part of my objective today is to make you understand that everyday operational documents---emails, updates, schedules---are the screws holding a project together, and as such deserve the attention you would give to a public document. A letter to a teammate, in other words needs to be just as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As we’ll see, two of the fundamental tenets of technical writing are clarity and directness. We’re going to start right away with some writing before we go into more general principles, that way we’ll have something to work with. </a:t>
            </a:r>
          </a:p>
          <a:p>
            <a:pPr lvl="0" rtl="0">
              <a:spcBef>
                <a:spcPts val="0"/>
              </a:spcBef>
              <a:buNone/>
            </a:pPr>
            <a:r>
              <a:t/>
            </a:r>
            <a:endParaRPr/>
          </a:p>
          <a:p>
            <a:pPr lvl="0" rtl="0">
              <a:spcBef>
                <a:spcPts val="0"/>
              </a:spcBef>
              <a:buNone/>
            </a:pPr>
            <a:r>
              <a:rPr lang="en"/>
              <a:t>Take out a piece of paper and a pen, then I’ll start giving instructions. If you don’t have one, ask. You may use a computer if you have one.</a:t>
            </a:r>
          </a:p>
          <a:p>
            <a:pPr lvl="0" rtl="0">
              <a:spcBef>
                <a:spcPts val="0"/>
              </a:spcBef>
              <a:buNone/>
            </a:pPr>
            <a:r>
              <a:t/>
            </a:r>
            <a:endParaRPr/>
          </a:p>
          <a:p>
            <a:pPr lvl="0" rtl="0">
              <a:spcBef>
                <a:spcPts val="0"/>
              </a:spcBef>
              <a:buNone/>
            </a:pPr>
            <a:r>
              <a:rPr lang="en"/>
              <a:t>First, take a few minutes and think about a simple device, mechanical or electronic, that you have used in the past week. Keep this to yourself.</a:t>
            </a:r>
          </a:p>
          <a:p>
            <a:pPr lvl="0" rtl="0">
              <a:spcBef>
                <a:spcPts val="0"/>
              </a:spcBef>
              <a:buNone/>
            </a:pPr>
            <a:r>
              <a:t/>
            </a:r>
            <a:endParaRPr/>
          </a:p>
          <a:p>
            <a:pPr lvl="0" rtl="0">
              <a:spcBef>
                <a:spcPts val="0"/>
              </a:spcBef>
              <a:buNone/>
            </a:pPr>
            <a:r>
              <a:rPr lang="en"/>
              <a:t>Now you are going to imagine that you’ve just invented this device and are trying to share it with the world. To that end, take ten minutes and write the following---note, you’ll be sharing these when you’re done, so take it seriously:</a:t>
            </a:r>
          </a:p>
          <a:p>
            <a:pPr indent="-228600" lvl="0" marL="457200" rtl="0">
              <a:spcBef>
                <a:spcPts val="0"/>
              </a:spcBef>
              <a:buAutoNum type="arabicPeriod"/>
            </a:pPr>
            <a:r>
              <a:rPr lang="en"/>
              <a:t>Explain what the device is: think of what problem it solves and how it solves it.</a:t>
            </a:r>
          </a:p>
          <a:p>
            <a:pPr indent="-228600" lvl="0" marL="457200" rtl="0">
              <a:spcBef>
                <a:spcPts val="0"/>
              </a:spcBef>
              <a:buAutoNum type="arabicPeriod"/>
            </a:pPr>
            <a:r>
              <a:rPr lang="en"/>
              <a:t>Write basic usage instructions as clearly and simply as possible. It might help you focus on simplicity if you imagine a child is reading these instructions.</a:t>
            </a:r>
          </a:p>
          <a:p>
            <a:pPr indent="-228600" lvl="0" marL="457200" rtl="0">
              <a:spcBef>
                <a:spcPts val="0"/>
              </a:spcBef>
              <a:buAutoNum type="arabicPeriod"/>
            </a:pPr>
            <a:r>
              <a:rPr lang="en"/>
              <a:t>Turn to the person next to you and take turns reading your device descriptions to each other. Can you guess your partner’s device? </a:t>
            </a:r>
          </a:p>
          <a:p>
            <a:pPr indent="-228600" lvl="0" marL="457200" rtl="0">
              <a:spcBef>
                <a:spcPts val="0"/>
              </a:spcBef>
              <a:buAutoNum type="arabicPeriod"/>
            </a:pPr>
            <a:r>
              <a:rPr lang="en"/>
              <a:t>Read your instructions to your partner. Take turns critiquing these instructions. Would you be able to follow them? Why or why not?</a:t>
            </a:r>
          </a:p>
          <a:p>
            <a:pPr lvl="0" rtl="0">
              <a:spcBef>
                <a:spcPts val="0"/>
              </a:spcBef>
              <a:buNone/>
            </a:pPr>
            <a:r>
              <a:t/>
            </a:r>
            <a:endParaRPr/>
          </a:p>
          <a:p>
            <a:pPr lvl="0" rtl="0">
              <a:spcBef>
                <a:spcPts val="0"/>
              </a:spcBef>
              <a:buNone/>
            </a:pPr>
            <a:r>
              <a:rPr lang="en"/>
              <a:t>Share.</a:t>
            </a:r>
          </a:p>
          <a:p>
            <a:pPr lvl="0" rtl="0">
              <a:spcBef>
                <a:spcPts val="0"/>
              </a:spcBef>
              <a:buNone/>
            </a:pPr>
            <a:r>
              <a:t/>
            </a:r>
            <a:endParaRPr/>
          </a:p>
          <a:p>
            <a:pPr lvl="0" rtl="0">
              <a:spcBef>
                <a:spcPts val="0"/>
              </a:spcBef>
              <a:buNone/>
            </a:pPr>
            <a:r>
              <a:rPr lang="en"/>
              <a:t>Now, maybe you can start to see why clarity is such a fundamental part of technical writing.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But just deciding to be clearer isn't enough---it's hard! From Leibniz,</a:t>
            </a:r>
          </a:p>
          <a:p>
            <a:pPr lvl="0" rtl="0">
              <a:spcBef>
                <a:spcPts val="0"/>
              </a:spcBef>
              <a:buNone/>
            </a:pPr>
            <a:r>
              <a:rPr lang="en"/>
              <a:t>a seventeenth-century philosopher and a pioneer of mathematics, right up to all</a:t>
            </a:r>
          </a:p>
          <a:p>
            <a:pPr lvl="0" rtl="0">
              <a:spcBef>
                <a:spcPts val="0"/>
              </a:spcBef>
              <a:buNone/>
            </a:pPr>
            <a:r>
              <a:rPr lang="en"/>
              <a:t>of us sitting in this room, the desire to "diminish...the labor of thought" in</a:t>
            </a:r>
          </a:p>
          <a:p>
            <a:pPr lvl="0" rtl="0">
              <a:spcBef>
                <a:spcPts val="0"/>
              </a:spcBef>
              <a:buNone/>
            </a:pPr>
            <a:r>
              <a:rPr lang="en"/>
              <a:t>technical contexts has presented serious challenges. We can see here that</a:t>
            </a:r>
          </a:p>
          <a:p>
            <a:pPr lvl="0" rtl="0">
              <a:spcBef>
                <a:spcPts val="0"/>
              </a:spcBef>
              <a:buNone/>
            </a:pPr>
            <a:r>
              <a:rPr lang="en"/>
              <a:t>Weierstrass certainly thought so. Indeed, going from the logical world of</a:t>
            </a:r>
          </a:p>
          <a:p>
            <a:pPr lvl="0" rtl="0">
              <a:spcBef>
                <a:spcPts val="0"/>
              </a:spcBef>
              <a:buNone/>
            </a:pPr>
            <a:r>
              <a:rPr lang="en"/>
              <a:t>symbols and formulae to the messy world of words and communication is what</a:t>
            </a:r>
          </a:p>
          <a:p>
            <a:pPr lvl="0" rtl="0">
              <a:spcBef>
                <a:spcPts val="0"/>
              </a:spcBef>
              <a:buNone/>
            </a:pPr>
            <a:r>
              <a:rPr lang="en"/>
              <a:t>technical writing is for. We strive for the unambiguous directness of Leibniz's</a:t>
            </a:r>
          </a:p>
          <a:p>
            <a:pPr lvl="0" rtl="0">
              <a:spcBef>
                <a:spcPts val="0"/>
              </a:spcBef>
              <a:buNone/>
            </a:pPr>
            <a:r>
              <a:rPr lang="en"/>
              <a:t>"symbols."</a:t>
            </a:r>
          </a:p>
          <a:p>
            <a:pPr lvl="0" rtl="0">
              <a:spcBef>
                <a:spcPts val="0"/>
              </a:spcBef>
              <a:buNone/>
            </a:pPr>
            <a:r>
              <a:t/>
            </a:r>
            <a:endParaRPr/>
          </a:p>
          <a:p>
            <a:pPr lvl="0" rtl="0">
              <a:spcBef>
                <a:spcPts val="0"/>
              </a:spcBef>
              <a:buNone/>
            </a:pPr>
            <a:r>
              <a:rPr lang="en"/>
              <a:t>Luckily, there are a few tricks to start you of with. We'll focus on avoiding</a:t>
            </a:r>
          </a:p>
          <a:p>
            <a:pPr lvl="0" rtl="0">
              <a:spcBef>
                <a:spcPts val="0"/>
              </a:spcBef>
              <a:buNone/>
            </a:pPr>
            <a:r>
              <a:rPr lang="en"/>
              <a:t>passive voice when appropriate, being concise, and using a structure to focus your writing.</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 are some examples of sentences written in the passive voice. We’re going to practice rewriting them to make the verbs ACTIVE.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First, you’ll have to identify the verb phrase. I’ve done that in the first sentence: “must be approved”. Note that the “agent” or “doer” in this sentence is the engineering manager. We want to make her the subject of this sentence. To do that, we rewrite the whole sentence. Anyone want to try?</a:t>
            </a:r>
          </a:p>
          <a:p>
            <a:pPr lvl="0" rtl="0">
              <a:spcBef>
                <a:spcPts val="0"/>
              </a:spcBef>
              <a:buNone/>
            </a:pPr>
            <a:r>
              <a:t/>
            </a:r>
            <a:endParaRPr/>
          </a:p>
          <a:p>
            <a:pPr lvl="0" rtl="0">
              <a:spcBef>
                <a:spcPts val="0"/>
              </a:spcBef>
              <a:buNone/>
            </a:pPr>
            <a:r>
              <a:rPr lang="en"/>
              <a:t>Okay, so try to rewrite the rest of these sentences. Take five minutes or so.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Take a minute to compare your solutions with those on the board. Does anyone have any questions?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Now, should we ever use the passive voice? </a:t>
            </a:r>
          </a:p>
          <a:p>
            <a:pPr lvl="0" rtl="0">
              <a:spcBef>
                <a:spcPts val="0"/>
              </a:spcBef>
              <a:buNone/>
            </a:pPr>
            <a:r>
              <a:t/>
            </a:r>
            <a:endParaRPr/>
          </a:p>
          <a:p>
            <a:pPr lvl="0" rtl="0">
              <a:spcBef>
                <a:spcPts val="0"/>
              </a:spcBef>
              <a:buNone/>
            </a:pPr>
            <a:r>
              <a:rPr lang="en"/>
              <a:t>Yes, sometimes, and surprisingly more in technical writing than in other forms of writing. But we only use it for specific, clearly defined reasons.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8" name="Shape 48"/>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Clr>
                <a:srgbClr val="434343"/>
              </a:buClr>
              <a:buFont typeface="Courier New"/>
              <a:defRPr>
                <a:solidFill>
                  <a:srgbClr val="434343"/>
                </a:solidFill>
                <a:latin typeface="Courier New"/>
                <a:ea typeface="Courier New"/>
                <a:cs typeface="Courier New"/>
                <a:sym typeface="Courier New"/>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a:solidFill>
            <a:srgbClr val="FFFFFF">
              <a:alpha val="38040"/>
            </a:srgbClr>
          </a:solidFill>
          <a:ln cap="flat" cmpd="sng" w="19050">
            <a:solidFill>
              <a:srgbClr val="000000"/>
            </a:solidFill>
            <a:prstDash val="solid"/>
            <a:round/>
            <a:headEnd len="med" w="med" type="none"/>
            <a:tailEnd len="med" w="med" type="none"/>
          </a:ln>
        </p:spPr>
        <p:txBody>
          <a:bodyPr anchorCtr="0" anchor="t" bIns="91425" lIns="91425" rIns="91425" tIns="91425"/>
          <a:lstStyle>
            <a:lvl1pPr lvl="0">
              <a:spcBef>
                <a:spcPts val="0"/>
              </a:spcBef>
              <a:buClr>
                <a:srgbClr val="434343"/>
              </a:buClr>
              <a:buFont typeface="Courier New"/>
              <a:defRPr>
                <a:solidFill>
                  <a:srgbClr val="434343"/>
                </a:solidFill>
                <a:latin typeface="Courier New"/>
                <a:ea typeface="Courier New"/>
                <a:cs typeface="Courier New"/>
                <a:sym typeface="Courier New"/>
              </a:defRPr>
            </a:lvl1pPr>
            <a:lvl2pPr lvl="1">
              <a:spcBef>
                <a:spcPts val="0"/>
              </a:spcBef>
              <a:buClr>
                <a:srgbClr val="434343"/>
              </a:buClr>
              <a:buFont typeface="Courier New"/>
              <a:defRPr>
                <a:solidFill>
                  <a:srgbClr val="434343"/>
                </a:solidFill>
                <a:latin typeface="Courier New"/>
                <a:ea typeface="Courier New"/>
                <a:cs typeface="Courier New"/>
                <a:sym typeface="Courier New"/>
              </a:defRPr>
            </a:lvl2pPr>
            <a:lvl3pPr lvl="2">
              <a:spcBef>
                <a:spcPts val="0"/>
              </a:spcBef>
              <a:buClr>
                <a:srgbClr val="434343"/>
              </a:buClr>
              <a:buFont typeface="Courier New"/>
              <a:defRPr>
                <a:solidFill>
                  <a:srgbClr val="434343"/>
                </a:solidFill>
                <a:latin typeface="Courier New"/>
                <a:ea typeface="Courier New"/>
                <a:cs typeface="Courier New"/>
                <a:sym typeface="Courier New"/>
              </a:defRPr>
            </a:lvl3pPr>
            <a:lvl4pPr lvl="3">
              <a:spcBef>
                <a:spcPts val="0"/>
              </a:spcBef>
              <a:buClr>
                <a:srgbClr val="434343"/>
              </a:buClr>
              <a:buFont typeface="Courier New"/>
              <a:defRPr>
                <a:solidFill>
                  <a:srgbClr val="434343"/>
                </a:solidFill>
                <a:latin typeface="Courier New"/>
                <a:ea typeface="Courier New"/>
                <a:cs typeface="Courier New"/>
                <a:sym typeface="Courier New"/>
              </a:defRPr>
            </a:lvl4pPr>
            <a:lvl5pPr lvl="4">
              <a:spcBef>
                <a:spcPts val="0"/>
              </a:spcBef>
              <a:buClr>
                <a:srgbClr val="434343"/>
              </a:buClr>
              <a:buFont typeface="Courier New"/>
              <a:defRPr>
                <a:solidFill>
                  <a:srgbClr val="434343"/>
                </a:solidFill>
                <a:latin typeface="Courier New"/>
                <a:ea typeface="Courier New"/>
                <a:cs typeface="Courier New"/>
                <a:sym typeface="Courier New"/>
              </a:defRPr>
            </a:lvl5pPr>
            <a:lvl6pPr lvl="5">
              <a:spcBef>
                <a:spcPts val="0"/>
              </a:spcBef>
              <a:buClr>
                <a:srgbClr val="434343"/>
              </a:buClr>
              <a:buFont typeface="Courier New"/>
              <a:defRPr>
                <a:solidFill>
                  <a:srgbClr val="434343"/>
                </a:solidFill>
                <a:latin typeface="Courier New"/>
                <a:ea typeface="Courier New"/>
                <a:cs typeface="Courier New"/>
                <a:sym typeface="Courier New"/>
              </a:defRPr>
            </a:lvl6pPr>
            <a:lvl7pPr lvl="6">
              <a:spcBef>
                <a:spcPts val="0"/>
              </a:spcBef>
              <a:buClr>
                <a:srgbClr val="434343"/>
              </a:buClr>
              <a:buFont typeface="Courier New"/>
              <a:defRPr>
                <a:solidFill>
                  <a:srgbClr val="434343"/>
                </a:solidFill>
                <a:latin typeface="Courier New"/>
                <a:ea typeface="Courier New"/>
                <a:cs typeface="Courier New"/>
                <a:sym typeface="Courier New"/>
              </a:defRPr>
            </a:lvl7pPr>
            <a:lvl8pPr lvl="7">
              <a:spcBef>
                <a:spcPts val="0"/>
              </a:spcBef>
              <a:buClr>
                <a:srgbClr val="434343"/>
              </a:buClr>
              <a:buFont typeface="Courier New"/>
              <a:defRPr>
                <a:solidFill>
                  <a:srgbClr val="434343"/>
                </a:solidFill>
                <a:latin typeface="Courier New"/>
                <a:ea typeface="Courier New"/>
                <a:cs typeface="Courier New"/>
                <a:sym typeface="Courier New"/>
              </a:defRPr>
            </a:lvl8pPr>
            <a:lvl9pPr lvl="8">
              <a:spcBef>
                <a:spcPts val="0"/>
              </a:spcBef>
              <a:buClr>
                <a:srgbClr val="434343"/>
              </a:buClr>
              <a:buFont typeface="Courier New"/>
              <a:defRPr>
                <a:solidFill>
                  <a:srgbClr val="434343"/>
                </a:solidFill>
                <a:latin typeface="Courier New"/>
                <a:ea typeface="Courier New"/>
                <a:cs typeface="Courier New"/>
                <a:sym typeface="Courier New"/>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Clr>
                <a:srgbClr val="434343"/>
              </a:buClr>
              <a:buFont typeface="Courier New"/>
              <a:defRPr>
                <a:solidFill>
                  <a:srgbClr val="434343"/>
                </a:solidFill>
                <a:latin typeface="Courier New"/>
                <a:ea typeface="Courier New"/>
                <a:cs typeface="Courier New"/>
                <a:sym typeface="Courier New"/>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a:solidFill>
            <a:srgbClr val="FFFFFF">
              <a:alpha val="38040"/>
            </a:srgbClr>
          </a:solidFill>
          <a:ln cap="flat" cmpd="sng" w="19050">
            <a:solidFill>
              <a:srgbClr val="000000"/>
            </a:solidFill>
            <a:prstDash val="solid"/>
            <a:round/>
            <a:headEnd len="med" w="med" type="none"/>
            <a:tailEnd len="med" w="med" type="none"/>
          </a:ln>
        </p:spPr>
        <p:txBody>
          <a:bodyPr anchorCtr="0" anchor="t" bIns="91425" lIns="91425" rIns="91425" tIns="91425"/>
          <a:lstStyle>
            <a:lvl1pPr lvl="0">
              <a:spcBef>
                <a:spcPts val="0"/>
              </a:spcBef>
              <a:buClr>
                <a:srgbClr val="434343"/>
              </a:buClr>
              <a:buSzPct val="100000"/>
              <a:buFont typeface="Courier New"/>
              <a:defRPr sz="1400">
                <a:solidFill>
                  <a:srgbClr val="434343"/>
                </a:solidFill>
                <a:latin typeface="Courier New"/>
                <a:ea typeface="Courier New"/>
                <a:cs typeface="Courier New"/>
                <a:sym typeface="Courier New"/>
              </a:defRPr>
            </a:lvl1pPr>
            <a:lvl2pPr lvl="1">
              <a:spcBef>
                <a:spcPts val="0"/>
              </a:spcBef>
              <a:buClr>
                <a:srgbClr val="434343"/>
              </a:buClr>
              <a:buSzPct val="100000"/>
              <a:buFont typeface="Courier New"/>
              <a:defRPr sz="1200">
                <a:solidFill>
                  <a:srgbClr val="434343"/>
                </a:solidFill>
                <a:latin typeface="Courier New"/>
                <a:ea typeface="Courier New"/>
                <a:cs typeface="Courier New"/>
                <a:sym typeface="Courier New"/>
              </a:defRPr>
            </a:lvl2pPr>
            <a:lvl3pPr lvl="2">
              <a:spcBef>
                <a:spcPts val="0"/>
              </a:spcBef>
              <a:buClr>
                <a:srgbClr val="434343"/>
              </a:buClr>
              <a:buSzPct val="100000"/>
              <a:buFont typeface="Courier New"/>
              <a:defRPr sz="1200">
                <a:solidFill>
                  <a:srgbClr val="434343"/>
                </a:solidFill>
                <a:latin typeface="Courier New"/>
                <a:ea typeface="Courier New"/>
                <a:cs typeface="Courier New"/>
                <a:sym typeface="Courier New"/>
              </a:defRPr>
            </a:lvl3pPr>
            <a:lvl4pPr lvl="3">
              <a:spcBef>
                <a:spcPts val="0"/>
              </a:spcBef>
              <a:buClr>
                <a:srgbClr val="434343"/>
              </a:buClr>
              <a:buSzPct val="100000"/>
              <a:buFont typeface="Courier New"/>
              <a:defRPr sz="1200">
                <a:solidFill>
                  <a:srgbClr val="434343"/>
                </a:solidFill>
                <a:latin typeface="Courier New"/>
                <a:ea typeface="Courier New"/>
                <a:cs typeface="Courier New"/>
                <a:sym typeface="Courier New"/>
              </a:defRPr>
            </a:lvl4pPr>
            <a:lvl5pPr lvl="4">
              <a:spcBef>
                <a:spcPts val="0"/>
              </a:spcBef>
              <a:buClr>
                <a:srgbClr val="434343"/>
              </a:buClr>
              <a:buSzPct val="100000"/>
              <a:buFont typeface="Courier New"/>
              <a:defRPr sz="1200">
                <a:solidFill>
                  <a:srgbClr val="434343"/>
                </a:solidFill>
                <a:latin typeface="Courier New"/>
                <a:ea typeface="Courier New"/>
                <a:cs typeface="Courier New"/>
                <a:sym typeface="Courier New"/>
              </a:defRPr>
            </a:lvl5pPr>
            <a:lvl6pPr lvl="5">
              <a:spcBef>
                <a:spcPts val="0"/>
              </a:spcBef>
              <a:buClr>
                <a:srgbClr val="434343"/>
              </a:buClr>
              <a:buSzPct val="100000"/>
              <a:buFont typeface="Courier New"/>
              <a:defRPr sz="1200">
                <a:solidFill>
                  <a:srgbClr val="434343"/>
                </a:solidFill>
                <a:latin typeface="Courier New"/>
                <a:ea typeface="Courier New"/>
                <a:cs typeface="Courier New"/>
                <a:sym typeface="Courier New"/>
              </a:defRPr>
            </a:lvl6pPr>
            <a:lvl7pPr lvl="6">
              <a:spcBef>
                <a:spcPts val="0"/>
              </a:spcBef>
              <a:buClr>
                <a:srgbClr val="434343"/>
              </a:buClr>
              <a:buSzPct val="100000"/>
              <a:buFont typeface="Courier New"/>
              <a:defRPr sz="1200">
                <a:solidFill>
                  <a:srgbClr val="434343"/>
                </a:solidFill>
                <a:latin typeface="Courier New"/>
                <a:ea typeface="Courier New"/>
                <a:cs typeface="Courier New"/>
                <a:sym typeface="Courier New"/>
              </a:defRPr>
            </a:lvl7pPr>
            <a:lvl8pPr lvl="7">
              <a:spcBef>
                <a:spcPts val="0"/>
              </a:spcBef>
              <a:buClr>
                <a:srgbClr val="434343"/>
              </a:buClr>
              <a:buSzPct val="100000"/>
              <a:buFont typeface="Courier New"/>
              <a:defRPr sz="1200">
                <a:solidFill>
                  <a:srgbClr val="434343"/>
                </a:solidFill>
                <a:latin typeface="Courier New"/>
                <a:ea typeface="Courier New"/>
                <a:cs typeface="Courier New"/>
                <a:sym typeface="Courier New"/>
              </a:defRPr>
            </a:lvl8pPr>
            <a:lvl9pPr lvl="8">
              <a:spcBef>
                <a:spcPts val="0"/>
              </a:spcBef>
              <a:buClr>
                <a:srgbClr val="434343"/>
              </a:buClr>
              <a:buSzPct val="100000"/>
              <a:defRPr sz="1200">
                <a:solidFill>
                  <a:srgbClr val="434343"/>
                </a:solidFill>
              </a:defRPr>
            </a:lvl9pPr>
          </a:lstStyle>
          <a:p/>
        </p:txBody>
      </p:sp>
      <p:sp>
        <p:nvSpPr>
          <p:cNvPr id="24" name="Shape 24"/>
          <p:cNvSpPr txBox="1"/>
          <p:nvPr>
            <p:ph idx="2" type="body"/>
          </p:nvPr>
        </p:nvSpPr>
        <p:spPr>
          <a:xfrm>
            <a:off x="4832400" y="1152475"/>
            <a:ext cx="3999900" cy="3416400"/>
          </a:xfrm>
          <a:prstGeom prst="rect">
            <a:avLst/>
          </a:prstGeom>
          <a:solidFill>
            <a:srgbClr val="FFFFFF">
              <a:alpha val="38040"/>
            </a:srgbClr>
          </a:solidFill>
          <a:ln cap="flat" cmpd="sng" w="19050">
            <a:solidFill>
              <a:srgbClr val="000000"/>
            </a:solidFill>
            <a:prstDash val="solid"/>
            <a:round/>
            <a:headEnd len="med" w="med" type="none"/>
            <a:tailEnd len="med" w="med" type="none"/>
          </a:ln>
        </p:spPr>
        <p:txBody>
          <a:bodyPr anchorCtr="0" anchor="t" bIns="91425" lIns="91425" rIns="91425" tIns="91425"/>
          <a:lstStyle>
            <a:lvl1pPr lvl="0">
              <a:spcBef>
                <a:spcPts val="0"/>
              </a:spcBef>
              <a:buClr>
                <a:srgbClr val="434343"/>
              </a:buClr>
              <a:buSzPct val="100000"/>
              <a:buFont typeface="Courier New"/>
              <a:defRPr sz="1400">
                <a:solidFill>
                  <a:srgbClr val="434343"/>
                </a:solidFill>
                <a:latin typeface="Courier New"/>
                <a:ea typeface="Courier New"/>
                <a:cs typeface="Courier New"/>
                <a:sym typeface="Courier New"/>
              </a:defRPr>
            </a:lvl1pPr>
            <a:lvl2pPr lvl="1">
              <a:spcBef>
                <a:spcPts val="0"/>
              </a:spcBef>
              <a:buClr>
                <a:srgbClr val="434343"/>
              </a:buClr>
              <a:buSzPct val="100000"/>
              <a:buFont typeface="Courier New"/>
              <a:defRPr sz="1200">
                <a:solidFill>
                  <a:srgbClr val="434343"/>
                </a:solidFill>
                <a:latin typeface="Courier New"/>
                <a:ea typeface="Courier New"/>
                <a:cs typeface="Courier New"/>
                <a:sym typeface="Courier New"/>
              </a:defRPr>
            </a:lvl2pPr>
            <a:lvl3pPr lvl="2">
              <a:spcBef>
                <a:spcPts val="0"/>
              </a:spcBef>
              <a:buSzPct val="100000"/>
              <a:buFont typeface="Courier New"/>
              <a:defRPr sz="1200">
                <a:latin typeface="Courier New"/>
                <a:ea typeface="Courier New"/>
                <a:cs typeface="Courier New"/>
                <a:sym typeface="Courier New"/>
              </a:defRPr>
            </a:lvl3pPr>
            <a:lvl4pPr lvl="3">
              <a:spcBef>
                <a:spcPts val="0"/>
              </a:spcBef>
              <a:buSzPct val="100000"/>
              <a:buFont typeface="Courier New"/>
              <a:defRPr sz="1200">
                <a:latin typeface="Courier New"/>
                <a:ea typeface="Courier New"/>
                <a:cs typeface="Courier New"/>
                <a:sym typeface="Courier New"/>
              </a:defRPr>
            </a:lvl4pPr>
            <a:lvl5pPr lvl="4">
              <a:spcBef>
                <a:spcPts val="0"/>
              </a:spcBef>
              <a:buSzPct val="100000"/>
              <a:buFont typeface="Courier New"/>
              <a:defRPr sz="1200">
                <a:latin typeface="Courier New"/>
                <a:ea typeface="Courier New"/>
                <a:cs typeface="Courier New"/>
                <a:sym typeface="Courier New"/>
              </a:defRPr>
            </a:lvl5pPr>
            <a:lvl6pPr lvl="5">
              <a:spcBef>
                <a:spcPts val="0"/>
              </a:spcBef>
              <a:buSzPct val="100000"/>
              <a:buFont typeface="Courier New"/>
              <a:defRPr sz="1200">
                <a:latin typeface="Courier New"/>
                <a:ea typeface="Courier New"/>
                <a:cs typeface="Courier New"/>
                <a:sym typeface="Courier New"/>
              </a:defRPr>
            </a:lvl6pPr>
            <a:lvl7pPr lvl="6">
              <a:spcBef>
                <a:spcPts val="0"/>
              </a:spcBef>
              <a:buSzPct val="100000"/>
              <a:buFont typeface="Courier New"/>
              <a:defRPr sz="1200">
                <a:latin typeface="Courier New"/>
                <a:ea typeface="Courier New"/>
                <a:cs typeface="Courier New"/>
                <a:sym typeface="Courier New"/>
              </a:defRPr>
            </a:lvl7pPr>
            <a:lvl8pPr lvl="7">
              <a:spcBef>
                <a:spcPts val="0"/>
              </a:spcBef>
              <a:buSzPct val="100000"/>
              <a:buFont typeface="Courier New"/>
              <a:defRPr sz="1200">
                <a:latin typeface="Courier New"/>
                <a:ea typeface="Courier New"/>
                <a:cs typeface="Courier New"/>
                <a:sym typeface="Courier New"/>
              </a:defRPr>
            </a:lvl8pPr>
            <a:lvl9pPr lvl="8">
              <a:spcBef>
                <a:spcPts val="0"/>
              </a:spcBef>
              <a:buSzPct val="100000"/>
              <a:buFont typeface="Courier New"/>
              <a:defRPr sz="1200">
                <a:latin typeface="Courier New"/>
                <a:ea typeface="Courier New"/>
                <a:cs typeface="Courier New"/>
                <a:sym typeface="Courier New"/>
              </a:defRPr>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typewriter_patent_mask.jpg" id="29" name="Shape 29"/>
          <p:cNvPicPr preferRelativeResize="0"/>
          <p:nvPr/>
        </p:nvPicPr>
        <p:blipFill>
          <a:blip r:embed="rId2">
            <a:alphaModFix/>
          </a:blip>
          <a:stretch>
            <a:fillRect/>
          </a:stretch>
        </p:blipFill>
        <p:spPr>
          <a:xfrm>
            <a:off x="-208775" y="-185725"/>
            <a:ext cx="9561550" cy="77427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4" name="Shape 34"/>
        <p:cNvGrpSpPr/>
        <p:nvPr/>
      </p:nvGrpSpPr>
      <p:grpSpPr>
        <a:xfrm>
          <a:off x="0" y="0"/>
          <a:ext cx="0" cy="0"/>
          <a:chOff x="0" y="0"/>
          <a:chExt cx="0" cy="0"/>
        </a:xfrm>
      </p:grpSpPr>
      <p:sp>
        <p:nvSpPr>
          <p:cNvPr id="35" name="Shape 35"/>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0" name="Shape 40"/>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1" name="Shape 41"/>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pic>
        <p:nvPicPr>
          <p:cNvPr descr="typewriter_patent_mask.jpg" id="9" name="Shape 9"/>
          <p:cNvPicPr preferRelativeResize="0"/>
          <p:nvPr/>
        </p:nvPicPr>
        <p:blipFill rotWithShape="1">
          <a:blip r:embed="rId1">
            <a:alphaModFix/>
          </a:blip>
          <a:srcRect b="30001" l="0" r="0" t="0"/>
          <a:stretch/>
        </p:blipFill>
        <p:spPr>
          <a:xfrm>
            <a:off x="0" y="0"/>
            <a:ext cx="9143999" cy="5143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434343"/>
                </a:solidFill>
              </a:rPr>
              <a:t>Introduction to Technical Writing</a:t>
            </a:r>
          </a:p>
        </p:txBody>
      </p:sp>
      <p:sp>
        <p:nvSpPr>
          <p:cNvPr id="57" name="Shape 57"/>
          <p:cNvSpPr txBox="1"/>
          <p:nvPr>
            <p:ph idx="1" type="body"/>
          </p:nvPr>
        </p:nvSpPr>
        <p:spPr>
          <a:xfrm>
            <a:off x="311700" y="1152475"/>
            <a:ext cx="3999900" cy="3416400"/>
          </a:xfrm>
          <a:prstGeom prst="rect">
            <a:avLst/>
          </a:prstGeom>
          <a:solidFill>
            <a:srgbClr val="FFFFFF">
              <a:alpha val="38400"/>
            </a:srgbClr>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July 7, 2016</a:t>
            </a:r>
          </a:p>
          <a:p>
            <a:pPr lvl="0" rtl="0">
              <a:spcBef>
                <a:spcPts val="0"/>
              </a:spcBef>
              <a:buNone/>
            </a:pPr>
            <a:r>
              <a:rPr lang="en"/>
              <a:t>The Cooper Union</a:t>
            </a:r>
          </a:p>
          <a:p>
            <a:pPr lvl="0" rtl="0">
              <a:spcBef>
                <a:spcPts val="0"/>
              </a:spcBef>
              <a:buNone/>
            </a:pPr>
            <a:r>
              <a:rPr lang="en"/>
              <a:t>2016 Summer STEM Program</a:t>
            </a:r>
          </a:p>
          <a:p>
            <a:pPr lvl="0" rtl="0">
              <a:spcBef>
                <a:spcPts val="0"/>
              </a:spcBef>
              <a:buNone/>
            </a:pPr>
            <a:r>
              <a:t/>
            </a:r>
            <a:endParaRPr/>
          </a:p>
        </p:txBody>
      </p:sp>
      <p:sp>
        <p:nvSpPr>
          <p:cNvPr id="58" name="Shape 58"/>
          <p:cNvSpPr txBox="1"/>
          <p:nvPr>
            <p:ph idx="2" type="body"/>
          </p:nvPr>
        </p:nvSpPr>
        <p:spPr>
          <a:xfrm>
            <a:off x="4832400" y="1152475"/>
            <a:ext cx="3999900" cy="3416400"/>
          </a:xfrm>
          <a:prstGeom prst="rect">
            <a:avLst/>
          </a:prstGeom>
          <a:solidFill>
            <a:srgbClr val="FFFFFF">
              <a:alpha val="38040"/>
            </a:srgbClr>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Phillip R. Polefrone</a:t>
            </a:r>
          </a:p>
          <a:p>
            <a:pPr lvl="0" rtl="0">
              <a:spcBef>
                <a:spcPts val="0"/>
              </a:spcBef>
              <a:buNone/>
            </a:pPr>
            <a:r>
              <a:rPr lang="en"/>
              <a:t>PhD Candidate, Columbia University</a:t>
            </a:r>
          </a:p>
          <a:p>
            <a:pPr lvl="0" rtl="0">
              <a:spcBef>
                <a:spcPts val="0"/>
              </a:spcBef>
              <a:buNone/>
            </a:pPr>
            <a:r>
              <a:rPr lang="en"/>
              <a:t>Associate, Cooper Union Writing Center</a:t>
            </a:r>
          </a:p>
          <a:p>
            <a:pPr lv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1675"/>
            <a:ext cx="8520600" cy="572700"/>
          </a:xfrm>
          <a:prstGeom prst="rect">
            <a:avLst/>
          </a:prstGeom>
        </p:spPr>
        <p:txBody>
          <a:bodyPr anchorCtr="0" anchor="t" bIns="91425" lIns="91425" rIns="91425" tIns="91425">
            <a:noAutofit/>
          </a:bodyPr>
          <a:lstStyle/>
          <a:p>
            <a:pPr lvl="0" rtl="0">
              <a:spcBef>
                <a:spcPts val="0"/>
              </a:spcBef>
              <a:buNone/>
            </a:pPr>
            <a:r>
              <a:rPr lang="en"/>
              <a:t>Concision</a:t>
            </a:r>
          </a:p>
        </p:txBody>
      </p:sp>
      <p:sp>
        <p:nvSpPr>
          <p:cNvPr id="115" name="Shape 115"/>
          <p:cNvSpPr txBox="1"/>
          <p:nvPr/>
        </p:nvSpPr>
        <p:spPr>
          <a:xfrm>
            <a:off x="311700" y="1409200"/>
            <a:ext cx="8520600" cy="30000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434343"/>
                </a:solidFill>
                <a:latin typeface="Courier New"/>
                <a:ea typeface="Courier New"/>
                <a:cs typeface="Courier New"/>
                <a:sym typeface="Courier New"/>
              </a:rPr>
              <a:t>“</a:t>
            </a:r>
            <a:r>
              <a:rPr lang="en">
                <a:solidFill>
                  <a:srgbClr val="434343"/>
                </a:solidFill>
                <a:latin typeface="Courier New"/>
                <a:ea typeface="Courier New"/>
                <a:cs typeface="Courier New"/>
                <a:sym typeface="Courier New"/>
              </a:rPr>
              <a:t>The fundamental problem of communication is that of reproducing at one point either exactly or approximately a message selected at another point. ... [T]he actual message is one selected from a set of possible messages. The system must be designed to operate for each possible selection, not just the one which will actually be chosen since this is unknown at the time of design.</a:t>
            </a:r>
          </a:p>
          <a:p>
            <a:pPr indent="457200" lvl="0" rtl="0" algn="just">
              <a:spcBef>
                <a:spcPts val="0"/>
              </a:spcBef>
              <a:buNone/>
            </a:pPr>
            <a:r>
              <a:rPr lang="en">
                <a:solidFill>
                  <a:srgbClr val="434343"/>
                </a:solidFill>
                <a:latin typeface="Courier New"/>
                <a:ea typeface="Courier New"/>
                <a:cs typeface="Courier New"/>
                <a:sym typeface="Courier New"/>
              </a:rPr>
              <a:t>If the number of messages in the set is finite then this number ... can be regarded as a measure of the information produced when one message is chosen from the set, all choices being equally likely.”</a:t>
            </a:r>
          </a:p>
          <a:p>
            <a:pPr indent="0" lvl="0" marL="0" rtl="0">
              <a:spcBef>
                <a:spcPts val="0"/>
              </a:spcBef>
              <a:buNone/>
            </a:pPr>
            <a:r>
              <a:rPr lang="en">
                <a:solidFill>
                  <a:srgbClr val="434343"/>
                </a:solidFill>
                <a:latin typeface="Courier New"/>
                <a:ea typeface="Courier New"/>
                <a:cs typeface="Courier New"/>
                <a:sym typeface="Courier New"/>
              </a:rPr>
              <a:t>--Claude Shannon, </a:t>
            </a:r>
            <a:r>
              <a:rPr i="1" lang="en">
                <a:solidFill>
                  <a:srgbClr val="434343"/>
                </a:solidFill>
                <a:latin typeface="Courier New"/>
                <a:ea typeface="Courier New"/>
                <a:cs typeface="Courier New"/>
                <a:sym typeface="Courier New"/>
              </a:rPr>
              <a:t>A Mathematical Theory of Communication</a:t>
            </a:r>
            <a:r>
              <a:rPr lang="en">
                <a:solidFill>
                  <a:srgbClr val="434343"/>
                </a:solidFill>
                <a:latin typeface="Courier New"/>
                <a:ea typeface="Courier New"/>
                <a:cs typeface="Courier New"/>
                <a:sym typeface="Courier New"/>
              </a:rPr>
              <a:t>, 1948</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1675"/>
            <a:ext cx="8520600" cy="572700"/>
          </a:xfrm>
          <a:prstGeom prst="rect">
            <a:avLst/>
          </a:prstGeom>
        </p:spPr>
        <p:txBody>
          <a:bodyPr anchorCtr="0" anchor="t" bIns="91425" lIns="91425" rIns="91425" tIns="91425">
            <a:noAutofit/>
          </a:bodyPr>
          <a:lstStyle/>
          <a:p>
            <a:pPr lvl="0" rtl="0">
              <a:spcBef>
                <a:spcPts val="0"/>
              </a:spcBef>
              <a:buNone/>
            </a:pPr>
            <a:r>
              <a:rPr lang="en"/>
              <a:t>Concision</a:t>
            </a:r>
          </a:p>
        </p:txBody>
      </p:sp>
      <p:sp>
        <p:nvSpPr>
          <p:cNvPr id="121" name="Shape 121"/>
          <p:cNvSpPr txBox="1"/>
          <p:nvPr>
            <p:ph idx="1" type="body"/>
          </p:nvPr>
        </p:nvSpPr>
        <p:spPr>
          <a:xfrm>
            <a:off x="311700" y="884375"/>
            <a:ext cx="8520600" cy="4172100"/>
          </a:xfrm>
          <a:prstGeom prst="rect">
            <a:avLst/>
          </a:prstGeom>
        </p:spPr>
        <p:txBody>
          <a:bodyPr anchorCtr="0" anchor="t" bIns="91425" lIns="91425" rIns="91425" tIns="91425">
            <a:noAutofit/>
          </a:bodyPr>
          <a:lstStyle/>
          <a:p>
            <a:pPr indent="0" lvl="0" marL="0" rtl="0">
              <a:spcBef>
                <a:spcPts val="0"/>
              </a:spcBef>
              <a:buNone/>
            </a:pPr>
            <a:r>
              <a:rPr lang="en" sz="1400" u="sng"/>
              <a:t>Wordy</a:t>
            </a:r>
          </a:p>
          <a:p>
            <a:pPr indent="0" lvl="0" marL="0" rtl="0">
              <a:spcBef>
                <a:spcPts val="0"/>
              </a:spcBef>
              <a:buNone/>
            </a:pPr>
            <a:r>
              <a:rPr lang="en" sz="1400"/>
              <a:t>Polymer surfaces were studied to determine if physical surface changes occur with continued UV exposure. This program was necessitated to meet customer expectations for a longtime company with world-class name recognition. If surface degradation is in fact occurring, we need to ascertain and assess the severity of this degradation. Moreover, it is imperative that we address any product deficiencies so that the company image as a supplier of robust products is not denigrated.</a:t>
            </a:r>
          </a:p>
          <a:p>
            <a:pPr indent="0" lvl="0" marL="0" rtl="0">
              <a:spcBef>
                <a:spcPts val="0"/>
              </a:spcBef>
              <a:buNone/>
            </a:pPr>
            <a:r>
              <a:rPr lang="en" sz="1400" u="sng"/>
              <a:t>Preferred</a:t>
            </a:r>
          </a:p>
          <a:p>
            <a:pPr indent="0" lvl="0" marL="0" rtl="0">
              <a:spcBef>
                <a:spcPts val="0"/>
              </a:spcBef>
              <a:buNone/>
            </a:pPr>
            <a:r>
              <a:rPr lang="en" sz="1400"/>
              <a:t>A study was conducted to quantify UV damage to polymer surfaces. This work was done to satisfy customer concerns about the weatherability of sun shields made from our outdoor grade of polypropylene.</a:t>
            </a:r>
          </a:p>
          <a:p>
            <a:pPr lvl="0" rtl="0">
              <a:spcBef>
                <a:spcPts val="0"/>
              </a:spcBef>
              <a:buNone/>
            </a:pPr>
            <a:r>
              <a:rPr lang="en" sz="1400"/>
              <a:t>Examples from Kenneth G. Budinski, </a:t>
            </a:r>
            <a:r>
              <a:rPr i="1" lang="en" sz="1400"/>
              <a:t>Engineer’s Guide to Technical Writing</a:t>
            </a:r>
            <a:r>
              <a:rPr lang="en" sz="1400"/>
              <a:t>, 8</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1675"/>
            <a:ext cx="8520600" cy="572700"/>
          </a:xfrm>
          <a:prstGeom prst="rect">
            <a:avLst/>
          </a:prstGeom>
        </p:spPr>
        <p:txBody>
          <a:bodyPr anchorCtr="0" anchor="t" bIns="91425" lIns="91425" rIns="91425" tIns="91425">
            <a:noAutofit/>
          </a:bodyPr>
          <a:lstStyle/>
          <a:p>
            <a:pPr lvl="0" rtl="0">
              <a:spcBef>
                <a:spcPts val="0"/>
              </a:spcBef>
              <a:buNone/>
            </a:pPr>
            <a:r>
              <a:rPr lang="en"/>
              <a:t>Concision</a:t>
            </a:r>
          </a:p>
        </p:txBody>
      </p:sp>
      <p:sp>
        <p:nvSpPr>
          <p:cNvPr id="127" name="Shape 127"/>
          <p:cNvSpPr txBox="1"/>
          <p:nvPr>
            <p:ph idx="1" type="body"/>
          </p:nvPr>
        </p:nvSpPr>
        <p:spPr>
          <a:xfrm>
            <a:off x="311700" y="884375"/>
            <a:ext cx="8520600" cy="4172100"/>
          </a:xfrm>
          <a:prstGeom prst="rect">
            <a:avLst/>
          </a:prstGeom>
        </p:spPr>
        <p:txBody>
          <a:bodyPr anchorCtr="0" anchor="t" bIns="91425" lIns="91425" rIns="91425" tIns="91425">
            <a:noAutofit/>
          </a:bodyPr>
          <a:lstStyle/>
          <a:p>
            <a:pPr indent="0" lvl="0" marL="0" rtl="0">
              <a:spcBef>
                <a:spcPts val="0"/>
              </a:spcBef>
              <a:buNone/>
            </a:pPr>
            <a:r>
              <a:rPr lang="en" sz="1400">
                <a:solidFill>
                  <a:srgbClr val="000000"/>
                </a:solidFill>
              </a:rPr>
              <a:t>1.</a:t>
            </a:r>
          </a:p>
          <a:p>
            <a:pPr indent="0" lvl="0" marL="0" rtl="0">
              <a:spcBef>
                <a:spcPts val="0"/>
              </a:spcBef>
              <a:buNone/>
            </a:pPr>
            <a:r>
              <a:rPr lang="en" sz="1400">
                <a:solidFill>
                  <a:srgbClr val="0000FF"/>
                </a:solidFill>
              </a:rPr>
              <a:t>Polymer surfaces</a:t>
            </a:r>
            <a:r>
              <a:rPr lang="en" sz="1400"/>
              <a:t> </a:t>
            </a:r>
            <a:r>
              <a:rPr lang="en" sz="1400">
                <a:solidFill>
                  <a:srgbClr val="FF0000"/>
                </a:solidFill>
              </a:rPr>
              <a:t>were studied to determine</a:t>
            </a:r>
            <a:r>
              <a:rPr lang="en" sz="1400"/>
              <a:t> </a:t>
            </a:r>
            <a:r>
              <a:rPr lang="en" sz="1400">
                <a:solidFill>
                  <a:srgbClr val="38761D"/>
                </a:solidFill>
              </a:rPr>
              <a:t>if physical surface changes occur with continued UV exposure</a:t>
            </a:r>
            <a:r>
              <a:rPr lang="en" sz="1400"/>
              <a:t>. </a:t>
            </a:r>
          </a:p>
          <a:p>
            <a:pPr lvl="0" rtl="0">
              <a:spcBef>
                <a:spcPts val="0"/>
              </a:spcBef>
              <a:buNone/>
            </a:pPr>
            <a:r>
              <a:rPr lang="en" sz="1400">
                <a:solidFill>
                  <a:srgbClr val="FF0000"/>
                </a:solidFill>
              </a:rPr>
              <a:t>A study was conducted</a:t>
            </a:r>
            <a:r>
              <a:rPr lang="en" sz="1400"/>
              <a:t> </a:t>
            </a:r>
            <a:r>
              <a:rPr lang="en" sz="1400">
                <a:solidFill>
                  <a:srgbClr val="FF0000"/>
                </a:solidFill>
              </a:rPr>
              <a:t>to quantify </a:t>
            </a:r>
            <a:r>
              <a:rPr lang="en" sz="1400">
                <a:solidFill>
                  <a:srgbClr val="38761D"/>
                </a:solidFill>
              </a:rPr>
              <a:t>UV damage</a:t>
            </a:r>
            <a:r>
              <a:rPr lang="en" sz="1400"/>
              <a:t> to </a:t>
            </a:r>
            <a:r>
              <a:rPr lang="en" sz="1400">
                <a:solidFill>
                  <a:srgbClr val="0000FF"/>
                </a:solidFill>
              </a:rPr>
              <a:t>polymer surfaces</a:t>
            </a:r>
            <a:r>
              <a:rPr lang="en" sz="1400"/>
              <a:t>. </a:t>
            </a:r>
          </a:p>
          <a:p>
            <a:pPr lvl="0" rtl="0">
              <a:spcBef>
                <a:spcPts val="0"/>
              </a:spcBef>
              <a:buNone/>
            </a:pPr>
            <a:r>
              <a:rPr lang="en" sz="1400"/>
              <a:t>2.</a:t>
            </a:r>
          </a:p>
          <a:p>
            <a:pPr indent="0" lvl="0" marL="0" rtl="0">
              <a:spcBef>
                <a:spcPts val="0"/>
              </a:spcBef>
              <a:buNone/>
            </a:pPr>
            <a:r>
              <a:rPr lang="en" sz="1400">
                <a:solidFill>
                  <a:srgbClr val="0000FF"/>
                </a:solidFill>
              </a:rPr>
              <a:t>This program was necessitated to meet customer expectations</a:t>
            </a:r>
            <a:r>
              <a:rPr lang="en" sz="1400"/>
              <a:t> for a longtime company with world-class name recognition. </a:t>
            </a:r>
            <a:r>
              <a:rPr lang="en" sz="1400">
                <a:solidFill>
                  <a:srgbClr val="38761D"/>
                </a:solidFill>
              </a:rPr>
              <a:t>If surface degradation is in fact occurring, we need to ascertain and assess the severity of this degradation.</a:t>
            </a:r>
            <a:r>
              <a:rPr lang="en" sz="1400"/>
              <a:t> Moreover, it is imperative that we address any </a:t>
            </a:r>
            <a:r>
              <a:rPr lang="en" sz="1400">
                <a:solidFill>
                  <a:srgbClr val="FF0000"/>
                </a:solidFill>
              </a:rPr>
              <a:t>product deficiencies</a:t>
            </a:r>
            <a:r>
              <a:rPr lang="en" sz="1400"/>
              <a:t> so that the company image as a supplier of </a:t>
            </a:r>
            <a:r>
              <a:rPr lang="en" sz="1400">
                <a:solidFill>
                  <a:srgbClr val="FF0000"/>
                </a:solidFill>
              </a:rPr>
              <a:t>robust products</a:t>
            </a:r>
            <a:r>
              <a:rPr lang="en" sz="1400"/>
              <a:t> is not denigrated.</a:t>
            </a:r>
          </a:p>
          <a:p>
            <a:pPr indent="0" lvl="0" marL="0" rtl="0">
              <a:spcBef>
                <a:spcPts val="0"/>
              </a:spcBef>
              <a:buNone/>
            </a:pPr>
            <a:r>
              <a:rPr lang="en" sz="1400">
                <a:solidFill>
                  <a:srgbClr val="0000FF"/>
                </a:solidFill>
              </a:rPr>
              <a:t>This work was done to satisfy customer concerns</a:t>
            </a:r>
            <a:r>
              <a:rPr lang="en" sz="1400"/>
              <a:t> about </a:t>
            </a:r>
            <a:r>
              <a:rPr lang="en" sz="1400">
                <a:solidFill>
                  <a:srgbClr val="38761D"/>
                </a:solidFill>
              </a:rPr>
              <a:t>the weatherability</a:t>
            </a:r>
            <a:r>
              <a:rPr lang="en" sz="1400"/>
              <a:t> of </a:t>
            </a:r>
            <a:r>
              <a:rPr lang="en" sz="1400">
                <a:solidFill>
                  <a:srgbClr val="FF0000"/>
                </a:solidFill>
              </a:rPr>
              <a:t>sun shields made from our outdoor grade of polypropylene</a:t>
            </a:r>
            <a:r>
              <a:rPr lang="en" sz="1400"/>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Writing within a Structure</a:t>
            </a:r>
          </a:p>
        </p:txBody>
      </p:sp>
      <p:sp>
        <p:nvSpPr>
          <p:cNvPr id="133" name="Shape 133"/>
          <p:cNvSpPr txBox="1"/>
          <p:nvPr>
            <p:ph idx="1" type="body"/>
          </p:nvPr>
        </p:nvSpPr>
        <p:spPr>
          <a:xfrm>
            <a:off x="311700" y="1152475"/>
            <a:ext cx="8520600" cy="2916300"/>
          </a:xfrm>
          <a:prstGeom prst="rect">
            <a:avLst/>
          </a:prstGeom>
        </p:spPr>
        <p:txBody>
          <a:bodyPr anchorCtr="0" anchor="t" bIns="91425" lIns="91425" rIns="91425" tIns="91425">
            <a:noAutofit/>
          </a:bodyPr>
          <a:lstStyle/>
          <a:p>
            <a:pPr lvl="0" rtl="0">
              <a:spcBef>
                <a:spcPts val="0"/>
              </a:spcBef>
              <a:buNone/>
            </a:pPr>
            <a:r>
              <a:rPr lang="en" sz="1400"/>
              <a:t>The Format of a Formal Technical Paper</a:t>
            </a:r>
          </a:p>
          <a:p>
            <a:pPr indent="-317500" lvl="0" marL="457200" rtl="0">
              <a:spcBef>
                <a:spcPts val="0"/>
              </a:spcBef>
              <a:buSzPct val="100000"/>
            </a:pPr>
            <a:r>
              <a:rPr lang="en" sz="1400"/>
              <a:t>Introduction (why you are doing the work)</a:t>
            </a:r>
          </a:p>
          <a:p>
            <a:pPr indent="-317500" lvl="0" marL="457200" rtl="0">
              <a:spcBef>
                <a:spcPts val="0"/>
              </a:spcBef>
              <a:buSzPct val="100000"/>
            </a:pPr>
            <a:r>
              <a:rPr lang="en" sz="1400"/>
              <a:t>Procedure (what you did)</a:t>
            </a:r>
          </a:p>
          <a:p>
            <a:pPr indent="-317500" lvl="0" marL="457200" rtl="0">
              <a:spcBef>
                <a:spcPts val="0"/>
              </a:spcBef>
              <a:buSzPct val="100000"/>
            </a:pPr>
            <a:r>
              <a:rPr lang="en" sz="1400"/>
              <a:t>Results (what happened)</a:t>
            </a:r>
          </a:p>
          <a:p>
            <a:pPr indent="-317500" lvl="0" marL="457200" rtl="0">
              <a:spcBef>
                <a:spcPts val="0"/>
              </a:spcBef>
              <a:buSzPct val="100000"/>
            </a:pPr>
            <a:r>
              <a:rPr lang="en" sz="1400"/>
              <a:t>Discussion (what it means)</a:t>
            </a:r>
          </a:p>
          <a:p>
            <a:pPr indent="-317500" lvl="0" marL="457200" rtl="0">
              <a:spcBef>
                <a:spcPts val="0"/>
              </a:spcBef>
              <a:buSzPct val="100000"/>
            </a:pPr>
            <a:r>
              <a:rPr lang="en" sz="1400"/>
              <a:t>Conclusions (what was learned)</a:t>
            </a:r>
          </a:p>
          <a:p>
            <a:pPr indent="-317500" lvl="0" marL="457200" rtl="0">
              <a:spcBef>
                <a:spcPts val="0"/>
              </a:spcBef>
              <a:buSzPct val="100000"/>
            </a:pPr>
            <a:r>
              <a:rPr lang="en" sz="1400"/>
              <a:t>Recommendations (what is to be done with the new information or knowledge)</a:t>
            </a:r>
          </a:p>
          <a:p>
            <a:pPr lvl="0" rtl="0">
              <a:spcBef>
                <a:spcPts val="0"/>
              </a:spcBef>
              <a:buNone/>
            </a:pPr>
            <a:r>
              <a:rPr i="1" lang="en" sz="1400"/>
              <a:t>Source: Kenneth G. Budinski, </a:t>
            </a:r>
            <a:r>
              <a:rPr i="1" lang="en" sz="1400" u="sng"/>
              <a:t>Engineer’s Guide to Technical Writing</a:t>
            </a:r>
            <a:r>
              <a:rPr i="1" lang="en" sz="1400"/>
              <a:t>, 10</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Technical Writing?</a:t>
            </a:r>
          </a:p>
        </p:txBody>
      </p:sp>
      <p:sp>
        <p:nvSpPr>
          <p:cNvPr id="64" name="Shape 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b="1"/>
          </a:p>
          <a:p>
            <a:pPr indent="-228600" lvl="0" marL="457200" rtl="0">
              <a:spcBef>
                <a:spcPts val="0"/>
              </a:spcBef>
            </a:pPr>
            <a:r>
              <a:rPr b="1" lang="en"/>
              <a:t>Technical writing</a:t>
            </a:r>
            <a:r>
              <a:rPr lang="en"/>
              <a:t> communicates information about a device, technique, or situation to a defined audience for a specific purpose. </a:t>
            </a:r>
          </a:p>
          <a:p>
            <a:pPr indent="-228600" lvl="0" marL="457200" rtl="0">
              <a:spcBef>
                <a:spcPts val="0"/>
              </a:spcBef>
            </a:pPr>
            <a:r>
              <a:rPr b="1" lang="en"/>
              <a:t>The audience </a:t>
            </a:r>
            <a:r>
              <a:rPr lang="en"/>
              <a:t>of technical writing is usually a </a:t>
            </a:r>
            <a:r>
              <a:rPr i="1" lang="en"/>
              <a:t>technical reader</a:t>
            </a:r>
            <a:r>
              <a:rPr lang="en"/>
              <a:t>,</a:t>
            </a:r>
            <a:r>
              <a:rPr i="1" lang="en"/>
              <a:t> </a:t>
            </a:r>
            <a:r>
              <a:rPr lang="en"/>
              <a:t>a </a:t>
            </a:r>
            <a:r>
              <a:rPr i="1" lang="en"/>
              <a:t>managerial reader</a:t>
            </a:r>
            <a:r>
              <a:rPr lang="en"/>
              <a:t>,</a:t>
            </a:r>
            <a:r>
              <a:rPr i="1" lang="en"/>
              <a:t> </a:t>
            </a:r>
            <a:r>
              <a:rPr lang="en"/>
              <a:t>or a </a:t>
            </a:r>
            <a:r>
              <a:rPr i="1" lang="en"/>
              <a:t>general reader</a:t>
            </a:r>
            <a:r>
              <a:rPr lang="en"/>
              <a:t> (Shelton 1.2).</a:t>
            </a:r>
          </a:p>
          <a:p>
            <a:pPr indent="-228600" lvl="0" marL="457200" rtl="0">
              <a:spcBef>
                <a:spcPts val="0"/>
              </a:spcBef>
            </a:pPr>
            <a:r>
              <a:rPr b="1" lang="en"/>
              <a:t>The purpose </a:t>
            </a:r>
            <a:r>
              <a:rPr lang="en"/>
              <a:t>may be to </a:t>
            </a:r>
            <a:r>
              <a:rPr i="1" lang="en"/>
              <a:t>propose a project</a:t>
            </a:r>
            <a:r>
              <a:rPr lang="en"/>
              <a:t>, </a:t>
            </a:r>
            <a:r>
              <a:rPr i="1" lang="en"/>
              <a:t>outline a problem</a:t>
            </a:r>
            <a:r>
              <a:rPr lang="en"/>
              <a:t>, </a:t>
            </a:r>
            <a:r>
              <a:rPr i="1" lang="en"/>
              <a:t>provide instructions</a:t>
            </a:r>
            <a:r>
              <a:rPr lang="en"/>
              <a:t>, or </a:t>
            </a:r>
            <a:r>
              <a:rPr i="1" lang="en"/>
              <a:t>report results</a:t>
            </a:r>
            <a:r>
              <a:rPr lang="en"/>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Genres of Technical Writing</a:t>
            </a:r>
          </a:p>
        </p:txBody>
      </p:sp>
      <p:sp>
        <p:nvSpPr>
          <p:cNvPr id="70" name="Shape 70"/>
          <p:cNvSpPr txBox="1"/>
          <p:nvPr>
            <p:ph idx="1" type="body"/>
          </p:nvPr>
        </p:nvSpPr>
        <p:spPr>
          <a:xfrm>
            <a:off x="311700" y="1152475"/>
            <a:ext cx="3999900" cy="3416400"/>
          </a:xfrm>
          <a:prstGeom prst="rect">
            <a:avLst/>
          </a:prstGeom>
          <a:solidFill>
            <a:srgbClr val="FFFFFF">
              <a:alpha val="38400"/>
            </a:srgbClr>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sz="1800" u="sng"/>
          </a:p>
          <a:p>
            <a:pPr lvl="0" rtl="0">
              <a:spcBef>
                <a:spcPts val="0"/>
              </a:spcBef>
              <a:buNone/>
            </a:pPr>
            <a:r>
              <a:rPr lang="en" sz="1800" u="sng"/>
              <a:t>Public Documents</a:t>
            </a:r>
          </a:p>
          <a:p>
            <a:pPr indent="-228600" lvl="0" marL="457200" rtl="0">
              <a:spcBef>
                <a:spcPts val="0"/>
              </a:spcBef>
            </a:pPr>
            <a:r>
              <a:rPr i="1" lang="en"/>
              <a:t>For technicians</a:t>
            </a:r>
            <a:r>
              <a:rPr lang="en"/>
              <a:t>:</a:t>
            </a:r>
            <a:r>
              <a:rPr i="1" lang="en"/>
              <a:t> </a:t>
            </a:r>
            <a:r>
              <a:rPr lang="en"/>
              <a:t>technical manuals, instructions, process/machine descriptions, documentation, code comments</a:t>
            </a:r>
          </a:p>
          <a:p>
            <a:pPr indent="-228600" lvl="0" marL="457200" rtl="0">
              <a:spcBef>
                <a:spcPts val="0"/>
              </a:spcBef>
            </a:pPr>
            <a:r>
              <a:rPr i="1" lang="en"/>
              <a:t>For a more general audience</a:t>
            </a:r>
            <a:r>
              <a:rPr lang="en"/>
              <a:t>: journal articles, magazine articles, patents, marketing materials...</a:t>
            </a:r>
          </a:p>
          <a:p>
            <a:pPr lvl="0" rtl="0">
              <a:spcBef>
                <a:spcPts val="0"/>
              </a:spcBef>
              <a:buNone/>
            </a:pPr>
            <a:r>
              <a:t/>
            </a:r>
            <a:endParaRPr/>
          </a:p>
        </p:txBody>
      </p:sp>
      <p:sp>
        <p:nvSpPr>
          <p:cNvPr id="71" name="Shape 71"/>
          <p:cNvSpPr txBox="1"/>
          <p:nvPr>
            <p:ph idx="2" type="body"/>
          </p:nvPr>
        </p:nvSpPr>
        <p:spPr>
          <a:xfrm>
            <a:off x="4832400" y="1152475"/>
            <a:ext cx="3999900" cy="3416400"/>
          </a:xfrm>
          <a:prstGeom prst="rect">
            <a:avLst/>
          </a:prstGeom>
          <a:solidFill>
            <a:srgbClr val="FFFFFF">
              <a:alpha val="38040"/>
            </a:srgbClr>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sz="1800" u="sng"/>
          </a:p>
          <a:p>
            <a:pPr lvl="0" rtl="0">
              <a:spcBef>
                <a:spcPts val="0"/>
              </a:spcBef>
              <a:buNone/>
            </a:pPr>
            <a:r>
              <a:rPr lang="en" sz="1800" u="sng"/>
              <a:t>Internal Documents</a:t>
            </a:r>
          </a:p>
          <a:p>
            <a:pPr indent="-342900" lvl="0" marL="457200" rtl="0">
              <a:spcBef>
                <a:spcPts val="0"/>
              </a:spcBef>
              <a:buSzPct val="128571"/>
            </a:pPr>
            <a:r>
              <a:rPr i="1" lang="en"/>
              <a:t>For managers and funders</a:t>
            </a:r>
            <a:r>
              <a:rPr lang="en"/>
              <a:t>: grant proposals, progress reports (formal and informal), research reports</a:t>
            </a:r>
          </a:p>
          <a:p>
            <a:pPr indent="-228600" lvl="0" marL="457200" rtl="0">
              <a:spcBef>
                <a:spcPts val="0"/>
              </a:spcBef>
            </a:pPr>
            <a:r>
              <a:rPr i="1" lang="en"/>
              <a:t>For day-to-day operations</a:t>
            </a:r>
            <a:r>
              <a:rPr lang="en"/>
              <a:t>: emails, memos, bug descriptions, schedules. THIS IS ALSO WRITING!</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Writing Exercise 1: Device Description</a:t>
            </a:r>
          </a:p>
        </p:txBody>
      </p:sp>
      <p:sp>
        <p:nvSpPr>
          <p:cNvPr id="77" name="Shape 77"/>
          <p:cNvSpPr txBox="1"/>
          <p:nvPr>
            <p:ph idx="1" type="body"/>
          </p:nvPr>
        </p:nvSpPr>
        <p:spPr>
          <a:xfrm>
            <a:off x="311700" y="1152475"/>
            <a:ext cx="8520600" cy="3746400"/>
          </a:xfrm>
          <a:prstGeom prst="rect">
            <a:avLst/>
          </a:prstGeom>
        </p:spPr>
        <p:txBody>
          <a:bodyPr anchorCtr="0" anchor="t" bIns="91425" lIns="91425" rIns="91425" tIns="91425">
            <a:noAutofit/>
          </a:bodyPr>
          <a:lstStyle/>
          <a:p>
            <a:pPr lvl="0" rtl="0">
              <a:spcBef>
                <a:spcPts val="0"/>
              </a:spcBef>
              <a:buNone/>
            </a:pPr>
            <a:r>
              <a:rPr lang="en"/>
              <a:t>Writing: 10 minutes. Sharing: 5 minutes.</a:t>
            </a:r>
          </a:p>
          <a:p>
            <a:pPr indent="-228600" lvl="0" marL="457200" rtl="0">
              <a:spcBef>
                <a:spcPts val="0"/>
              </a:spcBef>
              <a:buAutoNum type="arabicPeriod"/>
            </a:pPr>
            <a:r>
              <a:rPr lang="en"/>
              <a:t>Pick a device you have used in the past week or two. It can be mechanical or electronic, but it should be relatively simple. Don’t tell anyone what this device is.</a:t>
            </a:r>
          </a:p>
          <a:p>
            <a:pPr indent="-228600" lvl="0" marL="457200" rtl="0">
              <a:spcBef>
                <a:spcPts val="0"/>
              </a:spcBef>
              <a:buAutoNum type="arabicPeriod"/>
            </a:pPr>
            <a:r>
              <a:rPr lang="en"/>
              <a:t>Explain what this device IS. </a:t>
            </a:r>
          </a:p>
          <a:p>
            <a:pPr indent="-228600" lvl="0" marL="457200" rtl="0">
              <a:spcBef>
                <a:spcPts val="0"/>
              </a:spcBef>
              <a:buAutoNum type="arabicPeriod"/>
            </a:pPr>
            <a:r>
              <a:rPr lang="en"/>
              <a:t>Explain how it works </a:t>
            </a:r>
            <a:r>
              <a:rPr i="1" lang="en"/>
              <a:t>as simply as possible</a:t>
            </a:r>
            <a:r>
              <a:rPr lang="en"/>
              <a:t>---if it helps, imagine you are writing to a younger relative.</a:t>
            </a:r>
          </a:p>
          <a:p>
            <a:pPr indent="-228600" lvl="0" marL="457200" rtl="0">
              <a:spcBef>
                <a:spcPts val="0"/>
              </a:spcBef>
              <a:buAutoNum type="arabicPeriod"/>
            </a:pPr>
            <a:r>
              <a:rPr lang="en"/>
              <a:t>Read the description to the person next to you. Can they guess the device?</a:t>
            </a:r>
          </a:p>
          <a:p>
            <a:pPr indent="-228600" lvl="0" marL="457200" rtl="0">
              <a:spcBef>
                <a:spcPts val="0"/>
              </a:spcBef>
              <a:buAutoNum type="arabicPeriod"/>
            </a:pPr>
            <a:r>
              <a:rPr lang="en"/>
              <a:t>Read your instructions to your partner. Partner: would you be able to follow these instructions? Why or why not?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Sentence Clarity</a:t>
            </a:r>
          </a:p>
        </p:txBody>
      </p:sp>
      <p:sp>
        <p:nvSpPr>
          <p:cNvPr id="83" name="Shape 83"/>
          <p:cNvSpPr txBox="1"/>
          <p:nvPr/>
        </p:nvSpPr>
        <p:spPr>
          <a:xfrm>
            <a:off x="311700" y="1058875"/>
            <a:ext cx="7543800" cy="2838600"/>
          </a:xfrm>
          <a:prstGeom prst="rect">
            <a:avLst/>
          </a:prstGeom>
          <a:noFill/>
          <a:ln>
            <a:noFill/>
          </a:ln>
        </p:spPr>
        <p:txBody>
          <a:bodyPr anchorCtr="0" anchor="ctr" bIns="91425" lIns="91425" rIns="91425" tIns="91425">
            <a:noAutofit/>
          </a:bodyPr>
          <a:lstStyle/>
          <a:p>
            <a:pPr lvl="0" rtl="0">
              <a:spcBef>
                <a:spcPts val="0"/>
              </a:spcBef>
              <a:buNone/>
            </a:pPr>
            <a:r>
              <a:t/>
            </a:r>
            <a:endParaRPr sz="1800">
              <a:solidFill>
                <a:srgbClr val="434343"/>
              </a:solidFill>
              <a:latin typeface="Courier New"/>
              <a:ea typeface="Courier New"/>
              <a:cs typeface="Courier New"/>
              <a:sym typeface="Courier New"/>
            </a:endParaRPr>
          </a:p>
          <a:p>
            <a:pPr lvl="0" rtl="0" algn="just">
              <a:spcBef>
                <a:spcPts val="0"/>
              </a:spcBef>
              <a:buNone/>
            </a:pPr>
            <a:r>
              <a:rPr lang="en" sz="1800">
                <a:solidFill>
                  <a:srgbClr val="434343"/>
                </a:solidFill>
                <a:latin typeface="Courier New"/>
                <a:ea typeface="Courier New"/>
                <a:cs typeface="Courier New"/>
                <a:sym typeface="Courier New"/>
              </a:rPr>
              <a:t>“In symbols one observes an advantage ... when they express the exact nature of a thing briefly and, as it were, picture it; then indeed the labor of thought is wonderfully diminished.”</a:t>
            </a:r>
          </a:p>
          <a:p>
            <a:pPr lvl="0" rtl="0">
              <a:spcBef>
                <a:spcPts val="0"/>
              </a:spcBef>
              <a:buNone/>
            </a:pPr>
            <a:r>
              <a:rPr lang="en" sz="1800">
                <a:solidFill>
                  <a:srgbClr val="434343"/>
                </a:solidFill>
                <a:latin typeface="Courier New"/>
                <a:ea typeface="Courier New"/>
                <a:cs typeface="Courier New"/>
                <a:sym typeface="Courier New"/>
              </a:rPr>
              <a:t>― Gottfried Leibniz, Philosopher and Mathematician</a:t>
            </a:r>
          </a:p>
          <a:p>
            <a:pPr lvl="0" rtl="0">
              <a:spcBef>
                <a:spcPts val="0"/>
              </a:spcBef>
              <a:buNone/>
            </a:pPr>
            <a:r>
              <a:t/>
            </a:r>
            <a:endParaRPr sz="1800">
              <a:solidFill>
                <a:srgbClr val="434343"/>
              </a:solidFill>
              <a:latin typeface="Courier New"/>
              <a:ea typeface="Courier New"/>
              <a:cs typeface="Courier New"/>
              <a:sym typeface="Courier New"/>
            </a:endParaRPr>
          </a:p>
          <a:p>
            <a:pPr lvl="0" rtl="0">
              <a:spcBef>
                <a:spcPts val="0"/>
              </a:spcBef>
              <a:buNone/>
            </a:pPr>
            <a:r>
              <a:t/>
            </a:r>
            <a:endParaRPr sz="1800">
              <a:solidFill>
                <a:srgbClr val="434343"/>
              </a:solidFill>
              <a:latin typeface="Courier New"/>
              <a:ea typeface="Courier New"/>
              <a:cs typeface="Courier New"/>
              <a:sym typeface="Courier New"/>
            </a:endParaRPr>
          </a:p>
          <a:p>
            <a:pPr lvl="0" rtl="0" algn="just">
              <a:spcBef>
                <a:spcPts val="0"/>
              </a:spcBef>
              <a:buNone/>
            </a:pPr>
            <a:r>
              <a:rPr lang="en" sz="1800">
                <a:solidFill>
                  <a:srgbClr val="434343"/>
                </a:solidFill>
                <a:latin typeface="Courier New"/>
                <a:ea typeface="Courier New"/>
                <a:cs typeface="Courier New"/>
                <a:sym typeface="Courier New"/>
              </a:rPr>
              <a:t>“When I wrote this, only God and I understood what I was doing. Now, God only knows.”</a:t>
            </a:r>
          </a:p>
          <a:p>
            <a:pPr lvl="0" rtl="0">
              <a:spcBef>
                <a:spcPts val="0"/>
              </a:spcBef>
              <a:buNone/>
            </a:pPr>
            <a:r>
              <a:rPr lang="en" sz="1800">
                <a:solidFill>
                  <a:srgbClr val="434343"/>
                </a:solidFill>
                <a:latin typeface="Courier New"/>
                <a:ea typeface="Courier New"/>
                <a:cs typeface="Courier New"/>
                <a:sym typeface="Courier New"/>
              </a:rPr>
              <a:t>― Karl Weierstrass, Mathematician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Passive Voice</a:t>
            </a:r>
          </a:p>
        </p:txBody>
      </p:sp>
      <p:sp>
        <p:nvSpPr>
          <p:cNvPr id="89" name="Shape 89"/>
          <p:cNvSpPr txBox="1"/>
          <p:nvPr>
            <p:ph idx="1" type="body"/>
          </p:nvPr>
        </p:nvSpPr>
        <p:spPr>
          <a:xfrm>
            <a:off x="311700" y="1152475"/>
            <a:ext cx="8520600" cy="37464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lang="en" sz="1400"/>
              <a:t>Sentences with passive verbs.</a:t>
            </a:r>
          </a:p>
          <a:p>
            <a:pPr lvl="0" rtl="0">
              <a:spcBef>
                <a:spcPts val="0"/>
              </a:spcBef>
              <a:spcAft>
                <a:spcPts val="0"/>
              </a:spcAft>
              <a:buNone/>
            </a:pPr>
            <a:r>
              <a:t/>
            </a:r>
            <a:endParaRPr sz="1400"/>
          </a:p>
          <a:p>
            <a:pPr lvl="0" rtl="0">
              <a:lnSpc>
                <a:spcPct val="138000"/>
              </a:lnSpc>
              <a:spcBef>
                <a:spcPts val="0"/>
              </a:spcBef>
              <a:spcAft>
                <a:spcPts val="0"/>
              </a:spcAft>
              <a:buNone/>
            </a:pPr>
            <a:r>
              <a:rPr lang="en" sz="1400"/>
              <a:t>1. All Engineering Change Notices must be approved by the engineering manager.</a:t>
            </a:r>
          </a:p>
          <a:p>
            <a:pPr lvl="0" rtl="0">
              <a:lnSpc>
                <a:spcPct val="138000"/>
              </a:lnSpc>
              <a:spcBef>
                <a:spcPts val="0"/>
              </a:spcBef>
              <a:spcAft>
                <a:spcPts val="0"/>
              </a:spcAft>
              <a:buNone/>
            </a:pPr>
            <a:r>
              <a:rPr lang="en" sz="1400"/>
              <a:t>2. Antiseptic content was not properly analyzed by our satellite lab.</a:t>
            </a:r>
          </a:p>
          <a:p>
            <a:pPr lvl="0" rtl="0">
              <a:lnSpc>
                <a:spcPct val="138000"/>
              </a:lnSpc>
              <a:spcBef>
                <a:spcPts val="0"/>
              </a:spcBef>
              <a:spcAft>
                <a:spcPts val="0"/>
              </a:spcAft>
              <a:buNone/>
            </a:pPr>
            <a:r>
              <a:rPr lang="en" sz="1400"/>
              <a:t>3. Excessive engine wear is also characterized by low compression readings.</a:t>
            </a:r>
          </a:p>
          <a:p>
            <a:pPr lvl="0" rtl="0">
              <a:lnSpc>
                <a:spcPct val="138000"/>
              </a:lnSpc>
              <a:spcBef>
                <a:spcPts val="0"/>
              </a:spcBef>
              <a:spcAft>
                <a:spcPts val="0"/>
              </a:spcAft>
              <a:buNone/>
            </a:pPr>
            <a:r>
              <a:rPr lang="en" sz="1400"/>
              <a:t>4. The faulty valve was quickly found by the emergency maintenance crew.</a:t>
            </a:r>
          </a:p>
          <a:p>
            <a:pPr lvl="0" rtl="0">
              <a:spcBef>
                <a:spcPts val="0"/>
              </a:spcBef>
              <a:buNone/>
            </a:pPr>
            <a:r>
              <a:rPr lang="en" sz="1400"/>
              <a:t>5. The voltage across the circuit was measured by assembly personnel at three different points.</a:t>
            </a:r>
          </a:p>
          <a:p>
            <a:pPr lvl="0" rtl="0">
              <a:spcBef>
                <a:spcPts val="0"/>
              </a:spcBef>
              <a:buNone/>
            </a:pPr>
            <a:r>
              <a:rPr lang="en" sz="1400"/>
              <a:t>Examples from James H. Shelton, </a:t>
            </a:r>
            <a:r>
              <a:rPr i="1" lang="en" sz="1400"/>
              <a:t>Handbook for Technical Writing</a:t>
            </a:r>
            <a:r>
              <a:rPr lang="en" sz="1400"/>
              <a:t>, 1.5.2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Passive Voice</a:t>
            </a:r>
          </a:p>
        </p:txBody>
      </p:sp>
      <p:sp>
        <p:nvSpPr>
          <p:cNvPr id="95" name="Shape 95"/>
          <p:cNvSpPr txBox="1"/>
          <p:nvPr>
            <p:ph idx="1" type="body"/>
          </p:nvPr>
        </p:nvSpPr>
        <p:spPr>
          <a:xfrm>
            <a:off x="311700" y="1152475"/>
            <a:ext cx="8520600" cy="37464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lang="en" sz="1400"/>
              <a:t>Sentences with passive verbs.</a:t>
            </a:r>
          </a:p>
          <a:p>
            <a:pPr lvl="0" rtl="0">
              <a:spcBef>
                <a:spcPts val="0"/>
              </a:spcBef>
              <a:spcAft>
                <a:spcPts val="0"/>
              </a:spcAft>
              <a:buNone/>
            </a:pPr>
            <a:r>
              <a:t/>
            </a:r>
            <a:endParaRPr sz="1400"/>
          </a:p>
          <a:p>
            <a:pPr lvl="0" rtl="0">
              <a:lnSpc>
                <a:spcPct val="138000"/>
              </a:lnSpc>
              <a:spcBef>
                <a:spcPts val="0"/>
              </a:spcBef>
              <a:spcAft>
                <a:spcPts val="0"/>
              </a:spcAft>
              <a:buNone/>
            </a:pPr>
            <a:r>
              <a:rPr lang="en" sz="1400"/>
              <a:t>1. All Engineering Change Notices </a:t>
            </a:r>
            <a:r>
              <a:rPr b="1" lang="en" sz="1400"/>
              <a:t>must be approved</a:t>
            </a:r>
            <a:r>
              <a:rPr lang="en" sz="1400"/>
              <a:t> by the engineering manager.</a:t>
            </a:r>
          </a:p>
          <a:p>
            <a:pPr lvl="0" rtl="0">
              <a:lnSpc>
                <a:spcPct val="138000"/>
              </a:lnSpc>
              <a:spcBef>
                <a:spcPts val="0"/>
              </a:spcBef>
              <a:spcAft>
                <a:spcPts val="0"/>
              </a:spcAft>
              <a:buNone/>
            </a:pPr>
            <a:r>
              <a:rPr lang="en" sz="1400"/>
              <a:t>2. Antiseptic content was not properly analyzed by our satellite lab.</a:t>
            </a:r>
          </a:p>
          <a:p>
            <a:pPr lvl="0" rtl="0">
              <a:lnSpc>
                <a:spcPct val="138000"/>
              </a:lnSpc>
              <a:spcBef>
                <a:spcPts val="0"/>
              </a:spcBef>
              <a:spcAft>
                <a:spcPts val="0"/>
              </a:spcAft>
              <a:buNone/>
            </a:pPr>
            <a:r>
              <a:rPr lang="en" sz="1400"/>
              <a:t>3. Excessive engine wear is also characterized by low compression readings.</a:t>
            </a:r>
          </a:p>
          <a:p>
            <a:pPr lvl="0" rtl="0">
              <a:lnSpc>
                <a:spcPct val="138000"/>
              </a:lnSpc>
              <a:spcBef>
                <a:spcPts val="0"/>
              </a:spcBef>
              <a:spcAft>
                <a:spcPts val="0"/>
              </a:spcAft>
              <a:buNone/>
            </a:pPr>
            <a:r>
              <a:rPr lang="en" sz="1400"/>
              <a:t>4. The faulty valve was quickly found by the emergency maintenance crew.</a:t>
            </a:r>
          </a:p>
          <a:p>
            <a:pPr lvl="0" rtl="0">
              <a:spcBef>
                <a:spcPts val="0"/>
              </a:spcBef>
              <a:buNone/>
            </a:pPr>
            <a:r>
              <a:rPr lang="en" sz="1400"/>
              <a:t>5. The voltage across the circuit was measured by assembly personnel at three different points.</a:t>
            </a:r>
          </a:p>
          <a:p>
            <a:pPr lvl="0" rtl="0">
              <a:spcBef>
                <a:spcPts val="0"/>
              </a:spcBef>
              <a:buNone/>
            </a:pPr>
            <a:r>
              <a:rPr lang="en" sz="1400"/>
              <a:t>Examples from James H. Shelton, </a:t>
            </a:r>
            <a:r>
              <a:rPr i="1" lang="en" sz="1400"/>
              <a:t>Handbook for Technical Writing</a:t>
            </a:r>
            <a:r>
              <a:rPr lang="en" sz="1400"/>
              <a:t>, 1.5.2</a:t>
            </a:r>
          </a:p>
        </p:txBody>
      </p:sp>
      <p:sp>
        <p:nvSpPr>
          <p:cNvPr id="96" name="Shape 96"/>
          <p:cNvSpPr txBox="1"/>
          <p:nvPr/>
        </p:nvSpPr>
        <p:spPr>
          <a:xfrm>
            <a:off x="3907800" y="141425"/>
            <a:ext cx="4924500" cy="876300"/>
          </a:xfrm>
          <a:prstGeom prst="rect">
            <a:avLst/>
          </a:prstGeom>
          <a:noFill/>
          <a:ln>
            <a:noFill/>
          </a:ln>
        </p:spPr>
        <p:txBody>
          <a:bodyPr anchorCtr="0" anchor="t" bIns="91425" lIns="91425" rIns="91425" tIns="91425">
            <a:noAutofit/>
          </a:bodyPr>
          <a:lstStyle/>
          <a:p>
            <a:pPr lvl="0" rtl="0">
              <a:spcBef>
                <a:spcPts val="0"/>
              </a:spcBef>
              <a:buNone/>
            </a:pPr>
            <a:r>
              <a:rPr lang="en" sz="1200">
                <a:latin typeface="Ubuntu"/>
                <a:ea typeface="Ubuntu"/>
                <a:cs typeface="Ubuntu"/>
                <a:sym typeface="Ubuntu"/>
              </a:rPr>
              <a:t>Instructions: </a:t>
            </a:r>
          </a:p>
          <a:p>
            <a:pPr indent="-304800" lvl="0" marL="457200" rtl="0">
              <a:spcBef>
                <a:spcPts val="0"/>
              </a:spcBef>
              <a:buSzPct val="100000"/>
              <a:buFont typeface="Ubuntu"/>
              <a:buAutoNum type="arabicPeriod"/>
            </a:pPr>
            <a:r>
              <a:rPr lang="en" sz="1200">
                <a:latin typeface="Ubuntu"/>
                <a:ea typeface="Ubuntu"/>
                <a:cs typeface="Ubuntu"/>
                <a:sym typeface="Ubuntu"/>
              </a:rPr>
              <a:t>Identify the verb phrase, as I’ve done in this example.</a:t>
            </a:r>
          </a:p>
          <a:p>
            <a:pPr indent="-304800" lvl="0" marL="457200" rtl="0">
              <a:spcBef>
                <a:spcPts val="0"/>
              </a:spcBef>
              <a:buSzPct val="100000"/>
              <a:buFont typeface="Ubuntu"/>
              <a:buAutoNum type="arabicPeriod"/>
            </a:pPr>
            <a:r>
              <a:rPr lang="en" sz="1200">
                <a:latin typeface="Ubuntu"/>
                <a:ea typeface="Ubuntu"/>
                <a:cs typeface="Ubuntu"/>
                <a:sym typeface="Ubuntu"/>
              </a:rPr>
              <a:t>Rewrite the sentence to make it active. </a:t>
            </a:r>
          </a:p>
          <a:p>
            <a:pPr indent="-304800" lvl="1" marL="914400" rtl="0">
              <a:spcBef>
                <a:spcPts val="0"/>
              </a:spcBef>
              <a:buSzPct val="100000"/>
              <a:buFont typeface="Ubuntu"/>
              <a:buAutoNum type="alphaLcPeriod"/>
            </a:pPr>
            <a:r>
              <a:rPr lang="en" sz="1200">
                <a:latin typeface="Ubuntu"/>
                <a:ea typeface="Ubuntu"/>
                <a:cs typeface="Ubuntu"/>
                <a:sym typeface="Ubuntu"/>
              </a:rPr>
              <a:t>Ex.: The engineering manager </a:t>
            </a:r>
            <a:r>
              <a:rPr b="1" lang="en" sz="1200">
                <a:latin typeface="Ubuntu"/>
                <a:ea typeface="Ubuntu"/>
                <a:cs typeface="Ubuntu"/>
                <a:sym typeface="Ubuntu"/>
              </a:rPr>
              <a:t>must approve</a:t>
            </a:r>
            <a:r>
              <a:rPr lang="en" sz="1200">
                <a:latin typeface="Ubuntu"/>
                <a:ea typeface="Ubuntu"/>
                <a:cs typeface="Ubuntu"/>
                <a:sym typeface="Ubuntu"/>
              </a:rPr>
              <a:t> all….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Passive Voice</a:t>
            </a:r>
          </a:p>
        </p:txBody>
      </p:sp>
      <p:sp>
        <p:nvSpPr>
          <p:cNvPr id="102" name="Shape 102"/>
          <p:cNvSpPr txBox="1"/>
          <p:nvPr>
            <p:ph idx="1" type="body"/>
          </p:nvPr>
        </p:nvSpPr>
        <p:spPr>
          <a:xfrm>
            <a:off x="311700" y="1152475"/>
            <a:ext cx="8520600" cy="3746400"/>
          </a:xfrm>
          <a:prstGeom prst="rect">
            <a:avLst/>
          </a:prstGeom>
        </p:spPr>
        <p:txBody>
          <a:bodyPr anchorCtr="0" anchor="t" bIns="91425" lIns="91425" rIns="91425" tIns="91425">
            <a:noAutofit/>
          </a:bodyPr>
          <a:lstStyle/>
          <a:p>
            <a:pPr lvl="0" rtl="0">
              <a:spcBef>
                <a:spcPts val="0"/>
              </a:spcBef>
              <a:buNone/>
            </a:pPr>
            <a:r>
              <a:rPr lang="en" sz="1400"/>
              <a:t>Passive sentences made active:</a:t>
            </a:r>
          </a:p>
          <a:p>
            <a:pPr lvl="0" rtl="0">
              <a:lnSpc>
                <a:spcPct val="138000"/>
              </a:lnSpc>
              <a:spcBef>
                <a:spcPts val="0"/>
              </a:spcBef>
              <a:spcAft>
                <a:spcPts val="0"/>
              </a:spcAft>
              <a:buNone/>
            </a:pPr>
            <a:r>
              <a:rPr lang="en" sz="1400"/>
              <a:t>1. The engineering manager must approve all Engineering Change Notices.</a:t>
            </a:r>
          </a:p>
          <a:p>
            <a:pPr lvl="0" rtl="0">
              <a:lnSpc>
                <a:spcPct val="138000"/>
              </a:lnSpc>
              <a:spcBef>
                <a:spcPts val="0"/>
              </a:spcBef>
              <a:spcAft>
                <a:spcPts val="0"/>
              </a:spcAft>
              <a:buNone/>
            </a:pPr>
            <a:r>
              <a:rPr lang="en" sz="1400"/>
              <a:t>2. Our satellite lab improperly analyzed antiseptic content.</a:t>
            </a:r>
          </a:p>
          <a:p>
            <a:pPr lvl="0" rtl="0">
              <a:lnSpc>
                <a:spcPct val="138000"/>
              </a:lnSpc>
              <a:spcBef>
                <a:spcPts val="0"/>
              </a:spcBef>
              <a:spcAft>
                <a:spcPts val="0"/>
              </a:spcAft>
              <a:buNone/>
            </a:pPr>
            <a:r>
              <a:rPr lang="en" sz="1400"/>
              <a:t>3. Low compression readings also characterize excessive engine wear.</a:t>
            </a:r>
          </a:p>
          <a:p>
            <a:pPr lvl="0" rtl="0">
              <a:lnSpc>
                <a:spcPct val="138000"/>
              </a:lnSpc>
              <a:spcBef>
                <a:spcPts val="0"/>
              </a:spcBef>
              <a:spcAft>
                <a:spcPts val="0"/>
              </a:spcAft>
              <a:buNone/>
            </a:pPr>
            <a:r>
              <a:rPr lang="en" sz="1400"/>
              <a:t>4. The emergency maintenance crew quickly found the faulty valve.</a:t>
            </a:r>
          </a:p>
          <a:p>
            <a:pPr indent="0" lvl="0" marL="0" rtl="0">
              <a:spcBef>
                <a:spcPts val="0"/>
              </a:spcBef>
              <a:buNone/>
            </a:pPr>
            <a:r>
              <a:rPr lang="en" sz="1400"/>
              <a:t>5. Assembly personnel measured the voltage across the circuit at three different points.</a:t>
            </a:r>
          </a:p>
          <a:p>
            <a:pPr lvl="0" rtl="0">
              <a:spcBef>
                <a:spcPts val="0"/>
              </a:spcBef>
              <a:buNone/>
            </a:pPr>
            <a:r>
              <a:rPr lang="en" sz="1400"/>
              <a:t>Examples from James H. Shelton, </a:t>
            </a:r>
            <a:r>
              <a:rPr i="1" lang="en" sz="1400"/>
              <a:t>Handbook for Technical Writing</a:t>
            </a:r>
            <a:r>
              <a:rPr lang="en" sz="1400"/>
              <a:t>, 1.5.2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Passive Voice</a:t>
            </a:r>
          </a:p>
        </p:txBody>
      </p:sp>
      <p:sp>
        <p:nvSpPr>
          <p:cNvPr id="108" name="Shape 108"/>
          <p:cNvSpPr txBox="1"/>
          <p:nvPr>
            <p:ph idx="1" type="body"/>
          </p:nvPr>
        </p:nvSpPr>
        <p:spPr>
          <a:xfrm>
            <a:off x="311700" y="1152475"/>
            <a:ext cx="3999900" cy="3416400"/>
          </a:xfrm>
          <a:prstGeom prst="rect">
            <a:avLst/>
          </a:prstGeom>
          <a:solidFill>
            <a:srgbClr val="FFFFFF">
              <a:alpha val="38400"/>
            </a:srgbClr>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sz="1800" u="sng"/>
          </a:p>
          <a:p>
            <a:pPr lvl="0" rtl="0">
              <a:spcBef>
                <a:spcPts val="0"/>
              </a:spcBef>
              <a:buNone/>
            </a:pPr>
            <a:r>
              <a:rPr lang="en" sz="1800" u="sng"/>
              <a:t>When to use passive verbs:</a:t>
            </a:r>
          </a:p>
          <a:p>
            <a:pPr indent="-228600" lvl="0" marL="457200" rtl="0">
              <a:spcBef>
                <a:spcPts val="0"/>
              </a:spcBef>
            </a:pPr>
            <a:r>
              <a:rPr i="1" lang="en"/>
              <a:t>To be impersonal: </a:t>
            </a:r>
            <a:r>
              <a:rPr lang="en"/>
              <a:t>Many journals and labs think using “I” or “we” is too personal. “Samples were taken from three different points” would then be preferred to “We sampled….” </a:t>
            </a:r>
            <a:r>
              <a:rPr i="1" lang="en"/>
              <a:t>Consider using the passive voice when your team is the subject</a:t>
            </a:r>
            <a:r>
              <a:rPr lang="en"/>
              <a:t>.</a:t>
            </a:r>
          </a:p>
          <a:p>
            <a:pPr indent="-228600" lvl="0" marL="457200" rtl="0">
              <a:spcBef>
                <a:spcPts val="0"/>
              </a:spcBef>
            </a:pPr>
            <a:r>
              <a:rPr i="1" lang="en"/>
              <a:t>When the “doer” doesn’t matter</a:t>
            </a:r>
          </a:p>
          <a:p>
            <a:pPr lvl="0" rtl="0">
              <a:spcBef>
                <a:spcPts val="0"/>
              </a:spcBef>
              <a:buNone/>
            </a:pPr>
            <a:r>
              <a:t/>
            </a:r>
            <a:endParaRPr/>
          </a:p>
        </p:txBody>
      </p:sp>
      <p:sp>
        <p:nvSpPr>
          <p:cNvPr id="109" name="Shape 109"/>
          <p:cNvSpPr txBox="1"/>
          <p:nvPr>
            <p:ph idx="2" type="body"/>
          </p:nvPr>
        </p:nvSpPr>
        <p:spPr>
          <a:xfrm>
            <a:off x="4832400" y="1152475"/>
            <a:ext cx="3999900" cy="3416400"/>
          </a:xfrm>
          <a:prstGeom prst="rect">
            <a:avLst/>
          </a:prstGeom>
          <a:solidFill>
            <a:srgbClr val="FFFFFF">
              <a:alpha val="38040"/>
            </a:srgbClr>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sz="1800" u="sng"/>
          </a:p>
          <a:p>
            <a:pPr lvl="0" rtl="0">
              <a:spcBef>
                <a:spcPts val="0"/>
              </a:spcBef>
              <a:buNone/>
            </a:pPr>
            <a:r>
              <a:rPr lang="en" sz="1800" u="sng"/>
              <a:t>When to use active verbs:</a:t>
            </a:r>
          </a:p>
          <a:p>
            <a:pPr indent="-342900" lvl="0" marL="457200" rtl="0">
              <a:spcBef>
                <a:spcPts val="0"/>
              </a:spcBef>
              <a:buSzPct val="128571"/>
            </a:pPr>
            <a:r>
              <a:rPr lang="en"/>
              <a:t>Most other times.</a:t>
            </a:r>
          </a:p>
          <a:p>
            <a:pPr indent="-342900" lvl="0" marL="457200" rtl="0">
              <a:spcBef>
                <a:spcPts val="0"/>
              </a:spcBef>
              <a:buSzPct val="100000"/>
            </a:pPr>
            <a:r>
              <a:rPr lang="en"/>
              <a:t>Takeaway: prefer active verbs unless you have a specific reason not to.</a:t>
            </a:r>
            <a:r>
              <a:rPr lang="en" sz="1800" u="sng"/>
              <a:t> </a:t>
            </a:r>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