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73" r:id="rId13"/>
    <p:sldId id="274" r:id="rId14"/>
    <p:sldId id="275" r:id="rId15"/>
    <p:sldId id="263" r:id="rId16"/>
    <p:sldId id="264" r:id="rId17"/>
    <p:sldId id="265" r:id="rId18"/>
    <p:sldId id="266" r:id="rId19"/>
    <p:sldId id="267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BF4-0F73-57B0-D61A-EDA7C034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A541-9DA7-22CD-D52B-E37FDF89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DF2-7E49-2993-7B8D-DB3949B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ACA-B285-A1A2-B035-CC064F2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4642-0CF9-9B39-438A-6DE349A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2E3-3F74-AB4B-E4FB-1BAF2F6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DB89-DAD6-B337-0FBD-FAB716E2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C2F-FD9C-12D1-087D-0C30FFB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D8F-771D-1203-00E4-695F480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99E-40A0-000E-5611-513E8A33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9B51-92B1-8713-73C5-002E9609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E6C3-4B5B-431F-9685-3F1E79F1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28BF-8ABC-6F34-A3C8-122E679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724C-F609-8E10-C738-D076D3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6569-DD2D-F4F3-3444-58CDDCD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832-0621-51AC-013B-DAFBFE9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D101-8B6E-9565-58CF-2F93B3B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CF94-4C9E-140B-5627-B432588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95A-C874-678F-E64B-D2B1551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A0B-73BB-120E-18E5-295997E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984-F2AA-8688-2DF3-AEE7C5E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021A-276E-0AC2-EC36-D96EC2D5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102E-DB84-1E08-02A2-7D35A2B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74D5-31CD-0E56-9329-2357C22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302D-9633-D7BB-4BD6-CE2F4C3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EE8-5AE4-5C4B-F3B2-330AEA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D030-6454-B1C3-81C0-73B69932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B41D-1E93-6456-77B0-0A70B539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6958-AE52-3AB1-850A-C7FF735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232B-A8D9-CDC8-D4C6-C3DBBB7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ACB11-B63E-F983-8727-8756B8A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0E5-A9D8-7D1A-E7AB-65563CC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074C-9672-0D06-C682-6F5268B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4267-ECAD-BA62-5FC6-A42D0B40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580C-3E1D-F1BC-3990-CC60DCD0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B9CC-4ED0-A27B-6C4D-3A2064A8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40C-88C5-6B3A-48F8-447E7DD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B7A2-0D75-C514-3C06-E5A5D34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3C21-6B9B-3B5E-2F9D-CD4E4BB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8E1-BE14-1232-9E44-9B8DD43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DDB8-A2F9-0237-CD12-52A3276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0180-2125-9362-DB58-EC23D44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1D64-28BC-90FE-D62C-B60E480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6CE33-26FC-AB5B-7CDC-DA0A40D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B02E-AC6B-59F5-7528-05AA8F8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71D0-6195-FF32-96FB-BC23872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148-AC51-98BB-6AC5-867FB09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12-918F-9204-732D-16E6F0B5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7B3-2C36-F5C9-5969-7FFC5864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90C6-88E6-EED5-C760-23D344E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B2FC-B1EC-A39D-7D75-B9B500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8EB-A6B1-B278-4318-F7F58C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A2B-F011-1255-D456-E5D0B91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6BCD-75B2-6BF0-7B1E-3A684134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61F0-53E6-4ADF-E257-7D90FE8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CC9-CCAD-F8BA-E5FF-C1D39BF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73B-A095-BE30-379B-D6C0ED4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7B00-9AE9-AA52-698F-A532B2C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DDFE-F147-3A81-864B-A14BA87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C219-E7E2-BAD0-73A2-73F2085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160-10CD-EC50-B946-02946A0E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7202-4F71-8BBD-DC42-564B26CD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6C7-01E3-E6C9-2846-8F086A33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5FD-DCEC-1D72-D941-A8BE3C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Statistic Model to Analyze Student’s Performance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68CF6-9DFE-BFE3-39A2-33C15FBF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46" y="5964431"/>
            <a:ext cx="5215054" cy="715149"/>
          </a:xfrm>
        </p:spPr>
        <p:txBody>
          <a:bodyPr/>
          <a:lstStyle/>
          <a:p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Xuchuan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Zheng,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Sungki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Park, Prashant Sharma</a:t>
            </a:r>
          </a:p>
        </p:txBody>
      </p:sp>
      <p:pic>
        <p:nvPicPr>
          <p:cNvPr id="4" name="Picture 3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3F22D37E-2808-2BC8-FE3C-60C59844B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2717587"/>
            <a:ext cx="3072683" cy="2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6404" cy="1141652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Interaction Model</a:t>
            </a:r>
            <a:endParaRPr lang="en-US" dirty="0"/>
          </a:p>
        </p:txBody>
      </p:sp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21872D82-7CC9-4E16-97DD-4BB2FE0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34" y="522514"/>
            <a:ext cx="3957735" cy="60605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4B00D9-E1C2-3810-33B9-CB45DB62634B}"/>
              </a:ext>
            </a:extLst>
          </p:cNvPr>
          <p:cNvSpPr txBox="1">
            <a:spLocks/>
          </p:cNvSpPr>
          <p:nvPr/>
        </p:nvSpPr>
        <p:spPr>
          <a:xfrm>
            <a:off x="685983" y="3006272"/>
            <a:ext cx="5814527" cy="1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Use the best additive model.</a:t>
            </a:r>
          </a:p>
          <a:p>
            <a:r>
              <a:rPr lang="en-CA" sz="3200" dirty="0"/>
              <a:t>All the interaction terms are significant</a:t>
            </a:r>
          </a:p>
          <a:p>
            <a:pPr lvl="1"/>
            <a:endParaRPr lang="en-CA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5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47B-A0E2-455E-BCE5-B0C409F6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597" y="3107094"/>
            <a:ext cx="5722774" cy="16608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Failures variable – Quantitative variable.</a:t>
            </a:r>
          </a:p>
          <a:p>
            <a:r>
              <a:rPr lang="en-US" dirty="0"/>
              <a:t>Pairs Plot</a:t>
            </a:r>
          </a:p>
          <a:p>
            <a:pPr lvl="1"/>
            <a:r>
              <a:rPr lang="en-US" dirty="0"/>
              <a:t>No clear visual indication that we should add higher order term for our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3BE0-7191-2E94-1441-9F8FF0E0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" y="2115145"/>
            <a:ext cx="5920371" cy="33619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5051D2-128C-EACE-F030-585553DBF8FA}"/>
              </a:ext>
            </a:extLst>
          </p:cNvPr>
          <p:cNvSpPr txBox="1">
            <a:spLocks/>
          </p:cNvSpPr>
          <p:nvPr/>
        </p:nvSpPr>
        <p:spPr>
          <a:xfrm>
            <a:off x="2273560" y="5719665"/>
            <a:ext cx="7738187" cy="587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However, we still try adding the higher order term</a:t>
            </a:r>
          </a:p>
        </p:txBody>
      </p:sp>
    </p:spTree>
    <p:extLst>
      <p:ext uri="{BB962C8B-B14F-4D97-AF65-F5344CB8AC3E}">
        <p14:creationId xmlns:p14="http://schemas.microsoft.com/office/powerpoint/2010/main" val="358602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 - Cont.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08" y="2085117"/>
            <a:ext cx="11145984" cy="7637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Comparison of Adjusted R2 and RSE (Interaction Model vs Higher Order Model)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038D-4D9A-298D-AFCE-08AF24D5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83" y="2967302"/>
            <a:ext cx="7804249" cy="132556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97BA99-0593-DB78-2845-265E17220E1C}"/>
              </a:ext>
            </a:extLst>
          </p:cNvPr>
          <p:cNvSpPr txBox="1">
            <a:spLocks/>
          </p:cNvSpPr>
          <p:nvPr/>
        </p:nvSpPr>
        <p:spPr>
          <a:xfrm>
            <a:off x="905809" y="4560840"/>
            <a:ext cx="9322920" cy="111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Adjusted R2 increased from </a:t>
            </a:r>
            <a:r>
              <a:rPr lang="en-CA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0.22271 to 0.2384.</a:t>
            </a:r>
          </a:p>
          <a:p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RSE decreased from 3.398 to 3.373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9AF549-83E1-E0C4-9F3B-3C4288366B64}"/>
              </a:ext>
            </a:extLst>
          </p:cNvPr>
          <p:cNvSpPr txBox="1">
            <a:spLocks/>
          </p:cNvSpPr>
          <p:nvPr/>
        </p:nvSpPr>
        <p:spPr>
          <a:xfrm>
            <a:off x="2822447" y="5793078"/>
            <a:ext cx="6367273" cy="69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 selected our Higher Order Model.</a:t>
            </a:r>
          </a:p>
        </p:txBody>
      </p:sp>
    </p:spTree>
    <p:extLst>
      <p:ext uri="{BB962C8B-B14F-4D97-AF65-F5344CB8AC3E}">
        <p14:creationId xmlns:p14="http://schemas.microsoft.com/office/powerpoint/2010/main" val="12320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of our final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3" y="4060355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ANOVA (Best additive model vs Higher Order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20-07CA-FF0D-B4B0-77934CE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09" y="2137073"/>
            <a:ext cx="7891144" cy="15340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D0AB1F-183D-82AC-903A-B7392A71A6A4}"/>
              </a:ext>
            </a:extLst>
          </p:cNvPr>
          <p:cNvSpPr txBox="1">
            <a:spLocks/>
          </p:cNvSpPr>
          <p:nvPr/>
        </p:nvSpPr>
        <p:spPr>
          <a:xfrm>
            <a:off x="1058209" y="1761657"/>
            <a:ext cx="9322920" cy="4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ANOVA (Interaction Model vs Higher Order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5914C-E604-C7A1-8D45-79364E7E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3" y="4618189"/>
            <a:ext cx="7864879" cy="1322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145FB-F755-E4F3-5D87-D1575C936C95}"/>
              </a:ext>
            </a:extLst>
          </p:cNvPr>
          <p:cNvSpPr txBox="1"/>
          <p:nvPr/>
        </p:nvSpPr>
        <p:spPr>
          <a:xfrm>
            <a:off x="8917602" y="2637109"/>
            <a:ext cx="3164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8.087e-05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D1BB6-EAB6-DFEB-2AE2-9F035E3F4EAF}"/>
              </a:ext>
            </a:extLst>
          </p:cNvPr>
          <p:cNvSpPr txBox="1"/>
          <p:nvPr/>
        </p:nvSpPr>
        <p:spPr>
          <a:xfrm>
            <a:off x="9137611" y="4937325"/>
            <a:ext cx="3242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2.008e-05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1A6CC-F73B-509D-15E8-7080F0F3FB41}"/>
              </a:ext>
            </a:extLst>
          </p:cNvPr>
          <p:cNvSpPr txBox="1"/>
          <p:nvPr/>
        </p:nvSpPr>
        <p:spPr>
          <a:xfrm>
            <a:off x="3560463" y="3590666"/>
            <a:ext cx="33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Better.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6A449-8DB5-7F76-E696-629B3FA09EED}"/>
              </a:ext>
            </a:extLst>
          </p:cNvPr>
          <p:cNvSpPr txBox="1"/>
          <p:nvPr/>
        </p:nvSpPr>
        <p:spPr>
          <a:xfrm>
            <a:off x="3560462" y="5940919"/>
            <a:ext cx="31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693E817-C6CC-69EB-4B8B-55893BB5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88" y="1497137"/>
            <a:ext cx="7816375" cy="4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ADC-06C4-DC99-D496-8438D5B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74EB-60EA-56D0-655F-741509E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 Variance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48685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1EC-0A54-5FDA-1560-BD71ED1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F5F-6130-443C-8192-D2120AAB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144-EA96-7697-63E3-2DAC78A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5F98-321D-6497-D3A5-B6DFD7E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has positive impact like desire to go for higher education, spending time with friends, extra school support.</a:t>
            </a:r>
          </a:p>
          <a:p>
            <a:r>
              <a:rPr lang="en-US" dirty="0"/>
              <a:t>Variables like alcohol consumption, romantic relation, number of past failures has negative impact.</a:t>
            </a:r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is 23.84% which is not high, but our model met all the assumptions.</a:t>
            </a:r>
          </a:p>
          <a:p>
            <a:r>
              <a:rPr lang="en-US" dirty="0"/>
              <a:t>But it confirmed that social and demographic variables do play role in student’s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3115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2F6B-5816-F460-809C-7F6D578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E45-159D-7819-E2C0-E5A5B988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Kolmogorov–Smirnov 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Wikipedia: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en.wikipedia.org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/wiki/Kolmogorov–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Smirnov_test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#:~:text=Various%20studies%20have%20found%20that,samples%20with%20many%20identical%20values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 Performance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UC Irvine Machine Learning Repository: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archive.ics.uci.edu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/dataset/320/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student+performance</a:t>
            </a:r>
            <a:endParaRPr lang="en-CA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9E7C-DBC4-E8DE-716B-D03CDAF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up a trophy on top of books&#10;&#10;Description automatically generated">
            <a:extLst>
              <a:ext uri="{FF2B5EF4-FFF2-40B4-BE49-F238E27FC236}">
                <a16:creationId xmlns:a16="http://schemas.microsoft.com/office/drawing/2014/main" id="{396153BB-CB75-94C6-B397-91785B7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6" y="51455"/>
            <a:ext cx="3400643" cy="26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65F3-9014-6751-F0FE-473082F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83-C690-EBDD-FCB3-FE99FEC7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 is very important for bright future.</a:t>
            </a:r>
          </a:p>
          <a:p>
            <a:r>
              <a:rPr lang="en-US" dirty="0"/>
              <a:t>A good school and good teacher are important</a:t>
            </a:r>
          </a:p>
          <a:p>
            <a:r>
              <a:rPr lang="en-US" dirty="0"/>
              <a:t>But is there anything else ?</a:t>
            </a:r>
          </a:p>
          <a:p>
            <a:r>
              <a:rPr lang="en-US" dirty="0"/>
              <a:t>Does the social and demographic factors has any impact on student’s grade ?</a:t>
            </a:r>
          </a:p>
          <a:p>
            <a:r>
              <a:rPr lang="en-US" dirty="0"/>
              <a:t>Children of educated parent perform better in school ?</a:t>
            </a:r>
          </a:p>
          <a:p>
            <a:r>
              <a:rPr lang="en-US" dirty="0"/>
              <a:t>Spending time with friends can decrease the grade ?</a:t>
            </a:r>
          </a:p>
        </p:txBody>
      </p:sp>
    </p:spTree>
    <p:extLst>
      <p:ext uri="{BB962C8B-B14F-4D97-AF65-F5344CB8AC3E}">
        <p14:creationId xmlns:p14="http://schemas.microsoft.com/office/powerpoint/2010/main" val="20540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028-9E1A-0683-04D5-4F45407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5A-5D26-BA54-9BD5-035234D4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</a:t>
            </a:r>
            <a:r>
              <a:rPr lang="en-CA" dirty="0"/>
              <a:t>2 Portuguese schools for 2 subjects: Math and Portuguese.</a:t>
            </a:r>
          </a:p>
          <a:p>
            <a:r>
              <a:rPr lang="en-US" dirty="0"/>
              <a:t>There are 649 rows and 33 variables.</a:t>
            </a:r>
          </a:p>
          <a:p>
            <a:r>
              <a:rPr lang="en-US" dirty="0"/>
              <a:t>It records information like family size, parent’s education, parent’s occupation, travel time to school, romantic relations, final grade in class and many more.</a:t>
            </a:r>
          </a:p>
          <a:p>
            <a:r>
              <a:rPr lang="en-US" dirty="0"/>
              <a:t>The dependent variable is final grade (G3).</a:t>
            </a:r>
          </a:p>
          <a:p>
            <a:r>
              <a:rPr lang="en-US" dirty="0"/>
              <a:t>Most of the information is available as ordinal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8105E-09C4-A5C5-7D30-A589D4D4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1571"/>
              </p:ext>
            </p:extLst>
          </p:nvPr>
        </p:nvGraphicFramePr>
        <p:xfrm>
          <a:off x="748990" y="530096"/>
          <a:ext cx="10694020" cy="47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3">
                  <a:extLst>
                    <a:ext uri="{9D8B030D-6E8A-4147-A177-3AD203B41FA5}">
                      <a16:colId xmlns:a16="http://schemas.microsoft.com/office/drawing/2014/main" val="1429109705"/>
                    </a:ext>
                  </a:extLst>
                </a:gridCol>
                <a:gridCol w="3111190">
                  <a:extLst>
                    <a:ext uri="{9D8B030D-6E8A-4147-A177-3AD203B41FA5}">
                      <a16:colId xmlns:a16="http://schemas.microsoft.com/office/drawing/2014/main" val="929335426"/>
                    </a:ext>
                  </a:extLst>
                </a:gridCol>
                <a:gridCol w="3490332">
                  <a:extLst>
                    <a:ext uri="{9D8B030D-6E8A-4147-A177-3AD203B41FA5}">
                      <a16:colId xmlns:a16="http://schemas.microsoft.com/office/drawing/2014/main" val="1390910957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82617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Name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study 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(Numeric: 1 - &lt;2 hours, 2 - 2 to 5 hours, 3 - 5 to 10 hours, or 4 - &gt;10 hours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past class 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n if 1&lt;=n&lt;3, else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7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schoolsup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educational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9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wants to take higher education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health 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1 - very bad to 5 - very good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romantic relationship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3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grade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0 to 20, output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3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51CA9B-0935-593D-62A2-41AC7EEAFDE6}"/>
              </a:ext>
            </a:extLst>
          </p:cNvPr>
          <p:cNvSpPr txBox="1"/>
          <p:nvPr/>
        </p:nvSpPr>
        <p:spPr>
          <a:xfrm>
            <a:off x="3367668" y="5542156"/>
            <a:ext cx="54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 variables from our dataset</a:t>
            </a:r>
          </a:p>
        </p:txBody>
      </p:sp>
    </p:spTree>
    <p:extLst>
      <p:ext uri="{BB962C8B-B14F-4D97-AF65-F5344CB8AC3E}">
        <p14:creationId xmlns:p14="http://schemas.microsoft.com/office/powerpoint/2010/main" val="11466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0B-A410-FACE-4FF0-EFAAD5B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832C-3320-3E87-EF5C-0BE7C728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full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forward selection procedure to find significant variables.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Final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for interaction between variables and higher order terms.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usability of final model</a:t>
            </a:r>
            <a:r>
              <a:rPr lang="en-CA" sz="18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using 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ANOVA Test.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final model.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Verify assumptions for multi-linear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028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Additive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C0B-954F-4D28-A068-AA73BD3F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4959"/>
            <a:ext cx="10515600" cy="553434"/>
          </a:xfrm>
        </p:spPr>
        <p:txBody>
          <a:bodyPr/>
          <a:lstStyle/>
          <a:p>
            <a:r>
              <a:rPr lang="en-US" dirty="0"/>
              <a:t>ANOVA Test (Null Model vs. Full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5155B-3609-CD7F-D714-AA8915C1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84" y="1433078"/>
            <a:ext cx="5352724" cy="100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3521E-5635-7B7E-8B12-277AC3DE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20" y="3228393"/>
            <a:ext cx="8160403" cy="1362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4945120"/>
            <a:ext cx="10515600" cy="1841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P-value </a:t>
            </a:r>
            <a:r>
              <a:rPr lang="en-CA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2.2e-16 &lt; α=0.05</a:t>
            </a:r>
            <a:endParaRPr lang="en-US" dirty="0"/>
          </a:p>
          <a:p>
            <a:r>
              <a:rPr lang="en-US" dirty="0"/>
              <a:t>Clearly reject the null hypothesis.</a:t>
            </a:r>
          </a:p>
          <a:p>
            <a:r>
              <a:rPr lang="en-US" dirty="0"/>
              <a:t>At least one of student performance variables must be related to Final grade (G3).</a:t>
            </a:r>
          </a:p>
        </p:txBody>
      </p:sp>
    </p:spTree>
    <p:extLst>
      <p:ext uri="{BB962C8B-B14F-4D97-AF65-F5344CB8AC3E}">
        <p14:creationId xmlns:p14="http://schemas.microsoft.com/office/powerpoint/2010/main" val="23727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29060" y="2808513"/>
            <a:ext cx="10515600" cy="3517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Use </a:t>
            </a:r>
            <a:r>
              <a:rPr lang="en-CA" i="1" dirty="0"/>
              <a:t>Forward selection procedure </a:t>
            </a:r>
            <a:r>
              <a:rPr lang="en-CA" dirty="0"/>
              <a:t>(33 variables)</a:t>
            </a:r>
          </a:p>
          <a:p>
            <a:r>
              <a:rPr lang="en-CA" dirty="0"/>
              <a:t>8 Variables are significant.</a:t>
            </a:r>
          </a:p>
          <a:p>
            <a:pPr lvl="1"/>
            <a:r>
              <a:rPr lang="en-CA" dirty="0"/>
              <a:t>Failures</a:t>
            </a:r>
          </a:p>
          <a:p>
            <a:pPr lvl="1"/>
            <a:r>
              <a:rPr lang="en-CA" dirty="0"/>
              <a:t>Study Time</a:t>
            </a:r>
          </a:p>
          <a:p>
            <a:pPr lvl="1"/>
            <a:r>
              <a:rPr lang="en-CA" dirty="0"/>
              <a:t>School Support</a:t>
            </a:r>
          </a:p>
          <a:p>
            <a:pPr lvl="1"/>
            <a:r>
              <a:rPr lang="en-CA" dirty="0"/>
              <a:t>Daily Alcohol Consumption</a:t>
            </a:r>
          </a:p>
          <a:p>
            <a:pPr lvl="1"/>
            <a:r>
              <a:rPr lang="en-CA" dirty="0"/>
              <a:t>Health</a:t>
            </a:r>
          </a:p>
          <a:p>
            <a:pPr lvl="1"/>
            <a:r>
              <a:rPr lang="en-CA" dirty="0"/>
              <a:t>Romantic</a:t>
            </a:r>
          </a:p>
          <a:p>
            <a:pPr lvl="1"/>
            <a:r>
              <a:rPr lang="en-CA" dirty="0"/>
              <a:t>Family Size</a:t>
            </a:r>
          </a:p>
          <a:p>
            <a:pPr lvl="1"/>
            <a:r>
              <a:rPr lang="en-CA" dirty="0"/>
              <a:t>Going out with Friends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9982A-03EF-4C57-CC0A-4029886B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68" y="1671489"/>
            <a:ext cx="3844095" cy="99706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72EC52A-130B-A128-AD6E-7B81DF7CB0A6}"/>
              </a:ext>
            </a:extLst>
          </p:cNvPr>
          <p:cNvSpPr/>
          <p:nvPr/>
        </p:nvSpPr>
        <p:spPr>
          <a:xfrm>
            <a:off x="6086860" y="4322310"/>
            <a:ext cx="987552" cy="9966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A37D1-8C6F-AFC3-8301-720912925330}"/>
              </a:ext>
            </a:extLst>
          </p:cNvPr>
          <p:cNvSpPr txBox="1"/>
          <p:nvPr/>
        </p:nvSpPr>
        <p:spPr>
          <a:xfrm>
            <a:off x="7921763" y="4322310"/>
            <a:ext cx="3160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Final Grade</a:t>
            </a:r>
          </a:p>
        </p:txBody>
      </p:sp>
    </p:spTree>
    <p:extLst>
      <p:ext uri="{BB962C8B-B14F-4D97-AF65-F5344CB8AC3E}">
        <p14:creationId xmlns:p14="http://schemas.microsoft.com/office/powerpoint/2010/main" val="385501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 - Cont.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best additive model is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F99D5D-9D6E-688D-16CC-A76F3D8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97" y="2895190"/>
            <a:ext cx="10631507" cy="214333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A68C8-26E8-9C3C-906B-8DF2F935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70135"/>
              </p:ext>
            </p:extLst>
          </p:nvPr>
        </p:nvGraphicFramePr>
        <p:xfrm>
          <a:off x="1135888" y="5209370"/>
          <a:ext cx="102179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28">
                  <a:extLst>
                    <a:ext uri="{9D8B030D-6E8A-4147-A177-3AD203B41FA5}">
                      <a16:colId xmlns:a16="http://schemas.microsoft.com/office/drawing/2014/main" val="1854365020"/>
                    </a:ext>
                  </a:extLst>
                </a:gridCol>
                <a:gridCol w="8482584">
                  <a:extLst>
                    <a:ext uri="{9D8B030D-6E8A-4147-A177-3AD203B41FA5}">
                      <a16:colId xmlns:a16="http://schemas.microsoft.com/office/drawing/2014/main" val="117155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0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Desire to go for higher study, Study Time, Family Size, Goin out with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Past Course Failure, School Support, Alcohol Consumption, Current Health Status, Romantic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the </a:t>
            </a:r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Best</a:t>
            </a:r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Additive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of Adjusted R2 and RSE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591D4E-F49B-1059-CDD0-73FF072EC066}"/>
              </a:ext>
            </a:extLst>
          </p:cNvPr>
          <p:cNvSpPr txBox="1">
            <a:spLocks/>
          </p:cNvSpPr>
          <p:nvPr/>
        </p:nvSpPr>
        <p:spPr>
          <a:xfrm>
            <a:off x="838200" y="4331796"/>
            <a:ext cx="10515600" cy="158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Adjusted R square has decreased, </a:t>
            </a:r>
            <a:r>
              <a:rPr lang="en-CA" i="1" dirty="0"/>
              <a:t>but</a:t>
            </a:r>
            <a:r>
              <a:rPr lang="en-CA" dirty="0"/>
              <a:t> it is better to have less Adjusted R square than over-fitting the model.</a:t>
            </a:r>
          </a:p>
          <a:p>
            <a:r>
              <a:rPr lang="en-CA" dirty="0"/>
              <a:t>We chose the best Additive Model.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AD53DFF-DE2F-F723-70B7-E02056A9CC74}"/>
              </a:ext>
            </a:extLst>
          </p:cNvPr>
          <p:cNvSpPr/>
          <p:nvPr/>
        </p:nvSpPr>
        <p:spPr>
          <a:xfrm>
            <a:off x="8173616" y="3274339"/>
            <a:ext cx="485192" cy="3893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89068-94D6-C467-D053-A423DC326808}"/>
              </a:ext>
            </a:extLst>
          </p:cNvPr>
          <p:cNvSpPr txBox="1"/>
          <p:nvPr/>
        </p:nvSpPr>
        <p:spPr>
          <a:xfrm>
            <a:off x="8730525" y="3249664"/>
            <a:ext cx="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0.0257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42C77C-B0B4-4ECB-6918-A5FB4B780EAF}"/>
              </a:ext>
            </a:extLst>
          </p:cNvPr>
          <p:cNvSpPr/>
          <p:nvPr/>
        </p:nvSpPr>
        <p:spPr>
          <a:xfrm>
            <a:off x="9592236" y="3312419"/>
            <a:ext cx="134470" cy="260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8703B-045E-A719-C42F-7FAB69A1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2750591"/>
            <a:ext cx="6224116" cy="11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824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Malgun Gothic</vt:lpstr>
      <vt:lpstr>Aptos</vt:lpstr>
      <vt:lpstr>Aptos Display</vt:lpstr>
      <vt:lpstr>Arial</vt:lpstr>
      <vt:lpstr>Office Theme</vt:lpstr>
      <vt:lpstr>Statistic Model to Analyze Student’s Performance</vt:lpstr>
      <vt:lpstr>Introduction</vt:lpstr>
      <vt:lpstr>Dataset</vt:lpstr>
      <vt:lpstr>PowerPoint Presentation</vt:lpstr>
      <vt:lpstr>Methodology</vt:lpstr>
      <vt:lpstr>Full Additive Model</vt:lpstr>
      <vt:lpstr>Individual T-test to find significant variables</vt:lpstr>
      <vt:lpstr>Individual T-test to find significant variables - Cont. </vt:lpstr>
      <vt:lpstr>Compare Full Model with the Best Additive Model</vt:lpstr>
      <vt:lpstr>Interaction Model</vt:lpstr>
      <vt:lpstr>Higher Order Model</vt:lpstr>
      <vt:lpstr>Higher Order Model - Cont.</vt:lpstr>
      <vt:lpstr>Usability of our final model</vt:lpstr>
      <vt:lpstr>Final Model</vt:lpstr>
      <vt:lpstr>Assumption Verification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Model to Analyze Student’s Performance</dc:title>
  <dc:creator>Prashant Sharma</dc:creator>
  <cp:lastModifiedBy>Sungki Park</cp:lastModifiedBy>
  <cp:revision>70</cp:revision>
  <cp:lastPrinted>2024-04-08T15:37:48Z</cp:lastPrinted>
  <dcterms:created xsi:type="dcterms:W3CDTF">2024-04-05T19:58:50Z</dcterms:created>
  <dcterms:modified xsi:type="dcterms:W3CDTF">2024-04-08T17:32:33Z</dcterms:modified>
</cp:coreProperties>
</file>