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62" r:id="rId12"/>
    <p:sldId id="273" r:id="rId13"/>
    <p:sldId id="274" r:id="rId14"/>
    <p:sldId id="275" r:id="rId15"/>
    <p:sldId id="263" r:id="rId16"/>
    <p:sldId id="264" r:id="rId17"/>
    <p:sldId id="265" r:id="rId18"/>
    <p:sldId id="266" r:id="rId19"/>
    <p:sldId id="267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28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BF4-0F73-57B0-D61A-EDA7C0349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AA541-9DA7-22CD-D52B-E37FDF890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CDF2-7E49-2993-7B8D-DB3949BE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6ACA-B285-A1A2-B035-CC064F20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14642-0CF9-9B39-438A-6DE349A7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1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C2E3-3F74-AB4B-E4FB-1BAF2F6C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1DB89-DAD6-B337-0FBD-FAB716E2E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5C2F-FD9C-12D1-087D-0C30FFB8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D8F-771D-1203-00E4-695F4803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3E99E-40A0-000E-5611-513E8A33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9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69B51-92B1-8713-73C5-002E96092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BE6C3-4B5B-431F-9685-3F1E79F15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28BF-8ABC-6F34-A3C8-122E6791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A724C-F609-8E10-C738-D076D3EB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86569-DD2D-F4F3-3444-58CDDCDB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0832-0621-51AC-013B-DAFBFE9A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D101-8B6E-9565-58CF-2F93B3B3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CF94-4C9E-140B-5627-B4325889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4995A-C874-678F-E64B-D2B15514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94A0B-73BB-120E-18E5-295997EF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8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4984-F2AA-8688-2DF3-AEE7C5ED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5021A-276E-0AC2-EC36-D96EC2D5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5102E-DB84-1E08-02A2-7D35A2B5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74D5-31CD-0E56-9329-2357C225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302D-9633-D7BB-4BD6-CE2F4C3A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9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9EE8-5AE4-5C4B-F3B2-330AEAFE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9D030-6454-B1C3-81C0-73B69932F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BB41D-1E93-6456-77B0-0A70B5399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C6958-AE52-3AB1-850A-C7FF7359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F232B-A8D9-CDC8-D4C6-C3DBBB75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ACB11-B63E-F983-8727-8756B8A6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E0E5-A9D8-7D1A-E7AB-65563CC7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D074C-9672-0D06-C682-6F5268BCB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94267-ECAD-BA62-5FC6-A42D0B40A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6580C-3E1D-F1BC-3990-CC60DCD05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3B9CC-4ED0-A27B-6C4D-3A2064A88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BE40C-88C5-6B3A-48F8-447E7DDC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BB7A2-0D75-C514-3C06-E5A5D34C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43C21-6B9B-3B5E-2F9D-CD4E4BBB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78E1-BE14-1232-9E44-9B8DD434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1DDB8-A2F9-0237-CD12-52A32769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B0180-2125-9362-DB58-EC23D449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31D64-28BC-90FE-D62C-B60E4800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9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6CE33-26FC-AB5B-7CDC-DA0A40D1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CB02E-AC6B-59F5-7528-05AA8F8B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F71D0-6195-FF32-96FB-BC238727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5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C148-AC51-98BB-6AC5-867FB09A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1B12-918F-9204-732D-16E6F0B58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AF7B3-2C36-F5C9-5969-7FFC58647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690C6-88E6-EED5-C760-23D344E2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B2FC-B1EC-A39D-7D75-B9B50059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7A8EB-A6B1-B278-4318-F7F58C1D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2A2B-F011-1255-D456-E5D0B91A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B6BCD-75B2-6BF0-7B1E-3A6841345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461F0-53E6-4ADF-E257-7D90FE849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91CC9-CCAD-F8BA-E5FF-C1D39BFF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4873B-A095-BE30-379B-D6C0ED4B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A7B00-9AE9-AA52-698F-A532B2CF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3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7DDFE-F147-3A81-864B-A14BA877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C219-E7E2-BAD0-73A2-73F20859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6B160-10CD-EC50-B946-02946A0EA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D0BAB6-1FA9-5040-A287-CC96FBD3FD1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17202-4F71-8BBD-DC42-564B26CD4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266C7-01E3-E6C9-2846-8F086A339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4D7B86-C7BB-EF48-AC7D-236BD687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1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5FD-DCEC-1D72-D941-A8BE3C92D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Statistic Model to Analyze Student’s Performance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68CF6-9DFE-BFE3-39A2-33C15FBFE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4546" y="5964431"/>
            <a:ext cx="5215054" cy="715149"/>
          </a:xfrm>
        </p:spPr>
        <p:txBody>
          <a:bodyPr/>
          <a:lstStyle/>
          <a:p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Xuchuan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Zheng, 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Sungki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Park, Prashant Sharma</a:t>
            </a:r>
          </a:p>
        </p:txBody>
      </p:sp>
      <p:pic>
        <p:nvPicPr>
          <p:cNvPr id="4" name="Picture 3" descr="A group of people in a meeting&#10;&#10;Description automatically generated">
            <a:extLst>
              <a:ext uri="{FF2B5EF4-FFF2-40B4-BE49-F238E27FC236}">
                <a16:creationId xmlns:a16="http://schemas.microsoft.com/office/drawing/2014/main" id="{3F22D37E-2808-2BC8-FE3C-60C59844B5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658" y="2717587"/>
            <a:ext cx="3072683" cy="257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1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806404" cy="1141652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Interaction Model</a:t>
            </a:r>
            <a:endParaRPr lang="en-US" dirty="0"/>
          </a:p>
        </p:txBody>
      </p:sp>
      <p:pic>
        <p:nvPicPr>
          <p:cNvPr id="3" name="Picture 2" descr="A close up of a text&#10;&#10;Description automatically generated">
            <a:extLst>
              <a:ext uri="{FF2B5EF4-FFF2-40B4-BE49-F238E27FC236}">
                <a16:creationId xmlns:a16="http://schemas.microsoft.com/office/drawing/2014/main" id="{21872D82-7CC9-4E16-97DD-4BB2FE0FA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934" y="522514"/>
            <a:ext cx="3957735" cy="60605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4B00D9-E1C2-3810-33B9-CB45DB62634B}"/>
              </a:ext>
            </a:extLst>
          </p:cNvPr>
          <p:cNvSpPr txBox="1">
            <a:spLocks/>
          </p:cNvSpPr>
          <p:nvPr/>
        </p:nvSpPr>
        <p:spPr>
          <a:xfrm>
            <a:off x="685983" y="3006272"/>
            <a:ext cx="5814527" cy="168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200" dirty="0"/>
              <a:t>Use the best additive model.</a:t>
            </a:r>
          </a:p>
          <a:p>
            <a:r>
              <a:rPr lang="en-CA" sz="3200" dirty="0"/>
              <a:t>All the interaction terms are significant</a:t>
            </a:r>
          </a:p>
          <a:p>
            <a:pPr lvl="1"/>
            <a:endParaRPr lang="en-CA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3569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947B-A0E2-455E-BCE5-B0C409F6E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597" y="3107094"/>
            <a:ext cx="5722774" cy="16608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Failures variable – Quantitative variable.</a:t>
            </a:r>
          </a:p>
          <a:p>
            <a:r>
              <a:rPr lang="en-US" dirty="0"/>
              <a:t>Pairs Plot</a:t>
            </a:r>
          </a:p>
          <a:p>
            <a:pPr lvl="1"/>
            <a:r>
              <a:rPr lang="en-US" dirty="0"/>
              <a:t>No clear visual indication that we should add higher order term for our variable.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43BE0-7191-2E94-1441-9F8FF0E02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9" y="2115145"/>
            <a:ext cx="5920371" cy="336192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5051D2-128C-EACE-F030-585553DBF8FA}"/>
              </a:ext>
            </a:extLst>
          </p:cNvPr>
          <p:cNvSpPr txBox="1">
            <a:spLocks/>
          </p:cNvSpPr>
          <p:nvPr/>
        </p:nvSpPr>
        <p:spPr>
          <a:xfrm>
            <a:off x="2273560" y="5719665"/>
            <a:ext cx="7738187" cy="587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However, we still try adding the higher order term</a:t>
            </a:r>
          </a:p>
        </p:txBody>
      </p:sp>
    </p:spTree>
    <p:extLst>
      <p:ext uri="{BB962C8B-B14F-4D97-AF65-F5344CB8AC3E}">
        <p14:creationId xmlns:p14="http://schemas.microsoft.com/office/powerpoint/2010/main" val="358602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Model - Cont.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7A758D-CADB-C06A-E28F-169597206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809" y="2085118"/>
            <a:ext cx="9322920" cy="487754"/>
          </a:xfrm>
        </p:spPr>
        <p:txBody>
          <a:bodyPr>
            <a:normAutofit/>
          </a:bodyPr>
          <a:lstStyle/>
          <a:p>
            <a:r>
              <a:rPr lang="en-US" dirty="0"/>
              <a:t>Comparison of Adjusted R2 and RSE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37038D-4D9A-298D-AFCE-08AF24D5A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83" y="2967302"/>
            <a:ext cx="7804249" cy="132556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97BA99-0593-DB78-2845-265E17220E1C}"/>
              </a:ext>
            </a:extLst>
          </p:cNvPr>
          <p:cNvSpPr txBox="1">
            <a:spLocks/>
          </p:cNvSpPr>
          <p:nvPr/>
        </p:nvSpPr>
        <p:spPr>
          <a:xfrm>
            <a:off x="905809" y="4560840"/>
            <a:ext cx="9322920" cy="111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Adjusted R2 increased from </a:t>
            </a:r>
            <a:r>
              <a:rPr lang="en-CA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0.22271 to 0.2384.</a:t>
            </a:r>
          </a:p>
          <a:p>
            <a:r>
              <a:rPr lang="en-CA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RSE decreased from 3.398 to 3.373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19AF549-83E1-E0C4-9F3B-3C4288366B64}"/>
              </a:ext>
            </a:extLst>
          </p:cNvPr>
          <p:cNvSpPr txBox="1">
            <a:spLocks/>
          </p:cNvSpPr>
          <p:nvPr/>
        </p:nvSpPr>
        <p:spPr>
          <a:xfrm>
            <a:off x="2822447" y="5793078"/>
            <a:ext cx="6367273" cy="699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We selected our Higher Order Model.</a:t>
            </a:r>
          </a:p>
        </p:txBody>
      </p:sp>
    </p:spTree>
    <p:extLst>
      <p:ext uri="{BB962C8B-B14F-4D97-AF65-F5344CB8AC3E}">
        <p14:creationId xmlns:p14="http://schemas.microsoft.com/office/powerpoint/2010/main" val="1232069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of our final model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7A758D-CADB-C06A-E28F-169597206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953" y="4060355"/>
            <a:ext cx="9322920" cy="487754"/>
          </a:xfrm>
        </p:spPr>
        <p:txBody>
          <a:bodyPr>
            <a:normAutofit/>
          </a:bodyPr>
          <a:lstStyle/>
          <a:p>
            <a:r>
              <a:rPr lang="en-US" dirty="0"/>
              <a:t>ANOVA (Best additive model vs Higher Order Model)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5C720-07CA-FF0D-B4B0-77934CE1B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09" y="2137073"/>
            <a:ext cx="7891144" cy="153406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D0AB1F-183D-82AC-903A-B7392A71A6A4}"/>
              </a:ext>
            </a:extLst>
          </p:cNvPr>
          <p:cNvSpPr txBox="1">
            <a:spLocks/>
          </p:cNvSpPr>
          <p:nvPr/>
        </p:nvSpPr>
        <p:spPr>
          <a:xfrm>
            <a:off x="1058209" y="1761657"/>
            <a:ext cx="9322920" cy="487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ANOVA (Interaction Model vs Higher Order Model)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85914C-E604-C7A1-8D45-79364E7E4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53" y="4618189"/>
            <a:ext cx="7864879" cy="13227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7145FB-F755-E4F3-5D87-D1575C936C95}"/>
              </a:ext>
            </a:extLst>
          </p:cNvPr>
          <p:cNvSpPr txBox="1"/>
          <p:nvPr/>
        </p:nvSpPr>
        <p:spPr>
          <a:xfrm>
            <a:off x="8917602" y="2637109"/>
            <a:ext cx="31645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-P-value </a:t>
            </a:r>
            <a:r>
              <a:rPr lang="en-CA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8.087e-05</a:t>
            </a:r>
            <a:r>
              <a:rPr lang="en-CA" b="1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Malgun Gothic" panose="020B0503020000020004" pitchFamily="34" charset="-127"/>
                <a:cs typeface="Times New Roman" panose="02020603050405020304" pitchFamily="18" charset="0"/>
              </a:rPr>
              <a:t> &lt; α=0.05</a:t>
            </a:r>
          </a:p>
          <a:p>
            <a:r>
              <a:rPr lang="en-US" b="1" dirty="0"/>
              <a:t>- Reject the null hypothesis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D1BB6-EAB6-DFEB-2AE2-9F035E3F4EAF}"/>
              </a:ext>
            </a:extLst>
          </p:cNvPr>
          <p:cNvSpPr txBox="1"/>
          <p:nvPr/>
        </p:nvSpPr>
        <p:spPr>
          <a:xfrm>
            <a:off x="9137611" y="4937325"/>
            <a:ext cx="32426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-P-value </a:t>
            </a:r>
            <a:r>
              <a:rPr lang="en-CA" sz="18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2.008e-05</a:t>
            </a:r>
            <a:r>
              <a:rPr lang="en-CA" b="1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Malgun Gothic" panose="020B0503020000020004" pitchFamily="34" charset="-127"/>
                <a:cs typeface="Times New Roman" panose="02020603050405020304" pitchFamily="18" charset="0"/>
              </a:rPr>
              <a:t> &lt; α=0.05</a:t>
            </a:r>
          </a:p>
          <a:p>
            <a:r>
              <a:rPr lang="en-US" b="1" dirty="0"/>
              <a:t>- Reject the null hypothesis</a:t>
            </a:r>
          </a:p>
          <a:p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B1A6CC-F73B-509D-15E8-7080F0F3FB41}"/>
              </a:ext>
            </a:extLst>
          </p:cNvPr>
          <p:cNvSpPr txBox="1"/>
          <p:nvPr/>
        </p:nvSpPr>
        <p:spPr>
          <a:xfrm>
            <a:off x="3560463" y="3590666"/>
            <a:ext cx="336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Higher Order Model is Better.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46A449-8DB5-7F76-E696-629B3FA09EED}"/>
              </a:ext>
            </a:extLst>
          </p:cNvPr>
          <p:cNvSpPr txBox="1"/>
          <p:nvPr/>
        </p:nvSpPr>
        <p:spPr>
          <a:xfrm>
            <a:off x="3560462" y="5940919"/>
            <a:ext cx="314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Higher Order Model is Better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49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4C38-D035-3558-FE16-B83BFA9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693E817-C6CC-69EB-4B8B-55893BB54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88" y="1497137"/>
            <a:ext cx="7816375" cy="49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1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AADC-06C4-DC99-D496-8438D5B6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174EB-60EA-56D0-655F-741509E32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Linearity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Equal Variance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Normality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Independence 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Multi-Collinearity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1486859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F1EC-0A54-5FDA-1560-BD71ED1E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1F5F-6130-443C-8192-D2120AAB4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23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2144-EA96-7697-63E3-2DAC78AD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5F98-321D-6497-D3A5-B6DFD7EE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variables has positive impact like desire to go for higher education, spending time with friends, extra school support.</a:t>
            </a:r>
          </a:p>
          <a:p>
            <a:r>
              <a:rPr lang="en-US" dirty="0"/>
              <a:t>Variables like alcohol consumption, romantic relation, number of past failures has negative impact.</a:t>
            </a:r>
          </a:p>
          <a:p>
            <a:r>
              <a:rPr lang="en-US" dirty="0"/>
              <a:t>Adjusted R</a:t>
            </a:r>
            <a:r>
              <a:rPr lang="en-US" baseline="30000" dirty="0"/>
              <a:t>2 </a:t>
            </a:r>
            <a:r>
              <a:rPr lang="en-US" dirty="0"/>
              <a:t>is 23.84% which is not high, but our model met all the assumptions.</a:t>
            </a:r>
          </a:p>
          <a:p>
            <a:r>
              <a:rPr lang="en-US" dirty="0"/>
              <a:t>But it confirmed that social and demographic variables do play role in student’s academic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31152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2F6B-5816-F460-809C-7F6D5782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9E45-159D-7819-E2C0-E5A5B988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15000"/>
              </a:lnSpc>
              <a:spcAft>
                <a:spcPts val="800"/>
              </a:spcAft>
            </a:pPr>
            <a:r>
              <a:rPr lang="en-CA" sz="1800" i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Kolmogorov–Smirnov test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(n.d.). Retrieved from Wikipedia:</a:t>
            </a:r>
            <a:b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https://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en.wikipedia.org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/wiki/Kolmogorov–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Smirnov_test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#:~:text=Various%20studies%20have%20found%20that,samples%20with%20many%20identical%20values</a:t>
            </a:r>
          </a:p>
          <a:p>
            <a:pPr marL="457200" indent="-457200">
              <a:lnSpc>
                <a:spcPct val="115000"/>
              </a:lnSpc>
              <a:spcAft>
                <a:spcPts val="800"/>
              </a:spcAft>
            </a:pPr>
            <a:r>
              <a:rPr lang="en-CA" sz="1800" i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Student Performance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(n.d.). Retrieved from UC Irvine Machine Learning Repository:</a:t>
            </a:r>
            <a:b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https://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archive.ics.uci.edu</a:t>
            </a: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/dataset/320/</a:t>
            </a:r>
            <a:r>
              <a:rPr lang="en-CA" sz="18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student+performance</a:t>
            </a:r>
            <a:endParaRPr lang="en-CA" sz="18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43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9E7C-DBC4-E8DE-716B-D03CDAF1C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3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539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alking up a trophy on top of books&#10;&#10;Description automatically generated">
            <a:extLst>
              <a:ext uri="{FF2B5EF4-FFF2-40B4-BE49-F238E27FC236}">
                <a16:creationId xmlns:a16="http://schemas.microsoft.com/office/drawing/2014/main" id="{396153BB-CB75-94C6-B397-91785B7C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086" y="51455"/>
            <a:ext cx="3400643" cy="2687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FB65F3-9014-6751-F0FE-473082FA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E283-C690-EBDD-FCB3-FE99FEC7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Academic success is very important for bright future.</a:t>
            </a:r>
          </a:p>
          <a:p>
            <a:r>
              <a:rPr lang="en-US" dirty="0"/>
              <a:t>A good school and good teacher are important</a:t>
            </a:r>
          </a:p>
          <a:p>
            <a:r>
              <a:rPr lang="en-US" dirty="0"/>
              <a:t>But is there anything else ?</a:t>
            </a:r>
          </a:p>
          <a:p>
            <a:r>
              <a:rPr lang="en-US" dirty="0"/>
              <a:t>Does the social and demographic factors has any impact on student’s grade ?</a:t>
            </a:r>
          </a:p>
          <a:p>
            <a:r>
              <a:rPr lang="en-US" dirty="0"/>
              <a:t>Children of educated parent perform better in school ?</a:t>
            </a:r>
          </a:p>
          <a:p>
            <a:r>
              <a:rPr lang="en-US" dirty="0"/>
              <a:t>Spending time with friends can decrease the grade ?</a:t>
            </a:r>
          </a:p>
        </p:txBody>
      </p:sp>
    </p:spTree>
    <p:extLst>
      <p:ext uri="{BB962C8B-B14F-4D97-AF65-F5344CB8AC3E}">
        <p14:creationId xmlns:p14="http://schemas.microsoft.com/office/powerpoint/2010/main" val="205407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1028-9E1A-0683-04D5-4F454071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B95A-5D26-BA54-9BD5-035234D45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collected from </a:t>
            </a:r>
            <a:r>
              <a:rPr lang="en-CA" dirty="0"/>
              <a:t>2 Portuguese schools for 2 subjects: Math and Portuguese.</a:t>
            </a:r>
          </a:p>
          <a:p>
            <a:r>
              <a:rPr lang="en-US" dirty="0"/>
              <a:t>There are 649 rows and 33 variables.</a:t>
            </a:r>
          </a:p>
          <a:p>
            <a:r>
              <a:rPr lang="en-US" dirty="0"/>
              <a:t>It records information like family size, parent’s education, parent’s occupation, travel time to school, romantic relations, final grade in class and many more.</a:t>
            </a:r>
          </a:p>
          <a:p>
            <a:r>
              <a:rPr lang="en-US" dirty="0"/>
              <a:t>The dependent variable is final grade (G3).</a:t>
            </a:r>
          </a:p>
          <a:p>
            <a:r>
              <a:rPr lang="en-US" dirty="0"/>
              <a:t>Most of the information is available as ordinal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98105E-09C4-A5C5-7D30-A589D4D46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31571"/>
              </p:ext>
            </p:extLst>
          </p:nvPr>
        </p:nvGraphicFramePr>
        <p:xfrm>
          <a:off x="748990" y="530096"/>
          <a:ext cx="10694020" cy="473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103">
                  <a:extLst>
                    <a:ext uri="{9D8B030D-6E8A-4147-A177-3AD203B41FA5}">
                      <a16:colId xmlns:a16="http://schemas.microsoft.com/office/drawing/2014/main" val="1429109705"/>
                    </a:ext>
                  </a:extLst>
                </a:gridCol>
                <a:gridCol w="3111190">
                  <a:extLst>
                    <a:ext uri="{9D8B030D-6E8A-4147-A177-3AD203B41FA5}">
                      <a16:colId xmlns:a16="http://schemas.microsoft.com/office/drawing/2014/main" val="929335426"/>
                    </a:ext>
                  </a:extLst>
                </a:gridCol>
                <a:gridCol w="3490332">
                  <a:extLst>
                    <a:ext uri="{9D8B030D-6E8A-4147-A177-3AD203B41FA5}">
                      <a16:colId xmlns:a16="http://schemas.microsoft.com/office/drawing/2014/main" val="1390910957"/>
                    </a:ext>
                  </a:extLst>
                </a:gridCol>
                <a:gridCol w="2241395">
                  <a:extLst>
                    <a:ext uri="{9D8B030D-6E8A-4147-A177-3AD203B41FA5}">
                      <a16:colId xmlns:a16="http://schemas.microsoft.com/office/drawing/2014/main" val="3826171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Name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studytime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weekly study time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(Numeric: 1 - &lt;2 hours, 2 - 2 to 5 hours, 3 - 5 to 10 hours, or 4 - &gt;10 hours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  <a:r>
                        <a:rPr lang="en-CA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5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past class failures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numeric: n if 1&lt;=n&lt;3, else 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275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schoolsup</a:t>
                      </a:r>
                      <a:endParaRPr lang="en-CA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 educational support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binary: yes or 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7432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589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wants to take higher education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binary: yes or 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962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health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health status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numeric: from 1 - very bad to 5 - very good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27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romantic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a romantic relationship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binary: yes or 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293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grade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numeric: from 0 to 20, output target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432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Quantitative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44838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51CA9B-0935-593D-62A2-41AC7EEAFDE6}"/>
              </a:ext>
            </a:extLst>
          </p:cNvPr>
          <p:cNvSpPr txBox="1"/>
          <p:nvPr/>
        </p:nvSpPr>
        <p:spPr>
          <a:xfrm>
            <a:off x="3367668" y="5542156"/>
            <a:ext cx="545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of the variables from our dataset</a:t>
            </a:r>
          </a:p>
        </p:txBody>
      </p:sp>
    </p:spTree>
    <p:extLst>
      <p:ext uri="{BB962C8B-B14F-4D97-AF65-F5344CB8AC3E}">
        <p14:creationId xmlns:p14="http://schemas.microsoft.com/office/powerpoint/2010/main" val="114661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D40B-A410-FACE-4FF0-EFAAD5BB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C832C-3320-3E87-EF5C-0BE7C728F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Build full additive model.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Use forward selection procedure to find significant variables.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Compare Full model with Final Additive model.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Check for interaction between variables and higher order terms.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Check usability of final model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Provide final model for G3.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1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Verify assumptions for multi-linear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150284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Additive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1DC0B-954F-4D28-A068-AA73BD3FE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4959"/>
            <a:ext cx="10515600" cy="553434"/>
          </a:xfrm>
        </p:spPr>
        <p:txBody>
          <a:bodyPr/>
          <a:lstStyle/>
          <a:p>
            <a:r>
              <a:rPr lang="en-US" dirty="0"/>
              <a:t>ANOVA Test (Null Model vs. Full Model)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5155B-3609-CD7F-D714-AA8915C1A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084" y="1433078"/>
            <a:ext cx="5352724" cy="1002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73521E-5635-7B7E-8B12-277AC3DE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020" y="3228393"/>
            <a:ext cx="8160403" cy="136213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38200" y="4945120"/>
            <a:ext cx="10515600" cy="18411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P-value </a:t>
            </a:r>
            <a:r>
              <a:rPr lang="en-CA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ea typeface="Malgun Gothic" panose="020B0503020000020004" pitchFamily="34" charset="-127"/>
                <a:cs typeface="Times New Roman" panose="02020603050405020304" pitchFamily="18" charset="0"/>
              </a:rPr>
              <a:t>2.2e-16 &lt; α=0.05</a:t>
            </a:r>
            <a:endParaRPr lang="en-US" dirty="0"/>
          </a:p>
          <a:p>
            <a:r>
              <a:rPr lang="en-US" dirty="0"/>
              <a:t>Clearly reject the null hypothesis.</a:t>
            </a:r>
          </a:p>
          <a:p>
            <a:r>
              <a:rPr lang="en-US" dirty="0"/>
              <a:t>At least one of student performance variables must be related to Final grade (G3).</a:t>
            </a:r>
          </a:p>
        </p:txBody>
      </p:sp>
    </p:spTree>
    <p:extLst>
      <p:ext uri="{BB962C8B-B14F-4D97-AF65-F5344CB8AC3E}">
        <p14:creationId xmlns:p14="http://schemas.microsoft.com/office/powerpoint/2010/main" val="237271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6404" cy="1325563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Individual T-test to find significant variables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29060" y="2808513"/>
            <a:ext cx="10515600" cy="35176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Use </a:t>
            </a:r>
            <a:r>
              <a:rPr lang="en-CA" i="1" dirty="0"/>
              <a:t>Forward selection procedure </a:t>
            </a:r>
            <a:r>
              <a:rPr lang="en-CA" dirty="0"/>
              <a:t>(33 variables)</a:t>
            </a:r>
          </a:p>
          <a:p>
            <a:r>
              <a:rPr lang="en-CA" dirty="0"/>
              <a:t>8 Variables are significant.</a:t>
            </a:r>
          </a:p>
          <a:p>
            <a:pPr lvl="1"/>
            <a:r>
              <a:rPr lang="en-CA" dirty="0"/>
              <a:t>Failures</a:t>
            </a:r>
          </a:p>
          <a:p>
            <a:pPr lvl="1"/>
            <a:r>
              <a:rPr lang="en-CA" dirty="0"/>
              <a:t>Study Time</a:t>
            </a:r>
          </a:p>
          <a:p>
            <a:pPr lvl="1"/>
            <a:r>
              <a:rPr lang="en-CA" dirty="0"/>
              <a:t>School Support</a:t>
            </a:r>
          </a:p>
          <a:p>
            <a:pPr lvl="1"/>
            <a:r>
              <a:rPr lang="en-CA" dirty="0"/>
              <a:t>Daily Alcohol Consumption</a:t>
            </a:r>
          </a:p>
          <a:p>
            <a:pPr lvl="1"/>
            <a:r>
              <a:rPr lang="en-CA" dirty="0"/>
              <a:t>Health</a:t>
            </a:r>
          </a:p>
          <a:p>
            <a:pPr lvl="1"/>
            <a:r>
              <a:rPr lang="en-CA" dirty="0"/>
              <a:t>Romantic</a:t>
            </a:r>
          </a:p>
          <a:p>
            <a:pPr lvl="1"/>
            <a:r>
              <a:rPr lang="en-CA" dirty="0"/>
              <a:t>Family Size</a:t>
            </a:r>
          </a:p>
          <a:p>
            <a:pPr lvl="1"/>
            <a:r>
              <a:rPr lang="en-CA" dirty="0"/>
              <a:t>Going out with Friends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29982A-03EF-4C57-CC0A-4029886BD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668" y="1671489"/>
            <a:ext cx="3844095" cy="99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1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6404" cy="1325563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Individual T-test to find significant variables - Cont. 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38200" y="2059673"/>
            <a:ext cx="10515600" cy="4665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The best additive model is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FF99D5D-9D6E-688D-16CC-A76F3D838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97" y="2895190"/>
            <a:ext cx="10631507" cy="214333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8A68C8-26E8-9C3C-906B-8DF2F935A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470135"/>
              </p:ext>
            </p:extLst>
          </p:nvPr>
        </p:nvGraphicFramePr>
        <p:xfrm>
          <a:off x="1135888" y="5209370"/>
          <a:ext cx="1021791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328">
                  <a:extLst>
                    <a:ext uri="{9D8B030D-6E8A-4147-A177-3AD203B41FA5}">
                      <a16:colId xmlns:a16="http://schemas.microsoft.com/office/drawing/2014/main" val="1854365020"/>
                    </a:ext>
                  </a:extLst>
                </a:gridCol>
                <a:gridCol w="8482584">
                  <a:extLst>
                    <a:ext uri="{9D8B030D-6E8A-4147-A177-3AD203B41FA5}">
                      <a16:colId xmlns:a16="http://schemas.microsoft.com/office/drawing/2014/main" val="1171556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0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Student Desire to go for higher study, Study Time, Family Size, Goin out with Friends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5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Past Course Failure, School Support, Alcohol Consumption, Current Health Status, Romantic 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3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98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D88-9382-52E2-FF7D-ECD02CE2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6404" cy="1325563"/>
          </a:xfrm>
        </p:spPr>
        <p:txBody>
          <a:bodyPr/>
          <a:lstStyle/>
          <a:p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Compare Full Model with the </a:t>
            </a:r>
            <a:r>
              <a:rPr lang="en-CA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Best</a:t>
            </a:r>
            <a:r>
              <a:rPr lang="en-CA" sz="44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Additive Model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7C2BEA-C622-725F-8934-8492888A98DD}"/>
              </a:ext>
            </a:extLst>
          </p:cNvPr>
          <p:cNvSpPr txBox="1">
            <a:spLocks/>
          </p:cNvSpPr>
          <p:nvPr/>
        </p:nvSpPr>
        <p:spPr>
          <a:xfrm>
            <a:off x="838200" y="2059673"/>
            <a:ext cx="10515600" cy="4665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Comparison of Adjusted R2 and RSE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591D4E-F49B-1059-CDD0-73FF072EC066}"/>
              </a:ext>
            </a:extLst>
          </p:cNvPr>
          <p:cNvSpPr txBox="1">
            <a:spLocks/>
          </p:cNvSpPr>
          <p:nvPr/>
        </p:nvSpPr>
        <p:spPr>
          <a:xfrm>
            <a:off x="838200" y="4331796"/>
            <a:ext cx="10515600" cy="1584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Adjusted R square has decreased, </a:t>
            </a:r>
            <a:r>
              <a:rPr lang="en-CA" i="1" dirty="0"/>
              <a:t>but</a:t>
            </a:r>
            <a:r>
              <a:rPr lang="en-CA" dirty="0"/>
              <a:t> it is better to have less Adjusted R square than over-fitting the model.</a:t>
            </a:r>
          </a:p>
          <a:p>
            <a:r>
              <a:rPr lang="en-CA" dirty="0"/>
              <a:t>We chose the best Additive Model.</a:t>
            </a:r>
          </a:p>
          <a:p>
            <a:pPr lvl="1"/>
            <a:endParaRPr lang="en-CA" dirty="0"/>
          </a:p>
          <a:p>
            <a:endParaRPr lang="en-US" dirty="0"/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8AD53DFF-DE2F-F723-70B7-E02056A9CC74}"/>
              </a:ext>
            </a:extLst>
          </p:cNvPr>
          <p:cNvSpPr/>
          <p:nvPr/>
        </p:nvSpPr>
        <p:spPr>
          <a:xfrm>
            <a:off x="8173616" y="3274339"/>
            <a:ext cx="485192" cy="389301"/>
          </a:xfrm>
          <a:prstGeom prst="curvedLef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889068-94D6-C467-D053-A423DC326808}"/>
              </a:ext>
            </a:extLst>
          </p:cNvPr>
          <p:cNvSpPr txBox="1"/>
          <p:nvPr/>
        </p:nvSpPr>
        <p:spPr>
          <a:xfrm>
            <a:off x="8730525" y="3249664"/>
            <a:ext cx="97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/>
              <a:t>0.0257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342C77C-B0B4-4ECB-6918-A5FB4B780EAF}"/>
              </a:ext>
            </a:extLst>
          </p:cNvPr>
          <p:cNvSpPr/>
          <p:nvPr/>
        </p:nvSpPr>
        <p:spPr>
          <a:xfrm>
            <a:off x="9592236" y="3312419"/>
            <a:ext cx="134470" cy="2600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8703B-045E-A719-C42F-7FAB69A1A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21" y="2750591"/>
            <a:ext cx="6224116" cy="113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6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812</Words>
  <Application>Microsoft Office PowerPoint</Application>
  <PresentationFormat>Widescreen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Malgun Gothic</vt:lpstr>
      <vt:lpstr>Aptos</vt:lpstr>
      <vt:lpstr>Aptos Display</vt:lpstr>
      <vt:lpstr>Arial</vt:lpstr>
      <vt:lpstr>Office Theme</vt:lpstr>
      <vt:lpstr>Statistic Model to Analyze Student’s Performance</vt:lpstr>
      <vt:lpstr>Introduction</vt:lpstr>
      <vt:lpstr>Dataset</vt:lpstr>
      <vt:lpstr>PowerPoint Presentation</vt:lpstr>
      <vt:lpstr>Methodology</vt:lpstr>
      <vt:lpstr>Full Additive Model</vt:lpstr>
      <vt:lpstr>Individual T-test to find significant variables</vt:lpstr>
      <vt:lpstr>Individual T-test to find significant variables - Cont. </vt:lpstr>
      <vt:lpstr>Compare Full Model with the Best Additive Model</vt:lpstr>
      <vt:lpstr>Interaction Model</vt:lpstr>
      <vt:lpstr>Higher Order Model</vt:lpstr>
      <vt:lpstr>Higher Order Model - Cont.</vt:lpstr>
      <vt:lpstr>Usability of our final model</vt:lpstr>
      <vt:lpstr>Final Model</vt:lpstr>
      <vt:lpstr>Assumption Verification</vt:lpstr>
      <vt:lpstr>PowerPoint Presentation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 Model to Analyze Student’s Performance</dc:title>
  <dc:creator>Prashant Sharma</dc:creator>
  <cp:lastModifiedBy>Sungki Park</cp:lastModifiedBy>
  <cp:revision>64</cp:revision>
  <cp:lastPrinted>2024-04-08T15:37:48Z</cp:lastPrinted>
  <dcterms:created xsi:type="dcterms:W3CDTF">2024-04-05T19:58:50Z</dcterms:created>
  <dcterms:modified xsi:type="dcterms:W3CDTF">2024-04-08T15:49:38Z</dcterms:modified>
</cp:coreProperties>
</file>