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6404" cy="1141652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Interaction Model</a:t>
            </a:r>
            <a:endParaRPr lang="en-US" dirty="0"/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21872D82-7CC9-4E16-97DD-4BB2FE0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4" y="522514"/>
            <a:ext cx="3957735" cy="60605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B00D9-E1C2-3810-33B9-CB45DB62634B}"/>
              </a:ext>
            </a:extLst>
          </p:cNvPr>
          <p:cNvSpPr txBox="1">
            <a:spLocks/>
          </p:cNvSpPr>
          <p:nvPr/>
        </p:nvSpPr>
        <p:spPr>
          <a:xfrm>
            <a:off x="685983" y="3006272"/>
            <a:ext cx="5814527" cy="1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Use the best additive model.</a:t>
            </a:r>
          </a:p>
          <a:p>
            <a:r>
              <a:rPr lang="en-CA" sz="3200" dirty="0"/>
              <a:t>All the interaction terms are significant</a:t>
            </a:r>
          </a:p>
          <a:p>
            <a:pPr lvl="1"/>
            <a:endParaRPr lang="en-CA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5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97" y="3107094"/>
            <a:ext cx="5722774" cy="1660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Failures variable – Quantitative variable.</a:t>
            </a:r>
          </a:p>
          <a:p>
            <a:r>
              <a:rPr lang="en-US" dirty="0"/>
              <a:t>Pairs Plot</a:t>
            </a:r>
          </a:p>
          <a:p>
            <a:pPr lvl="1"/>
            <a:r>
              <a:rPr lang="en-US" dirty="0"/>
              <a:t>No clear visual indication that we should add higher order term for our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3BE0-7191-2E94-1441-9F8FF0E0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" y="2115145"/>
            <a:ext cx="5920371" cy="3361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51D2-128C-EACE-F030-585553DBF8FA}"/>
              </a:ext>
            </a:extLst>
          </p:cNvPr>
          <p:cNvSpPr txBox="1">
            <a:spLocks/>
          </p:cNvSpPr>
          <p:nvPr/>
        </p:nvSpPr>
        <p:spPr>
          <a:xfrm>
            <a:off x="2273560" y="5719665"/>
            <a:ext cx="7738187" cy="587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However, we still try adding the higher order term</a:t>
            </a:r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 - Cont.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09" y="2085118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Comparison of Adjusted R2 and 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038D-4D9A-298D-AFCE-08AF24D5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3" y="2967302"/>
            <a:ext cx="7804249" cy="13255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A99-0593-DB78-2845-265E17220E1C}"/>
              </a:ext>
            </a:extLst>
          </p:cNvPr>
          <p:cNvSpPr txBox="1">
            <a:spLocks/>
          </p:cNvSpPr>
          <p:nvPr/>
        </p:nvSpPr>
        <p:spPr>
          <a:xfrm>
            <a:off x="905809" y="4560840"/>
            <a:ext cx="9322920" cy="111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Adjusted R2 increased from </a:t>
            </a:r>
            <a:r>
              <a:rPr lang="en-CA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0.22271 to 0.2384.</a:t>
            </a:r>
          </a:p>
          <a:p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RSE decreased from 3.398 to 3.373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9AF549-83E1-E0C4-9F3B-3C4288366B64}"/>
              </a:ext>
            </a:extLst>
          </p:cNvPr>
          <p:cNvSpPr txBox="1">
            <a:spLocks/>
          </p:cNvSpPr>
          <p:nvPr/>
        </p:nvSpPr>
        <p:spPr>
          <a:xfrm>
            <a:off x="2822447" y="5793078"/>
            <a:ext cx="6367273" cy="69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 selected our Higher Order Model.</a:t>
            </a:r>
          </a:p>
        </p:txBody>
      </p:sp>
    </p:spTree>
    <p:extLst>
      <p:ext uri="{BB962C8B-B14F-4D97-AF65-F5344CB8AC3E}">
        <p14:creationId xmlns:p14="http://schemas.microsoft.com/office/powerpoint/2010/main" val="12320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our final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3" y="4060355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ANOVA (Best additive model vs Higher Order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20-07CA-FF0D-B4B0-77934CE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9" y="2137073"/>
            <a:ext cx="7891144" cy="15340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D0AB1F-183D-82AC-903A-B7392A71A6A4}"/>
              </a:ext>
            </a:extLst>
          </p:cNvPr>
          <p:cNvSpPr txBox="1">
            <a:spLocks/>
          </p:cNvSpPr>
          <p:nvPr/>
        </p:nvSpPr>
        <p:spPr>
          <a:xfrm>
            <a:off x="1058209" y="1761657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ANOVA (Interaction Model vs Higher Order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914C-E604-C7A1-8D45-79364E7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3" y="4618189"/>
            <a:ext cx="7864879" cy="1322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145FB-F755-E4F3-5D87-D1575C936C95}"/>
              </a:ext>
            </a:extLst>
          </p:cNvPr>
          <p:cNvSpPr txBox="1"/>
          <p:nvPr/>
        </p:nvSpPr>
        <p:spPr>
          <a:xfrm>
            <a:off x="8917602" y="2637109"/>
            <a:ext cx="316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8.087e-05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D1BB6-EAB6-DFEB-2AE2-9F035E3F4EAF}"/>
              </a:ext>
            </a:extLst>
          </p:cNvPr>
          <p:cNvSpPr txBox="1"/>
          <p:nvPr/>
        </p:nvSpPr>
        <p:spPr>
          <a:xfrm>
            <a:off x="9137611" y="4937325"/>
            <a:ext cx="324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2.008e-05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1A6CC-F73B-509D-15E8-7080F0F3FB41}"/>
              </a:ext>
            </a:extLst>
          </p:cNvPr>
          <p:cNvSpPr txBox="1"/>
          <p:nvPr/>
        </p:nvSpPr>
        <p:spPr>
          <a:xfrm>
            <a:off x="3560463" y="3590666"/>
            <a:ext cx="33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6A449-8DB5-7F76-E696-629B3FA09EED}"/>
              </a:ext>
            </a:extLst>
          </p:cNvPr>
          <p:cNvSpPr txBox="1"/>
          <p:nvPr/>
        </p:nvSpPr>
        <p:spPr>
          <a:xfrm>
            <a:off x="3560462" y="5940919"/>
            <a:ext cx="31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93E817-C6CC-69EB-4B8B-55893BB5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88" y="1497137"/>
            <a:ext cx="7816375" cy="4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 for G3.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4959"/>
            <a:ext cx="10515600" cy="553434"/>
          </a:xfrm>
        </p:spPr>
        <p:txBody>
          <a:bodyPr/>
          <a:lstStyle/>
          <a:p>
            <a:r>
              <a:rPr lang="en-US" dirty="0"/>
              <a:t>ANOVA Test (Null Model vs. Full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155B-3609-CD7F-D714-AA8915C1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4" y="1433078"/>
            <a:ext cx="5352724" cy="100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3521E-5635-7B7E-8B12-277AC3DE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0" y="3228393"/>
            <a:ext cx="8160403" cy="1362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4945120"/>
            <a:ext cx="10515600" cy="1841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 </a:t>
            </a:r>
            <a:r>
              <a:rPr lang="en-CA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2.2e-16 &lt; α=0.05</a:t>
            </a:r>
            <a:endParaRPr lang="en-US" dirty="0"/>
          </a:p>
          <a:p>
            <a:r>
              <a:rPr lang="en-US" dirty="0"/>
              <a:t>Clearly reject the null hypothesis.</a:t>
            </a:r>
          </a:p>
          <a:p>
            <a:r>
              <a:rPr lang="en-US" dirty="0"/>
              <a:t>At least one of student performance variables must be related to Final grade (G3).</a:t>
            </a:r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29060" y="2808513"/>
            <a:ext cx="10515600" cy="351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Use </a:t>
            </a:r>
            <a:r>
              <a:rPr lang="en-CA" i="1" dirty="0"/>
              <a:t>Forward selection procedure </a:t>
            </a:r>
            <a:r>
              <a:rPr lang="en-CA" dirty="0"/>
              <a:t>(33 variables)</a:t>
            </a:r>
          </a:p>
          <a:p>
            <a:r>
              <a:rPr lang="en-CA" dirty="0"/>
              <a:t>8 Variables are significant.</a:t>
            </a:r>
          </a:p>
          <a:p>
            <a:pPr lvl="1"/>
            <a:r>
              <a:rPr lang="en-CA" dirty="0"/>
              <a:t>Failures</a:t>
            </a:r>
          </a:p>
          <a:p>
            <a:pPr lvl="1"/>
            <a:r>
              <a:rPr lang="en-CA" dirty="0"/>
              <a:t>Study Time</a:t>
            </a:r>
          </a:p>
          <a:p>
            <a:pPr lvl="1"/>
            <a:r>
              <a:rPr lang="en-CA" dirty="0"/>
              <a:t>School Support</a:t>
            </a:r>
          </a:p>
          <a:p>
            <a:pPr lvl="1"/>
            <a:r>
              <a:rPr lang="en-CA" dirty="0"/>
              <a:t>Daily Alcohol Consumption</a:t>
            </a:r>
          </a:p>
          <a:p>
            <a:pPr lvl="1"/>
            <a:r>
              <a:rPr lang="en-CA" dirty="0"/>
              <a:t>Health</a:t>
            </a:r>
          </a:p>
          <a:p>
            <a:pPr lvl="1"/>
            <a:r>
              <a:rPr lang="en-CA" dirty="0"/>
              <a:t>Romantic</a:t>
            </a:r>
          </a:p>
          <a:p>
            <a:pPr lvl="1"/>
            <a:r>
              <a:rPr lang="en-CA" dirty="0"/>
              <a:t>Family Size</a:t>
            </a:r>
          </a:p>
          <a:p>
            <a:pPr lvl="1"/>
            <a:r>
              <a:rPr lang="en-CA" dirty="0"/>
              <a:t>Going out with Friends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982A-03EF-4C57-CC0A-4029886B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68" y="1671489"/>
            <a:ext cx="3844095" cy="9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 - Cont.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best additive model is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F99D5D-9D6E-688D-16CC-A76F3D8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97" y="2895190"/>
            <a:ext cx="10631507" cy="21433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A68C8-26E8-9C3C-906B-8DF2F935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0135"/>
              </p:ext>
            </p:extLst>
          </p:nvPr>
        </p:nvGraphicFramePr>
        <p:xfrm>
          <a:off x="1135888" y="5209370"/>
          <a:ext cx="102179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28">
                  <a:extLst>
                    <a:ext uri="{9D8B030D-6E8A-4147-A177-3AD203B41FA5}">
                      <a16:colId xmlns:a16="http://schemas.microsoft.com/office/drawing/2014/main" val="1854365020"/>
                    </a:ext>
                  </a:extLst>
                </a:gridCol>
                <a:gridCol w="8482584">
                  <a:extLst>
                    <a:ext uri="{9D8B030D-6E8A-4147-A177-3AD203B41FA5}">
                      <a16:colId xmlns:a16="http://schemas.microsoft.com/office/drawing/2014/main" val="117155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0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Desire to go for higher study, Study Time, Family Size, Goin out with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Past Course Failure, School Support, Alcohol Consumption, Current Health Status, Romantic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the Final Additive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Adjusted R2 and RSE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4009A-57F4-A49D-51E8-890CFFA0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64" y="2689094"/>
            <a:ext cx="6001880" cy="11704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91D4E-F49B-1059-CDD0-73FF072EC066}"/>
              </a:ext>
            </a:extLst>
          </p:cNvPr>
          <p:cNvSpPr txBox="1">
            <a:spLocks/>
          </p:cNvSpPr>
          <p:nvPr/>
        </p:nvSpPr>
        <p:spPr>
          <a:xfrm>
            <a:off x="838200" y="4331796"/>
            <a:ext cx="10515600" cy="158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Adjusted R square has decreased, </a:t>
            </a:r>
            <a:r>
              <a:rPr lang="en-CA" i="1" dirty="0"/>
              <a:t>but</a:t>
            </a:r>
            <a:r>
              <a:rPr lang="en-CA" dirty="0"/>
              <a:t> it is better to have less Adjusted R square than over-fitting the model.</a:t>
            </a:r>
          </a:p>
          <a:p>
            <a:r>
              <a:rPr lang="en-CA" dirty="0"/>
              <a:t>We chose the best Additive Model.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D53DFF-DE2F-F723-70B7-E02056A9CC74}"/>
              </a:ext>
            </a:extLst>
          </p:cNvPr>
          <p:cNvSpPr/>
          <p:nvPr/>
        </p:nvSpPr>
        <p:spPr>
          <a:xfrm>
            <a:off x="8173616" y="3274339"/>
            <a:ext cx="485192" cy="3893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89068-94D6-C467-D053-A423DC326808}"/>
              </a:ext>
            </a:extLst>
          </p:cNvPr>
          <p:cNvSpPr txBox="1"/>
          <p:nvPr/>
        </p:nvSpPr>
        <p:spPr>
          <a:xfrm>
            <a:off x="8730525" y="3249664"/>
            <a:ext cx="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0.0257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42C77C-B0B4-4ECB-6918-A5FB4B780EAF}"/>
              </a:ext>
            </a:extLst>
          </p:cNvPr>
          <p:cNvSpPr/>
          <p:nvPr/>
        </p:nvSpPr>
        <p:spPr>
          <a:xfrm>
            <a:off x="9592236" y="3312419"/>
            <a:ext cx="134470" cy="260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812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Malgun Gothic</vt:lpstr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Full Additive Model</vt:lpstr>
      <vt:lpstr>Individual T-test to find significant variables</vt:lpstr>
      <vt:lpstr>Individual T-test to find significant variables - Cont. </vt:lpstr>
      <vt:lpstr>Compare Full Model with the Final Additive Model</vt:lpstr>
      <vt:lpstr>Interaction Model</vt:lpstr>
      <vt:lpstr>Higher Order Model</vt:lpstr>
      <vt:lpstr>Higher Order Model - Cont.</vt:lpstr>
      <vt:lpstr>Usability of our final model</vt:lpstr>
      <vt:lpstr>Final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Sungki Park</cp:lastModifiedBy>
  <cp:revision>62</cp:revision>
  <dcterms:created xsi:type="dcterms:W3CDTF">2024-04-05T19:58:50Z</dcterms:created>
  <dcterms:modified xsi:type="dcterms:W3CDTF">2024-04-08T15:33:19Z</dcterms:modified>
</cp:coreProperties>
</file>