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0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1" r:id="rId10"/>
    <p:sldId id="261" r:id="rId11"/>
    <p:sldId id="304" r:id="rId12"/>
    <p:sldId id="303" r:id="rId13"/>
    <p:sldId id="286" r:id="rId14"/>
    <p:sldId id="285" r:id="rId15"/>
    <p:sldId id="296" r:id="rId16"/>
    <p:sldId id="297" r:id="rId17"/>
    <p:sldId id="298" r:id="rId18"/>
    <p:sldId id="299" r:id="rId19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00CC00"/>
    <a:srgbClr val="669900"/>
    <a:srgbClr val="009900"/>
    <a:srgbClr val="FFCC00"/>
    <a:srgbClr val="FF6600"/>
    <a:srgbClr val="666633"/>
    <a:srgbClr val="339966"/>
  </p:clrMru>
</p:presentationPr>
</file>

<file path=ppt/tableStyles.xml><?xml version="1.0" encoding="utf-8"?>
<a:tblStyleLst xmlns:a="http://schemas.openxmlformats.org/drawingml/2006/main" def="{6BB6A02C-5A7E-4148-9C4F-8A07C03168C0}">
  <a:tblStyle styleId="{6BB6A02C-5A7E-4148-9C4F-8A07C03168C0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2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3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3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49" cy="3454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075" cy="4029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3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3" cy="512762"/>
          </a:xfrm>
          <a:prstGeom prst="rect">
            <a:avLst/>
          </a:prstGeom>
          <a:noFill/>
          <a:ln>
            <a:noFill/>
          </a:ln>
        </p:spPr>
        <p:txBody>
          <a:bodyPr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0200" cy="402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2700"/>
          </a:xfrm>
          <a:prstGeom prst="rect">
            <a:avLst/>
          </a:prstGeom>
        </p:spPr>
        <p:txBody>
          <a:bodyPr lIns="99025" tIns="49500" rIns="99025" bIns="495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rebuchet MS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Trebuchet MS"/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1"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381000" y="0"/>
            <a:ext cx="1219200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60925" rIns="121900" bIns="609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616161"/>
                </a:solidFill>
              </a:rPr>
              <a:pPr lv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300">
              <a:solidFill>
                <a:srgbClr val="616161"/>
              </a:solidFill>
            </a:endParaRPr>
          </a:p>
        </p:txBody>
      </p:sp>
      <p:sp>
        <p:nvSpPr>
          <p:cNvPr id="7" name="Shape 221"/>
          <p:cNvSpPr txBox="1"/>
          <p:nvPr userDrawn="1"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© 2016, IIIT Hyderabad</a:t>
            </a:r>
          </a:p>
        </p:txBody>
      </p:sp>
      <p:grpSp>
        <p:nvGrpSpPr>
          <p:cNvPr id="5" name="Shape 148"/>
          <p:cNvGrpSpPr>
            <a:grpSpLocks noChangeAspect="1"/>
          </p:cNvGrpSpPr>
          <p:nvPr userDrawn="1"/>
        </p:nvGrpSpPr>
        <p:grpSpPr>
          <a:xfrm>
            <a:off x="9448800" y="228600"/>
            <a:ext cx="2183767" cy="819522"/>
            <a:chOff x="1821645" y="5279146"/>
            <a:chExt cx="3308736" cy="1241700"/>
          </a:xfrm>
        </p:grpSpPr>
        <p:pic>
          <p:nvPicPr>
            <p:cNvPr id="6" name="Shape 14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21645" y="5279146"/>
              <a:ext cx="1341000" cy="124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1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5782" y="5381746"/>
              <a:ext cx="1314600" cy="1036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Shape 147"/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-152399" y="228601"/>
            <a:ext cx="1143000" cy="6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424739" y="-7937"/>
            <a:ext cx="4767261" cy="6865936"/>
            <a:chOff x="0" y="0"/>
            <a:chExt cx="2147483647" cy="2147483647"/>
          </a:xfrm>
        </p:grpSpPr>
        <p:cxnSp>
          <p:nvCxnSpPr>
            <p:cNvPr id="11" name="Shape 11"/>
            <p:cNvCxnSpPr/>
            <p:nvPr/>
          </p:nvCxnSpPr>
          <p:spPr>
            <a:xfrm>
              <a:off x="876728384" y="2482915"/>
              <a:ext cx="549206723" cy="2145000732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0" y="1153931300"/>
              <a:ext cx="2146053578" cy="993552337"/>
            </a:xfrm>
            <a:prstGeom prst="straightConnector1">
              <a:avLst/>
            </a:prstGeom>
            <a:noFill/>
            <a:ln w="9525" cap="rnd" cmpd="sng">
              <a:solidFill>
                <a:srgbClr val="D9D9D9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791629685" y="0"/>
              <a:ext cx="1354423912" cy="21474836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981134684" y="0"/>
              <a:ext cx="1166348962" cy="21474836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882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564666981" y="0"/>
              <a:ext cx="581386547" cy="21474836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C0E474">
                <a:alpha val="69019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77862" y="2160584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2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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205660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89960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Trebuchet MS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4013200"/>
            <a:ext cx="449262" cy="2844798"/>
          </a:xfrm>
          <a:prstGeom prst="triangle">
            <a:avLst>
              <a:gd name="adj" fmla="val 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labs.i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nic@vlabs.ac.in" TargetMode="External"/><Relationship Id="rId3" Type="http://schemas.openxmlformats.org/officeDocument/2006/relationships/hyperlink" Target="http://vlabs.ac.in" TargetMode="External"/><Relationship Id="rId7" Type="http://schemas.openxmlformats.org/officeDocument/2006/relationships/hyperlink" Target="http://vlabs-dev.vlabs.ac.in/gsoc-2016/ideas-li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bs@vlabs.ac.in" TargetMode="External"/><Relationship Id="rId5" Type="http://schemas.openxmlformats.org/officeDocument/2006/relationships/hyperlink" Target="mailto:engg@vlabs.ac.in" TargetMode="External"/><Relationship Id="rId4" Type="http://schemas.openxmlformats.org/officeDocument/2006/relationships/hyperlink" Target="http://vlab.co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tlookindia.com/article/top-100-engineering-colleges-in-2015/2946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zeinfo.com/2014/10/28/1-5-million-engineering-pass-outs-india-every-year-fewer-getting-hired-tren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 idx="4294967295"/>
          </p:nvPr>
        </p:nvSpPr>
        <p:spPr>
          <a:xfrm>
            <a:off x="2819400" y="2362200"/>
            <a:ext cx="8329200" cy="7372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Virtual Labs  </a:t>
            </a:r>
            <a:endParaRPr lang="en-US" sz="3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4294967295"/>
          </p:nvPr>
        </p:nvSpPr>
        <p:spPr>
          <a:xfrm>
            <a:off x="2514600" y="2971800"/>
            <a:ext cx="8180400" cy="13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800" b="1" dirty="0">
                <a:solidFill>
                  <a:schemeClr val="dk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Making engineering education engaging, effective, immersive and online </a:t>
            </a:r>
          </a:p>
          <a:p>
            <a:pPr lvl="0">
              <a:spcBef>
                <a:spcPts val="0"/>
              </a:spcBef>
              <a:buNone/>
            </a:pPr>
            <a:endParaRPr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1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4114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December 2016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524000" y="609600"/>
            <a:ext cx="8329200" cy="4504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Virtual Labs on the net </a:t>
            </a:r>
            <a:endParaRPr lang="en-US" sz="3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10</a:t>
            </a:fld>
            <a:endParaRPr lang="en-US"/>
          </a:p>
        </p:txBody>
      </p:sp>
      <p:sp>
        <p:nvSpPr>
          <p:cNvPr id="186" name="Shape 186"/>
          <p:cNvSpPr txBox="1"/>
          <p:nvPr/>
        </p:nvSpPr>
        <p:spPr>
          <a:xfrm>
            <a:off x="5335925" y="2694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4381"/>
          <a:stretch>
            <a:fillRect/>
          </a:stretch>
        </p:blipFill>
        <p:spPr bwMode="auto">
          <a:xfrm>
            <a:off x="76201" y="1066801"/>
            <a:ext cx="9107805" cy="469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20200" y="2252008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All Experiments are accessible from this site- </a:t>
            </a: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hlinkClick r:id="rId4"/>
              </a:rPr>
              <a:t>http://www.vlabs.ac.in</a:t>
            </a: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with 185 Active Labs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31 upcoming.</a:t>
            </a:r>
            <a:endParaRPr lang="en-US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11</a:t>
            </a:fld>
            <a:endParaRPr lang="en-US"/>
          </a:p>
        </p:txBody>
      </p:sp>
      <p:pic>
        <p:nvPicPr>
          <p:cNvPr id="4" name="Shape 287"/>
          <p:cNvPicPr preferRelativeResize="0"/>
          <p:nvPr/>
        </p:nvPicPr>
        <p:blipFill rotWithShape="1">
          <a:blip r:embed="rId3">
            <a:alphaModFix/>
          </a:blip>
          <a:srcRect l="2067" t="-1261" r="27809" b="9731"/>
          <a:stretch/>
        </p:blipFill>
        <p:spPr>
          <a:xfrm>
            <a:off x="762000" y="2667000"/>
            <a:ext cx="7753460" cy="1447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" name="Shape 288"/>
          <p:cNvPicPr preferRelativeResize="0"/>
          <p:nvPr/>
        </p:nvPicPr>
        <p:blipFill rotWithShape="1">
          <a:blip r:embed="rId4">
            <a:alphaModFix/>
          </a:blip>
          <a:srcRect l="28628" t="10746" r="5198" b="-2090"/>
          <a:stretch/>
        </p:blipFill>
        <p:spPr>
          <a:xfrm>
            <a:off x="1030377" y="4114800"/>
            <a:ext cx="7216707" cy="1295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Shape 289"/>
          <p:cNvSpPr txBox="1">
            <a:spLocks/>
          </p:cNvSpPr>
          <p:nvPr/>
        </p:nvSpPr>
        <p:spPr>
          <a:xfrm>
            <a:off x="677862" y="609600"/>
            <a:ext cx="8596311" cy="8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400" eaLnBrk="1" fontAlgn="auto" latinLnBrk="0" hangingPunct="1">
              <a:buClr>
                <a:srgbClr val="000000"/>
              </a:buClr>
              <a:buSzPct val="25000"/>
              <a:tabLst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Trebuchet MS"/>
              </a:rPr>
              <a:t>12 Partners </a:t>
            </a:r>
            <a:endParaRPr lang="en-US" sz="3200" b="1" dirty="0">
              <a:solidFill>
                <a:srgbClr val="0000FF"/>
              </a:solidFill>
              <a:latin typeface="Calibri"/>
              <a:ea typeface="Calibri"/>
              <a:cs typeface="Calibri"/>
              <a:sym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9102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Experiments Developed by these 12 Partner Institutes-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972800" y="6028500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12</a:t>
            </a:fld>
            <a:endParaRPr lang="en-US" dirty="0"/>
          </a:p>
        </p:txBody>
      </p:sp>
      <p:sp>
        <p:nvSpPr>
          <p:cNvPr id="6" name="Shape 289"/>
          <p:cNvSpPr txBox="1">
            <a:spLocks/>
          </p:cNvSpPr>
          <p:nvPr/>
        </p:nvSpPr>
        <p:spPr>
          <a:xfrm>
            <a:off x="1462089" y="152400"/>
            <a:ext cx="6538911" cy="8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defTabSz="914400" eaLnBrk="1" fontAlgn="auto" latinLnBrk="0" hangingPunct="1">
              <a:buClr>
                <a:srgbClr val="000000"/>
              </a:buClr>
              <a:buSzPct val="25000"/>
              <a:tabLst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Trebuchet MS"/>
              </a:rPr>
              <a:t>Virtual Labs Usage Architecture</a:t>
            </a:r>
            <a:endParaRPr lang="en-US" sz="3200" b="1" dirty="0">
              <a:solidFill>
                <a:srgbClr val="0000FF"/>
              </a:solidFill>
              <a:latin typeface="Calibri"/>
              <a:ea typeface="Calibri"/>
              <a:cs typeface="Calibri"/>
              <a:sym typeface="Trebuchet M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8600" y="1258678"/>
            <a:ext cx="9753600" cy="4906319"/>
            <a:chOff x="228600" y="1258678"/>
            <a:chExt cx="9753600" cy="4906319"/>
          </a:xfrm>
        </p:grpSpPr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609604" y="1792079"/>
              <a:ext cx="9220196" cy="3494132"/>
              <a:chOff x="685800" y="1295400"/>
              <a:chExt cx="10498665" cy="45720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 l="9370" t="32609" r="26794" b="2174"/>
              <a:stretch>
                <a:fillRect/>
              </a:stretch>
            </p:blipFill>
            <p:spPr bwMode="auto">
              <a:xfrm>
                <a:off x="685800" y="1295400"/>
                <a:ext cx="8305800" cy="457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8729132" y="1676929"/>
                <a:ext cx="2455333" cy="82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College Students / Faculty/ Other Users largely  on Open </a:t>
                </a:r>
                <a:r>
                  <a:rPr lang="en-US" dirty="0" err="1" smtClean="0">
                    <a:latin typeface="Calibri" pitchFamily="34" charset="0"/>
                    <a:cs typeface="Calibri" pitchFamily="34" charset="0"/>
                  </a:rPr>
                  <a:t>edX</a:t>
                </a:r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60370" y="4437668"/>
                <a:ext cx="2074333" cy="84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Institute Developed Experiments / Labs on  Cloud  (AWS)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729132" y="2743729"/>
                <a:ext cx="2455333" cy="82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College Students / Faculty/ Other Users largely  on Open </a:t>
                </a:r>
                <a:r>
                  <a:rPr lang="en-US" dirty="0" err="1" smtClean="0">
                    <a:latin typeface="Calibri" pitchFamily="34" charset="0"/>
                    <a:cs typeface="Calibri" pitchFamily="34" charset="0"/>
                  </a:rPr>
                  <a:t>edX</a:t>
                </a:r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729132" y="4115329"/>
                <a:ext cx="2455333" cy="82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College Students / Faculty/ Other Users largely  on Open </a:t>
                </a:r>
                <a:r>
                  <a:rPr lang="en-US" dirty="0" err="1" smtClean="0">
                    <a:latin typeface="Calibri" pitchFamily="34" charset="0"/>
                    <a:cs typeface="Calibri" pitchFamily="34" charset="0"/>
                  </a:rPr>
                  <a:t>edX</a:t>
                </a:r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543800" y="5257800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33CC"/>
                  </a:solidFill>
                  <a:latin typeface="Calibri" pitchFamily="34" charset="0"/>
                  <a:cs typeface="Calibri" pitchFamily="34" charset="0"/>
                </a:rPr>
                <a:t>Outreach  Program via Nodal Centers</a:t>
              </a:r>
              <a:endParaRPr lang="en-US" sz="16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5334000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3333CC"/>
                  </a:solidFill>
                  <a:latin typeface="Calibri" pitchFamily="34" charset="0"/>
                  <a:cs typeface="Calibri" pitchFamily="34" charset="0"/>
                </a:rPr>
                <a:t>Virtual Lab Engineering  and Architecture Divisions VLEAD</a:t>
              </a:r>
              <a:endParaRPr lang="en-US" sz="16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1258678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3333CC"/>
                  </a:solidFill>
                  <a:latin typeface="Calibri" pitchFamily="34" charset="0"/>
                  <a:cs typeface="Calibri" pitchFamily="34" charset="0"/>
                </a:rPr>
                <a:t>15,88,000 Usages, 77100 Students, 325 Nodal Centers</a:t>
              </a:r>
            </a:p>
            <a:p>
              <a:endParaRPr lang="en-US" sz="16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" y="1258678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3333CC"/>
                  </a:solidFill>
                  <a:latin typeface="Calibri" pitchFamily="34" charset="0"/>
                  <a:cs typeface="Calibri" pitchFamily="34" charset="0"/>
                </a:rPr>
                <a:t>185 Labs, 1500+ Experiments from 12 Institutes</a:t>
              </a:r>
            </a:p>
            <a:p>
              <a:endParaRPr lang="en-US" sz="16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28600" y="1828800"/>
              <a:ext cx="9753600" cy="76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28600" y="5257800"/>
              <a:ext cx="9753600" cy="762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764525" y="528725"/>
            <a:ext cx="8329200" cy="10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lang="en-US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Outreach </a:t>
            </a:r>
            <a:endParaRPr lang="en-US" sz="24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13</a:t>
            </a:fld>
            <a:endParaRPr lang="en-US"/>
          </a:p>
        </p:txBody>
      </p:sp>
      <p:sp>
        <p:nvSpPr>
          <p:cNvPr id="186" name="Shape 186"/>
          <p:cNvSpPr txBox="1"/>
          <p:nvPr/>
        </p:nvSpPr>
        <p:spPr>
          <a:xfrm>
            <a:off x="5335925" y="2694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54466" t="28261" b="14130"/>
          <a:stretch>
            <a:fillRect/>
          </a:stretch>
        </p:blipFill>
        <p:spPr bwMode="auto">
          <a:xfrm>
            <a:off x="6934200" y="1600200"/>
            <a:ext cx="4724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hape 178"/>
          <p:cNvSpPr txBox="1"/>
          <p:nvPr/>
        </p:nvSpPr>
        <p:spPr>
          <a:xfrm>
            <a:off x="1219200" y="1905000"/>
            <a:ext cx="56388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15.88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Lakh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Usages  from 77100 students, 425 workshops,  325 Nodal Centers, 726 Workshops. 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 completely linked to NPTEL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Recorded in the National Digital Library for posterity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Labs and Outreach being prepared for rapid growth - spread over colleges, Usages and alignment of experiments to the needs of colleges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066800" y="457200"/>
            <a:ext cx="8329200" cy="68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lang="en-US" sz="28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Outreach Network </a:t>
            </a:r>
            <a:endParaRPr lang="en-US" sz="28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14</a:t>
            </a:fld>
            <a:endParaRPr lang="en-US"/>
          </a:p>
        </p:txBody>
      </p:sp>
      <p:sp>
        <p:nvSpPr>
          <p:cNvPr id="186" name="Shape 186"/>
          <p:cNvSpPr txBox="1"/>
          <p:nvPr/>
        </p:nvSpPr>
        <p:spPr>
          <a:xfrm>
            <a:off x="5335925" y="2694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3880" t="21875" r="21523" b="20833"/>
          <a:stretch>
            <a:fillRect/>
          </a:stretch>
        </p:blipFill>
        <p:spPr bwMode="auto">
          <a:xfrm>
            <a:off x="7620000" y="1143000"/>
            <a:ext cx="411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5782270"/>
            <a:ext cx="93726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Nodal Centers – 329- Workshops  - 515 - Participants 7111;  College Clouds – Under development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Mobile accessible Platform ( Open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edX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with 68 labs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7526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Virtual Labs  uses the Outreach Model to Evangelize and enthuse students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engage private agencies  ( Nodal Centers)for outreach of Virtual Labs  and  enthuse 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Build awareness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about labs and usage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Provide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a minimum level training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the local faculty members/research scholars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in the colleges, through  on-site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workshops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College faculty  engage their students in using the virtual labs.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identify the gaps in  syllabi of  universities  &amp; existing labs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Facilitate additional labs/experiments to fill these gaps.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15</a:t>
            </a:fld>
            <a:endParaRPr lang="en-US"/>
          </a:p>
        </p:txBody>
      </p:sp>
      <p:sp>
        <p:nvSpPr>
          <p:cNvPr id="7" name="Shape 366"/>
          <p:cNvSpPr txBox="1"/>
          <p:nvPr/>
        </p:nvSpPr>
        <p:spPr>
          <a:xfrm>
            <a:off x="456816" y="520700"/>
            <a:ext cx="7772784" cy="1079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Contribute to Virtual Labs Development</a:t>
            </a:r>
          </a:p>
        </p:txBody>
      </p:sp>
      <p:sp>
        <p:nvSpPr>
          <p:cNvPr id="8" name="Shape 367"/>
          <p:cNvSpPr txBox="1">
            <a:spLocks/>
          </p:cNvSpPr>
          <p:nvPr/>
        </p:nvSpPr>
        <p:spPr>
          <a:xfrm>
            <a:off x="584199" y="1371600"/>
            <a:ext cx="10807783" cy="4620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Noto Sans Symbols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Virtual Labs is an open source project. Pick up the projects you want to contribute at: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Shape 368" descr="Screen Shot 2016-02-25 at 9.07.50 am.png"/>
          <p:cNvPicPr preferRelativeResize="0"/>
          <p:nvPr/>
        </p:nvPicPr>
        <p:blipFill rotWithShape="1">
          <a:blip r:embed="rId3">
            <a:alphaModFix/>
          </a:blip>
          <a:srcRect r="8178"/>
          <a:stretch/>
        </p:blipFill>
        <p:spPr>
          <a:xfrm>
            <a:off x="4191000" y="2168702"/>
            <a:ext cx="6849436" cy="40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69"/>
          <p:cNvSpPr/>
          <p:nvPr/>
        </p:nvSpPr>
        <p:spPr>
          <a:xfrm>
            <a:off x="584199" y="1761722"/>
            <a:ext cx="45672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2000" b="0" i="0" u="none" strike="noStrike" cap="none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http://vlabs-dev.vlabs.ac.in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16</a:t>
            </a:fld>
            <a:endParaRPr lang="en-US"/>
          </a:p>
        </p:txBody>
      </p:sp>
      <p:sp>
        <p:nvSpPr>
          <p:cNvPr id="3" name="Shape 380"/>
          <p:cNvSpPr txBox="1">
            <a:spLocks/>
          </p:cNvSpPr>
          <p:nvPr/>
        </p:nvSpPr>
        <p:spPr>
          <a:xfrm>
            <a:off x="474662" y="482600"/>
            <a:ext cx="8596311" cy="8040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Partner with Virtual Labs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Shape 381"/>
          <p:cNvSpPr txBox="1"/>
          <p:nvPr/>
        </p:nvSpPr>
        <p:spPr>
          <a:xfrm>
            <a:off x="8589960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Trebuchet MS"/>
                <a:buNone/>
              </a:pPr>
              <a:t>16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Shape 382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© 2016, IIIT Hyderabad</a:t>
            </a:r>
          </a:p>
        </p:txBody>
      </p:sp>
      <p:pic>
        <p:nvPicPr>
          <p:cNvPr id="6" name="Shape 3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25" y="1344600"/>
            <a:ext cx="6393625" cy="423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17</a:t>
            </a:fld>
            <a:endParaRPr lang="en-US"/>
          </a:p>
        </p:txBody>
      </p:sp>
      <p:sp>
        <p:nvSpPr>
          <p:cNvPr id="3" name="Shape 388"/>
          <p:cNvSpPr txBox="1">
            <a:spLocks/>
          </p:cNvSpPr>
          <p:nvPr/>
        </p:nvSpPr>
        <p:spPr>
          <a:xfrm>
            <a:off x="677862" y="609600"/>
            <a:ext cx="8124825" cy="10064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Advantages of being a Nodal Centre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Shape 389"/>
          <p:cNvSpPr txBox="1">
            <a:spLocks/>
          </p:cNvSpPr>
          <p:nvPr/>
        </p:nvSpPr>
        <p:spPr>
          <a:xfrm>
            <a:off x="677862" y="1690684"/>
            <a:ext cx="8596311" cy="4351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The college will be on a National Map of MHRD undertaken project under ICT </a:t>
            </a:r>
          </a:p>
          <a:p>
            <a:pPr marL="4572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Will be getting technical &amp; financial support for training students, conducting workshops &amp; developing own customized experiments </a:t>
            </a:r>
          </a:p>
          <a:p>
            <a:pPr marL="4572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Students can undertake the development projects as their academic project.</a:t>
            </a:r>
          </a:p>
          <a:p>
            <a:pPr marL="4572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Trebuchet MS"/>
              <a:buChar char="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/>
                <a:ea typeface="Trebuchet MS"/>
                <a:cs typeface="Trebuchet MS"/>
                <a:sym typeface="Trebuchet MS"/>
              </a:rPr>
              <a:t>As a Nodal centre, the college will be helping other colleges &amp; schools nearby to spread the knowledge through ICT.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391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© 2016, IIIT Hyderabad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18</a:t>
            </a:fld>
            <a:endParaRPr lang="en-US"/>
          </a:p>
        </p:txBody>
      </p:sp>
      <p:sp>
        <p:nvSpPr>
          <p:cNvPr id="3" name="Shape 396"/>
          <p:cNvSpPr txBox="1">
            <a:spLocks/>
          </p:cNvSpPr>
          <p:nvPr/>
        </p:nvSpPr>
        <p:spPr>
          <a:xfrm>
            <a:off x="1897062" y="228600"/>
            <a:ext cx="3436938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Thank You!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4" name="Shape 397"/>
          <p:cNvSpPr txBox="1">
            <a:spLocks/>
          </p:cNvSpPr>
          <p:nvPr/>
        </p:nvSpPr>
        <p:spPr>
          <a:xfrm>
            <a:off x="584200" y="1679575"/>
            <a:ext cx="4382503" cy="472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Access Virtual Labs at: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700" b="1" i="0" u="sng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3"/>
              </a:rPr>
              <a:t>http://vlabs.ac.in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700" b="1" i="0" u="sng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4"/>
              </a:rPr>
              <a:t>http://vlab.co.in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  <a:tabLst/>
              <a:defRPr/>
            </a:pPr>
            <a:endParaRPr kumimoji="0" lang="en-US" sz="2700" b="1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VLEAD, Vindhya C-6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IIIT Hyderabad, India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 web page: vlabs.ac.in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Technical feedback: 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5"/>
              </a:rPr>
              <a:t>engg@vlabs.ac.in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Jobs/internships: 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6"/>
              </a:rPr>
              <a:t>jobs@vlabs.ac.in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  <a:tabLst/>
              <a:defRPr/>
            </a:pP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6" name="Shape 399"/>
          <p:cNvSpPr txBox="1"/>
          <p:nvPr/>
        </p:nvSpPr>
        <p:spPr>
          <a:xfrm>
            <a:off x="11188700" y="6235700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400"/>
          <p:cNvSpPr txBox="1"/>
          <p:nvPr/>
        </p:nvSpPr>
        <p:spPr>
          <a:xfrm>
            <a:off x="5288364" y="1734350"/>
            <a:ext cx="5298887" cy="472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700" b="1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Contribute to Virtual Labs at: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700" b="1" i="0" u="sng" strike="noStrike" cap="none" dirty="0">
                <a:solidFill>
                  <a:schemeClr val="hlink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7"/>
              </a:rPr>
              <a:t>http://vlabs-dev.vlabs.ac.in/gsoc-2016/ideas-list.html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700" b="1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Prof .Venkatesh Choppella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National Integration Coordinator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&amp; Co-PI of Virtual Labs Project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Associate Professor, IIIT Hyderabad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Email: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  <a:hlinkClick r:id="rId8"/>
              </a:rPr>
              <a:t>nic@vlabs.ac.in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endParaRPr sz="1800" b="0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endParaRPr sz="1800" b="0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endParaRPr sz="1800" b="0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700" b="1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700" b="1" i="0" u="none" strike="noStrike" cap="none">
              <a:solidFill>
                <a:srgbClr val="404040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2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191"/>
          <p:cNvSpPr txBox="1">
            <a:spLocks/>
          </p:cNvSpPr>
          <p:nvPr/>
        </p:nvSpPr>
        <p:spPr>
          <a:xfrm>
            <a:off x="1233600" y="609600"/>
            <a:ext cx="8596200" cy="8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Engineering education scenario of India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12" name="Shape 192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© 2016, IIIT Hyderabad</a:t>
            </a:r>
          </a:p>
        </p:txBody>
      </p:sp>
      <p:sp>
        <p:nvSpPr>
          <p:cNvPr id="14" name="Shape 194"/>
          <p:cNvSpPr/>
          <p:nvPr/>
        </p:nvSpPr>
        <p:spPr>
          <a:xfrm>
            <a:off x="459300" y="1548925"/>
            <a:ext cx="3386400" cy="3322199"/>
          </a:xfrm>
          <a:prstGeom prst="ellipse">
            <a:avLst/>
          </a:prstGeom>
          <a:solidFill>
            <a:srgbClr val="FFFF00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15" name="Shape 195"/>
          <p:cNvSpPr txBox="1"/>
          <p:nvPr/>
        </p:nvSpPr>
        <p:spPr>
          <a:xfrm>
            <a:off x="459300" y="5091600"/>
            <a:ext cx="8532300" cy="10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Arial"/>
              </a:rPr>
              <a:t>Reference: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Arial"/>
              </a:rPr>
              <a:t>*Top 100 Engineering Colleges in India </a:t>
            </a:r>
            <a:r>
              <a:rPr lang="en-US" sz="1200" b="0" i="0" u="sng" strike="noStrike" cap="none" dirty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Arial"/>
                <a:hlinkClick r:id="rId3"/>
              </a:rPr>
              <a:t>http://www.outlookindia.com/article/top-100-engineering-colleges-in-2015/294646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Arial"/>
              </a:rPr>
              <a:t>**Engineering graduates every year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1200" b="0" i="0" u="sng" strike="noStrike" cap="none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Arial"/>
                <a:hlinkClick r:id="rId4"/>
              </a:rPr>
              <a:t>http://dazeinfo.com/2014/10/28/1-5-million-engineering-pass-outs-india-every-year-fewer-getting-hired-trends/</a:t>
            </a:r>
          </a:p>
        </p:txBody>
      </p:sp>
      <p:sp>
        <p:nvSpPr>
          <p:cNvPr id="16" name="Shape 196"/>
          <p:cNvSpPr/>
          <p:nvPr/>
        </p:nvSpPr>
        <p:spPr>
          <a:xfrm>
            <a:off x="1989750" y="2804450"/>
            <a:ext cx="1698600" cy="1634399"/>
          </a:xfrm>
          <a:prstGeom prst="ellipse">
            <a:avLst/>
          </a:prstGeom>
          <a:solidFill>
            <a:srgbClr val="0000FF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Arial"/>
              </a:rPr>
              <a:t>*Only about 100 offer good quality education</a:t>
            </a:r>
          </a:p>
        </p:txBody>
      </p:sp>
      <p:sp>
        <p:nvSpPr>
          <p:cNvPr id="17" name="Shape 197"/>
          <p:cNvSpPr txBox="1"/>
          <p:nvPr/>
        </p:nvSpPr>
        <p:spPr>
          <a:xfrm>
            <a:off x="1100275" y="1893625"/>
            <a:ext cx="2360699" cy="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 pitchFamily="34" charset="0"/>
                <a:cs typeface="Calibri" pitchFamily="34" charset="0"/>
                <a:sym typeface="Arial"/>
              </a:rPr>
              <a:t>Out of about 4000 engineering colleges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18" name="Shape 198"/>
          <p:cNvSpPr/>
          <p:nvPr/>
        </p:nvSpPr>
        <p:spPr>
          <a:xfrm>
            <a:off x="4038600" y="2895600"/>
            <a:ext cx="1292700" cy="56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19" name="Shape 199"/>
          <p:cNvSpPr/>
          <p:nvPr/>
        </p:nvSpPr>
        <p:spPr>
          <a:xfrm rot="370686">
            <a:off x="6204064" y="2009362"/>
            <a:ext cx="2271894" cy="2243503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20" name="Shape 200"/>
          <p:cNvSpPr/>
          <p:nvPr/>
        </p:nvSpPr>
        <p:spPr>
          <a:xfrm rot="-7813213">
            <a:off x="7473446" y="2174666"/>
            <a:ext cx="875756" cy="937415"/>
          </a:xfrm>
          <a:prstGeom prst="triangle">
            <a:avLst>
              <a:gd name="adj" fmla="val 43768"/>
            </a:avLst>
          </a:prstGeom>
          <a:solidFill>
            <a:srgbClr val="7030A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itchFamily="34" charset="0"/>
              <a:cs typeface="Calibri" pitchFamily="34" charset="0"/>
              <a:sym typeface="Arial"/>
            </a:endParaRPr>
          </a:p>
        </p:txBody>
      </p:sp>
      <p:sp>
        <p:nvSpPr>
          <p:cNvPr id="21" name="Shape 201"/>
          <p:cNvSpPr txBox="1"/>
          <p:nvPr/>
        </p:nvSpPr>
        <p:spPr>
          <a:xfrm>
            <a:off x="6056100" y="4368625"/>
            <a:ext cx="4002300" cy="10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/>
              </a:rPr>
              <a:t>**Out of 1.5 million engineering graduates that pass out every year, only about 20% are employable.</a:t>
            </a:r>
          </a:p>
        </p:txBody>
      </p:sp>
      <p:sp>
        <p:nvSpPr>
          <p:cNvPr id="22" name="Shape 202"/>
          <p:cNvSpPr txBox="1"/>
          <p:nvPr/>
        </p:nvSpPr>
        <p:spPr>
          <a:xfrm>
            <a:off x="8417600" y="2115075"/>
            <a:ext cx="1207198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Arial"/>
              </a:rPr>
              <a:t>20% are employable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3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207"/>
          <p:cNvSpPr txBox="1">
            <a:spLocks/>
          </p:cNvSpPr>
          <p:nvPr/>
        </p:nvSpPr>
        <p:spPr>
          <a:xfrm>
            <a:off x="1309689" y="317502"/>
            <a:ext cx="7681911" cy="82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Problems with engineering education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12" name="Shape 208"/>
          <p:cNvSpPr txBox="1">
            <a:spLocks/>
          </p:cNvSpPr>
          <p:nvPr/>
        </p:nvSpPr>
        <p:spPr>
          <a:xfrm>
            <a:off x="1295400" y="1752600"/>
            <a:ext cx="8534400" cy="2870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Absence of good faculty 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Poor quality of laboratory equipment and facilities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Absence of good infrastructure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Lack of exposure of students to research 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Poor exposure to industry practices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Large gap/disconnect between theory and practicals</a:t>
            </a:r>
          </a:p>
          <a:p>
            <a:pPr marL="457200" marR="0" lvl="0" indent="-2286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Poor alignment between Industry needs and College curricula</a:t>
            </a:r>
          </a:p>
          <a:p>
            <a:pPr marL="457200" lvl="0" indent="-228600">
              <a:lnSpc>
                <a:spcPts val="2800"/>
              </a:lnSpc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200" dirty="0" smtClean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Lack of coherent Learning Objectives for Laboratories 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975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105400"/>
            <a:ext cx="1082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Free Access to  Good quality Labs enable  students to ‘learn to do’ and internalize the content.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They become more proficient and employable</a:t>
            </a:r>
            <a:endParaRPr lang="en-US" sz="2000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4953000"/>
            <a:ext cx="10287000" cy="990600"/>
            <a:chOff x="381000" y="4800600"/>
            <a:chExt cx="10287000" cy="990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81000" y="4800600"/>
              <a:ext cx="10210800" cy="1588"/>
            </a:xfrm>
            <a:prstGeom prst="line">
              <a:avLst/>
            </a:prstGeom>
            <a:ln w="381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200" y="5789612"/>
              <a:ext cx="10210800" cy="1588"/>
            </a:xfrm>
            <a:prstGeom prst="line">
              <a:avLst/>
            </a:prstGeom>
            <a:ln w="381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4</a:t>
            </a:fld>
            <a:endParaRPr lang="en-US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hape 215"/>
          <p:cNvSpPr txBox="1">
            <a:spLocks/>
          </p:cNvSpPr>
          <p:nvPr/>
        </p:nvSpPr>
        <p:spPr>
          <a:xfrm>
            <a:off x="1556662" y="330300"/>
            <a:ext cx="5758538" cy="6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Importance of a Lab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8698" y="1676400"/>
            <a:ext cx="5282502" cy="4343400"/>
            <a:chOff x="508698" y="2057400"/>
            <a:chExt cx="4783073" cy="3810000"/>
          </a:xfrm>
        </p:grpSpPr>
        <p:pic>
          <p:nvPicPr>
            <p:cNvPr id="12" name="Shape 216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71600" y="2057400"/>
              <a:ext cx="1702315" cy="1078126"/>
            </a:xfrm>
            <a:prstGeom prst="rect">
              <a:avLst/>
            </a:prstGeom>
            <a:noFill/>
            <a:ln w="381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13" name="Shape 217"/>
            <p:cNvPicPr preferRelativeResize="0">
              <a:picLocks noChangeAspect="1"/>
            </p:cNvPicPr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712131"/>
              <a:ext cx="1748712" cy="1250269"/>
            </a:xfrm>
            <a:prstGeom prst="rect">
              <a:avLst/>
            </a:prstGeom>
            <a:noFill/>
            <a:ln w="381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pic>
          <p:nvPicPr>
            <p:cNvPr id="14" name="Shape 218"/>
            <p:cNvPicPr preferRelativeResize="0">
              <a:picLocks noChangeAspect="1"/>
            </p:cNvPicPr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8698" y="3200400"/>
              <a:ext cx="1853502" cy="1228070"/>
            </a:xfrm>
            <a:prstGeom prst="rect">
              <a:avLst/>
            </a:prstGeom>
            <a:noFill/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5" name="Shape 219"/>
            <p:cNvPicPr preferRelativeResize="0">
              <a:picLocks noChangeAspect="1"/>
            </p:cNvPicPr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86000" y="3961877"/>
              <a:ext cx="3005771" cy="1905523"/>
            </a:xfrm>
            <a:prstGeom prst="rect">
              <a:avLst/>
            </a:prstGeom>
            <a:noFill/>
            <a:ln w="38100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sp>
        <p:nvSpPr>
          <p:cNvPr id="18" name="Shape 222"/>
          <p:cNvSpPr txBox="1"/>
          <p:nvPr/>
        </p:nvSpPr>
        <p:spPr>
          <a:xfrm>
            <a:off x="6781800" y="1991101"/>
            <a:ext cx="4267199" cy="273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 lab is a critical component of engineering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education</a:t>
            </a:r>
            <a:r>
              <a:rPr lang="en-US" sz="2200" b="0" i="0" u="none" strike="noStrike" cap="none" dirty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Trebuchet MS"/>
              <a:buNone/>
            </a:pPr>
            <a:r>
              <a:rPr lang="en-US" sz="2200" b="0" i="0" u="none" strike="noStrike" cap="none" dirty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Science and engineering is a study of natural phenomena. This requires students to work in a laboratory to promote discovery and creativity.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5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hape 227"/>
          <p:cNvSpPr txBox="1">
            <a:spLocks/>
          </p:cNvSpPr>
          <p:nvPr/>
        </p:nvSpPr>
        <p:spPr>
          <a:xfrm>
            <a:off x="373062" y="1524000"/>
            <a:ext cx="5722938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Problems with Physical Labs</a:t>
            </a:r>
            <a:endParaRPr lang="en-US" sz="2800" b="1" dirty="0">
              <a:solidFill>
                <a:srgbClr val="0000FF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4" name="Shape 228"/>
          <p:cNvSpPr txBox="1">
            <a:spLocks/>
          </p:cNvSpPr>
          <p:nvPr/>
        </p:nvSpPr>
        <p:spPr>
          <a:xfrm>
            <a:off x="220662" y="2133600"/>
            <a:ext cx="4960938" cy="27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03199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Expensive (reagents, equipment)</a:t>
            </a:r>
          </a:p>
          <a:p>
            <a:pPr marL="342900" marR="0" lvl="0" indent="-203199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Access to lab - not available all the time</a:t>
            </a:r>
          </a:p>
          <a:p>
            <a:pPr marL="342900" marR="0" lvl="0" indent="-203199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Hazardous</a:t>
            </a:r>
          </a:p>
          <a:p>
            <a:pPr marL="342900" marR="0" lvl="0" indent="-203199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High dependence on trained teachers and assistants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6" name="Shape 230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 dirty="0">
                <a:solidFill>
                  <a:srgbClr val="898989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© 2016, IIIT Hyderabad</a:t>
            </a:r>
          </a:p>
        </p:txBody>
      </p:sp>
      <p:sp>
        <p:nvSpPr>
          <p:cNvPr id="7" name="Shape 182"/>
          <p:cNvSpPr txBox="1">
            <a:spLocks/>
          </p:cNvSpPr>
          <p:nvPr/>
        </p:nvSpPr>
        <p:spPr>
          <a:xfrm>
            <a:off x="6011862" y="2133600"/>
            <a:ext cx="4960938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203199">
              <a:lnSpc>
                <a:spcPts val="2400"/>
              </a:lnSpc>
              <a:spcBef>
                <a:spcPts val="0"/>
              </a:spcBef>
              <a:buClr>
                <a:srgbClr val="0000FF"/>
              </a:buClr>
              <a:buSzPct val="80000"/>
              <a:buBlip>
                <a:blip r:embed="rId3"/>
              </a:buBlip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Simulate a experiment online</a:t>
            </a:r>
          </a:p>
          <a:p>
            <a:pPr marL="342900" indent="-203199">
              <a:lnSpc>
                <a:spcPts val="2400"/>
              </a:lnSpc>
              <a:spcBef>
                <a:spcPts val="1000"/>
              </a:spcBef>
              <a:buClr>
                <a:srgbClr val="0000FF"/>
              </a:buClr>
              <a:buSzPct val="80000"/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Watch videos or animations of experiments</a:t>
            </a:r>
          </a:p>
          <a:p>
            <a:pPr marL="342900" indent="-203199">
              <a:lnSpc>
                <a:spcPts val="2400"/>
              </a:lnSpc>
              <a:spcBef>
                <a:spcPts val="1000"/>
              </a:spcBef>
              <a:buClr>
                <a:srgbClr val="0000FF"/>
              </a:buClr>
              <a:buSzPct val="80000"/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Access a physical laboratory remotely </a:t>
            </a:r>
          </a:p>
          <a:p>
            <a:pPr marL="342900" indent="-203199">
              <a:lnSpc>
                <a:spcPts val="2400"/>
              </a:lnSpc>
              <a:spcBef>
                <a:spcPts val="1000"/>
              </a:spcBef>
              <a:buClr>
                <a:srgbClr val="0000FF"/>
              </a:buClr>
              <a:buSzPct val="80000"/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“Virtual Labs” offers all th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 above</a:t>
            </a: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Noto Sans Symbols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8" name="Shape 215"/>
          <p:cNvSpPr txBox="1">
            <a:spLocks/>
          </p:cNvSpPr>
          <p:nvPr/>
        </p:nvSpPr>
        <p:spPr>
          <a:xfrm>
            <a:off x="1556662" y="558900"/>
            <a:ext cx="5758538" cy="6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Relevance  of </a:t>
            </a:r>
            <a:r>
              <a:rPr lang="en-US" sz="36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Virtual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Labs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9" name="Shape 215"/>
          <p:cNvSpPr txBox="1">
            <a:spLocks/>
          </p:cNvSpPr>
          <p:nvPr/>
        </p:nvSpPr>
        <p:spPr>
          <a:xfrm>
            <a:off x="5562600" y="1600200"/>
            <a:ext cx="5758538" cy="6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10" name="Shape 227"/>
          <p:cNvSpPr txBox="1">
            <a:spLocks/>
          </p:cNvSpPr>
          <p:nvPr/>
        </p:nvSpPr>
        <p:spPr>
          <a:xfrm>
            <a:off x="6156324" y="1600200"/>
            <a:ext cx="5037138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  <a:defRPr/>
            </a:pP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 – Potential Solution  </a:t>
            </a:r>
            <a:endParaRPr lang="en-US" sz="2800" b="1" dirty="0">
              <a:solidFill>
                <a:srgbClr val="0000FF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800601"/>
            <a:ext cx="102108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accent1"/>
              </a:buClr>
              <a:buSzPct val="25000"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 are available  anywhere, anytime,  any lab – and  highly scalable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" y="4724400"/>
            <a:ext cx="10287000" cy="990600"/>
            <a:chOff x="381000" y="4800600"/>
            <a:chExt cx="10287000" cy="990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81000" y="4800600"/>
              <a:ext cx="10210800" cy="1588"/>
            </a:xfrm>
            <a:prstGeom prst="line">
              <a:avLst/>
            </a:prstGeom>
            <a:ln w="381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" y="5789612"/>
              <a:ext cx="10210800" cy="1588"/>
            </a:xfrm>
            <a:prstGeom prst="line">
              <a:avLst/>
            </a:prstGeom>
            <a:ln w="381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6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hape 304"/>
          <p:cNvSpPr txBox="1">
            <a:spLocks/>
          </p:cNvSpPr>
          <p:nvPr/>
        </p:nvSpPr>
        <p:spPr>
          <a:xfrm>
            <a:off x="1143000" y="1447800"/>
            <a:ext cx="4503738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Benefits for Teachers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4" name="Shape 305"/>
          <p:cNvSpPr txBox="1"/>
          <p:nvPr/>
        </p:nvSpPr>
        <p:spPr>
          <a:xfrm>
            <a:off x="774700" y="2400300"/>
            <a:ext cx="33147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5" name="Shape 306"/>
          <p:cNvSpPr txBox="1"/>
          <p:nvPr/>
        </p:nvSpPr>
        <p:spPr>
          <a:xfrm>
            <a:off x="838200" y="2133600"/>
            <a:ext cx="4590867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lnSpc>
                <a:spcPts val="2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Efficient &amp; useful teaching aid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Contribute to the development of Virtual Labs 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Use Virtual Labs to supplement the curriculum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Internship opportunities for students</a:t>
            </a:r>
          </a:p>
          <a:p>
            <a:pPr marL="342900" indent="-342900">
              <a:lnSpc>
                <a:spcPts val="2000"/>
              </a:lnSpc>
              <a:spcBef>
                <a:spcPts val="1000"/>
              </a:spcBef>
              <a:buClr>
                <a:srgbClr val="0000FF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Institute Best Practices available from Leaders</a:t>
            </a:r>
          </a:p>
        </p:txBody>
      </p:sp>
      <p:sp>
        <p:nvSpPr>
          <p:cNvPr id="8" name="Shape 309"/>
          <p:cNvSpPr txBox="1"/>
          <p:nvPr/>
        </p:nvSpPr>
        <p:spPr>
          <a:xfrm>
            <a:off x="5943600" y="1447800"/>
            <a:ext cx="37338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2800" b="1" i="0" u="none" strike="noStrike" cap="none" dirty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Benefits For Students</a:t>
            </a:r>
          </a:p>
        </p:txBody>
      </p:sp>
      <p:sp>
        <p:nvSpPr>
          <p:cNvPr id="9" name="Shape 310"/>
          <p:cNvSpPr txBox="1"/>
          <p:nvPr/>
        </p:nvSpPr>
        <p:spPr>
          <a:xfrm>
            <a:off x="5791200" y="2133600"/>
            <a:ext cx="4648200" cy="27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Easy online access to labs at all times</a:t>
            </a:r>
          </a:p>
          <a:p>
            <a:pPr marL="342900" marR="0" lvl="0" indent="-342900" algn="l" rtl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Physical distance no longer limits the learning process</a:t>
            </a:r>
          </a:p>
          <a:p>
            <a:pPr marL="342900" marR="0" lvl="0" indent="-342900" algn="l" rtl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Perform experiments remotely as and when needed</a:t>
            </a:r>
          </a:p>
          <a:p>
            <a:pPr marL="342900" marR="0" lvl="0" indent="-342900" algn="l" rtl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Access to high quality resources for free</a:t>
            </a:r>
          </a:p>
          <a:p>
            <a:pPr marL="342900" marR="0" lvl="0" indent="-342900" algn="l" rtl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Internship opportunities</a:t>
            </a:r>
          </a:p>
        </p:txBody>
      </p:sp>
      <p:sp>
        <p:nvSpPr>
          <p:cNvPr id="10" name="Shape 227"/>
          <p:cNvSpPr txBox="1">
            <a:spLocks/>
          </p:cNvSpPr>
          <p:nvPr/>
        </p:nvSpPr>
        <p:spPr>
          <a:xfrm>
            <a:off x="1524000" y="228600"/>
            <a:ext cx="5722938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Benefits  to Key  Stakeholders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7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hape 243"/>
          <p:cNvSpPr txBox="1">
            <a:spLocks/>
          </p:cNvSpPr>
          <p:nvPr/>
        </p:nvSpPr>
        <p:spPr>
          <a:xfrm>
            <a:off x="1066800" y="2590800"/>
            <a:ext cx="9144000" cy="320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marL="0" marR="0" lvl="0" indent="139700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All students and faculty of Science and Engineering Colleges who do not have access to good laboratory infrastructure</a:t>
            </a:r>
          </a:p>
          <a:p>
            <a:pPr marL="0" marR="0" lvl="0" indent="139700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High‐school students, to motivate them to take up higher studies and research</a:t>
            </a:r>
          </a:p>
          <a:p>
            <a:pPr marL="0" marR="0" lvl="0" indent="139700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Researchers across institutions to collaborate and share equipment as well as resources</a:t>
            </a:r>
          </a:p>
          <a:p>
            <a:pPr marL="0" marR="0" lvl="0" indent="139700" defTabSz="9144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Engineering colleges, who can use the rich content and teaching resources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5" name="Shape 244"/>
          <p:cNvSpPr txBox="1">
            <a:spLocks/>
          </p:cNvSpPr>
          <p:nvPr/>
        </p:nvSpPr>
        <p:spPr>
          <a:xfrm>
            <a:off x="1439862" y="304800"/>
            <a:ext cx="6180138" cy="737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Objectives of Virtual Labs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9677400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640"/>
              </a:lnSpc>
              <a:buClr>
                <a:schemeClr val="accent1"/>
              </a:buClr>
              <a:buSzPct val="25000"/>
              <a:defRPr/>
            </a:pPr>
            <a:r>
              <a:rPr lang="en-US" sz="22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 project is an initiative of MHRD, Govt. of India under the National Mission on Education through ICT ( NMEICT ). </a:t>
            </a:r>
          </a:p>
          <a:p>
            <a:pPr lvl="0">
              <a:lnSpc>
                <a:spcPts val="2640"/>
              </a:lnSpc>
              <a:buClr>
                <a:schemeClr val="accent1"/>
              </a:buClr>
              <a:buSzPct val="25000"/>
              <a:defRPr/>
            </a:pPr>
            <a:endParaRPr lang="en-US" sz="2200" dirty="0" smtClean="0"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  <a:p>
            <a:pPr lvl="0">
              <a:lnSpc>
                <a:spcPts val="2640"/>
              </a:lnSpc>
              <a:buClr>
                <a:schemeClr val="accent1"/>
              </a:buClr>
              <a:buSzPct val="25000"/>
              <a:defRPr/>
            </a:pPr>
            <a:r>
              <a:rPr lang="en-US" sz="2200" dirty="0" smtClean="0"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Virtual Labs aims to benefit: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latin typeface="Calibri" pitchFamily="34" charset="0"/>
                <a:cs typeface="Calibri" pitchFamily="34" charset="0"/>
              </a:rPr>
              <a:pPr lvl="0">
                <a:spcBef>
                  <a:spcPts val="0"/>
                </a:spcBef>
                <a:buNone/>
              </a:pPr>
              <a:t>8</a:t>
            </a:fld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hape 249"/>
          <p:cNvSpPr txBox="1">
            <a:spLocks/>
          </p:cNvSpPr>
          <p:nvPr/>
        </p:nvSpPr>
        <p:spPr>
          <a:xfrm>
            <a:off x="1449491" y="206376"/>
            <a:ext cx="7618309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Types of Labs in Virtual Labs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pic>
        <p:nvPicPr>
          <p:cNvPr id="4" name="Shape 250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115" y="1238252"/>
            <a:ext cx="8173700" cy="3905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52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 dirty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© 2016, IIIT Hyderabad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9</a:t>
            </a:fld>
            <a:endParaRPr lang="en-US" dirty="0"/>
          </a:p>
        </p:txBody>
      </p:sp>
      <p:sp>
        <p:nvSpPr>
          <p:cNvPr id="3" name="Shape 294"/>
          <p:cNvSpPr txBox="1">
            <a:spLocks/>
          </p:cNvSpPr>
          <p:nvPr/>
        </p:nvSpPr>
        <p:spPr>
          <a:xfrm>
            <a:off x="1157289" y="3048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  <a:tabLst/>
              <a:defRPr/>
            </a:pPr>
            <a:r>
              <a:rPr lang="en-US" sz="36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 Spread of Labs- </a:t>
            </a:r>
            <a:r>
              <a:rPr lang="en-US" sz="2800" b="1" dirty="0" smtClean="0">
                <a:solidFill>
                  <a:srgbClr val="0000FF"/>
                </a:solidFill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10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Trebuchet MS"/>
                <a:cs typeface="Calibri" pitchFamily="34" charset="0"/>
                <a:sym typeface="Trebuchet MS"/>
              </a:rPr>
              <a:t> Domains &amp; over 185 Labs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itchFamily="34" charset="0"/>
              <a:ea typeface="Trebuchet MS"/>
              <a:cs typeface="Calibri" pitchFamily="34" charset="0"/>
              <a:sym typeface="Trebuchet MS"/>
            </a:endParaRPr>
          </a:p>
        </p:txBody>
      </p:sp>
      <p:sp>
        <p:nvSpPr>
          <p:cNvPr id="7" name="Shape 298"/>
          <p:cNvSpPr txBox="1"/>
          <p:nvPr/>
        </p:nvSpPr>
        <p:spPr>
          <a:xfrm>
            <a:off x="677862" y="6042025"/>
            <a:ext cx="62976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rebuchet MS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rPr>
              <a:t>© 2016, IIIT Hyderabad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520" y="1228725"/>
            <a:ext cx="736808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077200" y="1524000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These labs are available on Open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edX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platform. </a:t>
            </a:r>
          </a:p>
          <a:p>
            <a:pPr>
              <a:lnSpc>
                <a:spcPts val="24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Virtual Labs  are an integrated set of experiments that  form a “Learning Management System”  </a:t>
            </a:r>
          </a:p>
          <a:p>
            <a:pPr>
              <a:lnSpc>
                <a:spcPts val="24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ts val="24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Provide information on the Usage, Student Preferences other data that is amenable to analytics.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1000</Words>
  <PresentationFormat>Custom</PresentationFormat>
  <Paragraphs>180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1_Facet</vt:lpstr>
      <vt:lpstr>Virtual Labs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Virtual Labs on the net </vt:lpstr>
      <vt:lpstr>Slide 11</vt:lpstr>
      <vt:lpstr>Slide 12</vt:lpstr>
      <vt:lpstr>Impact  - Outreach </vt:lpstr>
      <vt:lpstr>Impact – Outreach Network 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Shankar</dc:creator>
  <cp:lastModifiedBy>Ravi Shankar</cp:lastModifiedBy>
  <cp:revision>81</cp:revision>
  <dcterms:modified xsi:type="dcterms:W3CDTF">2017-01-09T06:35:52Z</dcterms:modified>
</cp:coreProperties>
</file>