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753A-DA47-4A26-BF06-6B1987605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ECAC-F26D-4740-8C13-2DD27BD2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AB85-8AFE-453F-B46C-6ECA8097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568E-7539-4281-BA2B-91609C10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E381-E6FF-4FD1-849C-D2946990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4038-EA12-47B7-8473-D0D7D0BE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D64D-24CD-4D2E-ADA3-8542DF66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6644-7EC5-4D66-82CB-5BA6BFA5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0E31-8996-4641-9D6D-C18A047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6214-F5EA-4570-BE75-33D4C1BC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4570E-64A4-4396-AF38-329EBD5C9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9446-1D1A-4ACE-AE13-0305E2BD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D494-3A28-429C-A32E-3764D3A7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0CA1-6A39-407F-9AA1-D3064413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1D72-DB7E-4484-9733-39791E1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531F-591E-4CAE-99BC-02394DD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E95C-7567-42FF-AFD4-AA6BDC93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9EFF-2FE0-451E-96CF-C223925B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0BB7-015B-4B57-993D-5AA936E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6847-8FDB-42A1-A57F-87DB326E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09E9-B33B-4B81-B6B7-A9FBE9D0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DF9B-CBEE-40B3-A674-B6474996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B9B3-8FB3-4C1C-B676-E9056E06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527A-81CD-455F-868B-108966D5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6A5E-B25F-41E5-85C7-9286DA3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1E74-5A41-47A3-8874-56CB13B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5E65-982C-44E7-B4C5-CAA6A7DF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7F048-64FC-424D-A7A9-F426ABA11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8F05-412B-4378-8FE2-DDBAF82F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C418-7CC5-4BDF-B647-7B83E0B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66D19-CE2F-4463-9C81-F3048E67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F3D6-2934-47FA-A762-459E492F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0F52-5F09-464F-B5C9-1B7A1BA7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1724-0B6C-4A3D-A7CE-A34D0DFE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3A292-DC8B-4986-A395-8C5C330BC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ED64-4551-4D5A-A58D-2AB579508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45D11-F976-4EA7-85A4-4AD87982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0B60B-DC38-40C0-9EF6-5FFCF5A8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5E13-AA91-4D89-8E12-B380D7E2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CD24-4580-4ACF-B362-9D07FD61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AC0F1-0948-4A44-A237-B2CB929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65EC-7E65-4AC9-AAF2-5B3BA9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8DE6-B9DA-4074-B674-8C57849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F331D-2CFE-4B4E-B002-463E8310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49F94-13AF-4B98-A071-D7953D0B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D0C0D-20A3-44E4-BF59-03F5FA8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079B-91E6-4822-A73E-C1BB5F14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58C0-E72C-416D-8E99-C4F025FF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95A1E-C93C-482F-B36E-104A5BE1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4F58-E4E5-45FB-A32B-230EED6E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8BB5-4D80-4339-B5E9-E67842B6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CC40-AB9C-41B1-8265-653A993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84C6-89E6-48CC-A8E3-6551AAB5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54EA4-161D-43E5-A3EC-B2690DD85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11A42-2AB1-4E72-934D-3B9071449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C15C-005D-4BCB-AC1B-BF3BB035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A8A-5E09-45F9-9A0F-E3D86FB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12ED4-8B5B-4468-9572-FD513B2C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D5B0B-D3AE-4250-93AF-8E62DA26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114C-5049-48A4-A46B-4B37D576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0104-F362-497C-8711-87EE37622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9995-8B2F-4AAC-BD7E-B2890D5ECED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A0E9-C87B-4AD3-934A-03E3A356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C624-D635-467D-945C-5D5F10E07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6987-DE64-4829-A4AF-3F2FA11C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59F8B59D-B3A1-4DA7-8DFC-09D0F51D9442}"/>
              </a:ext>
            </a:extLst>
          </p:cNvPr>
          <p:cNvSpPr/>
          <p:nvPr/>
        </p:nvSpPr>
        <p:spPr>
          <a:xfrm>
            <a:off x="5679440" y="4963159"/>
            <a:ext cx="6352422" cy="1498601"/>
          </a:xfrm>
          <a:prstGeom prst="leftArrowCallout">
            <a:avLst>
              <a:gd name="adj1" fmla="val 25000"/>
              <a:gd name="adj2" fmla="val 25000"/>
              <a:gd name="adj3" fmla="val 43250"/>
              <a:gd name="adj4" fmla="val 83601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4943D-B50A-4F2A-9BCD-40954889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" y="500932"/>
            <a:ext cx="5503953" cy="6357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9C6345-6D17-4CAE-993B-CB00630A049F}"/>
              </a:ext>
            </a:extLst>
          </p:cNvPr>
          <p:cNvSpPr/>
          <p:nvPr/>
        </p:nvSpPr>
        <p:spPr>
          <a:xfrm>
            <a:off x="1" y="-39566"/>
            <a:ext cx="12191999" cy="4747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2000">
                <a:schemeClr val="accent1">
                  <a:tint val="44500"/>
                  <a:satMod val="160000"/>
                </a:schemeClr>
              </a:gs>
              <a:gs pos="44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Improved Artificial Bee Colony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F71CF-F0CE-41AC-B7AD-07C92C966809}"/>
              </a:ext>
            </a:extLst>
          </p:cNvPr>
          <p:cNvSpPr/>
          <p:nvPr/>
        </p:nvSpPr>
        <p:spPr>
          <a:xfrm>
            <a:off x="324984" y="1239521"/>
            <a:ext cx="5271847" cy="3418839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B372CEB2-CAA6-4135-8F38-959D07E93D67}"/>
              </a:ext>
            </a:extLst>
          </p:cNvPr>
          <p:cNvSpPr/>
          <p:nvPr/>
        </p:nvSpPr>
        <p:spPr>
          <a:xfrm>
            <a:off x="5679440" y="1747520"/>
            <a:ext cx="6352422" cy="2575559"/>
          </a:xfrm>
          <a:prstGeom prst="leftArrowCallout">
            <a:avLst>
              <a:gd name="adj1" fmla="val 25000"/>
              <a:gd name="adj2" fmla="val 25000"/>
              <a:gd name="adj3" fmla="val 24606"/>
              <a:gd name="adj4" fmla="val 83601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873BD-A098-4C8B-A9A9-12A05220253F}"/>
              </a:ext>
            </a:extLst>
          </p:cNvPr>
          <p:cNvSpPr txBox="1"/>
          <p:nvPr/>
        </p:nvSpPr>
        <p:spPr>
          <a:xfrm>
            <a:off x="6746240" y="1764305"/>
            <a:ext cx="52653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The traditional employed bee strategy chooses customers randomly of certain route, then re-arrange these customers to other routes.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Easy to accomplish but hard to reach to an improved solution.</a:t>
            </a:r>
          </a:p>
          <a:p>
            <a:pPr algn="l"/>
            <a:endParaRPr lang="en-US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Thus, use </a:t>
            </a:r>
            <a:r>
              <a:rPr lang="en-US" sz="1600" b="1" dirty="0"/>
              <a:t>Enhanced employed bee strategy </a:t>
            </a:r>
            <a:r>
              <a:rPr lang="en-US" sz="1600" dirty="0"/>
              <a:t>which chooses customers not randomly but based on </a:t>
            </a:r>
            <a:r>
              <a:rPr lang="en-US" sz="1600" b="1" dirty="0"/>
              <a:t>Push Forward Insertion Heuristic (PFIH)</a:t>
            </a:r>
            <a:r>
              <a:rPr lang="en-US" sz="160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6D68D-EEBF-490E-8EBA-037F28694DFF}"/>
              </a:ext>
            </a:extLst>
          </p:cNvPr>
          <p:cNvSpPr/>
          <p:nvPr/>
        </p:nvSpPr>
        <p:spPr>
          <a:xfrm>
            <a:off x="324984" y="5110480"/>
            <a:ext cx="5271846" cy="1246588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A2E72-4D1E-43AC-B0CD-C4C39F0385E7}"/>
              </a:ext>
            </a:extLst>
          </p:cNvPr>
          <p:cNvSpPr txBox="1"/>
          <p:nvPr/>
        </p:nvSpPr>
        <p:spPr>
          <a:xfrm>
            <a:off x="6713340" y="5030745"/>
            <a:ext cx="5354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Scout bee strategy </a:t>
            </a:r>
            <a:r>
              <a:rPr lang="en-US" sz="1600" dirty="0"/>
              <a:t>makes large changes to the solution.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Executes a local search to insert some customers of solution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Replace the truck of this solution with another new one.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689A308-5E42-4E21-9409-4422AB979451}"/>
              </a:ext>
            </a:extLst>
          </p:cNvPr>
          <p:cNvSpPr/>
          <p:nvPr/>
        </p:nvSpPr>
        <p:spPr>
          <a:xfrm>
            <a:off x="6746240" y="568959"/>
            <a:ext cx="5265302" cy="716165"/>
          </a:xfrm>
          <a:prstGeom prst="snip1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2535-E615-4C25-A9E3-148E1C62F84F}"/>
              </a:ext>
            </a:extLst>
          </p:cNvPr>
          <p:cNvSpPr txBox="1"/>
          <p:nvPr/>
        </p:nvSpPr>
        <p:spPr>
          <a:xfrm>
            <a:off x="6966456" y="626385"/>
            <a:ext cx="4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The </a:t>
            </a:r>
            <a:r>
              <a:rPr lang="en-US" sz="1600" b="1" dirty="0"/>
              <a:t>Repair Strategy </a:t>
            </a:r>
            <a:r>
              <a:rPr lang="en-US" sz="1600" dirty="0"/>
              <a:t>replaces infeasible solution with feasible ones.</a:t>
            </a:r>
          </a:p>
        </p:txBody>
      </p:sp>
    </p:spTree>
    <p:extLst>
      <p:ext uri="{BB962C8B-B14F-4D97-AF65-F5344CB8AC3E}">
        <p14:creationId xmlns:p14="http://schemas.microsoft.com/office/powerpoint/2010/main" val="20718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9C73E-2498-4DDA-B08E-64D7D7B6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60" y="611262"/>
            <a:ext cx="5215387" cy="59126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4A12F6-AEFF-4CDC-9B8C-CC50F3271782}"/>
              </a:ext>
            </a:extLst>
          </p:cNvPr>
          <p:cNvSpPr/>
          <p:nvPr/>
        </p:nvSpPr>
        <p:spPr>
          <a:xfrm>
            <a:off x="1" y="-39566"/>
            <a:ext cx="12191999" cy="4747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2000">
                <a:schemeClr val="accent1">
                  <a:tint val="44500"/>
                  <a:satMod val="160000"/>
                </a:schemeClr>
              </a:gs>
              <a:gs pos="44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Genetic New algorithm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3A141-E451-4749-BC0C-14FC7070E0BF}"/>
              </a:ext>
            </a:extLst>
          </p:cNvPr>
          <p:cNvSpPr/>
          <p:nvPr/>
        </p:nvSpPr>
        <p:spPr>
          <a:xfrm>
            <a:off x="3631229" y="1041888"/>
            <a:ext cx="2101362" cy="1186961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5F3D1994-1F4A-4E43-B1BE-6FA5A8779837}"/>
              </a:ext>
            </a:extLst>
          </p:cNvPr>
          <p:cNvSpPr/>
          <p:nvPr/>
        </p:nvSpPr>
        <p:spPr>
          <a:xfrm>
            <a:off x="5767090" y="1188273"/>
            <a:ext cx="3649478" cy="894189"/>
          </a:xfrm>
          <a:prstGeom prst="leftArrowCallout">
            <a:avLst>
              <a:gd name="adj1" fmla="val 25000"/>
              <a:gd name="adj2" fmla="val 25000"/>
              <a:gd name="adj3" fmla="val 24606"/>
              <a:gd name="adj4" fmla="val 83601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F5FF9-3A41-49E1-8654-FA0995893D65}"/>
              </a:ext>
            </a:extLst>
          </p:cNvPr>
          <p:cNvSpPr txBox="1"/>
          <p:nvPr/>
        </p:nvSpPr>
        <p:spPr>
          <a:xfrm>
            <a:off x="6387617" y="1336306"/>
            <a:ext cx="305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 random permutation method is used to generate initial solution.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4913F-0052-489B-9606-5C54525C2042}"/>
              </a:ext>
            </a:extLst>
          </p:cNvPr>
          <p:cNvSpPr/>
          <p:nvPr/>
        </p:nvSpPr>
        <p:spPr>
          <a:xfrm>
            <a:off x="2606925" y="3467114"/>
            <a:ext cx="3115410" cy="1122471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3DADB094-7CAD-41FD-A2EE-82EEC46E5B81}"/>
              </a:ext>
            </a:extLst>
          </p:cNvPr>
          <p:cNvSpPr/>
          <p:nvPr/>
        </p:nvSpPr>
        <p:spPr>
          <a:xfrm>
            <a:off x="5765627" y="3569523"/>
            <a:ext cx="3649478" cy="894189"/>
          </a:xfrm>
          <a:prstGeom prst="leftArrowCallout">
            <a:avLst>
              <a:gd name="adj1" fmla="val 25000"/>
              <a:gd name="adj2" fmla="val 25000"/>
              <a:gd name="adj3" fmla="val 24606"/>
              <a:gd name="adj4" fmla="val 83601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4745-387F-46F3-9177-3CE06F30CEF6}"/>
              </a:ext>
            </a:extLst>
          </p:cNvPr>
          <p:cNvSpPr txBox="1"/>
          <p:nvPr/>
        </p:nvSpPr>
        <p:spPr>
          <a:xfrm>
            <a:off x="6447698" y="3607655"/>
            <a:ext cx="3055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If the solution meets the precedence constraints fitness value is noted.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116AE8-5394-47E3-B304-F3D13442B79A}"/>
              </a:ext>
            </a:extLst>
          </p:cNvPr>
          <p:cNvSpPr/>
          <p:nvPr/>
        </p:nvSpPr>
        <p:spPr>
          <a:xfrm>
            <a:off x="3687243" y="5187110"/>
            <a:ext cx="3364193" cy="1122471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02BA8789-F2D4-4663-A3C7-77C650AC8AB2}"/>
              </a:ext>
            </a:extLst>
          </p:cNvPr>
          <p:cNvSpPr/>
          <p:nvPr/>
        </p:nvSpPr>
        <p:spPr>
          <a:xfrm>
            <a:off x="7051436" y="5147896"/>
            <a:ext cx="3649478" cy="1195754"/>
          </a:xfrm>
          <a:prstGeom prst="leftArrowCallout">
            <a:avLst>
              <a:gd name="adj1" fmla="val 25000"/>
              <a:gd name="adj2" fmla="val 25000"/>
              <a:gd name="adj3" fmla="val 24606"/>
              <a:gd name="adj4" fmla="val 83601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BF94F-1D76-42C2-A25A-F1729C40E439}"/>
              </a:ext>
            </a:extLst>
          </p:cNvPr>
          <p:cNvSpPr txBox="1"/>
          <p:nvPr/>
        </p:nvSpPr>
        <p:spPr>
          <a:xfrm>
            <a:off x="7720321" y="5316236"/>
            <a:ext cx="3055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If the solution does not meet the precedence constraints, then crossover takes place</a:t>
            </a:r>
          </a:p>
        </p:txBody>
      </p:sp>
    </p:spTree>
    <p:extLst>
      <p:ext uri="{BB962C8B-B14F-4D97-AF65-F5344CB8AC3E}">
        <p14:creationId xmlns:p14="http://schemas.microsoft.com/office/powerpoint/2010/main" val="192160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 Reddy Sabbella</dc:creator>
  <cp:lastModifiedBy>Prasanna Kumar Reddy Sabbella</cp:lastModifiedBy>
  <cp:revision>125</cp:revision>
  <dcterms:created xsi:type="dcterms:W3CDTF">2021-07-19T21:19:46Z</dcterms:created>
  <dcterms:modified xsi:type="dcterms:W3CDTF">2021-09-28T14:18:41Z</dcterms:modified>
</cp:coreProperties>
</file>