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63" r:id="rId4"/>
    <p:sldId id="264" r:id="rId5"/>
    <p:sldId id="265" r:id="rId6"/>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8" autoAdjust="0"/>
    <p:restoredTop sz="94660"/>
  </p:normalViewPr>
  <p:slideViewPr>
    <p:cSldViewPr snapToGrid="0">
      <p:cViewPr varScale="1">
        <p:scale>
          <a:sx n="59" d="100"/>
          <a:sy n="59" d="100"/>
        </p:scale>
        <p:origin x="288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4A4E-4400-402B-BB8D-451851F36D14}"/>
              </a:ext>
            </a:extLst>
          </p:cNvPr>
          <p:cNvSpPr>
            <a:spLocks noGrp="1"/>
          </p:cNvSpPr>
          <p:nvPr>
            <p:ph type="ctrTitle"/>
          </p:nvPr>
        </p:nvSpPr>
        <p:spPr>
          <a:xfrm>
            <a:off x="857250" y="1621191"/>
            <a:ext cx="5143500" cy="3448756"/>
          </a:xfrm>
        </p:spPr>
        <p:txBody>
          <a:bodyPr anchor="b"/>
          <a:lstStyle>
            <a:lvl1pPr algn="ctr">
              <a:defRPr sz="8666"/>
            </a:lvl1pPr>
          </a:lstStyle>
          <a:p>
            <a:r>
              <a:rPr lang="en-US"/>
              <a:t>Click to edit Master title style</a:t>
            </a:r>
          </a:p>
        </p:txBody>
      </p:sp>
      <p:sp>
        <p:nvSpPr>
          <p:cNvPr id="3" name="Subtitle 2">
            <a:extLst>
              <a:ext uri="{FF2B5EF4-FFF2-40B4-BE49-F238E27FC236}">
                <a16:creationId xmlns:a16="http://schemas.microsoft.com/office/drawing/2014/main" id="{F64A3F87-D12C-4518-989E-773E10829B3B}"/>
              </a:ext>
            </a:extLst>
          </p:cNvPr>
          <p:cNvSpPr>
            <a:spLocks noGrp="1"/>
          </p:cNvSpPr>
          <p:nvPr>
            <p:ph type="subTitle" idx="1"/>
          </p:nvPr>
        </p:nvSpPr>
        <p:spPr>
          <a:xfrm>
            <a:off x="857250" y="5202944"/>
            <a:ext cx="51435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US"/>
              <a:t>Click to edit Master subtitle style</a:t>
            </a:r>
          </a:p>
        </p:txBody>
      </p:sp>
      <p:sp>
        <p:nvSpPr>
          <p:cNvPr id="4" name="Date Placeholder 3">
            <a:extLst>
              <a:ext uri="{FF2B5EF4-FFF2-40B4-BE49-F238E27FC236}">
                <a16:creationId xmlns:a16="http://schemas.microsoft.com/office/drawing/2014/main" id="{A445BB9A-F91F-4635-8237-2531EB6D389C}"/>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5" name="Footer Placeholder 4">
            <a:extLst>
              <a:ext uri="{FF2B5EF4-FFF2-40B4-BE49-F238E27FC236}">
                <a16:creationId xmlns:a16="http://schemas.microsoft.com/office/drawing/2014/main" id="{15212C43-800D-48F0-B9A2-5430293C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ED76D-CF4E-4C43-8503-37325B76A5C0}"/>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96333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FFA2-CD76-41F9-95E3-623F9E505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BE761-A988-4A10-B9DA-537516505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38DA9-315D-4796-955E-FB1B8EABFD91}"/>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5" name="Footer Placeholder 4">
            <a:extLst>
              <a:ext uri="{FF2B5EF4-FFF2-40B4-BE49-F238E27FC236}">
                <a16:creationId xmlns:a16="http://schemas.microsoft.com/office/drawing/2014/main" id="{C44EF56A-648A-4C77-85D7-6F938F73A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7106A-7953-4CEC-AC95-6454E0FD11CC}"/>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254341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E8CAD-EE31-40BD-9170-64A8102FBF9A}"/>
              </a:ext>
            </a:extLst>
          </p:cNvPr>
          <p:cNvSpPr>
            <a:spLocks noGrp="1"/>
          </p:cNvSpPr>
          <p:nvPr>
            <p:ph type="title" orient="vert"/>
          </p:nvPr>
        </p:nvSpPr>
        <p:spPr>
          <a:xfrm>
            <a:off x="4907756" y="527403"/>
            <a:ext cx="1478756" cy="839487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D8BE3-B829-493B-BEC6-F1703910D86B}"/>
              </a:ext>
            </a:extLst>
          </p:cNvPr>
          <p:cNvSpPr>
            <a:spLocks noGrp="1"/>
          </p:cNvSpPr>
          <p:nvPr>
            <p:ph type="body" orient="vert" idx="1"/>
          </p:nvPr>
        </p:nvSpPr>
        <p:spPr>
          <a:xfrm>
            <a:off x="471487"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7FEE7-8676-4954-A8E8-6E1307E49CDE}"/>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5" name="Footer Placeholder 4">
            <a:extLst>
              <a:ext uri="{FF2B5EF4-FFF2-40B4-BE49-F238E27FC236}">
                <a16:creationId xmlns:a16="http://schemas.microsoft.com/office/drawing/2014/main" id="{E2A48543-3025-49AE-82D6-A74140B92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0CBC6-9244-4C77-8ABB-2C3D7BB3080E}"/>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72797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7F7E-5DA4-496B-BD9F-32BB1AB0E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FC214-93E8-4BD9-90EE-2DBDEFA2A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20EB0-9EEF-492A-B27A-503B8FF12E61}"/>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5" name="Footer Placeholder 4">
            <a:extLst>
              <a:ext uri="{FF2B5EF4-FFF2-40B4-BE49-F238E27FC236}">
                <a16:creationId xmlns:a16="http://schemas.microsoft.com/office/drawing/2014/main" id="{6D673F0A-0D27-4B6A-BE46-79F6222B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A32FC-86AD-420A-924F-7818788D1685}"/>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364904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EB82-CBEB-4A92-99C8-C79FB1D134E3}"/>
              </a:ext>
            </a:extLst>
          </p:cNvPr>
          <p:cNvSpPr>
            <a:spLocks noGrp="1"/>
          </p:cNvSpPr>
          <p:nvPr>
            <p:ph type="title"/>
          </p:nvPr>
        </p:nvSpPr>
        <p:spPr>
          <a:xfrm>
            <a:off x="467916" y="2469622"/>
            <a:ext cx="5915025" cy="4120620"/>
          </a:xfrm>
        </p:spPr>
        <p:txBody>
          <a:bodyPr anchor="b"/>
          <a:lstStyle>
            <a:lvl1pPr>
              <a:defRPr sz="8666"/>
            </a:lvl1pPr>
          </a:lstStyle>
          <a:p>
            <a:r>
              <a:rPr lang="en-US"/>
              <a:t>Click to edit Master title style</a:t>
            </a:r>
          </a:p>
        </p:txBody>
      </p:sp>
      <p:sp>
        <p:nvSpPr>
          <p:cNvPr id="3" name="Text Placeholder 2">
            <a:extLst>
              <a:ext uri="{FF2B5EF4-FFF2-40B4-BE49-F238E27FC236}">
                <a16:creationId xmlns:a16="http://schemas.microsoft.com/office/drawing/2014/main" id="{C31AF895-D029-4263-8CB7-29FAE4DB37B3}"/>
              </a:ext>
            </a:extLst>
          </p:cNvPr>
          <p:cNvSpPr>
            <a:spLocks noGrp="1"/>
          </p:cNvSpPr>
          <p:nvPr>
            <p:ph type="body" idx="1"/>
          </p:nvPr>
        </p:nvSpPr>
        <p:spPr>
          <a:xfrm>
            <a:off x="467916" y="6629225"/>
            <a:ext cx="5915025" cy="2166937"/>
          </a:xfrm>
        </p:spPr>
        <p:txBody>
          <a:bodyPr/>
          <a:lstStyle>
            <a:lvl1pPr marL="0" indent="0">
              <a:buNone/>
              <a:defRPr sz="3467">
                <a:solidFill>
                  <a:schemeClr val="tx1">
                    <a:tint val="75000"/>
                  </a:schemeClr>
                </a:solidFill>
              </a:defRPr>
            </a:lvl1pPr>
            <a:lvl2pPr marL="660380" indent="0">
              <a:buNone/>
              <a:defRPr sz="2889">
                <a:solidFill>
                  <a:schemeClr val="tx1">
                    <a:tint val="75000"/>
                  </a:schemeClr>
                </a:solidFill>
              </a:defRPr>
            </a:lvl2pPr>
            <a:lvl3pPr marL="1320759" indent="0">
              <a:buNone/>
              <a:defRPr sz="2600">
                <a:solidFill>
                  <a:schemeClr val="tx1">
                    <a:tint val="75000"/>
                  </a:schemeClr>
                </a:solidFill>
              </a:defRPr>
            </a:lvl3pPr>
            <a:lvl4pPr marL="1981139" indent="0">
              <a:buNone/>
              <a:defRPr sz="2311">
                <a:solidFill>
                  <a:schemeClr val="tx1">
                    <a:tint val="75000"/>
                  </a:schemeClr>
                </a:solidFill>
              </a:defRPr>
            </a:lvl4pPr>
            <a:lvl5pPr marL="2641519" indent="0">
              <a:buNone/>
              <a:defRPr sz="2311">
                <a:solidFill>
                  <a:schemeClr val="tx1">
                    <a:tint val="75000"/>
                  </a:schemeClr>
                </a:solidFill>
              </a:defRPr>
            </a:lvl5pPr>
            <a:lvl6pPr marL="3301898" indent="0">
              <a:buNone/>
              <a:defRPr sz="2311">
                <a:solidFill>
                  <a:schemeClr val="tx1">
                    <a:tint val="75000"/>
                  </a:schemeClr>
                </a:solidFill>
              </a:defRPr>
            </a:lvl6pPr>
            <a:lvl7pPr marL="3962278" indent="0">
              <a:buNone/>
              <a:defRPr sz="2311">
                <a:solidFill>
                  <a:schemeClr val="tx1">
                    <a:tint val="75000"/>
                  </a:schemeClr>
                </a:solidFill>
              </a:defRPr>
            </a:lvl7pPr>
            <a:lvl8pPr marL="4622658" indent="0">
              <a:buNone/>
              <a:defRPr sz="2311">
                <a:solidFill>
                  <a:schemeClr val="tx1">
                    <a:tint val="75000"/>
                  </a:schemeClr>
                </a:solidFill>
              </a:defRPr>
            </a:lvl8pPr>
            <a:lvl9pPr marL="5283037" indent="0">
              <a:buNone/>
              <a:defRPr sz="231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BAA39-A43D-41A1-B235-6545BDDEEA70}"/>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5" name="Footer Placeholder 4">
            <a:extLst>
              <a:ext uri="{FF2B5EF4-FFF2-40B4-BE49-F238E27FC236}">
                <a16:creationId xmlns:a16="http://schemas.microsoft.com/office/drawing/2014/main" id="{A02C2B70-719F-4146-A1CF-C1D333A4F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D83C9-9963-49F4-AD22-496200E582B6}"/>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31018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F4D1-ED93-48E6-8D7E-0F2BCA144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9E556-8032-4E8D-B71A-F23B5FB4908A}"/>
              </a:ext>
            </a:extLst>
          </p:cNvPr>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0D71C4-0D1E-493E-8314-4B8ACAEBFF59}"/>
              </a:ext>
            </a:extLst>
          </p:cNvPr>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446596-F622-4088-A2FC-5A0FB702B62A}"/>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6" name="Footer Placeholder 5">
            <a:extLst>
              <a:ext uri="{FF2B5EF4-FFF2-40B4-BE49-F238E27FC236}">
                <a16:creationId xmlns:a16="http://schemas.microsoft.com/office/drawing/2014/main" id="{2647D5D1-100C-4CBF-9E59-19EA14CB4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1F37-AFD0-46C1-A304-6BF1D5263E2A}"/>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95483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DFE1-FDA2-45AC-A88E-2F7D6DA9B298}"/>
              </a:ext>
            </a:extLst>
          </p:cNvPr>
          <p:cNvSpPr>
            <a:spLocks noGrp="1"/>
          </p:cNvSpPr>
          <p:nvPr>
            <p:ph type="title"/>
          </p:nvPr>
        </p:nvSpPr>
        <p:spPr>
          <a:xfrm>
            <a:off x="472381" y="527404"/>
            <a:ext cx="5915025" cy="1914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393657-DD85-4FD9-8CC5-9CA331E42756}"/>
              </a:ext>
            </a:extLst>
          </p:cNvPr>
          <p:cNvSpPr>
            <a:spLocks noGrp="1"/>
          </p:cNvSpPr>
          <p:nvPr>
            <p:ph type="body" idx="1"/>
          </p:nvPr>
        </p:nvSpPr>
        <p:spPr>
          <a:xfrm>
            <a:off x="472381" y="2428347"/>
            <a:ext cx="2901255"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4" name="Content Placeholder 3">
            <a:extLst>
              <a:ext uri="{FF2B5EF4-FFF2-40B4-BE49-F238E27FC236}">
                <a16:creationId xmlns:a16="http://schemas.microsoft.com/office/drawing/2014/main" id="{4698F535-F200-4632-8CB9-1655FF990D98}"/>
              </a:ext>
            </a:extLst>
          </p:cNvPr>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EBD2F3-795A-4FF0-9786-6053200D3193}"/>
              </a:ext>
            </a:extLst>
          </p:cNvPr>
          <p:cNvSpPr>
            <a:spLocks noGrp="1"/>
          </p:cNvSpPr>
          <p:nvPr>
            <p:ph type="body" sz="quarter" idx="3"/>
          </p:nvPr>
        </p:nvSpPr>
        <p:spPr>
          <a:xfrm>
            <a:off x="3471863" y="2428347"/>
            <a:ext cx="291554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6" name="Content Placeholder 5">
            <a:extLst>
              <a:ext uri="{FF2B5EF4-FFF2-40B4-BE49-F238E27FC236}">
                <a16:creationId xmlns:a16="http://schemas.microsoft.com/office/drawing/2014/main" id="{6C8FE6C5-78DD-4AD5-A559-E70EA4FED549}"/>
              </a:ext>
            </a:extLst>
          </p:cNvPr>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F7CDC9-DB2D-4A57-95D5-90ADF15B0F26}"/>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8" name="Footer Placeholder 7">
            <a:extLst>
              <a:ext uri="{FF2B5EF4-FFF2-40B4-BE49-F238E27FC236}">
                <a16:creationId xmlns:a16="http://schemas.microsoft.com/office/drawing/2014/main" id="{AB68A8AD-CE06-413B-88A4-731E165CB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8BE50-9CC2-4771-86C8-083CE64C3F5C}"/>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18241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1FC-1A2F-404F-B43E-215331D1D7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D6C25-679E-4E32-8006-5FE4A249DA9D}"/>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4" name="Footer Placeholder 3">
            <a:extLst>
              <a:ext uri="{FF2B5EF4-FFF2-40B4-BE49-F238E27FC236}">
                <a16:creationId xmlns:a16="http://schemas.microsoft.com/office/drawing/2014/main" id="{0E7471A9-3A37-4246-919D-1CEADA292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E1EDB-12BF-41F8-80CE-81F985A0E957}"/>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79891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62190-3516-4AA2-AF2D-C662CBBA27CE}"/>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3" name="Footer Placeholder 2">
            <a:extLst>
              <a:ext uri="{FF2B5EF4-FFF2-40B4-BE49-F238E27FC236}">
                <a16:creationId xmlns:a16="http://schemas.microsoft.com/office/drawing/2014/main" id="{AEDC9A7B-D9C1-4F8D-AFCE-9B58A113E2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80769-1F98-4420-BED6-A3FFF0586848}"/>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92316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DEC-8FC2-42F5-935C-E9D9E8B64717}"/>
              </a:ext>
            </a:extLst>
          </p:cNvPr>
          <p:cNvSpPr>
            <a:spLocks noGrp="1"/>
          </p:cNvSpPr>
          <p:nvPr>
            <p:ph type="title"/>
          </p:nvPr>
        </p:nvSpPr>
        <p:spPr>
          <a:xfrm>
            <a:off x="472381" y="660400"/>
            <a:ext cx="2211883" cy="2311400"/>
          </a:xfrm>
        </p:spPr>
        <p:txBody>
          <a:bodyPr anchor="b"/>
          <a:lstStyle>
            <a:lvl1pPr>
              <a:defRPr sz="4622"/>
            </a:lvl1pPr>
          </a:lstStyle>
          <a:p>
            <a:r>
              <a:rPr lang="en-US"/>
              <a:t>Click to edit Master title style</a:t>
            </a:r>
          </a:p>
        </p:txBody>
      </p:sp>
      <p:sp>
        <p:nvSpPr>
          <p:cNvPr id="3" name="Content Placeholder 2">
            <a:extLst>
              <a:ext uri="{FF2B5EF4-FFF2-40B4-BE49-F238E27FC236}">
                <a16:creationId xmlns:a16="http://schemas.microsoft.com/office/drawing/2014/main" id="{A8B0FAC9-38C6-4C3C-B109-8B02BCA172FA}"/>
              </a:ext>
            </a:extLst>
          </p:cNvPr>
          <p:cNvSpPr>
            <a:spLocks noGrp="1"/>
          </p:cNvSpPr>
          <p:nvPr>
            <p:ph idx="1"/>
          </p:nvPr>
        </p:nvSpPr>
        <p:spPr>
          <a:xfrm>
            <a:off x="2915543" y="1426281"/>
            <a:ext cx="3471863"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87624-3D44-4303-B9E8-AFC7A3842055}"/>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a:extLst>
              <a:ext uri="{FF2B5EF4-FFF2-40B4-BE49-F238E27FC236}">
                <a16:creationId xmlns:a16="http://schemas.microsoft.com/office/drawing/2014/main" id="{DCA2CE4F-23F6-4AF2-BA1A-E0F74130E1BE}"/>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6" name="Footer Placeholder 5">
            <a:extLst>
              <a:ext uri="{FF2B5EF4-FFF2-40B4-BE49-F238E27FC236}">
                <a16:creationId xmlns:a16="http://schemas.microsoft.com/office/drawing/2014/main" id="{B0251EAC-0589-4454-81BB-40CAD9C81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EFAA7-E1B1-4BEC-A178-21751EE1C141}"/>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353231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7D77-262D-4FCE-8EEE-9C105F488DFD}"/>
              </a:ext>
            </a:extLst>
          </p:cNvPr>
          <p:cNvSpPr>
            <a:spLocks noGrp="1"/>
          </p:cNvSpPr>
          <p:nvPr>
            <p:ph type="title"/>
          </p:nvPr>
        </p:nvSpPr>
        <p:spPr>
          <a:xfrm>
            <a:off x="472381" y="660400"/>
            <a:ext cx="2211883" cy="2311400"/>
          </a:xfrm>
        </p:spPr>
        <p:txBody>
          <a:bodyPr anchor="b"/>
          <a:lstStyle>
            <a:lvl1pPr>
              <a:defRPr sz="4622"/>
            </a:lvl1pPr>
          </a:lstStyle>
          <a:p>
            <a:r>
              <a:rPr lang="en-US"/>
              <a:t>Click to edit Master title style</a:t>
            </a:r>
          </a:p>
        </p:txBody>
      </p:sp>
      <p:sp>
        <p:nvSpPr>
          <p:cNvPr id="3" name="Picture Placeholder 2">
            <a:extLst>
              <a:ext uri="{FF2B5EF4-FFF2-40B4-BE49-F238E27FC236}">
                <a16:creationId xmlns:a16="http://schemas.microsoft.com/office/drawing/2014/main" id="{F3DD390F-AAA1-4556-A88B-188C01ED8F76}"/>
              </a:ext>
            </a:extLst>
          </p:cNvPr>
          <p:cNvSpPr>
            <a:spLocks noGrp="1"/>
          </p:cNvSpPr>
          <p:nvPr>
            <p:ph type="pic" idx="1"/>
          </p:nvPr>
        </p:nvSpPr>
        <p:spPr>
          <a:xfrm>
            <a:off x="2915543" y="1426281"/>
            <a:ext cx="3471863" cy="7039681"/>
          </a:xfrm>
        </p:spPr>
        <p:txBody>
          <a:bodyPr/>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endParaRPr lang="en-US"/>
          </a:p>
        </p:txBody>
      </p:sp>
      <p:sp>
        <p:nvSpPr>
          <p:cNvPr id="4" name="Text Placeholder 3">
            <a:extLst>
              <a:ext uri="{FF2B5EF4-FFF2-40B4-BE49-F238E27FC236}">
                <a16:creationId xmlns:a16="http://schemas.microsoft.com/office/drawing/2014/main" id="{0EABCBFA-B2E8-4439-954D-2433DFBC11FA}"/>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a:extLst>
              <a:ext uri="{FF2B5EF4-FFF2-40B4-BE49-F238E27FC236}">
                <a16:creationId xmlns:a16="http://schemas.microsoft.com/office/drawing/2014/main" id="{6E4E0C11-FEEA-4529-B4A2-7FFAD870B8F8}"/>
              </a:ext>
            </a:extLst>
          </p:cNvPr>
          <p:cNvSpPr>
            <a:spLocks noGrp="1"/>
          </p:cNvSpPr>
          <p:nvPr>
            <p:ph type="dt" sz="half" idx="10"/>
          </p:nvPr>
        </p:nvSpPr>
        <p:spPr/>
        <p:txBody>
          <a:bodyPr/>
          <a:lstStyle/>
          <a:p>
            <a:fld id="{E34E9513-5052-4DBA-B964-E37BFDDB8CFE}" type="datetimeFigureOut">
              <a:rPr lang="en-US" smtClean="0"/>
              <a:t>1/11/2022</a:t>
            </a:fld>
            <a:endParaRPr lang="en-US"/>
          </a:p>
        </p:txBody>
      </p:sp>
      <p:sp>
        <p:nvSpPr>
          <p:cNvPr id="6" name="Footer Placeholder 5">
            <a:extLst>
              <a:ext uri="{FF2B5EF4-FFF2-40B4-BE49-F238E27FC236}">
                <a16:creationId xmlns:a16="http://schemas.microsoft.com/office/drawing/2014/main" id="{4951CBAA-3D18-4240-BBDA-937B19B16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55851-51E3-49E1-8FA8-4750D5E29ED4}"/>
              </a:ext>
            </a:extLst>
          </p:cNvPr>
          <p:cNvSpPr>
            <a:spLocks noGrp="1"/>
          </p:cNvSpPr>
          <p:nvPr>
            <p:ph type="sldNum" sz="quarter" idx="12"/>
          </p:nvPr>
        </p:nvSpPr>
        <p:spPr/>
        <p:txBody>
          <a:bodyPr/>
          <a:lstStyle/>
          <a:p>
            <a:fld id="{6C17EEE2-275B-4080-A854-B49D27F9BA18}" type="slidenum">
              <a:rPr lang="en-US" smtClean="0"/>
              <a:t>‹#›</a:t>
            </a:fld>
            <a:endParaRPr lang="en-US"/>
          </a:p>
        </p:txBody>
      </p:sp>
    </p:spTree>
    <p:extLst>
      <p:ext uri="{BB962C8B-B14F-4D97-AF65-F5344CB8AC3E}">
        <p14:creationId xmlns:p14="http://schemas.microsoft.com/office/powerpoint/2010/main" val="175295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B9FE7-5585-49C5-9196-36B036412DC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C5AECC-D566-4480-9E99-47907F84143C}"/>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A00B4-B1E3-4FB7-97A0-FEF5E7310615}"/>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1733">
                <a:solidFill>
                  <a:schemeClr val="tx1">
                    <a:tint val="75000"/>
                  </a:schemeClr>
                </a:solidFill>
              </a:defRPr>
            </a:lvl1pPr>
          </a:lstStyle>
          <a:p>
            <a:fld id="{E34E9513-5052-4DBA-B964-E37BFDDB8CFE}" type="datetimeFigureOut">
              <a:rPr lang="en-US" smtClean="0"/>
              <a:t>1/11/2022</a:t>
            </a:fld>
            <a:endParaRPr lang="en-US"/>
          </a:p>
        </p:txBody>
      </p:sp>
      <p:sp>
        <p:nvSpPr>
          <p:cNvPr id="5" name="Footer Placeholder 4">
            <a:extLst>
              <a:ext uri="{FF2B5EF4-FFF2-40B4-BE49-F238E27FC236}">
                <a16:creationId xmlns:a16="http://schemas.microsoft.com/office/drawing/2014/main" id="{F7BEE8D2-57B2-4FD0-BAAB-DD6318278534}"/>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173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BAAC5E-8881-4179-806A-85C219F14AFE}"/>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1733">
                <a:solidFill>
                  <a:schemeClr val="tx1">
                    <a:tint val="75000"/>
                  </a:schemeClr>
                </a:solidFill>
              </a:defRPr>
            </a:lvl1pPr>
          </a:lstStyle>
          <a:p>
            <a:fld id="{6C17EEE2-275B-4080-A854-B49D27F9BA18}" type="slidenum">
              <a:rPr lang="en-US" smtClean="0"/>
              <a:t>‹#›</a:t>
            </a:fld>
            <a:endParaRPr lang="en-US"/>
          </a:p>
        </p:txBody>
      </p:sp>
    </p:spTree>
    <p:extLst>
      <p:ext uri="{BB962C8B-B14F-4D97-AF65-F5344CB8AC3E}">
        <p14:creationId xmlns:p14="http://schemas.microsoft.com/office/powerpoint/2010/main" val="310321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F8CE5-23E4-4D15-9262-D8AA02D90CAC}"/>
              </a:ext>
            </a:extLst>
          </p:cNvPr>
          <p:cNvSpPr/>
          <p:nvPr/>
        </p:nvSpPr>
        <p:spPr>
          <a:xfrm>
            <a:off x="130175" y="140208"/>
            <a:ext cx="6597650" cy="964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836A5E9B-854D-4A8F-B880-C0256446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164796"/>
            <a:ext cx="2247900" cy="875335"/>
          </a:xfrm>
          <a:prstGeom prst="rect">
            <a:avLst/>
          </a:prstGeom>
        </p:spPr>
      </p:pic>
      <p:pic>
        <p:nvPicPr>
          <p:cNvPr id="6" name="Picture 5" descr="A picture containing text, sign&#10;&#10;Description automatically generated">
            <a:extLst>
              <a:ext uri="{FF2B5EF4-FFF2-40B4-BE49-F238E27FC236}">
                <a16:creationId xmlns:a16="http://schemas.microsoft.com/office/drawing/2014/main" id="{4AEDDC9C-DF7F-4DBF-984C-48246CDFE691}"/>
              </a:ext>
            </a:extLst>
          </p:cNvPr>
          <p:cNvPicPr>
            <a:picLocks noChangeAspect="1"/>
          </p:cNvPicPr>
          <p:nvPr/>
        </p:nvPicPr>
        <p:blipFill rotWithShape="1">
          <a:blip r:embed="rId3">
            <a:extLst>
              <a:ext uri="{28A0092B-C50C-407E-A947-70E740481C1C}">
                <a14:useLocalDpi xmlns:a14="http://schemas.microsoft.com/office/drawing/2010/main" val="0"/>
              </a:ext>
            </a:extLst>
          </a:blip>
          <a:srcRect b="26712"/>
          <a:stretch/>
        </p:blipFill>
        <p:spPr>
          <a:xfrm>
            <a:off x="4082117" y="310617"/>
            <a:ext cx="2645708" cy="583692"/>
          </a:xfrm>
          <a:prstGeom prst="rect">
            <a:avLst/>
          </a:prstGeom>
        </p:spPr>
      </p:pic>
      <p:sp>
        <p:nvSpPr>
          <p:cNvPr id="8" name="TextBox 7">
            <a:extLst>
              <a:ext uri="{FF2B5EF4-FFF2-40B4-BE49-F238E27FC236}">
                <a16:creationId xmlns:a16="http://schemas.microsoft.com/office/drawing/2014/main" id="{AB2A9F8B-C10D-4102-B6EA-EB88A9650010}"/>
              </a:ext>
            </a:extLst>
          </p:cNvPr>
          <p:cNvSpPr txBox="1"/>
          <p:nvPr/>
        </p:nvSpPr>
        <p:spPr>
          <a:xfrm>
            <a:off x="368300" y="2109613"/>
            <a:ext cx="6121400" cy="7017306"/>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INDUSTRIAL ENGINEERING</a:t>
            </a:r>
          </a:p>
          <a:p>
            <a:pPr algn="ctr"/>
            <a:r>
              <a:rPr lang="en-US" sz="2000" dirty="0">
                <a:latin typeface="Times New Roman" panose="02020603050405020304" pitchFamily="18" charset="0"/>
                <a:cs typeface="Times New Roman" panose="02020603050405020304" pitchFamily="18" charset="0"/>
              </a:rPr>
              <a:t>FALL 2021</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DECISION MODELS</a:t>
            </a:r>
          </a:p>
          <a:p>
            <a:pPr algn="ctr"/>
            <a:r>
              <a:rPr lang="en-US" sz="2000" dirty="0">
                <a:latin typeface="Times New Roman" panose="02020603050405020304" pitchFamily="18" charset="0"/>
                <a:cs typeface="Times New Roman" panose="02020603050405020304" pitchFamily="18" charset="0"/>
              </a:rPr>
              <a:t>IE 2086</a:t>
            </a:r>
          </a:p>
          <a:p>
            <a:pPr algn="ctr"/>
            <a:r>
              <a:rPr lang="en-US" sz="2000" dirty="0">
                <a:latin typeface="Times New Roman" panose="02020603050405020304" pitchFamily="18" charset="0"/>
                <a:cs typeface="Times New Roman" panose="02020603050405020304" pitchFamily="18" charset="0"/>
              </a:rPr>
              <a:t>PROF. DANIEL JIANG</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Vehicle performance optimization</a:t>
            </a:r>
          </a:p>
          <a:p>
            <a:pPr algn="ctr"/>
            <a:r>
              <a:rPr lang="en-US" sz="2800" dirty="0">
                <a:latin typeface="Times New Roman" panose="02020603050405020304" pitchFamily="18" charset="0"/>
                <a:cs typeface="Times New Roman" panose="02020603050405020304" pitchFamily="18" charset="0"/>
              </a:rPr>
              <a:t>Report</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SUBMITTED BY</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SABBELLA PRASANNA</a:t>
            </a:r>
          </a:p>
          <a:p>
            <a:pPr algn="ctr"/>
            <a:r>
              <a:rPr lang="en-US" sz="2000" dirty="0">
                <a:latin typeface="Times New Roman" panose="02020603050405020304" pitchFamily="18" charset="0"/>
                <a:cs typeface="Times New Roman" panose="02020603050405020304" pitchFamily="18" charset="0"/>
              </a:rPr>
              <a:t>4450873</a:t>
            </a:r>
          </a:p>
          <a:p>
            <a:pPr algn="ctr"/>
            <a:r>
              <a:rPr lang="en-US" sz="2000" dirty="0">
                <a:latin typeface="Times New Roman" panose="02020603050405020304" pitchFamily="18" charset="0"/>
                <a:cs typeface="Times New Roman" panose="02020603050405020304" pitchFamily="18" charset="0"/>
              </a:rPr>
              <a:t>prs98@pitt.edu</a:t>
            </a: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56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F8CE5-23E4-4D15-9262-D8AA02D90CAC}"/>
              </a:ext>
            </a:extLst>
          </p:cNvPr>
          <p:cNvSpPr/>
          <p:nvPr/>
        </p:nvSpPr>
        <p:spPr>
          <a:xfrm>
            <a:off x="130175" y="140208"/>
            <a:ext cx="6597650" cy="964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ECDAA2-888D-4C21-9F5B-8806AAA8E980}"/>
              </a:ext>
            </a:extLst>
          </p:cNvPr>
          <p:cNvSpPr txBox="1"/>
          <p:nvPr/>
        </p:nvSpPr>
        <p:spPr>
          <a:xfrm>
            <a:off x="368300" y="141367"/>
            <a:ext cx="6121400" cy="400110"/>
          </a:xfrm>
          <a:prstGeom prst="rect">
            <a:avLst/>
          </a:prstGeom>
          <a:noFill/>
        </p:spPr>
        <p:txBody>
          <a:bodyPr wrap="square" rtlCol="0" anchor="ctr">
            <a:spAutoFit/>
          </a:bodyPr>
          <a:lstStyle/>
          <a:p>
            <a:pPr algn="ctr"/>
            <a:r>
              <a:rPr lang="en-US" sz="2000" b="1" dirty="0">
                <a:latin typeface="Times New Roman" panose="02020603050405020304" pitchFamily="18" charset="0"/>
                <a:cs typeface="Times New Roman" panose="02020603050405020304" pitchFamily="18" charset="0"/>
              </a:rPr>
              <a:t>Definitions and terminologies</a:t>
            </a:r>
          </a:p>
        </p:txBody>
      </p:sp>
      <p:sp>
        <p:nvSpPr>
          <p:cNvPr id="2" name="TextBox 1">
            <a:extLst>
              <a:ext uri="{FF2B5EF4-FFF2-40B4-BE49-F238E27FC236}">
                <a16:creationId xmlns:a16="http://schemas.microsoft.com/office/drawing/2014/main" id="{AA046E18-9060-4C8D-9D55-8207CE8734A6}"/>
              </a:ext>
            </a:extLst>
          </p:cNvPr>
          <p:cNvSpPr txBox="1"/>
          <p:nvPr/>
        </p:nvSpPr>
        <p:spPr>
          <a:xfrm>
            <a:off x="130175" y="671175"/>
            <a:ext cx="6597650" cy="307777"/>
          </a:xfrm>
          <a:prstGeom prst="rect">
            <a:avLst/>
          </a:prstGeom>
          <a:noFill/>
        </p:spPr>
        <p:txBody>
          <a:bodyPr wrap="square" rtlCol="0">
            <a:spAutoFit/>
          </a:bodyPr>
          <a:lstStyle/>
          <a:p>
            <a:r>
              <a:rPr lang="en-US" sz="1400" b="1" dirty="0"/>
              <a:t>Deterministic constants</a:t>
            </a:r>
          </a:p>
        </p:txBody>
      </p:sp>
      <p:graphicFrame>
        <p:nvGraphicFramePr>
          <p:cNvPr id="15" name="Table 15">
            <a:extLst>
              <a:ext uri="{FF2B5EF4-FFF2-40B4-BE49-F238E27FC236}">
                <a16:creationId xmlns:a16="http://schemas.microsoft.com/office/drawing/2014/main" id="{3749238A-0AA5-4BB4-A91A-0E1654F62D4D}"/>
              </a:ext>
            </a:extLst>
          </p:cNvPr>
          <p:cNvGraphicFramePr>
            <a:graphicFrameLocks noGrp="1"/>
          </p:cNvGraphicFramePr>
          <p:nvPr>
            <p:extLst>
              <p:ext uri="{D42A27DB-BD31-4B8C-83A1-F6EECF244321}">
                <p14:modId xmlns:p14="http://schemas.microsoft.com/office/powerpoint/2010/main" val="1356203811"/>
              </p:ext>
            </p:extLst>
          </p:nvPr>
        </p:nvGraphicFramePr>
        <p:xfrm>
          <a:off x="368300" y="1120140"/>
          <a:ext cx="6121400" cy="8244384"/>
        </p:xfrm>
        <a:graphic>
          <a:graphicData uri="http://schemas.openxmlformats.org/drawingml/2006/table">
            <a:tbl>
              <a:tblPr firstRow="1" bandRow="1">
                <a:tableStyleId>{5940675A-B579-460E-94D1-54222C63F5DA}</a:tableStyleId>
              </a:tblPr>
              <a:tblGrid>
                <a:gridCol w="6121400">
                  <a:extLst>
                    <a:ext uri="{9D8B030D-6E8A-4147-A177-3AD203B41FA5}">
                      <a16:colId xmlns:a16="http://schemas.microsoft.com/office/drawing/2014/main" val="771696925"/>
                    </a:ext>
                  </a:extLst>
                </a:gridCol>
              </a:tblGrid>
              <a:tr h="1465421">
                <a:tc>
                  <a:txBody>
                    <a:bodyPr/>
                    <a:lstStyle/>
                    <a:p>
                      <a:pPr algn="l"/>
                      <a:r>
                        <a:rPr lang="en-US" sz="1200" b="0" dirty="0"/>
                        <a:t>A Normal human can apply a maximum force achievable up to 2000 N with a single leg and only a fraction of which is used to pedal a bicycle continuously.</a:t>
                      </a:r>
                    </a:p>
                    <a:p>
                      <a:pPr algn="l"/>
                      <a:r>
                        <a:rPr lang="en-US" sz="1200" b="1" dirty="0" err="1">
                          <a:solidFill>
                            <a:schemeClr val="accent1"/>
                          </a:solidFill>
                        </a:rPr>
                        <a:t>force_capacity</a:t>
                      </a:r>
                      <a:r>
                        <a:rPr lang="en-US" sz="1200" b="1" dirty="0">
                          <a:solidFill>
                            <a:schemeClr val="accent1"/>
                          </a:solidFill>
                        </a:rPr>
                        <a:t> </a:t>
                      </a:r>
                      <a:r>
                        <a:rPr lang="en-US" sz="1200" b="0" dirty="0"/>
                        <a:t>= 2000 N</a:t>
                      </a:r>
                    </a:p>
                    <a:p>
                      <a:pPr algn="l"/>
                      <a:endParaRPr lang="en-US" sz="1200" b="0" dirty="0"/>
                    </a:p>
                    <a:p>
                      <a:pPr algn="l"/>
                      <a:r>
                        <a:rPr lang="en-US" sz="1200" b="1" dirty="0">
                          <a:solidFill>
                            <a:schemeClr val="accent1"/>
                          </a:solidFill>
                        </a:rPr>
                        <a:t>F</a:t>
                      </a:r>
                      <a:r>
                        <a:rPr lang="en-US" sz="1200" b="1" baseline="-25000" dirty="0">
                          <a:solidFill>
                            <a:schemeClr val="accent1"/>
                          </a:solidFill>
                        </a:rPr>
                        <a:t>1</a:t>
                      </a:r>
                      <a:r>
                        <a:rPr lang="en-US" sz="1200" b="0" dirty="0"/>
                        <a:t> is the constant force that rider 1 can apply = 488 N</a:t>
                      </a:r>
                      <a:endParaRPr lang="en-US" sz="1200" b="0" baseline="-25000" dirty="0"/>
                    </a:p>
                    <a:p>
                      <a:pPr algn="l"/>
                      <a:r>
                        <a:rPr lang="en-US" sz="1200" b="0" dirty="0"/>
                        <a:t>Fraction force, </a:t>
                      </a:r>
                      <a:r>
                        <a:rPr lang="en-US" sz="1200" b="1" baseline="30000" dirty="0" err="1">
                          <a:solidFill>
                            <a:schemeClr val="accent1"/>
                          </a:solidFill>
                        </a:rPr>
                        <a:t>i</a:t>
                      </a:r>
                      <a:r>
                        <a:rPr lang="en-US" sz="1200" b="1" dirty="0" err="1">
                          <a:solidFill>
                            <a:schemeClr val="accent1"/>
                          </a:solidFill>
                        </a:rPr>
                        <a:t>ff</a:t>
                      </a:r>
                      <a:r>
                        <a:rPr lang="en-US" sz="1200" b="1" dirty="0"/>
                        <a:t> = </a:t>
                      </a:r>
                      <a:r>
                        <a:rPr lang="en-US" sz="1200" b="1" dirty="0">
                          <a:solidFill>
                            <a:schemeClr val="accent1"/>
                          </a:solidFill>
                        </a:rPr>
                        <a:t>F</a:t>
                      </a:r>
                      <a:r>
                        <a:rPr lang="en-US" sz="1200" b="1" baseline="-25000" dirty="0">
                          <a:solidFill>
                            <a:schemeClr val="accent1"/>
                          </a:solidFill>
                        </a:rPr>
                        <a:t>1</a:t>
                      </a:r>
                      <a:r>
                        <a:rPr lang="en-US" sz="1200" b="1" dirty="0"/>
                        <a:t> </a:t>
                      </a:r>
                      <a:r>
                        <a:rPr lang="en-US" sz="1200" b="0" dirty="0"/>
                        <a:t>/</a:t>
                      </a:r>
                      <a:r>
                        <a:rPr lang="en-US" sz="1200" b="1" dirty="0"/>
                        <a:t> </a:t>
                      </a:r>
                      <a:r>
                        <a:rPr lang="en-US" sz="1200" b="1" dirty="0" err="1">
                          <a:solidFill>
                            <a:schemeClr val="accent1"/>
                          </a:solidFill>
                        </a:rPr>
                        <a:t>force_capacity</a:t>
                      </a:r>
                      <a:r>
                        <a:rPr lang="en-US" sz="1200" b="1" dirty="0">
                          <a:solidFill>
                            <a:schemeClr val="accent1"/>
                          </a:solidFill>
                        </a:rPr>
                        <a:t> </a:t>
                      </a:r>
                      <a:r>
                        <a:rPr lang="en-US" sz="1200" b="0" dirty="0"/>
                        <a:t>= 0.244</a:t>
                      </a:r>
                    </a:p>
                  </a:txBody>
                  <a:tcPr anchor="ctr">
                    <a:solidFill>
                      <a:schemeClr val="bg2"/>
                    </a:solidFill>
                  </a:tcPr>
                </a:tc>
                <a:extLst>
                  <a:ext uri="{0D108BD9-81ED-4DB2-BD59-A6C34878D82A}">
                    <a16:rowId xmlns:a16="http://schemas.microsoft.com/office/drawing/2014/main" val="2089312742"/>
                  </a:ext>
                </a:extLst>
              </a:tr>
              <a:tr h="1002721">
                <a:tc>
                  <a:txBody>
                    <a:bodyPr/>
                    <a:lstStyle/>
                    <a:p>
                      <a:pPr marL="0" marR="0" lvl="0" indent="0" algn="l" defTabSz="1320759" rtl="0" eaLnBrk="1" fontAlgn="auto" latinLnBrk="0" hangingPunct="1">
                        <a:lnSpc>
                          <a:spcPct val="100000"/>
                        </a:lnSpc>
                        <a:spcBef>
                          <a:spcPts val="0"/>
                        </a:spcBef>
                        <a:spcAft>
                          <a:spcPts val="0"/>
                        </a:spcAft>
                        <a:buClrTx/>
                        <a:buSzTx/>
                        <a:buFontTx/>
                        <a:buNone/>
                        <a:tabLst/>
                        <a:defRPr/>
                      </a:pPr>
                      <a:r>
                        <a:rPr lang="en-US" sz="1200" dirty="0"/>
                        <a:t>Mass of the rider </a:t>
                      </a:r>
                      <a:r>
                        <a:rPr lang="en-US" sz="1200" dirty="0" err="1"/>
                        <a:t>i</a:t>
                      </a:r>
                      <a:r>
                        <a:rPr lang="en-US" sz="1200" dirty="0"/>
                        <a:t> = </a:t>
                      </a:r>
                      <a:r>
                        <a:rPr lang="en-US" sz="1200" b="1" baseline="30000" dirty="0" err="1">
                          <a:solidFill>
                            <a:schemeClr val="accent1"/>
                          </a:solidFill>
                        </a:rPr>
                        <a:t>i</a:t>
                      </a:r>
                      <a:r>
                        <a:rPr lang="en-US" sz="1200" b="1" dirty="0" err="1">
                          <a:solidFill>
                            <a:schemeClr val="accent1"/>
                          </a:solidFill>
                        </a:rPr>
                        <a:t>m</a:t>
                      </a:r>
                      <a:endParaRPr lang="en-US" sz="1200" b="1" dirty="0">
                        <a:solidFill>
                          <a:schemeClr val="accent1"/>
                        </a:solidFill>
                      </a:endParaRPr>
                    </a:p>
                    <a:p>
                      <a:pPr marL="0" marR="0" lvl="0" indent="0" algn="l" defTabSz="1320759"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Assuming the mass of rider 1 = 73 kg</a:t>
                      </a:r>
                    </a:p>
                  </a:txBody>
                  <a:tcPr anchor="ctr"/>
                </a:tc>
                <a:extLst>
                  <a:ext uri="{0D108BD9-81ED-4DB2-BD59-A6C34878D82A}">
                    <a16:rowId xmlns:a16="http://schemas.microsoft.com/office/drawing/2014/main" val="229705051"/>
                  </a:ext>
                </a:extLst>
              </a:tr>
              <a:tr h="1329078">
                <a:tc>
                  <a:txBody>
                    <a:bodyPr/>
                    <a:lstStyle/>
                    <a:p>
                      <a:pPr algn="l"/>
                      <a:r>
                        <a:rPr lang="en-US" sz="1200" dirty="0"/>
                        <a:t>Power of the rider is the amount of energy he is spending per unit time. In other words, the power of the rider is the amount of work he does per unit time.</a:t>
                      </a:r>
                    </a:p>
                    <a:p>
                      <a:pPr algn="l"/>
                      <a:endParaRPr lang="en-US" sz="1200" dirty="0"/>
                    </a:p>
                    <a:p>
                      <a:pPr algn="l"/>
                      <a:r>
                        <a:rPr lang="en-US" sz="1200" b="1" baseline="30000" dirty="0" err="1">
                          <a:solidFill>
                            <a:schemeClr val="accent1"/>
                          </a:solidFill>
                        </a:rPr>
                        <a:t>i</a:t>
                      </a:r>
                      <a:r>
                        <a:rPr lang="en-US" sz="1200" b="1" dirty="0" err="1">
                          <a:solidFill>
                            <a:schemeClr val="accent1"/>
                          </a:solidFill>
                        </a:rPr>
                        <a:t>P</a:t>
                      </a:r>
                      <a:r>
                        <a:rPr lang="en-US" sz="1200" b="1" baseline="-25000" dirty="0" err="1">
                          <a:solidFill>
                            <a:schemeClr val="accent1"/>
                          </a:solidFill>
                        </a:rPr>
                        <a:t>j</a:t>
                      </a:r>
                      <a:r>
                        <a:rPr lang="en-US" sz="1200" dirty="0"/>
                        <a:t> = Power of rider </a:t>
                      </a:r>
                      <a:r>
                        <a:rPr lang="en-US" sz="1200" dirty="0" err="1"/>
                        <a:t>i</a:t>
                      </a:r>
                      <a:r>
                        <a:rPr lang="en-US" sz="1200" dirty="0"/>
                        <a:t> on gear j</a:t>
                      </a:r>
                    </a:p>
                    <a:p>
                      <a:pPr algn="l"/>
                      <a:r>
                        <a:rPr lang="en-US" sz="1200" dirty="0"/>
                        <a:t>Assuming </a:t>
                      </a:r>
                      <a:r>
                        <a:rPr lang="en-US" sz="1200" b="1" baseline="30000" dirty="0">
                          <a:solidFill>
                            <a:schemeClr val="accent1"/>
                          </a:solidFill>
                        </a:rPr>
                        <a:t>1</a:t>
                      </a:r>
                      <a:r>
                        <a:rPr lang="en-US" sz="1200" b="1" dirty="0">
                          <a:solidFill>
                            <a:schemeClr val="accent1"/>
                          </a:solidFill>
                        </a:rPr>
                        <a:t>P</a:t>
                      </a:r>
                      <a:r>
                        <a:rPr lang="en-US" sz="1200" b="1" baseline="-25000" dirty="0">
                          <a:solidFill>
                            <a:schemeClr val="accent1"/>
                          </a:solidFill>
                        </a:rPr>
                        <a:t>1</a:t>
                      </a:r>
                      <a:r>
                        <a:rPr lang="en-US" sz="1200" dirty="0"/>
                        <a:t> = 400 Watt</a:t>
                      </a:r>
                    </a:p>
                  </a:txBody>
                  <a:tcPr anchor="ctr">
                    <a:solidFill>
                      <a:schemeClr val="bg2"/>
                    </a:solidFill>
                  </a:tcPr>
                </a:tc>
                <a:extLst>
                  <a:ext uri="{0D108BD9-81ED-4DB2-BD59-A6C34878D82A}">
                    <a16:rowId xmlns:a16="http://schemas.microsoft.com/office/drawing/2014/main" val="3773925636"/>
                  </a:ext>
                </a:extLst>
              </a:tr>
              <a:tr h="1723015">
                <a:tc>
                  <a:txBody>
                    <a:bodyPr/>
                    <a:lstStyle/>
                    <a:p>
                      <a:pPr algn="l"/>
                      <a:r>
                        <a:rPr lang="en-US" sz="1200" dirty="0"/>
                        <a:t>Power of the rider depletes with time by a certain fraction of amount (</a:t>
                      </a:r>
                      <a:r>
                        <a:rPr lang="en-US" sz="1200" b="1" dirty="0">
                          <a:solidFill>
                            <a:schemeClr val="accent1"/>
                          </a:solidFill>
                        </a:rPr>
                        <a:t>pdf</a:t>
                      </a:r>
                      <a:r>
                        <a:rPr lang="en-US" sz="1200" dirty="0"/>
                        <a:t> – Power Depletion Factor) whose behavior is unknown or random. However, for simplicity in this project, we assume that the power of the rider depletes after every gear change with </a:t>
                      </a:r>
                      <a:r>
                        <a:rPr lang="en-US" sz="1200" b="1" dirty="0">
                          <a:solidFill>
                            <a:schemeClr val="accent1"/>
                          </a:solidFill>
                        </a:rPr>
                        <a:t>pdf = </a:t>
                      </a:r>
                      <a:r>
                        <a:rPr lang="en-US" sz="1200" dirty="0"/>
                        <a:t>0.05.</a:t>
                      </a:r>
                    </a:p>
                    <a:p>
                      <a:pPr algn="l"/>
                      <a:endParaRPr lang="en-US" sz="1200" dirty="0"/>
                    </a:p>
                    <a:p>
                      <a:pPr algn="l"/>
                      <a:r>
                        <a:rPr lang="en-US" sz="1200" b="1" baseline="30000" dirty="0" err="1">
                          <a:solidFill>
                            <a:schemeClr val="accent1"/>
                          </a:solidFill>
                        </a:rPr>
                        <a:t>i</a:t>
                      </a:r>
                      <a:r>
                        <a:rPr lang="en-US" sz="1200" b="1" dirty="0" err="1">
                          <a:solidFill>
                            <a:schemeClr val="accent1"/>
                          </a:solidFill>
                        </a:rPr>
                        <a:t>pdf</a:t>
                      </a:r>
                      <a:r>
                        <a:rPr lang="en-US" sz="1200" dirty="0"/>
                        <a:t> = Power Depletion Factor of rider </a:t>
                      </a:r>
                      <a:r>
                        <a:rPr lang="en-US" sz="1200" dirty="0" err="1"/>
                        <a:t>i</a:t>
                      </a:r>
                      <a:endParaRPr lang="en-US" sz="1200" dirty="0"/>
                    </a:p>
                    <a:p>
                      <a:pPr algn="l"/>
                      <a:r>
                        <a:rPr lang="en-US" sz="1200" dirty="0"/>
                        <a:t>power of rider </a:t>
                      </a:r>
                      <a:r>
                        <a:rPr lang="en-US" sz="1200" dirty="0" err="1"/>
                        <a:t>i</a:t>
                      </a:r>
                      <a:r>
                        <a:rPr lang="en-US" sz="1200" dirty="0"/>
                        <a:t> on gear j = </a:t>
                      </a:r>
                      <a:r>
                        <a:rPr lang="en-US" sz="1200" b="1" baseline="30000" dirty="0" err="1">
                          <a:solidFill>
                            <a:schemeClr val="accent1"/>
                          </a:solidFill>
                        </a:rPr>
                        <a:t>i</a:t>
                      </a:r>
                      <a:r>
                        <a:rPr lang="en-US" sz="1200" b="1" dirty="0" err="1">
                          <a:solidFill>
                            <a:schemeClr val="accent1"/>
                          </a:solidFill>
                        </a:rPr>
                        <a:t>P</a:t>
                      </a:r>
                      <a:r>
                        <a:rPr lang="en-US" sz="1200" b="1" baseline="-25000" dirty="0" err="1">
                          <a:solidFill>
                            <a:schemeClr val="accent1"/>
                          </a:solidFill>
                        </a:rPr>
                        <a:t>j</a:t>
                      </a:r>
                      <a:r>
                        <a:rPr lang="en-US" sz="1200" dirty="0"/>
                        <a:t> – (</a:t>
                      </a:r>
                      <a:r>
                        <a:rPr lang="en-US" sz="1200" b="1" baseline="30000" dirty="0" err="1">
                          <a:solidFill>
                            <a:schemeClr val="accent1"/>
                          </a:solidFill>
                        </a:rPr>
                        <a:t>i</a:t>
                      </a:r>
                      <a:r>
                        <a:rPr lang="en-US" sz="1200" b="1" dirty="0" err="1">
                          <a:solidFill>
                            <a:schemeClr val="accent1"/>
                          </a:solidFill>
                        </a:rPr>
                        <a:t>P</a:t>
                      </a:r>
                      <a:r>
                        <a:rPr lang="en-US" sz="1200" b="1" baseline="-25000" dirty="0" err="1">
                          <a:solidFill>
                            <a:schemeClr val="accent1"/>
                          </a:solidFill>
                        </a:rPr>
                        <a:t>j</a:t>
                      </a:r>
                      <a:r>
                        <a:rPr lang="en-US" sz="1200" dirty="0"/>
                        <a:t> * </a:t>
                      </a:r>
                      <a:r>
                        <a:rPr lang="en-US" sz="1200" b="1" baseline="30000" dirty="0" err="1">
                          <a:solidFill>
                            <a:schemeClr val="accent1"/>
                          </a:solidFill>
                        </a:rPr>
                        <a:t>i</a:t>
                      </a:r>
                      <a:r>
                        <a:rPr lang="en-US" sz="1200" b="1" dirty="0" err="1">
                          <a:solidFill>
                            <a:schemeClr val="accent1"/>
                          </a:solidFill>
                        </a:rPr>
                        <a:t>pdf</a:t>
                      </a:r>
                      <a:r>
                        <a:rPr lang="en-US" sz="1200" b="1" dirty="0">
                          <a:solidFill>
                            <a:srgbClr val="FF0000"/>
                          </a:solidFill>
                        </a:rPr>
                        <a:t> </a:t>
                      </a:r>
                      <a:r>
                        <a:rPr lang="en-US" sz="1200" dirty="0"/>
                        <a:t>* (j-1))</a:t>
                      </a:r>
                    </a:p>
                  </a:txBody>
                  <a:tcPr anchor="ctr"/>
                </a:tc>
                <a:extLst>
                  <a:ext uri="{0D108BD9-81ED-4DB2-BD59-A6C34878D82A}">
                    <a16:rowId xmlns:a16="http://schemas.microsoft.com/office/drawing/2014/main" val="506640666"/>
                  </a:ext>
                </a:extLst>
              </a:tr>
              <a:tr h="816731">
                <a:tc>
                  <a:txBody>
                    <a:bodyPr/>
                    <a:lstStyle/>
                    <a:p>
                      <a:pPr algn="l"/>
                      <a:r>
                        <a:rPr lang="en-US" sz="1200" dirty="0"/>
                        <a:t>The vehicle has 7 gears, and the dimensions of each gear/cog are as follows</a:t>
                      </a:r>
                    </a:p>
                    <a:p>
                      <a:pPr algn="l"/>
                      <a:r>
                        <a:rPr lang="en-US" sz="1200" b="1" dirty="0" err="1">
                          <a:solidFill>
                            <a:schemeClr val="accent1"/>
                          </a:solidFill>
                        </a:rPr>
                        <a:t>cog_radius</a:t>
                      </a:r>
                      <a:r>
                        <a:rPr lang="en-US" sz="1200" b="1" baseline="-25000" dirty="0" err="1">
                          <a:solidFill>
                            <a:schemeClr val="accent1"/>
                          </a:solidFill>
                        </a:rPr>
                        <a:t>j</a:t>
                      </a:r>
                      <a:r>
                        <a:rPr lang="en-US" sz="1200" b="1" dirty="0">
                          <a:solidFill>
                            <a:schemeClr val="accent1"/>
                          </a:solidFill>
                        </a:rPr>
                        <a:t> </a:t>
                      </a:r>
                      <a:r>
                        <a:rPr lang="en-US" sz="1200" dirty="0"/>
                        <a:t>= {j=1:0.068, j=2:0.046, j=3:0.042, j=4:0.038, j=5:0.034, j=6:0.03, j=7:0.026}</a:t>
                      </a:r>
                    </a:p>
                  </a:txBody>
                  <a:tcPr anchor="ctr">
                    <a:solidFill>
                      <a:schemeClr val="bg2"/>
                    </a:solidFill>
                  </a:tcPr>
                </a:tc>
                <a:extLst>
                  <a:ext uri="{0D108BD9-81ED-4DB2-BD59-A6C34878D82A}">
                    <a16:rowId xmlns:a16="http://schemas.microsoft.com/office/drawing/2014/main" val="1214266807"/>
                  </a:ext>
                </a:extLst>
              </a:tr>
              <a:tr h="1907418">
                <a:tc>
                  <a:txBody>
                    <a:bodyPr/>
                    <a:lstStyle/>
                    <a:p>
                      <a:pPr algn="l"/>
                      <a:r>
                        <a:rPr lang="en-US" sz="1200" dirty="0"/>
                        <a:t>On every gear j the rider </a:t>
                      </a:r>
                      <a:r>
                        <a:rPr lang="en-US" sz="1200" dirty="0" err="1"/>
                        <a:t>i</a:t>
                      </a:r>
                      <a:r>
                        <a:rPr lang="en-US" sz="1200" dirty="0"/>
                        <a:t> spends a specific amount of time </a:t>
                      </a:r>
                      <a:r>
                        <a:rPr lang="en-US" sz="1200" b="1" baseline="30000" dirty="0">
                          <a:solidFill>
                            <a:schemeClr val="accent1"/>
                          </a:solidFill>
                        </a:rPr>
                        <a:t>*</a:t>
                      </a:r>
                      <a:r>
                        <a:rPr lang="en-US" sz="1200" b="1" baseline="30000" dirty="0" err="1">
                          <a:solidFill>
                            <a:schemeClr val="accent1"/>
                          </a:solidFill>
                        </a:rPr>
                        <a:t>i</a:t>
                      </a:r>
                      <a:r>
                        <a:rPr lang="en-US" sz="1200" b="1" dirty="0" err="1">
                          <a:solidFill>
                            <a:schemeClr val="accent1"/>
                          </a:solidFill>
                        </a:rPr>
                        <a:t>t</a:t>
                      </a:r>
                      <a:r>
                        <a:rPr lang="en-US" sz="1200" b="1" baseline="-25000" dirty="0" err="1">
                          <a:solidFill>
                            <a:schemeClr val="accent1"/>
                          </a:solidFill>
                        </a:rPr>
                        <a:t>j</a:t>
                      </a:r>
                      <a:r>
                        <a:rPr lang="en-US" sz="1200" b="1" dirty="0">
                          <a:solidFill>
                            <a:schemeClr val="accent1"/>
                          </a:solidFill>
                        </a:rPr>
                        <a:t> </a:t>
                      </a:r>
                      <a:r>
                        <a:rPr lang="en-US" sz="1200" dirty="0"/>
                        <a:t>under constant acceleration and travels a distance </a:t>
                      </a:r>
                      <a:r>
                        <a:rPr lang="en-US" sz="1200" b="1" baseline="30000" dirty="0">
                          <a:solidFill>
                            <a:schemeClr val="accent1"/>
                          </a:solidFill>
                        </a:rPr>
                        <a:t>*</a:t>
                      </a:r>
                      <a:r>
                        <a:rPr lang="en-US" sz="1200" b="1" baseline="30000" dirty="0" err="1">
                          <a:solidFill>
                            <a:schemeClr val="accent1"/>
                          </a:solidFill>
                        </a:rPr>
                        <a:t>i</a:t>
                      </a:r>
                      <a:r>
                        <a:rPr lang="en-US" sz="1200" b="1" dirty="0" err="1">
                          <a:solidFill>
                            <a:schemeClr val="accent1"/>
                          </a:solidFill>
                        </a:rPr>
                        <a:t>d</a:t>
                      </a:r>
                      <a:r>
                        <a:rPr lang="en-US" sz="1200" b="1" baseline="-25000" dirty="0" err="1">
                          <a:solidFill>
                            <a:schemeClr val="accent1"/>
                          </a:solidFill>
                        </a:rPr>
                        <a:t>j</a:t>
                      </a:r>
                      <a:r>
                        <a:rPr lang="en-US" sz="1200" dirty="0"/>
                        <a:t> during this time. Though the rider can practically skip this time and change to next gear, these values are assumed to be non-zero for the sake of avoiding complications in the modeling of this project.</a:t>
                      </a:r>
                    </a:p>
                    <a:p>
                      <a:pPr algn="l"/>
                      <a:endParaRPr lang="en-US" sz="1200" dirty="0"/>
                    </a:p>
                    <a:p>
                      <a:pPr algn="l"/>
                      <a:r>
                        <a:rPr lang="en-US" sz="1200" dirty="0"/>
                        <a:t> </a:t>
                      </a:r>
                      <a:r>
                        <a:rPr lang="en-US" sz="1200" b="1" baseline="30000" dirty="0">
                          <a:solidFill>
                            <a:schemeClr val="accent1"/>
                          </a:solidFill>
                        </a:rPr>
                        <a:t>*</a:t>
                      </a:r>
                      <a:r>
                        <a:rPr lang="en-US" sz="1200" b="1" baseline="30000" dirty="0" err="1">
                          <a:solidFill>
                            <a:schemeClr val="accent1"/>
                          </a:solidFill>
                        </a:rPr>
                        <a:t>i</a:t>
                      </a:r>
                      <a:r>
                        <a:rPr lang="en-US" sz="1200" b="1" dirty="0" err="1">
                          <a:solidFill>
                            <a:schemeClr val="accent1"/>
                          </a:solidFill>
                        </a:rPr>
                        <a:t>t</a:t>
                      </a:r>
                      <a:r>
                        <a:rPr lang="en-US" sz="1200" b="1" baseline="-25000" dirty="0" err="1">
                          <a:solidFill>
                            <a:schemeClr val="accent1"/>
                          </a:solidFill>
                        </a:rPr>
                        <a:t>j</a:t>
                      </a:r>
                      <a:r>
                        <a:rPr lang="en-US" sz="1200" dirty="0"/>
                        <a:t> = </a:t>
                      </a:r>
                      <a:r>
                        <a:rPr lang="en-US" sz="1200" b="1" dirty="0">
                          <a:latin typeface="Gabriola" panose="04040605051002020D02" pitchFamily="82" charset="0"/>
                        </a:rPr>
                        <a:t>f  </a:t>
                      </a:r>
                      <a:r>
                        <a:rPr lang="en-US" sz="1200" b="0" dirty="0">
                          <a:latin typeface="+mn-lt"/>
                        </a:rPr>
                        <a:t>( </a:t>
                      </a:r>
                      <a:r>
                        <a:rPr lang="en-US" sz="1200" b="1" dirty="0">
                          <a:solidFill>
                            <a:schemeClr val="accent1"/>
                          </a:solidFill>
                        </a:rPr>
                        <a:t>F</a:t>
                      </a:r>
                      <a:r>
                        <a:rPr lang="en-US" sz="1200" b="1" baseline="-25000" dirty="0">
                          <a:solidFill>
                            <a:schemeClr val="accent1"/>
                          </a:solidFill>
                        </a:rPr>
                        <a:t>i</a:t>
                      </a:r>
                      <a:r>
                        <a:rPr lang="en-US" sz="1200" dirty="0"/>
                        <a:t> , </a:t>
                      </a:r>
                      <a:r>
                        <a:rPr lang="en-US" sz="1200" b="1" dirty="0" err="1">
                          <a:solidFill>
                            <a:schemeClr val="accent1"/>
                          </a:solidFill>
                        </a:rPr>
                        <a:t>cog_radius</a:t>
                      </a:r>
                      <a:r>
                        <a:rPr lang="en-US" sz="1200" b="1" baseline="-25000" dirty="0" err="1">
                          <a:solidFill>
                            <a:schemeClr val="accent1"/>
                          </a:solidFill>
                        </a:rPr>
                        <a:t>j</a:t>
                      </a:r>
                      <a:r>
                        <a:rPr lang="en-US" sz="1200" b="1" baseline="-25000" dirty="0">
                          <a:solidFill>
                            <a:schemeClr val="accent1"/>
                          </a:solidFill>
                        </a:rPr>
                        <a:t> </a:t>
                      </a:r>
                      <a:r>
                        <a:rPr lang="en-US" sz="1200" dirty="0"/>
                        <a:t>, </a:t>
                      </a:r>
                      <a:r>
                        <a:rPr lang="en-US" sz="1200" b="1" baseline="30000" dirty="0" err="1">
                          <a:solidFill>
                            <a:schemeClr val="accent1"/>
                          </a:solidFill>
                        </a:rPr>
                        <a:t>i</a:t>
                      </a:r>
                      <a:r>
                        <a:rPr lang="en-US" sz="1200" b="1" dirty="0" err="1">
                          <a:solidFill>
                            <a:schemeClr val="accent1"/>
                          </a:solidFill>
                        </a:rPr>
                        <a:t>m</a:t>
                      </a:r>
                      <a:r>
                        <a:rPr lang="en-US" sz="1200" b="1" dirty="0">
                          <a:solidFill>
                            <a:schemeClr val="accent1"/>
                          </a:solidFill>
                        </a:rPr>
                        <a:t> </a:t>
                      </a:r>
                      <a:r>
                        <a:rPr lang="en-US" sz="1200" dirty="0"/>
                        <a:t>, </a:t>
                      </a:r>
                      <a:r>
                        <a:rPr lang="en-US" sz="1200" b="1" baseline="30000" dirty="0" err="1">
                          <a:solidFill>
                            <a:schemeClr val="accent1"/>
                          </a:solidFill>
                        </a:rPr>
                        <a:t>i</a:t>
                      </a:r>
                      <a:r>
                        <a:rPr lang="en-US" sz="1200" b="1" dirty="0" err="1">
                          <a:solidFill>
                            <a:schemeClr val="accent1"/>
                          </a:solidFill>
                        </a:rPr>
                        <a:t>P</a:t>
                      </a:r>
                      <a:r>
                        <a:rPr lang="en-US" sz="1200" b="1" baseline="-25000" dirty="0" err="1">
                          <a:solidFill>
                            <a:schemeClr val="accent1"/>
                          </a:solidFill>
                        </a:rPr>
                        <a:t>j</a:t>
                      </a:r>
                      <a:r>
                        <a:rPr lang="en-US" sz="1200" dirty="0"/>
                        <a:t> </a:t>
                      </a:r>
                      <a:r>
                        <a:rPr lang="en-US" sz="1200" b="0" dirty="0">
                          <a:latin typeface="+mn-lt"/>
                        </a:rPr>
                        <a:t>) and </a:t>
                      </a:r>
                      <a:r>
                        <a:rPr lang="en-US" sz="1200" dirty="0"/>
                        <a:t> </a:t>
                      </a:r>
                      <a:r>
                        <a:rPr lang="en-US" sz="1200" b="1" baseline="30000" dirty="0">
                          <a:solidFill>
                            <a:schemeClr val="accent1"/>
                          </a:solidFill>
                        </a:rPr>
                        <a:t>*</a:t>
                      </a:r>
                      <a:r>
                        <a:rPr lang="en-US" sz="1200" b="1" baseline="30000" dirty="0" err="1">
                          <a:solidFill>
                            <a:schemeClr val="accent1"/>
                          </a:solidFill>
                        </a:rPr>
                        <a:t>i</a:t>
                      </a:r>
                      <a:r>
                        <a:rPr lang="en-US" sz="1200" b="1" dirty="0" err="1">
                          <a:solidFill>
                            <a:schemeClr val="accent1"/>
                          </a:solidFill>
                        </a:rPr>
                        <a:t>d</a:t>
                      </a:r>
                      <a:r>
                        <a:rPr lang="en-US" sz="1200" b="1" baseline="-25000" dirty="0" err="1">
                          <a:solidFill>
                            <a:schemeClr val="accent1"/>
                          </a:solidFill>
                        </a:rPr>
                        <a:t>j</a:t>
                      </a:r>
                      <a:r>
                        <a:rPr lang="en-US" sz="1200" dirty="0"/>
                        <a:t> = </a:t>
                      </a:r>
                      <a:r>
                        <a:rPr lang="en-US" sz="1200" b="1" dirty="0">
                          <a:latin typeface="Gabriola" panose="04040605051002020D02" pitchFamily="82" charset="0"/>
                        </a:rPr>
                        <a:t>f  </a:t>
                      </a:r>
                      <a:r>
                        <a:rPr lang="en-US" sz="1200" b="0" dirty="0">
                          <a:latin typeface="+mn-lt"/>
                        </a:rPr>
                        <a:t>( </a:t>
                      </a:r>
                      <a:r>
                        <a:rPr lang="en-US" sz="1200" b="1" dirty="0">
                          <a:solidFill>
                            <a:schemeClr val="accent1"/>
                          </a:solidFill>
                        </a:rPr>
                        <a:t>F</a:t>
                      </a:r>
                      <a:r>
                        <a:rPr lang="en-US" sz="1200" b="1" baseline="-25000" dirty="0">
                          <a:solidFill>
                            <a:schemeClr val="accent1"/>
                          </a:solidFill>
                        </a:rPr>
                        <a:t>i</a:t>
                      </a:r>
                      <a:r>
                        <a:rPr lang="en-US" sz="1200" dirty="0"/>
                        <a:t> , </a:t>
                      </a:r>
                      <a:r>
                        <a:rPr lang="en-US" sz="1200" b="1" dirty="0" err="1">
                          <a:solidFill>
                            <a:schemeClr val="accent1"/>
                          </a:solidFill>
                        </a:rPr>
                        <a:t>cog_radius</a:t>
                      </a:r>
                      <a:r>
                        <a:rPr lang="en-US" sz="1200" b="1" baseline="-25000" dirty="0" err="1">
                          <a:solidFill>
                            <a:schemeClr val="accent1"/>
                          </a:solidFill>
                        </a:rPr>
                        <a:t>j</a:t>
                      </a:r>
                      <a:r>
                        <a:rPr lang="en-US" sz="1200" b="1" baseline="-25000" dirty="0">
                          <a:solidFill>
                            <a:schemeClr val="accent1"/>
                          </a:solidFill>
                        </a:rPr>
                        <a:t> </a:t>
                      </a:r>
                      <a:r>
                        <a:rPr lang="en-US" sz="1200" dirty="0"/>
                        <a:t>, </a:t>
                      </a:r>
                      <a:r>
                        <a:rPr lang="en-US" sz="1200" b="1" baseline="30000" dirty="0" err="1">
                          <a:solidFill>
                            <a:schemeClr val="accent1"/>
                          </a:solidFill>
                        </a:rPr>
                        <a:t>i</a:t>
                      </a:r>
                      <a:r>
                        <a:rPr lang="en-US" sz="1200" b="1" dirty="0" err="1">
                          <a:solidFill>
                            <a:schemeClr val="accent1"/>
                          </a:solidFill>
                        </a:rPr>
                        <a:t>m</a:t>
                      </a:r>
                      <a:r>
                        <a:rPr lang="en-US" sz="1200" b="1" dirty="0">
                          <a:solidFill>
                            <a:schemeClr val="accent1"/>
                          </a:solidFill>
                        </a:rPr>
                        <a:t> </a:t>
                      </a:r>
                      <a:r>
                        <a:rPr lang="en-US" sz="1200" dirty="0"/>
                        <a:t>, </a:t>
                      </a:r>
                      <a:r>
                        <a:rPr lang="en-US" sz="1200" b="1" baseline="30000" dirty="0" err="1">
                          <a:solidFill>
                            <a:schemeClr val="accent1"/>
                          </a:solidFill>
                        </a:rPr>
                        <a:t>i</a:t>
                      </a:r>
                      <a:r>
                        <a:rPr lang="en-US" sz="1200" b="1" dirty="0" err="1">
                          <a:solidFill>
                            <a:schemeClr val="accent1"/>
                          </a:solidFill>
                        </a:rPr>
                        <a:t>P</a:t>
                      </a:r>
                      <a:r>
                        <a:rPr lang="en-US" sz="1200" b="1" baseline="-25000" dirty="0" err="1">
                          <a:solidFill>
                            <a:schemeClr val="accent1"/>
                          </a:solidFill>
                        </a:rPr>
                        <a:t>j</a:t>
                      </a:r>
                      <a:r>
                        <a:rPr lang="en-US" sz="1200" dirty="0"/>
                        <a:t> </a:t>
                      </a:r>
                      <a:r>
                        <a:rPr lang="en-US" sz="1200" b="0" dirty="0">
                          <a:latin typeface="+mn-lt"/>
                        </a:rPr>
                        <a:t>)</a:t>
                      </a:r>
                    </a:p>
                    <a:p>
                      <a:pPr algn="l"/>
                      <a:endParaRPr lang="en-US" sz="1200" b="0" dirty="0">
                        <a:latin typeface="+mn-lt"/>
                      </a:endParaRPr>
                    </a:p>
                    <a:p>
                      <a:pPr algn="l"/>
                      <a:r>
                        <a:rPr lang="en-US" sz="1200" b="0" dirty="0">
                          <a:latin typeface="+mn-lt"/>
                        </a:rPr>
                        <a:t>Description of how this function (simulator) works is not provided in this document, however the formulations can be seen in the code file. </a:t>
                      </a:r>
                    </a:p>
                  </a:txBody>
                  <a:tcPr anchor="ctr"/>
                </a:tc>
                <a:extLst>
                  <a:ext uri="{0D108BD9-81ED-4DB2-BD59-A6C34878D82A}">
                    <a16:rowId xmlns:a16="http://schemas.microsoft.com/office/drawing/2014/main" val="611792529"/>
                  </a:ext>
                </a:extLst>
              </a:tr>
            </a:tbl>
          </a:graphicData>
        </a:graphic>
      </p:graphicFrame>
    </p:spTree>
    <p:extLst>
      <p:ext uri="{BB962C8B-B14F-4D97-AF65-F5344CB8AC3E}">
        <p14:creationId xmlns:p14="http://schemas.microsoft.com/office/powerpoint/2010/main" val="253616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F8CE5-23E4-4D15-9262-D8AA02D90CAC}"/>
              </a:ext>
            </a:extLst>
          </p:cNvPr>
          <p:cNvSpPr/>
          <p:nvPr/>
        </p:nvSpPr>
        <p:spPr>
          <a:xfrm>
            <a:off x="130175" y="140208"/>
            <a:ext cx="6597650" cy="964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91DD14-9B4F-4C0A-866B-3DBE922885C2}"/>
                  </a:ext>
                </a:extLst>
              </p:cNvPr>
              <p:cNvSpPr txBox="1"/>
              <p:nvPr/>
            </p:nvSpPr>
            <p:spPr>
              <a:xfrm>
                <a:off x="130175" y="4676115"/>
                <a:ext cx="6597650" cy="2190728"/>
              </a:xfrm>
              <a:prstGeom prst="rect">
                <a:avLst/>
              </a:prstGeom>
              <a:noFill/>
            </p:spPr>
            <p:txBody>
              <a:bodyPr wrap="square" rtlCol="0">
                <a:spAutoFit/>
              </a:bodyPr>
              <a:lstStyle/>
              <a:p>
                <a:r>
                  <a:rPr lang="en-US" sz="1400" b="1" dirty="0"/>
                  <a:t>Transition function</a:t>
                </a:r>
              </a:p>
              <a:p>
                <a:endParaRPr lang="en-US" sz="1200" dirty="0"/>
              </a:p>
              <a:p>
                <a:r>
                  <a:rPr lang="en-US" sz="1200" b="1" baseline="30000" dirty="0">
                    <a:solidFill>
                      <a:srgbClr val="00B050"/>
                    </a:solidFill>
                  </a:rPr>
                  <a:t>i</a:t>
                </a:r>
                <a:r>
                  <a:rPr lang="en-US" sz="1200" b="1" dirty="0">
                    <a:solidFill>
                      <a:srgbClr val="00B050"/>
                    </a:solidFill>
                  </a:rPr>
                  <a:t>V</a:t>
                </a:r>
                <a:r>
                  <a:rPr lang="en-US" sz="1200" b="1" baseline="-25000" dirty="0">
                    <a:solidFill>
                      <a:srgbClr val="00B050"/>
                    </a:solidFill>
                  </a:rPr>
                  <a:t>j+1</a:t>
                </a:r>
                <a:r>
                  <a:rPr lang="en-US" sz="1200" dirty="0"/>
                  <a:t> = Vehicle velocity achieved by rider </a:t>
                </a:r>
                <a:r>
                  <a:rPr lang="en-US" sz="1200" dirty="0" err="1"/>
                  <a:t>i</a:t>
                </a:r>
                <a:r>
                  <a:rPr lang="en-US" sz="1200" dirty="0"/>
                  <a:t> on gear j =  </a:t>
                </a:r>
                <a:r>
                  <a:rPr lang="en-US" sz="1200" b="1" dirty="0">
                    <a:latin typeface="Gabriola" panose="04040605051002020D02" pitchFamily="82" charset="0"/>
                  </a:rPr>
                  <a:t>f</a:t>
                </a:r>
                <a:r>
                  <a:rPr lang="en-US" sz="1200" b="1" dirty="0"/>
                  <a:t> </a:t>
                </a:r>
                <a:r>
                  <a:rPr lang="en-US" sz="1200" dirty="0"/>
                  <a:t>(</a:t>
                </a:r>
                <a:r>
                  <a:rPr lang="en-US" sz="1200" b="1" dirty="0">
                    <a:solidFill>
                      <a:schemeClr val="accent1"/>
                    </a:solidFill>
                  </a:rPr>
                  <a:t>F</a:t>
                </a:r>
                <a:r>
                  <a:rPr lang="en-US" sz="1200" b="1" baseline="-25000" dirty="0">
                    <a:solidFill>
                      <a:schemeClr val="accent1"/>
                    </a:solidFill>
                  </a:rPr>
                  <a:t>i</a:t>
                </a:r>
                <a:r>
                  <a:rPr lang="en-US" sz="1200" dirty="0"/>
                  <a:t> , </a:t>
                </a:r>
                <a:r>
                  <a:rPr lang="en-US" sz="1200" b="1" dirty="0" err="1">
                    <a:solidFill>
                      <a:schemeClr val="accent1"/>
                    </a:solidFill>
                  </a:rPr>
                  <a:t>cog_radius</a:t>
                </a:r>
                <a:r>
                  <a:rPr lang="en-US" sz="1200" b="1" baseline="-25000" dirty="0" err="1">
                    <a:solidFill>
                      <a:schemeClr val="accent1"/>
                    </a:solidFill>
                  </a:rPr>
                  <a:t>j+x</a:t>
                </a:r>
                <a:r>
                  <a:rPr lang="en-US" sz="1200" dirty="0"/>
                  <a:t>, </a:t>
                </a:r>
                <a:r>
                  <a:rPr lang="en-US" sz="1200" b="1" baseline="30000" dirty="0" err="1">
                    <a:solidFill>
                      <a:schemeClr val="accent1"/>
                    </a:solidFill>
                  </a:rPr>
                  <a:t>i</a:t>
                </a:r>
                <a:r>
                  <a:rPr lang="en-US" sz="1200" b="1" dirty="0" err="1">
                    <a:solidFill>
                      <a:schemeClr val="accent1"/>
                    </a:solidFill>
                  </a:rPr>
                  <a:t>m</a:t>
                </a:r>
                <a:r>
                  <a:rPr lang="en-US" sz="1200" dirty="0"/>
                  <a:t>, </a:t>
                </a:r>
                <a:r>
                  <a:rPr lang="en-US" sz="1200" b="1" baseline="30000" dirty="0" err="1">
                    <a:solidFill>
                      <a:schemeClr val="accent1"/>
                    </a:solidFill>
                  </a:rPr>
                  <a:t>i</a:t>
                </a:r>
                <a:r>
                  <a:rPr lang="en-US" sz="1200" b="1" dirty="0" err="1">
                    <a:solidFill>
                      <a:schemeClr val="accent1"/>
                    </a:solidFill>
                  </a:rPr>
                  <a:t>P</a:t>
                </a:r>
                <a:r>
                  <a:rPr lang="en-US" sz="1200" b="1" baseline="-25000" dirty="0" err="1">
                    <a:solidFill>
                      <a:schemeClr val="accent1"/>
                    </a:solidFill>
                  </a:rPr>
                  <a:t>j+x</a:t>
                </a:r>
                <a:r>
                  <a:rPr lang="en-US" sz="1200" dirty="0"/>
                  <a:t> , </a:t>
                </a:r>
                <a:r>
                  <a:rPr lang="en-US" sz="1200" b="1" baseline="30000" dirty="0" err="1">
                    <a:solidFill>
                      <a:srgbClr val="00B050"/>
                    </a:solidFill>
                  </a:rPr>
                  <a:t>i</a:t>
                </a:r>
                <a:r>
                  <a:rPr lang="en-US" sz="1200" b="1" dirty="0" err="1">
                    <a:solidFill>
                      <a:srgbClr val="00B050"/>
                    </a:solidFill>
                  </a:rPr>
                  <a:t>V</a:t>
                </a:r>
                <a:r>
                  <a:rPr lang="en-US" sz="1200" b="1" baseline="-25000" dirty="0" err="1">
                    <a:solidFill>
                      <a:srgbClr val="00B050"/>
                    </a:solidFill>
                  </a:rPr>
                  <a:t>j</a:t>
                </a:r>
                <a:r>
                  <a:rPr lang="en-US" sz="1200" dirty="0"/>
                  <a:t>)</a:t>
                </a:r>
              </a:p>
              <a:p>
                <a:r>
                  <a:rPr lang="en-US" sz="1200" b="1" baseline="30000" dirty="0">
                    <a:solidFill>
                      <a:srgbClr val="00B050"/>
                    </a:solidFill>
                  </a:rPr>
                  <a:t>i</a:t>
                </a:r>
                <a:r>
                  <a:rPr lang="en-US" sz="1200" b="1" dirty="0">
                    <a:solidFill>
                      <a:srgbClr val="00B050"/>
                    </a:solidFill>
                  </a:rPr>
                  <a:t>t</a:t>
                </a:r>
                <a:r>
                  <a:rPr lang="en-US" sz="1200" b="1" baseline="-25000" dirty="0">
                    <a:solidFill>
                      <a:srgbClr val="00B050"/>
                    </a:solidFill>
                  </a:rPr>
                  <a:t>j+1</a:t>
                </a:r>
                <a:r>
                  <a:rPr lang="en-US" sz="1200" dirty="0"/>
                  <a:t> = the amount of time that rider </a:t>
                </a:r>
                <a:r>
                  <a:rPr lang="en-US" sz="1200" dirty="0" err="1"/>
                  <a:t>i</a:t>
                </a:r>
                <a:r>
                  <a:rPr lang="en-US" sz="1200" dirty="0"/>
                  <a:t> spends on gear j = </a:t>
                </a:r>
                <a:r>
                  <a:rPr lang="en-US" sz="1200" b="1" dirty="0">
                    <a:latin typeface="Gabriola" panose="04040605051002020D02" pitchFamily="82" charset="0"/>
                  </a:rPr>
                  <a:t>f</a:t>
                </a:r>
                <a:r>
                  <a:rPr lang="en-US" sz="1200" b="1" dirty="0"/>
                  <a:t> </a:t>
                </a:r>
                <a:r>
                  <a:rPr lang="en-US" sz="1200" dirty="0"/>
                  <a:t>( </a:t>
                </a:r>
                <a:r>
                  <a:rPr lang="en-US" sz="1200" b="1" baseline="30000" dirty="0" err="1">
                    <a:solidFill>
                      <a:schemeClr val="accent1"/>
                    </a:solidFill>
                  </a:rPr>
                  <a:t>i</a:t>
                </a:r>
                <a:r>
                  <a:rPr lang="en-US" sz="1200" b="1" dirty="0" err="1">
                    <a:solidFill>
                      <a:schemeClr val="accent1"/>
                    </a:solidFill>
                  </a:rPr>
                  <a:t>ff</a:t>
                </a:r>
                <a:r>
                  <a:rPr lang="en-US" sz="1200" b="1" dirty="0">
                    <a:solidFill>
                      <a:schemeClr val="accent1"/>
                    </a:solidFill>
                  </a:rPr>
                  <a:t> </a:t>
                </a:r>
                <a:r>
                  <a:rPr lang="en-US" sz="1200" dirty="0"/>
                  <a:t>,</a:t>
                </a:r>
                <a:r>
                  <a:rPr lang="en-US" sz="1200" b="1" dirty="0">
                    <a:solidFill>
                      <a:schemeClr val="accent1"/>
                    </a:solidFill>
                  </a:rPr>
                  <a:t> </a:t>
                </a:r>
                <a:r>
                  <a:rPr lang="en-US" sz="1200" b="1" baseline="30000" dirty="0" err="1">
                    <a:solidFill>
                      <a:srgbClr val="00B050"/>
                    </a:solidFill>
                  </a:rPr>
                  <a:t>i</a:t>
                </a:r>
                <a:r>
                  <a:rPr lang="en-US" sz="1200" b="1" dirty="0" err="1">
                    <a:solidFill>
                      <a:srgbClr val="00B050"/>
                    </a:solidFill>
                  </a:rPr>
                  <a:t>t</a:t>
                </a:r>
                <a:r>
                  <a:rPr lang="en-US" sz="1200" b="1" baseline="-25000" dirty="0" err="1">
                    <a:solidFill>
                      <a:srgbClr val="00B050"/>
                    </a:solidFill>
                  </a:rPr>
                  <a:t>j</a:t>
                </a:r>
                <a:r>
                  <a:rPr lang="en-US" sz="1200" b="1" baseline="-25000" dirty="0">
                    <a:solidFill>
                      <a:srgbClr val="00B050"/>
                    </a:solidFill>
                  </a:rPr>
                  <a:t> </a:t>
                </a:r>
                <a:r>
                  <a:rPr lang="en-US" sz="1200" dirty="0"/>
                  <a:t>, </a:t>
                </a:r>
                <a:r>
                  <a:rPr lang="en-US" sz="1200" baseline="30000" dirty="0"/>
                  <a:t>i</a:t>
                </a:r>
                <a:r>
                  <a:rPr lang="en-US" sz="1200" dirty="0"/>
                  <a:t>TDF</a:t>
                </a:r>
                <a:r>
                  <a:rPr lang="en-US" sz="1200" baseline="-25000" dirty="0"/>
                  <a:t>j+1 </a:t>
                </a:r>
                <a:r>
                  <a:rPr lang="en-US" sz="1200" dirty="0"/>
                  <a:t>)</a:t>
                </a:r>
              </a:p>
              <a:p>
                <a:r>
                  <a:rPr lang="en-US" sz="1200" b="1" dirty="0">
                    <a:solidFill>
                      <a:schemeClr val="accent6"/>
                    </a:solidFill>
                  </a:rPr>
                  <a:t>t</a:t>
                </a:r>
                <a:r>
                  <a:rPr lang="en-US" sz="1200" b="1" baseline="-25000" dirty="0">
                    <a:solidFill>
                      <a:schemeClr val="accent6"/>
                    </a:solidFill>
                  </a:rPr>
                  <a:t>1</a:t>
                </a:r>
                <a:r>
                  <a:rPr lang="en-US" sz="1200" dirty="0"/>
                  <a:t> ≤ ((1.2/(</a:t>
                </a:r>
                <a:r>
                  <a:rPr lang="en-US" sz="1200" b="1" dirty="0">
                    <a:solidFill>
                      <a:schemeClr val="accent1"/>
                    </a:solidFill>
                  </a:rPr>
                  <a:t>ff</a:t>
                </a:r>
                <a:r>
                  <a:rPr lang="en-US" sz="1200" dirty="0"/>
                  <a:t> - 0.15)</a:t>
                </a:r>
                <a:r>
                  <a:rPr lang="en-US" sz="1200" baseline="30000" dirty="0"/>
                  <a:t>0.618</a:t>
                </a:r>
                <a:r>
                  <a:rPr lang="en-US" sz="1200" dirty="0"/>
                  <a:t>) - 1.21)*2*60</a:t>
                </a:r>
              </a:p>
              <a:p>
                <a:r>
                  <a:rPr lang="en-US" sz="1200" b="1" dirty="0" err="1">
                    <a:solidFill>
                      <a:schemeClr val="accent6"/>
                    </a:solidFill>
                  </a:rPr>
                  <a:t>t</a:t>
                </a:r>
                <a:r>
                  <a:rPr lang="en-US" sz="1200" b="1" baseline="-25000" dirty="0" err="1">
                    <a:solidFill>
                      <a:schemeClr val="accent6"/>
                    </a:solidFill>
                  </a:rPr>
                  <a:t>j</a:t>
                </a:r>
                <a:r>
                  <a:rPr lang="en-US" sz="1200" dirty="0"/>
                  <a:t> ≤ </a:t>
                </a:r>
                <a:r>
                  <a:rPr lang="en-US" sz="1200" b="1" dirty="0">
                    <a:solidFill>
                      <a:schemeClr val="accent6"/>
                    </a:solidFill>
                  </a:rPr>
                  <a:t>t</a:t>
                </a:r>
                <a:r>
                  <a:rPr lang="en-US" sz="1200" b="1" baseline="-25000" dirty="0">
                    <a:solidFill>
                      <a:schemeClr val="accent6"/>
                    </a:solidFill>
                  </a:rPr>
                  <a:t>1</a:t>
                </a:r>
                <a:r>
                  <a:rPr lang="en-US" sz="1200" b="1" baseline="-25000" dirty="0">
                    <a:solidFill>
                      <a:schemeClr val="accent2"/>
                    </a:solidFill>
                  </a:rPr>
                  <a:t> </a:t>
                </a:r>
                <a:r>
                  <a:rPr lang="en-US" sz="1200" dirty="0"/>
                  <a:t>- </a:t>
                </a:r>
                <a:r>
                  <a:rPr lang="en-US" sz="1200" b="1" dirty="0">
                    <a:solidFill>
                      <a:schemeClr val="accent6"/>
                    </a:solidFill>
                  </a:rPr>
                  <a:t>t</a:t>
                </a:r>
                <a:r>
                  <a:rPr lang="en-US" sz="1200" b="1" baseline="-25000" dirty="0">
                    <a:solidFill>
                      <a:schemeClr val="accent6"/>
                    </a:solidFill>
                  </a:rPr>
                  <a:t>1</a:t>
                </a:r>
                <a:r>
                  <a:rPr lang="en-US" sz="1200" b="1" baseline="-25000" dirty="0">
                    <a:solidFill>
                      <a:schemeClr val="accent2"/>
                    </a:solidFill>
                  </a:rPr>
                  <a:t> </a:t>
                </a:r>
                <a:r>
                  <a:rPr lang="en-US" sz="1200" dirty="0"/>
                  <a:t>*</a:t>
                </a:r>
                <a:r>
                  <a:rPr lang="en-US" sz="1200" b="1" dirty="0"/>
                  <a:t> </a:t>
                </a:r>
                <a:r>
                  <a:rPr lang="en-US" sz="1200" b="1" dirty="0" err="1"/>
                  <a:t>TDF</a:t>
                </a:r>
                <a:r>
                  <a:rPr lang="en-US" sz="1200" b="1" baseline="-25000" dirty="0" err="1"/>
                  <a:t>j</a:t>
                </a:r>
                <a:r>
                  <a:rPr lang="en-US" sz="1200" b="1" baseline="-25000" dirty="0"/>
                  <a:t> </a:t>
                </a:r>
                <a:r>
                  <a:rPr lang="en-US" sz="1200" dirty="0"/>
                  <a:t>for j = 2 to 7</a:t>
                </a:r>
              </a:p>
              <a:p>
                <a:endParaRPr lang="en-US" sz="1200" dirty="0"/>
              </a:p>
              <a:p>
                <a:r>
                  <a:rPr lang="en-US" sz="1200" dirty="0"/>
                  <a:t>There is another constraint that comes into picture if we solve this problem using a heuristic approach that assumes some values for exogenous variables. This constraint restricts the total time spent by a rider by a forecasted value.</a:t>
                </a:r>
              </a:p>
              <a:p>
                <a:pPr marL="285750" indent="-285750">
                  <a:buFont typeface="Arial" panose="020B0604020202020204" pitchFamily="34" charset="0"/>
                  <a:buChar char="•"/>
                </a:pPr>
                <a:r>
                  <a:rPr lang="en-US" sz="1200" b="1" dirty="0"/>
                  <a:t>T = </a:t>
                </a:r>
                <a14:m>
                  <m:oMath xmlns:m="http://schemas.openxmlformats.org/officeDocument/2006/math">
                    <m:nary>
                      <m:naryPr>
                        <m:chr m:val="∑"/>
                        <m:ctrlPr>
                          <a:rPr lang="pt-BR" sz="1200" b="1" i="1" smtClean="0">
                            <a:latin typeface="Cambria Math" panose="02040503050406030204" pitchFamily="18" charset="0"/>
                          </a:rPr>
                        </m:ctrlPr>
                      </m:naryPr>
                      <m:sub>
                        <m:r>
                          <m:rPr>
                            <m:brk m:alnAt="23"/>
                          </m:rPr>
                          <a:rPr lang="en-US" sz="1200" b="1" i="1" smtClean="0">
                            <a:latin typeface="Cambria Math" panose="02040503050406030204" pitchFamily="18" charset="0"/>
                          </a:rPr>
                          <m:t>𝒋</m:t>
                        </m:r>
                        <m:r>
                          <a:rPr lang="pt-BR" sz="1200" b="1" i="1" smtClean="0">
                            <a:latin typeface="Cambria Math" panose="02040503050406030204" pitchFamily="18" charset="0"/>
                          </a:rPr>
                          <m:t>=</m:t>
                        </m:r>
                        <m:r>
                          <a:rPr lang="pt-BR" sz="1200" b="1" i="1" smtClean="0">
                            <a:latin typeface="Cambria Math" panose="02040503050406030204" pitchFamily="18" charset="0"/>
                          </a:rPr>
                          <m:t>𝟏</m:t>
                        </m:r>
                      </m:sub>
                      <m:sup>
                        <m:r>
                          <a:rPr lang="en-US" sz="1200" b="1" i="1" smtClean="0">
                            <a:latin typeface="Cambria Math" panose="02040503050406030204" pitchFamily="18" charset="0"/>
                          </a:rPr>
                          <m:t>𝟕</m:t>
                        </m:r>
                      </m:sup>
                      <m:e>
                        <m:r>
                          <m:rPr>
                            <m:nor/>
                          </m:rPr>
                          <a:rPr lang="en-US" sz="1200" b="1" dirty="0"/>
                          <m:t>(</m:t>
                        </m:r>
                        <m:r>
                          <m:rPr>
                            <m:nor/>
                          </m:rPr>
                          <a:rPr lang="en-US" sz="1200" b="1" baseline="30000" dirty="0">
                            <a:solidFill>
                              <a:schemeClr val="accent1"/>
                            </a:solidFill>
                          </a:rPr>
                          <m:t>∗</m:t>
                        </m:r>
                        <m:r>
                          <m:rPr>
                            <m:nor/>
                          </m:rPr>
                          <a:rPr lang="en-US" sz="1200" b="1" dirty="0">
                            <a:solidFill>
                              <a:schemeClr val="accent1"/>
                            </a:solidFill>
                          </a:rPr>
                          <m:t>t</m:t>
                        </m:r>
                        <m:r>
                          <m:rPr>
                            <m:nor/>
                          </m:rPr>
                          <a:rPr lang="en-US" sz="1200" b="1" baseline="-25000" dirty="0">
                            <a:solidFill>
                              <a:schemeClr val="accent1"/>
                            </a:solidFill>
                          </a:rPr>
                          <m:t>j</m:t>
                        </m:r>
                        <m:r>
                          <m:rPr>
                            <m:nor/>
                          </m:rPr>
                          <a:rPr lang="en-US" sz="1200" b="1" dirty="0"/>
                          <m:t>+</m:t>
                        </m:r>
                        <m:r>
                          <m:rPr>
                            <m:nor/>
                          </m:rPr>
                          <a:rPr lang="en-US" sz="1200" b="1" dirty="0" smtClean="0">
                            <a:solidFill>
                              <a:schemeClr val="accent6"/>
                            </a:solidFill>
                          </a:rPr>
                          <m:t>t</m:t>
                        </m:r>
                        <m:r>
                          <m:rPr>
                            <m:nor/>
                          </m:rPr>
                          <a:rPr lang="en-US" sz="1200" b="1" baseline="-25000" dirty="0" smtClean="0">
                            <a:solidFill>
                              <a:schemeClr val="accent6"/>
                            </a:solidFill>
                          </a:rPr>
                          <m:t>j</m:t>
                        </m:r>
                        <m:r>
                          <m:rPr>
                            <m:nor/>
                          </m:rPr>
                          <a:rPr lang="en-US" sz="1200" b="1" dirty="0"/>
                          <m:t>)</m:t>
                        </m:r>
                      </m:e>
                    </m:nary>
                  </m:oMath>
                </a14:m>
                <a:r>
                  <a:rPr lang="en-US" sz="1200" dirty="0"/>
                  <a:t> ≤ 757 </a:t>
                </a:r>
              </a:p>
            </p:txBody>
          </p:sp>
        </mc:Choice>
        <mc:Fallback xmlns="">
          <p:sp>
            <p:nvSpPr>
              <p:cNvPr id="11" name="TextBox 10">
                <a:extLst>
                  <a:ext uri="{FF2B5EF4-FFF2-40B4-BE49-F238E27FC236}">
                    <a16:creationId xmlns:a16="http://schemas.microsoft.com/office/drawing/2014/main" id="{2491DD14-9B4F-4C0A-866B-3DBE922885C2}"/>
                  </a:ext>
                </a:extLst>
              </p:cNvPr>
              <p:cNvSpPr txBox="1">
                <a:spLocks noRot="1" noChangeAspect="1" noMove="1" noResize="1" noEditPoints="1" noAdjustHandles="1" noChangeArrowheads="1" noChangeShapeType="1" noTextEdit="1"/>
              </p:cNvSpPr>
              <p:nvPr/>
            </p:nvSpPr>
            <p:spPr>
              <a:xfrm>
                <a:off x="130175" y="4676115"/>
                <a:ext cx="6597650" cy="2190728"/>
              </a:xfrm>
              <a:prstGeom prst="rect">
                <a:avLst/>
              </a:prstGeom>
              <a:blipFill>
                <a:blip r:embed="rId2"/>
                <a:stretch>
                  <a:fillRect l="-277" t="-557" b="-18384"/>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BFA2301-D29F-4E1E-9C71-758FD9D1E90C}"/>
              </a:ext>
            </a:extLst>
          </p:cNvPr>
          <p:cNvSpPr txBox="1"/>
          <p:nvPr/>
        </p:nvSpPr>
        <p:spPr>
          <a:xfrm>
            <a:off x="130175" y="1758958"/>
            <a:ext cx="6597650" cy="1400383"/>
          </a:xfrm>
          <a:prstGeom prst="rect">
            <a:avLst/>
          </a:prstGeom>
          <a:noFill/>
        </p:spPr>
        <p:txBody>
          <a:bodyPr wrap="square" rtlCol="0">
            <a:spAutoFit/>
          </a:bodyPr>
          <a:lstStyle/>
          <a:p>
            <a:r>
              <a:rPr lang="en-US" sz="1400" b="1" dirty="0"/>
              <a:t>Decision Variables</a:t>
            </a:r>
          </a:p>
          <a:p>
            <a:endParaRPr lang="en-US" sz="1100" dirty="0"/>
          </a:p>
          <a:p>
            <a:r>
              <a:rPr lang="en-US" sz="1200" dirty="0"/>
              <a:t>Each shift in gear is considered as a stage. The decision variable would be whether to shift a gear at a given point in time.</a:t>
            </a:r>
          </a:p>
          <a:p>
            <a:endParaRPr lang="en-US" sz="1200" dirty="0"/>
          </a:p>
          <a:p>
            <a:r>
              <a:rPr lang="en-US" sz="1200" dirty="0"/>
              <a:t>x = 0  no gear change happens</a:t>
            </a:r>
          </a:p>
          <a:p>
            <a:r>
              <a:rPr lang="en-US" sz="1200" dirty="0"/>
              <a:t>x = 1 gear change happens</a:t>
            </a:r>
          </a:p>
        </p:txBody>
      </p:sp>
      <p:sp>
        <p:nvSpPr>
          <p:cNvPr id="14" name="TextBox 13">
            <a:extLst>
              <a:ext uri="{FF2B5EF4-FFF2-40B4-BE49-F238E27FC236}">
                <a16:creationId xmlns:a16="http://schemas.microsoft.com/office/drawing/2014/main" id="{E3C9AFB9-E00E-487A-92CB-7FD9094CFD81}"/>
              </a:ext>
            </a:extLst>
          </p:cNvPr>
          <p:cNvSpPr txBox="1"/>
          <p:nvPr/>
        </p:nvSpPr>
        <p:spPr>
          <a:xfrm>
            <a:off x="130175" y="3171012"/>
            <a:ext cx="6597650" cy="1400383"/>
          </a:xfrm>
          <a:prstGeom prst="rect">
            <a:avLst/>
          </a:prstGeom>
          <a:noFill/>
        </p:spPr>
        <p:txBody>
          <a:bodyPr wrap="square" rtlCol="0">
            <a:spAutoFit/>
          </a:bodyPr>
          <a:lstStyle/>
          <a:p>
            <a:r>
              <a:rPr lang="en-US" sz="1400" b="1" dirty="0"/>
              <a:t>Exogenous Variables</a:t>
            </a:r>
          </a:p>
          <a:p>
            <a:endParaRPr lang="en-US" sz="1100" dirty="0"/>
          </a:p>
          <a:p>
            <a:r>
              <a:rPr lang="en-US" sz="1200" dirty="0"/>
              <a:t>The amount of time the rider can last on any gear is limited by an equation. </a:t>
            </a:r>
          </a:p>
          <a:p>
            <a:r>
              <a:rPr lang="en-US" sz="1200" dirty="0"/>
              <a:t>As the rider moves to higher gears this time will reduce by a certain amount (TDF = Time Depletion Factor) which is random. </a:t>
            </a:r>
            <a:r>
              <a:rPr lang="en-US" sz="1200" baseline="30000" dirty="0"/>
              <a:t>i</a:t>
            </a:r>
            <a:r>
              <a:rPr lang="en-US" sz="1200" dirty="0"/>
              <a:t>TDF</a:t>
            </a:r>
            <a:r>
              <a:rPr lang="en-US" sz="1200" baseline="-25000" dirty="0"/>
              <a:t>j+1</a:t>
            </a:r>
            <a:r>
              <a:rPr lang="en-US" sz="1200" dirty="0"/>
              <a:t> is not known during stage j. </a:t>
            </a:r>
          </a:p>
          <a:p>
            <a:endParaRPr lang="en-US" sz="1200" dirty="0"/>
          </a:p>
          <a:p>
            <a:r>
              <a:rPr lang="en-US" sz="1200" dirty="0"/>
              <a:t>For the sake of optimization </a:t>
            </a:r>
            <a:r>
              <a:rPr lang="en-US" sz="1200" baseline="30000" dirty="0" err="1"/>
              <a:t>i</a:t>
            </a:r>
            <a:r>
              <a:rPr lang="en-US" sz="1200" dirty="0" err="1"/>
              <a:t>TDF</a:t>
            </a:r>
            <a:r>
              <a:rPr lang="en-US" sz="1200" baseline="-25000" dirty="0" err="1"/>
              <a:t>j</a:t>
            </a:r>
            <a:r>
              <a:rPr lang="en-US" sz="1200" dirty="0"/>
              <a:t> = {j=1:1, j=2:0.32, j=3:0.38, j=4:0.44, j=5:0.5, j=6:0.55, j=7:0.61}</a:t>
            </a:r>
          </a:p>
        </p:txBody>
      </p:sp>
      <p:sp>
        <p:nvSpPr>
          <p:cNvPr id="15" name="TextBox 14">
            <a:extLst>
              <a:ext uri="{FF2B5EF4-FFF2-40B4-BE49-F238E27FC236}">
                <a16:creationId xmlns:a16="http://schemas.microsoft.com/office/drawing/2014/main" id="{91B01C0F-17A4-4C0A-B33D-2D537A8A47BA}"/>
              </a:ext>
            </a:extLst>
          </p:cNvPr>
          <p:cNvSpPr txBox="1"/>
          <p:nvPr/>
        </p:nvSpPr>
        <p:spPr>
          <a:xfrm>
            <a:off x="130175" y="151444"/>
            <a:ext cx="6597650" cy="1600438"/>
          </a:xfrm>
          <a:prstGeom prst="rect">
            <a:avLst/>
          </a:prstGeom>
          <a:noFill/>
        </p:spPr>
        <p:txBody>
          <a:bodyPr wrap="square" rtlCol="0">
            <a:spAutoFit/>
          </a:bodyPr>
          <a:lstStyle/>
          <a:p>
            <a:r>
              <a:rPr lang="en-US" sz="1400" b="1" dirty="0"/>
              <a:t>State Variables</a:t>
            </a:r>
          </a:p>
          <a:p>
            <a:endParaRPr lang="en-US" sz="1200" dirty="0"/>
          </a:p>
          <a:p>
            <a:r>
              <a:rPr lang="en-US" sz="1200" dirty="0"/>
              <a:t>There are 7 gears on which the rider can shift to. Each gear or cog is recognized by its radius. </a:t>
            </a:r>
          </a:p>
          <a:p>
            <a:r>
              <a:rPr lang="en-US" sz="1200" dirty="0"/>
              <a:t>Given the deterministic constants and cog radii the speed/velocity of the vehicle associated with a specific gear can be calculated using basic kinematics and engineering mechanics knowledge.</a:t>
            </a:r>
          </a:p>
          <a:p>
            <a:endParaRPr lang="en-US" sz="1200" dirty="0"/>
          </a:p>
          <a:p>
            <a:r>
              <a:rPr lang="en-US" sz="1200" b="1" baseline="30000" dirty="0" err="1">
                <a:solidFill>
                  <a:srgbClr val="00B050"/>
                </a:solidFill>
              </a:rPr>
              <a:t>i</a:t>
            </a:r>
            <a:r>
              <a:rPr lang="en-US" sz="1200" b="1" dirty="0" err="1">
                <a:solidFill>
                  <a:srgbClr val="00B050"/>
                </a:solidFill>
              </a:rPr>
              <a:t>V</a:t>
            </a:r>
            <a:r>
              <a:rPr lang="en-US" sz="1200" b="1" baseline="-25000" dirty="0" err="1">
                <a:solidFill>
                  <a:srgbClr val="00B050"/>
                </a:solidFill>
              </a:rPr>
              <a:t>j</a:t>
            </a:r>
            <a:r>
              <a:rPr lang="en-US" sz="1200" dirty="0"/>
              <a:t> = Vehicle velocity achieved by rider </a:t>
            </a:r>
            <a:r>
              <a:rPr lang="en-US" sz="1200" dirty="0" err="1"/>
              <a:t>i</a:t>
            </a:r>
            <a:r>
              <a:rPr lang="en-US" sz="1200" dirty="0"/>
              <a:t> on gear j</a:t>
            </a:r>
          </a:p>
          <a:p>
            <a:r>
              <a:rPr lang="en-US" sz="1200" b="1" baseline="30000" dirty="0" err="1">
                <a:solidFill>
                  <a:srgbClr val="00B050"/>
                </a:solidFill>
              </a:rPr>
              <a:t>i</a:t>
            </a:r>
            <a:r>
              <a:rPr lang="en-US" sz="1200" b="1" dirty="0" err="1">
                <a:solidFill>
                  <a:srgbClr val="00B050"/>
                </a:solidFill>
              </a:rPr>
              <a:t>t</a:t>
            </a:r>
            <a:r>
              <a:rPr lang="en-US" sz="1200" b="1" baseline="-25000" dirty="0" err="1">
                <a:solidFill>
                  <a:srgbClr val="00B050"/>
                </a:solidFill>
              </a:rPr>
              <a:t>j</a:t>
            </a:r>
            <a:r>
              <a:rPr lang="en-US" sz="1200" dirty="0"/>
              <a:t> = the amount of time that rider </a:t>
            </a:r>
            <a:r>
              <a:rPr lang="en-US" sz="1200" dirty="0" err="1"/>
              <a:t>i</a:t>
            </a:r>
            <a:r>
              <a:rPr lang="en-US" sz="1200" dirty="0"/>
              <a:t> spends on gear j</a:t>
            </a:r>
          </a:p>
        </p:txBody>
      </p:sp>
      <p:sp>
        <p:nvSpPr>
          <p:cNvPr id="16" name="TextBox 15">
            <a:extLst>
              <a:ext uri="{FF2B5EF4-FFF2-40B4-BE49-F238E27FC236}">
                <a16:creationId xmlns:a16="http://schemas.microsoft.com/office/drawing/2014/main" id="{E74D5E8F-5A76-4E2B-B87B-12DA52DC94C1}"/>
              </a:ext>
            </a:extLst>
          </p:cNvPr>
          <p:cNvSpPr txBox="1"/>
          <p:nvPr/>
        </p:nvSpPr>
        <p:spPr>
          <a:xfrm>
            <a:off x="130175" y="6960650"/>
            <a:ext cx="6597650" cy="1231106"/>
          </a:xfrm>
          <a:prstGeom prst="rect">
            <a:avLst/>
          </a:prstGeom>
          <a:noFill/>
        </p:spPr>
        <p:txBody>
          <a:bodyPr wrap="square" rtlCol="0">
            <a:spAutoFit/>
          </a:bodyPr>
          <a:lstStyle/>
          <a:p>
            <a:r>
              <a:rPr lang="en-US" sz="1400" b="1" dirty="0"/>
              <a:t>Contribution function</a:t>
            </a:r>
          </a:p>
          <a:p>
            <a:endParaRPr lang="en-US" sz="1200" dirty="0"/>
          </a:p>
          <a:p>
            <a:r>
              <a:rPr lang="en-US" sz="1200" b="1" baseline="30000" dirty="0" err="1"/>
              <a:t>i</a:t>
            </a:r>
            <a:r>
              <a:rPr lang="en-US" sz="1200" b="1" dirty="0" err="1"/>
              <a:t>d</a:t>
            </a:r>
            <a:r>
              <a:rPr lang="en-US" sz="1200" b="1" baseline="-25000" dirty="0" err="1"/>
              <a:t>j</a:t>
            </a:r>
            <a:r>
              <a:rPr lang="en-US" sz="1200" dirty="0"/>
              <a:t> is the distance travelled by  rider </a:t>
            </a:r>
            <a:r>
              <a:rPr lang="en-US" sz="1200" dirty="0" err="1"/>
              <a:t>i</a:t>
            </a:r>
            <a:r>
              <a:rPr lang="en-US" sz="1200" dirty="0"/>
              <a:t> on gear j under constant velocity. We would like to maximize the sum of all distances.</a:t>
            </a:r>
          </a:p>
          <a:p>
            <a:endParaRPr lang="en-US" sz="1200" dirty="0"/>
          </a:p>
          <a:p>
            <a:r>
              <a:rPr lang="en-US" sz="1200" b="1" baseline="30000" dirty="0" err="1"/>
              <a:t>i</a:t>
            </a:r>
            <a:r>
              <a:rPr lang="en-US" sz="1200" b="1" dirty="0" err="1"/>
              <a:t>d</a:t>
            </a:r>
            <a:r>
              <a:rPr lang="en-US" sz="1200" b="1" baseline="-25000" dirty="0" err="1"/>
              <a:t>j</a:t>
            </a:r>
            <a:r>
              <a:rPr lang="en-US" sz="1200" dirty="0"/>
              <a:t> = </a:t>
            </a:r>
            <a:r>
              <a:rPr lang="en-US" sz="1200" b="1" dirty="0">
                <a:latin typeface="Gabriola" panose="04040605051002020D02" pitchFamily="82" charset="0"/>
              </a:rPr>
              <a:t>f</a:t>
            </a:r>
            <a:r>
              <a:rPr lang="en-US" sz="1200" b="1" dirty="0"/>
              <a:t> </a:t>
            </a:r>
            <a:r>
              <a:rPr lang="en-US" sz="1200" dirty="0"/>
              <a:t>(</a:t>
            </a:r>
            <a:r>
              <a:rPr lang="en-US" sz="1200" b="1" baseline="30000" dirty="0" err="1">
                <a:solidFill>
                  <a:srgbClr val="00B050"/>
                </a:solidFill>
              </a:rPr>
              <a:t>i</a:t>
            </a:r>
            <a:r>
              <a:rPr lang="en-US" sz="1200" b="1" dirty="0" err="1">
                <a:solidFill>
                  <a:srgbClr val="00B050"/>
                </a:solidFill>
              </a:rPr>
              <a:t>V</a:t>
            </a:r>
            <a:r>
              <a:rPr lang="en-US" sz="1200" b="1" baseline="-25000" dirty="0" err="1">
                <a:solidFill>
                  <a:srgbClr val="00B050"/>
                </a:solidFill>
              </a:rPr>
              <a:t>j</a:t>
            </a:r>
            <a:r>
              <a:rPr lang="en-US" sz="1200" dirty="0"/>
              <a:t> ,</a:t>
            </a:r>
            <a:r>
              <a:rPr lang="en-US" sz="1200" b="1" baseline="30000" dirty="0">
                <a:solidFill>
                  <a:srgbClr val="00B050"/>
                </a:solidFill>
              </a:rPr>
              <a:t> </a:t>
            </a:r>
            <a:r>
              <a:rPr lang="en-US" sz="1200" b="1" baseline="30000" dirty="0" err="1">
                <a:solidFill>
                  <a:srgbClr val="00B050"/>
                </a:solidFill>
              </a:rPr>
              <a:t>i</a:t>
            </a:r>
            <a:r>
              <a:rPr lang="en-US" sz="1200" b="1" dirty="0" err="1">
                <a:solidFill>
                  <a:srgbClr val="00B050"/>
                </a:solidFill>
              </a:rPr>
              <a:t>t</a:t>
            </a:r>
            <a:r>
              <a:rPr lang="en-US" sz="1200" b="1" baseline="-25000" dirty="0" err="1">
                <a:solidFill>
                  <a:srgbClr val="00B050"/>
                </a:solidFill>
              </a:rPr>
              <a:t>j</a:t>
            </a:r>
            <a:r>
              <a:rPr lang="en-US" sz="1200" dirty="0"/>
              <a: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0EC76-C4AD-4C52-8C18-F2D94A9A09F8}"/>
                  </a:ext>
                </a:extLst>
              </p:cNvPr>
              <p:cNvSpPr txBox="1"/>
              <p:nvPr/>
            </p:nvSpPr>
            <p:spPr>
              <a:xfrm>
                <a:off x="135255" y="8251411"/>
                <a:ext cx="6597650" cy="1421287"/>
              </a:xfrm>
              <a:prstGeom prst="rect">
                <a:avLst/>
              </a:prstGeom>
              <a:noFill/>
            </p:spPr>
            <p:txBody>
              <a:bodyPr wrap="square">
                <a:spAutoFit/>
              </a:bodyPr>
              <a:lstStyle/>
              <a:p>
                <a:pPr marL="285750" indent="-285750">
                  <a:buFont typeface="Arial" panose="020B0604020202020204" pitchFamily="34" charset="0"/>
                  <a:buChar char="•"/>
                </a:pPr>
                <a:r>
                  <a:rPr lang="en-US" sz="1200" b="1" baseline="30000" dirty="0">
                    <a:solidFill>
                      <a:schemeClr val="accent1"/>
                    </a:solidFill>
                  </a:rPr>
                  <a:t>*</a:t>
                </a:r>
                <a:r>
                  <a:rPr lang="en-US" sz="1200" b="1" dirty="0" err="1">
                    <a:solidFill>
                      <a:schemeClr val="accent1"/>
                    </a:solidFill>
                  </a:rPr>
                  <a:t>d</a:t>
                </a:r>
                <a:r>
                  <a:rPr lang="en-US" sz="1200" b="1" baseline="-25000" dirty="0" err="1">
                    <a:solidFill>
                      <a:schemeClr val="accent1"/>
                    </a:solidFill>
                  </a:rPr>
                  <a:t>j</a:t>
                </a:r>
                <a:r>
                  <a:rPr lang="en-US" sz="1200" b="1" baseline="-25000" dirty="0">
                    <a:solidFill>
                      <a:schemeClr val="accent1"/>
                    </a:solidFill>
                  </a:rPr>
                  <a:t> </a:t>
                </a:r>
                <a:r>
                  <a:rPr lang="en-US" sz="1200" dirty="0"/>
                  <a:t>is the initial distance travelled in time</a:t>
                </a:r>
                <a:r>
                  <a:rPr lang="en-US" sz="1200" b="1" dirty="0">
                    <a:solidFill>
                      <a:schemeClr val="accent2"/>
                    </a:solidFill>
                  </a:rPr>
                  <a:t> </a:t>
                </a:r>
                <a:r>
                  <a:rPr lang="en-US" sz="1200" b="1" dirty="0">
                    <a:solidFill>
                      <a:schemeClr val="accent1"/>
                    </a:solidFill>
                  </a:rPr>
                  <a:t>*</a:t>
                </a:r>
                <a:r>
                  <a:rPr lang="en-US" sz="1200" b="1" dirty="0" err="1">
                    <a:solidFill>
                      <a:schemeClr val="accent1"/>
                    </a:solidFill>
                  </a:rPr>
                  <a:t>t</a:t>
                </a:r>
                <a:r>
                  <a:rPr lang="en-US" sz="1200" b="1" baseline="-25000" dirty="0" err="1">
                    <a:solidFill>
                      <a:schemeClr val="accent1"/>
                    </a:solidFill>
                  </a:rPr>
                  <a:t>j</a:t>
                </a:r>
                <a:r>
                  <a:rPr lang="en-US" sz="1200" dirty="0"/>
                  <a:t>  and let </a:t>
                </a:r>
                <a:r>
                  <a:rPr lang="en-US" sz="1200" b="1" dirty="0" err="1"/>
                  <a:t>d</a:t>
                </a:r>
                <a:r>
                  <a:rPr lang="en-US" sz="1200" b="1" baseline="-25000" dirty="0" err="1"/>
                  <a:t>j</a:t>
                </a:r>
                <a:r>
                  <a:rPr lang="en-US" sz="1200" dirty="0"/>
                  <a:t> be the distance travelled in time </a:t>
                </a:r>
                <a:r>
                  <a:rPr lang="en-US" sz="1200" b="1" dirty="0" err="1">
                    <a:solidFill>
                      <a:schemeClr val="accent6"/>
                    </a:solidFill>
                  </a:rPr>
                  <a:t>t</a:t>
                </a:r>
                <a:r>
                  <a:rPr lang="en-US" sz="1200" b="1" baseline="-25000" dirty="0" err="1">
                    <a:solidFill>
                      <a:schemeClr val="accent6"/>
                    </a:solidFill>
                  </a:rPr>
                  <a:t>j</a:t>
                </a:r>
                <a:r>
                  <a:rPr lang="en-US" sz="1200" dirty="0"/>
                  <a:t> during stage j.</a:t>
                </a:r>
              </a:p>
              <a:p>
                <a:pPr marL="285750" indent="-285750">
                  <a:buFont typeface="Arial" panose="020B0604020202020204" pitchFamily="34" charset="0"/>
                  <a:buChar char="•"/>
                </a:pPr>
                <a:r>
                  <a:rPr lang="en-US" sz="1200" b="1" baseline="30000" dirty="0">
                    <a:solidFill>
                      <a:schemeClr val="accent1"/>
                    </a:solidFill>
                  </a:rPr>
                  <a:t>*</a:t>
                </a:r>
                <a:r>
                  <a:rPr lang="en-US" sz="1200" b="1" dirty="0" err="1">
                    <a:solidFill>
                      <a:schemeClr val="accent1"/>
                    </a:solidFill>
                  </a:rPr>
                  <a:t>d</a:t>
                </a:r>
                <a:r>
                  <a:rPr lang="en-US" sz="1200" b="1" baseline="-25000" dirty="0" err="1">
                    <a:solidFill>
                      <a:schemeClr val="accent1"/>
                    </a:solidFill>
                  </a:rPr>
                  <a:t>j</a:t>
                </a:r>
                <a:r>
                  <a:rPr lang="en-US" sz="1200" b="1" baseline="-25000" dirty="0">
                    <a:solidFill>
                      <a:schemeClr val="accent1"/>
                    </a:solidFill>
                  </a:rPr>
                  <a:t> </a:t>
                </a:r>
                <a:r>
                  <a:rPr lang="en-US" sz="1200" dirty="0"/>
                  <a:t>has already been found using simulator</a:t>
                </a:r>
              </a:p>
              <a:p>
                <a:pPr marL="285750" indent="-285750">
                  <a:buFont typeface="Arial" panose="020B0604020202020204" pitchFamily="34" charset="0"/>
                  <a:buChar char="•"/>
                </a:pPr>
                <a:r>
                  <a:rPr lang="en-US" sz="1200" dirty="0"/>
                  <a:t> </a:t>
                </a:r>
                <a:r>
                  <a:rPr lang="en-US" sz="1200" b="1" dirty="0" err="1"/>
                  <a:t>d</a:t>
                </a:r>
                <a:r>
                  <a:rPr lang="en-US" sz="1200" b="1" baseline="-25000" dirty="0" err="1"/>
                  <a:t>j</a:t>
                </a:r>
                <a:r>
                  <a:rPr lang="en-US" sz="1200" dirty="0"/>
                  <a:t> = </a:t>
                </a:r>
                <a:r>
                  <a:rPr lang="en-US" sz="1200" b="1" dirty="0" err="1">
                    <a:solidFill>
                      <a:schemeClr val="accent6"/>
                    </a:solidFill>
                  </a:rPr>
                  <a:t>V</a:t>
                </a:r>
                <a:r>
                  <a:rPr lang="en-US" sz="1200" b="1" baseline="-25000" dirty="0" err="1">
                    <a:solidFill>
                      <a:schemeClr val="accent6"/>
                    </a:solidFill>
                  </a:rPr>
                  <a:t>j</a:t>
                </a:r>
                <a:r>
                  <a:rPr lang="en-US" sz="1200" dirty="0"/>
                  <a:t> * </a:t>
                </a:r>
                <a:r>
                  <a:rPr lang="en-US" sz="1200" b="1" dirty="0" err="1">
                    <a:solidFill>
                      <a:schemeClr val="accent6"/>
                    </a:solidFill>
                  </a:rPr>
                  <a:t>t</a:t>
                </a:r>
                <a:r>
                  <a:rPr lang="en-US" sz="1200" b="1" baseline="-25000" dirty="0" err="1">
                    <a:solidFill>
                      <a:schemeClr val="accent6"/>
                    </a:solidFill>
                  </a:rPr>
                  <a:t>j</a:t>
                </a:r>
                <a:endParaRPr lang="en-US" sz="1200" dirty="0">
                  <a:solidFill>
                    <a:schemeClr val="accent6"/>
                  </a:solidFill>
                </a:endParaRPr>
              </a:p>
              <a:p>
                <a:endParaRPr lang="en-US" sz="1200" dirty="0"/>
              </a:p>
              <a:p>
                <a:r>
                  <a:rPr lang="en-US" sz="1200" b="1" dirty="0">
                    <a:solidFill>
                      <a:schemeClr val="accent2"/>
                    </a:solidFill>
                  </a:rPr>
                  <a:t>      </a:t>
                </a:r>
                <a:r>
                  <a:rPr lang="en-US" sz="1200" b="1" dirty="0"/>
                  <a:t>Objective function to be maximized</a:t>
                </a:r>
              </a:p>
              <a:p>
                <a:r>
                  <a:rPr lang="en-US" sz="1200" b="1" dirty="0"/>
                  <a:t>      D = </a:t>
                </a:r>
                <a14:m>
                  <m:oMath xmlns:m="http://schemas.openxmlformats.org/officeDocument/2006/math">
                    <m:nary>
                      <m:naryPr>
                        <m:chr m:val="∑"/>
                        <m:ctrlPr>
                          <a:rPr lang="pt-BR" sz="1200" b="1" i="1" smtClean="0">
                            <a:latin typeface="Cambria Math" panose="02040503050406030204" pitchFamily="18" charset="0"/>
                          </a:rPr>
                        </m:ctrlPr>
                      </m:naryPr>
                      <m:sub>
                        <m:r>
                          <m:rPr>
                            <m:brk m:alnAt="23"/>
                          </m:rPr>
                          <a:rPr lang="en-US" sz="1200" b="1" i="1" smtClean="0">
                            <a:latin typeface="Cambria Math" panose="02040503050406030204" pitchFamily="18" charset="0"/>
                          </a:rPr>
                          <m:t>𝒋</m:t>
                        </m:r>
                        <m:r>
                          <a:rPr lang="pt-BR" sz="1200" b="1" i="1" smtClean="0">
                            <a:latin typeface="Cambria Math" panose="02040503050406030204" pitchFamily="18" charset="0"/>
                          </a:rPr>
                          <m:t>=</m:t>
                        </m:r>
                        <m:r>
                          <a:rPr lang="pt-BR" sz="1200" b="1" i="1" smtClean="0">
                            <a:latin typeface="Cambria Math" panose="02040503050406030204" pitchFamily="18" charset="0"/>
                          </a:rPr>
                          <m:t>𝟏</m:t>
                        </m:r>
                      </m:sub>
                      <m:sup>
                        <m:r>
                          <a:rPr lang="en-US" sz="1200" b="1" i="1" smtClean="0">
                            <a:latin typeface="Cambria Math" panose="02040503050406030204" pitchFamily="18" charset="0"/>
                          </a:rPr>
                          <m:t>𝟕</m:t>
                        </m:r>
                      </m:sup>
                      <m:e>
                        <m:r>
                          <m:rPr>
                            <m:nor/>
                          </m:rPr>
                          <a:rPr lang="en-US" sz="1200" b="1" dirty="0"/>
                          <m:t>( </m:t>
                        </m:r>
                        <m:r>
                          <m:rPr>
                            <m:nor/>
                          </m:rPr>
                          <a:rPr lang="en-US" sz="1200" b="1" baseline="30000" dirty="0">
                            <a:solidFill>
                              <a:schemeClr val="accent1"/>
                            </a:solidFill>
                          </a:rPr>
                          <m:t>∗</m:t>
                        </m:r>
                        <m:r>
                          <m:rPr>
                            <m:nor/>
                          </m:rPr>
                          <a:rPr lang="en-US" sz="1200" b="1" dirty="0">
                            <a:solidFill>
                              <a:schemeClr val="accent1"/>
                            </a:solidFill>
                          </a:rPr>
                          <m:t>d</m:t>
                        </m:r>
                        <m:r>
                          <m:rPr>
                            <m:nor/>
                          </m:rPr>
                          <a:rPr lang="en-US" sz="1200" b="1" baseline="-25000" dirty="0">
                            <a:solidFill>
                              <a:schemeClr val="accent1"/>
                            </a:solidFill>
                          </a:rPr>
                          <m:t>j</m:t>
                        </m:r>
                        <m:r>
                          <m:rPr>
                            <m:nor/>
                          </m:rPr>
                          <a:rPr lang="en-US" sz="1200" b="1" dirty="0"/>
                          <m:t> + </m:t>
                        </m:r>
                        <m:r>
                          <m:rPr>
                            <m:nor/>
                          </m:rPr>
                          <a:rPr lang="en-US" sz="1200" b="1" dirty="0" smtClean="0">
                            <a:solidFill>
                              <a:schemeClr val="tx1"/>
                            </a:solidFill>
                          </a:rPr>
                          <m:t>d</m:t>
                        </m:r>
                        <m:r>
                          <m:rPr>
                            <m:nor/>
                          </m:rPr>
                          <a:rPr lang="en-US" sz="1200" b="1" baseline="-25000" dirty="0" smtClean="0">
                            <a:solidFill>
                              <a:schemeClr val="tx1"/>
                            </a:solidFill>
                          </a:rPr>
                          <m:t>j</m:t>
                        </m:r>
                        <m:r>
                          <m:rPr>
                            <m:nor/>
                          </m:rPr>
                          <a:rPr lang="en-US" sz="1200" b="1" dirty="0"/>
                          <m:t> )</m:t>
                        </m:r>
                      </m:e>
                    </m:nary>
                  </m:oMath>
                </a14:m>
                <a:endParaRPr lang="en-US" sz="1200" dirty="0"/>
              </a:p>
            </p:txBody>
          </p:sp>
        </mc:Choice>
        <mc:Fallback xmlns="">
          <p:sp>
            <p:nvSpPr>
              <p:cNvPr id="9" name="TextBox 8">
                <a:extLst>
                  <a:ext uri="{FF2B5EF4-FFF2-40B4-BE49-F238E27FC236}">
                    <a16:creationId xmlns:a16="http://schemas.microsoft.com/office/drawing/2014/main" id="{2750EC76-C4AD-4C52-8C18-F2D94A9A09F8}"/>
                  </a:ext>
                </a:extLst>
              </p:cNvPr>
              <p:cNvSpPr txBox="1">
                <a:spLocks noRot="1" noChangeAspect="1" noMove="1" noResize="1" noEditPoints="1" noAdjustHandles="1" noChangeArrowheads="1" noChangeShapeType="1" noTextEdit="1"/>
              </p:cNvSpPr>
              <p:nvPr/>
            </p:nvSpPr>
            <p:spPr>
              <a:xfrm>
                <a:off x="135255" y="8251411"/>
                <a:ext cx="6597650" cy="1421287"/>
              </a:xfrm>
              <a:prstGeom prst="rect">
                <a:avLst/>
              </a:prstGeom>
              <a:blipFill>
                <a:blip r:embed="rId3"/>
                <a:stretch>
                  <a:fillRect t="-429" b="-28755"/>
                </a:stretch>
              </a:blipFill>
            </p:spPr>
            <p:txBody>
              <a:bodyPr/>
              <a:lstStyle/>
              <a:p>
                <a:r>
                  <a:rPr lang="en-US">
                    <a:noFill/>
                  </a:rPr>
                  <a:t> </a:t>
                </a:r>
              </a:p>
            </p:txBody>
          </p:sp>
        </mc:Fallback>
      </mc:AlternateContent>
    </p:spTree>
    <p:extLst>
      <p:ext uri="{BB962C8B-B14F-4D97-AF65-F5344CB8AC3E}">
        <p14:creationId xmlns:p14="http://schemas.microsoft.com/office/powerpoint/2010/main" val="143444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F8CE5-23E4-4D15-9262-D8AA02D90CAC}"/>
              </a:ext>
            </a:extLst>
          </p:cNvPr>
          <p:cNvSpPr/>
          <p:nvPr/>
        </p:nvSpPr>
        <p:spPr>
          <a:xfrm>
            <a:off x="130175" y="140208"/>
            <a:ext cx="6597650" cy="964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0C64BE6-F9D6-45F7-9633-E12D146475A0}"/>
              </a:ext>
            </a:extLst>
          </p:cNvPr>
          <p:cNvSpPr txBox="1"/>
          <p:nvPr/>
        </p:nvSpPr>
        <p:spPr>
          <a:xfrm>
            <a:off x="130175" y="153974"/>
            <a:ext cx="6597650" cy="1046440"/>
          </a:xfrm>
          <a:prstGeom prst="rect">
            <a:avLst/>
          </a:prstGeom>
          <a:noFill/>
        </p:spPr>
        <p:txBody>
          <a:bodyPr wrap="square">
            <a:spAutoFit/>
          </a:bodyPr>
          <a:lstStyle/>
          <a:p>
            <a:r>
              <a:rPr lang="en-US" sz="1400" b="1" dirty="0"/>
              <a:t>Three ways of policy approach.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Risk-averse heuristic :Risk-averse approach (Solved using Gurobi)</a:t>
            </a:r>
          </a:p>
          <a:p>
            <a:r>
              <a:rPr lang="en-US" sz="1200" dirty="0"/>
              <a:t>        The rider is not willing to take risk and tries to avoid higher gears in a fear of receiving a higher </a:t>
            </a:r>
            <a:r>
              <a:rPr lang="en-US" sz="1200" b="1" dirty="0" err="1"/>
              <a:t>TDF</a:t>
            </a:r>
            <a:r>
              <a:rPr lang="en-US" sz="1200" b="1" baseline="-25000" dirty="0" err="1"/>
              <a:t>j</a:t>
            </a:r>
            <a:r>
              <a:rPr lang="en-US" sz="1200" dirty="0"/>
              <a:t> </a:t>
            </a:r>
          </a:p>
          <a:p>
            <a:r>
              <a:rPr lang="en-US" sz="1200" dirty="0"/>
              <a:t>        Shifts from a gear only when the time exceeds the limit on that gear </a:t>
            </a:r>
          </a:p>
        </p:txBody>
      </p:sp>
      <p:sp>
        <p:nvSpPr>
          <p:cNvPr id="8" name="Rectangle 7">
            <a:extLst>
              <a:ext uri="{FF2B5EF4-FFF2-40B4-BE49-F238E27FC236}">
                <a16:creationId xmlns:a16="http://schemas.microsoft.com/office/drawing/2014/main" id="{7602BAED-6808-40DA-A162-C942D4BA97CA}"/>
              </a:ext>
            </a:extLst>
          </p:cNvPr>
          <p:cNvSpPr/>
          <p:nvPr/>
        </p:nvSpPr>
        <p:spPr>
          <a:xfrm>
            <a:off x="868680" y="1351604"/>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1</a:t>
            </a:r>
          </a:p>
        </p:txBody>
      </p:sp>
      <p:sp>
        <p:nvSpPr>
          <p:cNvPr id="15" name="TextBox 14">
            <a:extLst>
              <a:ext uri="{FF2B5EF4-FFF2-40B4-BE49-F238E27FC236}">
                <a16:creationId xmlns:a16="http://schemas.microsoft.com/office/drawing/2014/main" id="{F409A5A9-C900-4279-882E-F40CB523D71B}"/>
              </a:ext>
            </a:extLst>
          </p:cNvPr>
          <p:cNvSpPr txBox="1"/>
          <p:nvPr/>
        </p:nvSpPr>
        <p:spPr>
          <a:xfrm>
            <a:off x="3119121" y="4577405"/>
            <a:ext cx="928149" cy="276999"/>
          </a:xfrm>
          <a:prstGeom prst="rect">
            <a:avLst/>
          </a:prstGeom>
          <a:noFill/>
          <a:ln>
            <a:solidFill>
              <a:schemeClr val="tx1"/>
            </a:solidFill>
          </a:ln>
        </p:spPr>
        <p:txBody>
          <a:bodyPr wrap="square">
            <a:spAutoFit/>
          </a:bodyPr>
          <a:lstStyle/>
          <a:p>
            <a:r>
              <a:rPr lang="en-US" sz="1200" b="1" dirty="0"/>
              <a:t>D = 3732 m</a:t>
            </a:r>
          </a:p>
        </p:txBody>
      </p:sp>
      <p:pic>
        <p:nvPicPr>
          <p:cNvPr id="16" name="Picture 15" descr="Chart&#10;&#10;Description automatically generated">
            <a:extLst>
              <a:ext uri="{FF2B5EF4-FFF2-40B4-BE49-F238E27FC236}">
                <a16:creationId xmlns:a16="http://schemas.microsoft.com/office/drawing/2014/main" id="{35895A70-047D-4FCD-93A3-9077B1F2F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77" y="1701272"/>
            <a:ext cx="6363795" cy="2759852"/>
          </a:xfrm>
          <a:prstGeom prst="rect">
            <a:avLst/>
          </a:prstGeom>
        </p:spPr>
      </p:pic>
      <p:sp>
        <p:nvSpPr>
          <p:cNvPr id="17" name="Rectangle 16">
            <a:extLst>
              <a:ext uri="{FF2B5EF4-FFF2-40B4-BE49-F238E27FC236}">
                <a16:creationId xmlns:a16="http://schemas.microsoft.com/office/drawing/2014/main" id="{C5E5945B-8977-4BD0-9717-E35DC3738A57}"/>
              </a:ext>
            </a:extLst>
          </p:cNvPr>
          <p:cNvSpPr/>
          <p:nvPr/>
        </p:nvSpPr>
        <p:spPr>
          <a:xfrm>
            <a:off x="1688592" y="1352326"/>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2</a:t>
            </a:r>
          </a:p>
        </p:txBody>
      </p:sp>
      <p:sp>
        <p:nvSpPr>
          <p:cNvPr id="18" name="Rectangle 17">
            <a:extLst>
              <a:ext uri="{FF2B5EF4-FFF2-40B4-BE49-F238E27FC236}">
                <a16:creationId xmlns:a16="http://schemas.microsoft.com/office/drawing/2014/main" id="{6C6612AC-366B-41A3-98E6-5ECB94739150}"/>
              </a:ext>
            </a:extLst>
          </p:cNvPr>
          <p:cNvSpPr/>
          <p:nvPr/>
        </p:nvSpPr>
        <p:spPr>
          <a:xfrm>
            <a:off x="2487168" y="1351603"/>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3</a:t>
            </a:r>
          </a:p>
        </p:txBody>
      </p:sp>
      <p:sp>
        <p:nvSpPr>
          <p:cNvPr id="19" name="Rectangle 18">
            <a:extLst>
              <a:ext uri="{FF2B5EF4-FFF2-40B4-BE49-F238E27FC236}">
                <a16:creationId xmlns:a16="http://schemas.microsoft.com/office/drawing/2014/main" id="{7C3B8486-AE7C-4E6E-83DA-F49E3F7F3ED3}"/>
              </a:ext>
            </a:extLst>
          </p:cNvPr>
          <p:cNvSpPr/>
          <p:nvPr/>
        </p:nvSpPr>
        <p:spPr>
          <a:xfrm>
            <a:off x="3285744" y="1351603"/>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4</a:t>
            </a:r>
          </a:p>
        </p:txBody>
      </p:sp>
      <p:sp>
        <p:nvSpPr>
          <p:cNvPr id="20" name="Rectangle 19">
            <a:extLst>
              <a:ext uri="{FF2B5EF4-FFF2-40B4-BE49-F238E27FC236}">
                <a16:creationId xmlns:a16="http://schemas.microsoft.com/office/drawing/2014/main" id="{E9E2CFAC-6522-4A8B-B0F0-60586E129E9C}"/>
              </a:ext>
            </a:extLst>
          </p:cNvPr>
          <p:cNvSpPr/>
          <p:nvPr/>
        </p:nvSpPr>
        <p:spPr>
          <a:xfrm>
            <a:off x="4047270" y="1351603"/>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5</a:t>
            </a:r>
          </a:p>
        </p:txBody>
      </p:sp>
      <p:sp>
        <p:nvSpPr>
          <p:cNvPr id="21" name="Rectangle 20">
            <a:extLst>
              <a:ext uri="{FF2B5EF4-FFF2-40B4-BE49-F238E27FC236}">
                <a16:creationId xmlns:a16="http://schemas.microsoft.com/office/drawing/2014/main" id="{29000F52-DF08-4A31-8F73-D87B3E05BCD5}"/>
              </a:ext>
            </a:extLst>
          </p:cNvPr>
          <p:cNvSpPr/>
          <p:nvPr/>
        </p:nvSpPr>
        <p:spPr>
          <a:xfrm>
            <a:off x="4808796" y="1351603"/>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6</a:t>
            </a:r>
          </a:p>
        </p:txBody>
      </p:sp>
      <p:sp>
        <p:nvSpPr>
          <p:cNvPr id="22" name="Rectangle 21">
            <a:extLst>
              <a:ext uri="{FF2B5EF4-FFF2-40B4-BE49-F238E27FC236}">
                <a16:creationId xmlns:a16="http://schemas.microsoft.com/office/drawing/2014/main" id="{46510E88-037F-401A-ACE7-54ABF074E2EB}"/>
              </a:ext>
            </a:extLst>
          </p:cNvPr>
          <p:cNvSpPr/>
          <p:nvPr/>
        </p:nvSpPr>
        <p:spPr>
          <a:xfrm>
            <a:off x="5616516" y="1351603"/>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7</a:t>
            </a:r>
          </a:p>
        </p:txBody>
      </p:sp>
      <p:sp>
        <p:nvSpPr>
          <p:cNvPr id="23" name="TextBox 22">
            <a:extLst>
              <a:ext uri="{FF2B5EF4-FFF2-40B4-BE49-F238E27FC236}">
                <a16:creationId xmlns:a16="http://schemas.microsoft.com/office/drawing/2014/main" id="{4A660C40-5CFA-4C70-B61E-FB2CC9993593}"/>
              </a:ext>
            </a:extLst>
          </p:cNvPr>
          <p:cNvSpPr txBox="1"/>
          <p:nvPr/>
        </p:nvSpPr>
        <p:spPr>
          <a:xfrm>
            <a:off x="136045" y="4970685"/>
            <a:ext cx="6597650" cy="830997"/>
          </a:xfrm>
          <a:prstGeom prst="rect">
            <a:avLst/>
          </a:prstGeom>
          <a:noFill/>
        </p:spPr>
        <p:txBody>
          <a:bodyPr wrap="square">
            <a:spAutoFit/>
          </a:bodyPr>
          <a:lstStyle/>
          <a:p>
            <a:pPr marL="285750" indent="-285750">
              <a:buFont typeface="Arial" panose="020B0604020202020204" pitchFamily="34" charset="0"/>
              <a:buChar char="•"/>
            </a:pPr>
            <a:r>
              <a:rPr lang="en-US" sz="1200" dirty="0"/>
              <a:t>Greedy approach (Solved using Gurobi)</a:t>
            </a:r>
          </a:p>
          <a:p>
            <a:r>
              <a:rPr lang="en-US" sz="1200" dirty="0"/>
              <a:t>        The rider rides on the highest gear possible as he knows that the velocity is maximum. The rider</a:t>
            </a:r>
          </a:p>
          <a:p>
            <a:r>
              <a:rPr lang="en-US" sz="1200" dirty="0"/>
              <a:t>        comfort in high speed and hopes that he will cover more distance though the </a:t>
            </a:r>
            <a:r>
              <a:rPr lang="en-US" sz="1200" dirty="0" err="1"/>
              <a:t>TDFj</a:t>
            </a:r>
            <a:r>
              <a:rPr lang="en-US" sz="1200" dirty="0"/>
              <a:t> is higher </a:t>
            </a:r>
          </a:p>
          <a:p>
            <a:r>
              <a:rPr lang="en-US" sz="1200" dirty="0"/>
              <a:t>        (i.e. his ride does not last long)</a:t>
            </a:r>
          </a:p>
        </p:txBody>
      </p:sp>
      <p:sp>
        <p:nvSpPr>
          <p:cNvPr id="24" name="TextBox 23">
            <a:extLst>
              <a:ext uri="{FF2B5EF4-FFF2-40B4-BE49-F238E27FC236}">
                <a16:creationId xmlns:a16="http://schemas.microsoft.com/office/drawing/2014/main" id="{0155C120-8963-434C-B91E-129C4F806047}"/>
              </a:ext>
            </a:extLst>
          </p:cNvPr>
          <p:cNvSpPr txBox="1"/>
          <p:nvPr/>
        </p:nvSpPr>
        <p:spPr>
          <a:xfrm>
            <a:off x="2932659" y="9291601"/>
            <a:ext cx="911830" cy="276999"/>
          </a:xfrm>
          <a:prstGeom prst="rect">
            <a:avLst/>
          </a:prstGeom>
          <a:noFill/>
          <a:ln>
            <a:solidFill>
              <a:schemeClr val="tx1"/>
            </a:solidFill>
          </a:ln>
        </p:spPr>
        <p:txBody>
          <a:bodyPr wrap="square">
            <a:spAutoFit/>
          </a:bodyPr>
          <a:lstStyle/>
          <a:p>
            <a:r>
              <a:rPr lang="en-US" sz="1200" b="1" dirty="0"/>
              <a:t>D = 2356 m</a:t>
            </a:r>
          </a:p>
        </p:txBody>
      </p:sp>
      <p:pic>
        <p:nvPicPr>
          <p:cNvPr id="25" name="Picture 24" descr="Application&#10;&#10;Description automatically generated with medium confidence">
            <a:extLst>
              <a:ext uri="{FF2B5EF4-FFF2-40B4-BE49-F238E27FC236}">
                <a16:creationId xmlns:a16="http://schemas.microsoft.com/office/drawing/2014/main" id="{C55DDB46-D5C7-4706-B3BD-1C816B8A6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2" y="6370941"/>
            <a:ext cx="6323370" cy="2759852"/>
          </a:xfrm>
          <a:prstGeom prst="rect">
            <a:avLst/>
          </a:prstGeom>
        </p:spPr>
      </p:pic>
      <p:sp>
        <p:nvSpPr>
          <p:cNvPr id="26" name="Rectangle 25">
            <a:extLst>
              <a:ext uri="{FF2B5EF4-FFF2-40B4-BE49-F238E27FC236}">
                <a16:creationId xmlns:a16="http://schemas.microsoft.com/office/drawing/2014/main" id="{0A4D58A4-32BF-40DE-9411-66BEDE994CC4}"/>
              </a:ext>
            </a:extLst>
          </p:cNvPr>
          <p:cNvSpPr/>
          <p:nvPr/>
        </p:nvSpPr>
        <p:spPr>
          <a:xfrm>
            <a:off x="853248" y="6018106"/>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1</a:t>
            </a:r>
          </a:p>
        </p:txBody>
      </p:sp>
      <p:sp>
        <p:nvSpPr>
          <p:cNvPr id="27" name="Rectangle 26">
            <a:extLst>
              <a:ext uri="{FF2B5EF4-FFF2-40B4-BE49-F238E27FC236}">
                <a16:creationId xmlns:a16="http://schemas.microsoft.com/office/drawing/2014/main" id="{12EF11E4-8F07-4C14-BF3C-97EA8D0BAE41}"/>
              </a:ext>
            </a:extLst>
          </p:cNvPr>
          <p:cNvSpPr/>
          <p:nvPr/>
        </p:nvSpPr>
        <p:spPr>
          <a:xfrm>
            <a:off x="1673160" y="6018828"/>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2</a:t>
            </a:r>
          </a:p>
        </p:txBody>
      </p:sp>
      <p:sp>
        <p:nvSpPr>
          <p:cNvPr id="28" name="Rectangle 27">
            <a:extLst>
              <a:ext uri="{FF2B5EF4-FFF2-40B4-BE49-F238E27FC236}">
                <a16:creationId xmlns:a16="http://schemas.microsoft.com/office/drawing/2014/main" id="{EB9B96F7-D6E0-40DD-AE74-3B1E4C0F798A}"/>
              </a:ext>
            </a:extLst>
          </p:cNvPr>
          <p:cNvSpPr/>
          <p:nvPr/>
        </p:nvSpPr>
        <p:spPr>
          <a:xfrm>
            <a:off x="2471736" y="6018105"/>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3</a:t>
            </a:r>
          </a:p>
        </p:txBody>
      </p:sp>
      <p:sp>
        <p:nvSpPr>
          <p:cNvPr id="29" name="Rectangle 28">
            <a:extLst>
              <a:ext uri="{FF2B5EF4-FFF2-40B4-BE49-F238E27FC236}">
                <a16:creationId xmlns:a16="http://schemas.microsoft.com/office/drawing/2014/main" id="{887C2944-B65B-452B-8CF6-2D5D6BB2B95A}"/>
              </a:ext>
            </a:extLst>
          </p:cNvPr>
          <p:cNvSpPr/>
          <p:nvPr/>
        </p:nvSpPr>
        <p:spPr>
          <a:xfrm>
            <a:off x="3270312" y="6018105"/>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4</a:t>
            </a:r>
          </a:p>
        </p:txBody>
      </p:sp>
      <p:sp>
        <p:nvSpPr>
          <p:cNvPr id="30" name="Rectangle 29">
            <a:extLst>
              <a:ext uri="{FF2B5EF4-FFF2-40B4-BE49-F238E27FC236}">
                <a16:creationId xmlns:a16="http://schemas.microsoft.com/office/drawing/2014/main" id="{D55AF741-D327-4E07-9752-34FF6221D134}"/>
              </a:ext>
            </a:extLst>
          </p:cNvPr>
          <p:cNvSpPr/>
          <p:nvPr/>
        </p:nvSpPr>
        <p:spPr>
          <a:xfrm>
            <a:off x="4031838" y="6018105"/>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5</a:t>
            </a:r>
          </a:p>
        </p:txBody>
      </p:sp>
      <p:sp>
        <p:nvSpPr>
          <p:cNvPr id="31" name="Rectangle 30">
            <a:extLst>
              <a:ext uri="{FF2B5EF4-FFF2-40B4-BE49-F238E27FC236}">
                <a16:creationId xmlns:a16="http://schemas.microsoft.com/office/drawing/2014/main" id="{E5176C30-225A-4F4B-8D3D-31AE6D74AEE4}"/>
              </a:ext>
            </a:extLst>
          </p:cNvPr>
          <p:cNvSpPr/>
          <p:nvPr/>
        </p:nvSpPr>
        <p:spPr>
          <a:xfrm>
            <a:off x="4793364" y="6018105"/>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6</a:t>
            </a:r>
          </a:p>
        </p:txBody>
      </p:sp>
      <p:sp>
        <p:nvSpPr>
          <p:cNvPr id="32" name="Rectangle 31">
            <a:extLst>
              <a:ext uri="{FF2B5EF4-FFF2-40B4-BE49-F238E27FC236}">
                <a16:creationId xmlns:a16="http://schemas.microsoft.com/office/drawing/2014/main" id="{0AD45C41-028D-4990-88C5-320CF0B05D61}"/>
              </a:ext>
            </a:extLst>
          </p:cNvPr>
          <p:cNvSpPr/>
          <p:nvPr/>
        </p:nvSpPr>
        <p:spPr>
          <a:xfrm>
            <a:off x="5601084" y="6018105"/>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7</a:t>
            </a:r>
          </a:p>
        </p:txBody>
      </p:sp>
    </p:spTree>
    <p:extLst>
      <p:ext uri="{BB962C8B-B14F-4D97-AF65-F5344CB8AC3E}">
        <p14:creationId xmlns:p14="http://schemas.microsoft.com/office/powerpoint/2010/main" val="377887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F8CE5-23E4-4D15-9262-D8AA02D90CAC}"/>
              </a:ext>
            </a:extLst>
          </p:cNvPr>
          <p:cNvSpPr/>
          <p:nvPr/>
        </p:nvSpPr>
        <p:spPr>
          <a:xfrm>
            <a:off x="130175" y="140208"/>
            <a:ext cx="6597650" cy="964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7F8C1C-A41D-44E5-80FE-1BAA3E795711}"/>
              </a:ext>
            </a:extLst>
          </p:cNvPr>
          <p:cNvSpPr txBox="1"/>
          <p:nvPr/>
        </p:nvSpPr>
        <p:spPr>
          <a:xfrm>
            <a:off x="133109" y="5453272"/>
            <a:ext cx="6597650" cy="1969770"/>
          </a:xfrm>
          <a:prstGeom prst="rect">
            <a:avLst/>
          </a:prstGeom>
          <a:noFill/>
        </p:spPr>
        <p:txBody>
          <a:bodyPr wrap="square" rtlCol="0">
            <a:spAutoFit/>
          </a:bodyPr>
          <a:lstStyle/>
          <a:p>
            <a:r>
              <a:rPr lang="en-US" sz="1400" b="1" dirty="0"/>
              <a:t>Deviation from actual problem statement</a:t>
            </a:r>
          </a:p>
          <a:p>
            <a:endParaRPr lang="en-US" sz="1200" dirty="0"/>
          </a:p>
          <a:p>
            <a:r>
              <a:rPr lang="en-US" sz="1200" dirty="0"/>
              <a:t>This sequential decision model is built around the fact that the mathematical modelling applies only to individual riders and an optimized distance value is found for a specific rider. In this case we considered the rider attributes such as his force, power and mass as constants/deterministic variables.</a:t>
            </a:r>
          </a:p>
          <a:p>
            <a:endParaRPr lang="en-US" sz="1200" dirty="0"/>
          </a:p>
          <a:p>
            <a:r>
              <a:rPr lang="en-US" sz="1200" dirty="0"/>
              <a:t>The same steps can be repeated to other riders and a total cumulative distance can be calculated. The endurance race usually lasts for a specific amount of time. This constraint is not considered into account, and we are assuming that the last rider stops at any stage if the total race time elapsed will reach the deadline.  </a:t>
            </a:r>
          </a:p>
        </p:txBody>
      </p:sp>
      <p:sp>
        <p:nvSpPr>
          <p:cNvPr id="14" name="TextBox 13">
            <a:extLst>
              <a:ext uri="{FF2B5EF4-FFF2-40B4-BE49-F238E27FC236}">
                <a16:creationId xmlns:a16="http://schemas.microsoft.com/office/drawing/2014/main" id="{ECDD5372-ECF2-4672-A81E-E2BF0F2AF6D4}"/>
              </a:ext>
            </a:extLst>
          </p:cNvPr>
          <p:cNvSpPr txBox="1"/>
          <p:nvPr/>
        </p:nvSpPr>
        <p:spPr>
          <a:xfrm>
            <a:off x="136045" y="320865"/>
            <a:ext cx="6591780" cy="954107"/>
          </a:xfrm>
          <a:prstGeom prst="rect">
            <a:avLst/>
          </a:prstGeom>
          <a:noFill/>
        </p:spPr>
        <p:txBody>
          <a:bodyPr wrap="square">
            <a:spAutoFit/>
          </a:bodyPr>
          <a:lstStyle/>
          <a:p>
            <a:pPr marL="285750" indent="-285750">
              <a:buFont typeface="Arial" panose="020B0604020202020204" pitchFamily="34" charset="0"/>
              <a:buChar char="•"/>
            </a:pPr>
            <a:r>
              <a:rPr lang="en-US" sz="1200" dirty="0"/>
              <a:t>Fixing random variables (Solved using Gurobi)</a:t>
            </a:r>
          </a:p>
          <a:p>
            <a:r>
              <a:rPr lang="en-US" sz="1200" dirty="0"/>
              <a:t>        The rider now has full knowledge of </a:t>
            </a:r>
            <a:r>
              <a:rPr lang="en-US" sz="1200" dirty="0" err="1"/>
              <a:t>TDF</a:t>
            </a:r>
            <a:r>
              <a:rPr lang="en-US" sz="1200" baseline="-25000" dirty="0" err="1"/>
              <a:t>j</a:t>
            </a:r>
            <a:endParaRPr lang="en-US" sz="1200" baseline="-25000" dirty="0"/>
          </a:p>
          <a:p>
            <a:endParaRPr lang="en-US" sz="1200" baseline="-25000" dirty="0"/>
          </a:p>
          <a:p>
            <a:r>
              <a:rPr lang="en-US" sz="1200" dirty="0"/>
              <a:t>        TDF</a:t>
            </a:r>
            <a:r>
              <a:rPr lang="en-US" sz="1200" baseline="-25000" dirty="0"/>
              <a:t>J</a:t>
            </a:r>
            <a:r>
              <a:rPr lang="en-US" sz="1200" dirty="0"/>
              <a:t> = {j=1:0, j=2:0.32, j=3:0.38, j=4:0.44, j=5:0.5, j=6:0.55, j=7:0.61}</a:t>
            </a:r>
          </a:p>
          <a:p>
            <a:r>
              <a:rPr lang="en-US" sz="1200" dirty="0"/>
              <a:t>        Rider chooses gears wisely</a:t>
            </a:r>
          </a:p>
        </p:txBody>
      </p:sp>
      <p:pic>
        <p:nvPicPr>
          <p:cNvPr id="23" name="Picture 22" descr="Chart, bar chart&#10;&#10;Description automatically generated">
            <a:extLst>
              <a:ext uri="{FF2B5EF4-FFF2-40B4-BE49-F238E27FC236}">
                <a16:creationId xmlns:a16="http://schemas.microsoft.com/office/drawing/2014/main" id="{4A33565D-B72E-4DC1-8DBF-514E9E7EA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9" y="1813614"/>
            <a:ext cx="6264613" cy="2759852"/>
          </a:xfrm>
          <a:prstGeom prst="rect">
            <a:avLst/>
          </a:prstGeom>
          <a:ln>
            <a:noFill/>
          </a:ln>
        </p:spPr>
      </p:pic>
      <p:sp>
        <p:nvSpPr>
          <p:cNvPr id="24" name="TextBox 23">
            <a:extLst>
              <a:ext uri="{FF2B5EF4-FFF2-40B4-BE49-F238E27FC236}">
                <a16:creationId xmlns:a16="http://schemas.microsoft.com/office/drawing/2014/main" id="{1472BF9C-6D2F-4F5A-951D-EBD865C32E15}"/>
              </a:ext>
            </a:extLst>
          </p:cNvPr>
          <p:cNvSpPr txBox="1"/>
          <p:nvPr/>
        </p:nvSpPr>
        <p:spPr>
          <a:xfrm>
            <a:off x="2921662" y="4752434"/>
            <a:ext cx="1020545" cy="307777"/>
          </a:xfrm>
          <a:prstGeom prst="rect">
            <a:avLst/>
          </a:prstGeom>
          <a:noFill/>
          <a:ln>
            <a:solidFill>
              <a:schemeClr val="tx1"/>
            </a:solidFill>
          </a:ln>
        </p:spPr>
        <p:txBody>
          <a:bodyPr wrap="square">
            <a:spAutoFit/>
          </a:bodyPr>
          <a:lstStyle/>
          <a:p>
            <a:r>
              <a:rPr lang="en-US" sz="1400" b="1" dirty="0"/>
              <a:t>D = 6867 m</a:t>
            </a:r>
          </a:p>
        </p:txBody>
      </p:sp>
      <p:sp>
        <p:nvSpPr>
          <p:cNvPr id="25" name="Rectangle 24">
            <a:extLst>
              <a:ext uri="{FF2B5EF4-FFF2-40B4-BE49-F238E27FC236}">
                <a16:creationId xmlns:a16="http://schemas.microsoft.com/office/drawing/2014/main" id="{BEB432DA-EBBB-4BD1-B70C-0C4AC40CBF37}"/>
              </a:ext>
            </a:extLst>
          </p:cNvPr>
          <p:cNvSpPr/>
          <p:nvPr/>
        </p:nvSpPr>
        <p:spPr>
          <a:xfrm>
            <a:off x="853248" y="1364391"/>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1</a:t>
            </a:r>
          </a:p>
        </p:txBody>
      </p:sp>
      <p:sp>
        <p:nvSpPr>
          <p:cNvPr id="26" name="Rectangle 25">
            <a:extLst>
              <a:ext uri="{FF2B5EF4-FFF2-40B4-BE49-F238E27FC236}">
                <a16:creationId xmlns:a16="http://schemas.microsoft.com/office/drawing/2014/main" id="{D76B2CA2-45A6-45AC-B02F-3AF61E43918A}"/>
              </a:ext>
            </a:extLst>
          </p:cNvPr>
          <p:cNvSpPr/>
          <p:nvPr/>
        </p:nvSpPr>
        <p:spPr>
          <a:xfrm>
            <a:off x="1673160" y="1365113"/>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2</a:t>
            </a:r>
          </a:p>
        </p:txBody>
      </p:sp>
      <p:sp>
        <p:nvSpPr>
          <p:cNvPr id="27" name="Rectangle 26">
            <a:extLst>
              <a:ext uri="{FF2B5EF4-FFF2-40B4-BE49-F238E27FC236}">
                <a16:creationId xmlns:a16="http://schemas.microsoft.com/office/drawing/2014/main" id="{A2C45D0F-9A47-46E3-BDE3-7E798E0C0501}"/>
              </a:ext>
            </a:extLst>
          </p:cNvPr>
          <p:cNvSpPr/>
          <p:nvPr/>
        </p:nvSpPr>
        <p:spPr>
          <a:xfrm>
            <a:off x="2471736" y="1364390"/>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3</a:t>
            </a:r>
          </a:p>
        </p:txBody>
      </p:sp>
      <p:sp>
        <p:nvSpPr>
          <p:cNvPr id="28" name="Rectangle 27">
            <a:extLst>
              <a:ext uri="{FF2B5EF4-FFF2-40B4-BE49-F238E27FC236}">
                <a16:creationId xmlns:a16="http://schemas.microsoft.com/office/drawing/2014/main" id="{685B07D0-1F20-4C10-9EE3-4261002CA3F6}"/>
              </a:ext>
            </a:extLst>
          </p:cNvPr>
          <p:cNvSpPr/>
          <p:nvPr/>
        </p:nvSpPr>
        <p:spPr>
          <a:xfrm>
            <a:off x="3270312" y="1364390"/>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4</a:t>
            </a:r>
          </a:p>
        </p:txBody>
      </p:sp>
      <p:sp>
        <p:nvSpPr>
          <p:cNvPr id="29" name="Rectangle 28">
            <a:extLst>
              <a:ext uri="{FF2B5EF4-FFF2-40B4-BE49-F238E27FC236}">
                <a16:creationId xmlns:a16="http://schemas.microsoft.com/office/drawing/2014/main" id="{CCE87900-E5D6-491C-A0D9-515FC8FE6E72}"/>
              </a:ext>
            </a:extLst>
          </p:cNvPr>
          <p:cNvSpPr/>
          <p:nvPr/>
        </p:nvSpPr>
        <p:spPr>
          <a:xfrm>
            <a:off x="4031838" y="1364390"/>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5</a:t>
            </a:r>
          </a:p>
        </p:txBody>
      </p:sp>
      <p:sp>
        <p:nvSpPr>
          <p:cNvPr id="30" name="Rectangle 29">
            <a:extLst>
              <a:ext uri="{FF2B5EF4-FFF2-40B4-BE49-F238E27FC236}">
                <a16:creationId xmlns:a16="http://schemas.microsoft.com/office/drawing/2014/main" id="{56F70F93-A4D9-4BD4-B973-264B998A5261}"/>
              </a:ext>
            </a:extLst>
          </p:cNvPr>
          <p:cNvSpPr/>
          <p:nvPr/>
        </p:nvSpPr>
        <p:spPr>
          <a:xfrm>
            <a:off x="4793364" y="1364390"/>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6</a:t>
            </a:r>
          </a:p>
        </p:txBody>
      </p:sp>
      <p:sp>
        <p:nvSpPr>
          <p:cNvPr id="31" name="Rectangle 30">
            <a:extLst>
              <a:ext uri="{FF2B5EF4-FFF2-40B4-BE49-F238E27FC236}">
                <a16:creationId xmlns:a16="http://schemas.microsoft.com/office/drawing/2014/main" id="{91C297CD-BF50-4A0E-A0D6-2F8C4A23CBC8}"/>
              </a:ext>
            </a:extLst>
          </p:cNvPr>
          <p:cNvSpPr/>
          <p:nvPr/>
        </p:nvSpPr>
        <p:spPr>
          <a:xfrm>
            <a:off x="5601084" y="1364390"/>
            <a:ext cx="695960" cy="248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Stage 7</a:t>
            </a:r>
          </a:p>
        </p:txBody>
      </p:sp>
      <p:sp>
        <p:nvSpPr>
          <p:cNvPr id="32" name="TextBox 31">
            <a:extLst>
              <a:ext uri="{FF2B5EF4-FFF2-40B4-BE49-F238E27FC236}">
                <a16:creationId xmlns:a16="http://schemas.microsoft.com/office/drawing/2014/main" id="{E7F33844-19D3-430D-83A7-8FBA12899067}"/>
              </a:ext>
            </a:extLst>
          </p:cNvPr>
          <p:cNvSpPr txBox="1"/>
          <p:nvPr/>
        </p:nvSpPr>
        <p:spPr>
          <a:xfrm>
            <a:off x="125310" y="7575964"/>
            <a:ext cx="6597650" cy="1969770"/>
          </a:xfrm>
          <a:prstGeom prst="rect">
            <a:avLst/>
          </a:prstGeom>
          <a:noFill/>
        </p:spPr>
        <p:txBody>
          <a:bodyPr wrap="square" rtlCol="0">
            <a:spAutoFit/>
          </a:bodyPr>
          <a:lstStyle/>
          <a:p>
            <a:r>
              <a:rPr lang="en-US" sz="1400" b="1" dirty="0"/>
              <a:t>Drawbacks in the problem setting</a:t>
            </a:r>
          </a:p>
          <a:p>
            <a:endParaRPr lang="en-US" sz="1200" dirty="0"/>
          </a:p>
          <a:p>
            <a:pPr marL="171450" indent="-171450">
              <a:buFont typeface="Arial" panose="020B0604020202020204" pitchFamily="34" charset="0"/>
              <a:buChar char="•"/>
            </a:pPr>
            <a:r>
              <a:rPr lang="en-US" sz="1200" dirty="0"/>
              <a:t>A rider is not allowed to shift to a lower gear through out the race. X = -1 is not defined in this model.</a:t>
            </a:r>
          </a:p>
          <a:p>
            <a:pPr marL="171450" indent="-171450">
              <a:buFont typeface="Arial" panose="020B0604020202020204" pitchFamily="34" charset="0"/>
              <a:buChar char="•"/>
            </a:pPr>
            <a:r>
              <a:rPr lang="en-US" sz="1200" dirty="0"/>
              <a:t>Riders cannot skip a gear and will have to ride until </a:t>
            </a:r>
            <a:r>
              <a:rPr lang="en-US" sz="1200" dirty="0" err="1"/>
              <a:t>atleast</a:t>
            </a:r>
            <a:r>
              <a:rPr lang="en-US" sz="1200" dirty="0"/>
              <a:t> time </a:t>
            </a:r>
            <a:r>
              <a:rPr lang="en-US" sz="1200" b="1" baseline="30000" dirty="0">
                <a:solidFill>
                  <a:schemeClr val="accent1"/>
                </a:solidFill>
              </a:rPr>
              <a:t>*</a:t>
            </a:r>
            <a:r>
              <a:rPr lang="en-US" sz="1200" b="1" baseline="30000" dirty="0" err="1">
                <a:solidFill>
                  <a:schemeClr val="accent1"/>
                </a:solidFill>
              </a:rPr>
              <a:t>i</a:t>
            </a:r>
            <a:r>
              <a:rPr lang="en-US" sz="1200" b="1" dirty="0" err="1">
                <a:solidFill>
                  <a:schemeClr val="accent1"/>
                </a:solidFill>
              </a:rPr>
              <a:t>t</a:t>
            </a:r>
            <a:r>
              <a:rPr lang="en-US" sz="1200" b="1" baseline="-25000" dirty="0" err="1">
                <a:solidFill>
                  <a:schemeClr val="accent1"/>
                </a:solidFill>
              </a:rPr>
              <a:t>j</a:t>
            </a:r>
            <a:r>
              <a:rPr lang="en-US" sz="1200" b="1" baseline="-25000" dirty="0">
                <a:solidFill>
                  <a:schemeClr val="accent1"/>
                </a:solidFill>
              </a:rPr>
              <a:t> </a:t>
            </a:r>
            <a:r>
              <a:rPr lang="en-US" sz="1200" dirty="0"/>
              <a:t>. It is after this time </a:t>
            </a:r>
            <a:r>
              <a:rPr lang="en-US" sz="1200" b="1" baseline="30000" dirty="0">
                <a:solidFill>
                  <a:schemeClr val="accent1"/>
                </a:solidFill>
              </a:rPr>
              <a:t>*</a:t>
            </a:r>
            <a:r>
              <a:rPr lang="en-US" sz="1200" b="1" baseline="30000" dirty="0" err="1">
                <a:solidFill>
                  <a:schemeClr val="accent1"/>
                </a:solidFill>
              </a:rPr>
              <a:t>i</a:t>
            </a:r>
            <a:r>
              <a:rPr lang="en-US" sz="1200" b="1" dirty="0" err="1">
                <a:solidFill>
                  <a:schemeClr val="accent1"/>
                </a:solidFill>
              </a:rPr>
              <a:t>t</a:t>
            </a:r>
            <a:r>
              <a:rPr lang="en-US" sz="1200" b="1" baseline="-25000" dirty="0" err="1">
                <a:solidFill>
                  <a:schemeClr val="accent1"/>
                </a:solidFill>
              </a:rPr>
              <a:t>j</a:t>
            </a:r>
            <a:r>
              <a:rPr lang="en-US" sz="1200" b="1" baseline="-25000" dirty="0">
                <a:solidFill>
                  <a:schemeClr val="accent1"/>
                </a:solidFill>
              </a:rPr>
              <a:t> </a:t>
            </a:r>
            <a:r>
              <a:rPr lang="en-US" sz="1200" dirty="0"/>
              <a:t>, the vehicle reaches to maximum velocity.</a:t>
            </a:r>
          </a:p>
          <a:p>
            <a:pPr marL="171450" indent="-171450">
              <a:buFont typeface="Arial" panose="020B0604020202020204" pitchFamily="34" charset="0"/>
              <a:buChar char="•"/>
            </a:pPr>
            <a:r>
              <a:rPr lang="en-US" sz="1200" dirty="0"/>
              <a:t>This problem is potentially a continuously staged problem, but we have it staging discretely on every gear change.</a:t>
            </a:r>
          </a:p>
          <a:p>
            <a:pPr marL="171450" indent="-171450">
              <a:buFont typeface="Arial" panose="020B0604020202020204" pitchFamily="34" charset="0"/>
              <a:buChar char="•"/>
            </a:pPr>
            <a:r>
              <a:rPr lang="en-US" sz="1200" dirty="0"/>
              <a:t>The race circuit is considered as a straight line. A closed circuit has turns and the rider may need to shift to lower gears during turns which in this problem is restricted.</a:t>
            </a:r>
          </a:p>
        </p:txBody>
      </p:sp>
    </p:spTree>
    <p:extLst>
      <p:ext uri="{BB962C8B-B14F-4D97-AF65-F5344CB8AC3E}">
        <p14:creationId xmlns:p14="http://schemas.microsoft.com/office/powerpoint/2010/main" val="3541641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1291</Words>
  <Application>Microsoft Office PowerPoint</Application>
  <PresentationFormat>A4 Paper (210x297 mm)</PresentationFormat>
  <Paragraphs>132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Gabriola</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sabbellaprasannakumar@gmail.com</dc:creator>
  <cp:lastModifiedBy>Prasanna Kumar Reddy Sabbella</cp:lastModifiedBy>
  <cp:revision>223</cp:revision>
  <dcterms:created xsi:type="dcterms:W3CDTF">2021-01-31T00:38:31Z</dcterms:created>
  <dcterms:modified xsi:type="dcterms:W3CDTF">2022-01-11T20:21:22Z</dcterms:modified>
</cp:coreProperties>
</file>