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2" r:id="rId11"/>
    <p:sldId id="264" r:id="rId12"/>
    <p:sldId id="271" r:id="rId13"/>
    <p:sldId id="265" r:id="rId14"/>
    <p:sldId id="266" r:id="rId15"/>
    <p:sldId id="267" r:id="rId16"/>
    <p:sldId id="268" r:id="rId17"/>
    <p:sldId id="269" r:id="rId18"/>
    <p:sldId id="270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4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D16A-9B2F-4484-9C10-B91F391832B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6D7C-E5D0-4053-A794-B55AC656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3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D16A-9B2F-4484-9C10-B91F391832B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6D7C-E5D0-4053-A794-B55AC656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9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D16A-9B2F-4484-9C10-B91F391832B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6D7C-E5D0-4053-A794-B55AC656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3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D16A-9B2F-4484-9C10-B91F391832B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6D7C-E5D0-4053-A794-B55AC656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8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D16A-9B2F-4484-9C10-B91F391832B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6D7C-E5D0-4053-A794-B55AC656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8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D16A-9B2F-4484-9C10-B91F391832B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6D7C-E5D0-4053-A794-B55AC656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2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D16A-9B2F-4484-9C10-B91F391832B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6D7C-E5D0-4053-A794-B55AC656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6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D16A-9B2F-4484-9C10-B91F391832B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6D7C-E5D0-4053-A794-B55AC656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9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D16A-9B2F-4484-9C10-B91F391832B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6D7C-E5D0-4053-A794-B55AC656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8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D16A-9B2F-4484-9C10-B91F391832B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6D7C-E5D0-4053-A794-B55AC656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D16A-9B2F-4484-9C10-B91F391832B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6D7C-E5D0-4053-A794-B55AC656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8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5D16A-9B2F-4484-9C10-B91F391832B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06D7C-E5D0-4053-A794-B55AC656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E4152E-3475-4DD4-8B80-0B2FC8918A04}"/>
              </a:ext>
            </a:extLst>
          </p:cNvPr>
          <p:cNvSpPr/>
          <p:nvPr/>
        </p:nvSpPr>
        <p:spPr>
          <a:xfrm>
            <a:off x="1520974" y="1662968"/>
            <a:ext cx="5868978" cy="181588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</a:rPr>
              <a:t>IE-2086 Decision models</a:t>
            </a:r>
          </a:p>
          <a:p>
            <a:pPr algn="ctr"/>
            <a:r>
              <a:rPr lang="en-US" sz="2400" dirty="0">
                <a:ln w="0"/>
              </a:rPr>
              <a:t>Final Project Presentation</a:t>
            </a:r>
          </a:p>
          <a:p>
            <a:pPr algn="ctr"/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 Performance Optimization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83D553-8F23-460A-90FA-12417E938790}"/>
              </a:ext>
            </a:extLst>
          </p:cNvPr>
          <p:cNvSpPr/>
          <p:nvPr/>
        </p:nvSpPr>
        <p:spPr>
          <a:xfrm>
            <a:off x="3228140" y="4621321"/>
            <a:ext cx="2454646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</a:rPr>
              <a:t>Sabbella Prasanna</a:t>
            </a:r>
          </a:p>
        </p:txBody>
      </p:sp>
    </p:spTree>
    <p:extLst>
      <p:ext uri="{BB962C8B-B14F-4D97-AF65-F5344CB8AC3E}">
        <p14:creationId xmlns:p14="http://schemas.microsoft.com/office/powerpoint/2010/main" val="3074349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0B2833-98AD-4314-B79C-19FC16ABE5C0}"/>
              </a:ext>
            </a:extLst>
          </p:cNvPr>
          <p:cNvSpPr/>
          <p:nvPr/>
        </p:nvSpPr>
        <p:spPr>
          <a:xfrm>
            <a:off x="0" y="0"/>
            <a:ext cx="9144000" cy="4358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Transition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6DB49-DCDF-45B1-B24B-F653FC2AF57B}"/>
              </a:ext>
            </a:extLst>
          </p:cNvPr>
          <p:cNvSpPr txBox="1"/>
          <p:nvPr/>
        </p:nvSpPr>
        <p:spPr>
          <a:xfrm>
            <a:off x="619126" y="4358759"/>
            <a:ext cx="8105774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i="1" dirty="0"/>
              <a:t>“ T</a:t>
            </a:r>
            <a:r>
              <a:rPr lang="en-US" sz="1600" b="0" i="1" u="none" strike="noStrike" baseline="0" dirty="0"/>
              <a:t>he harder the muscle fibers contract, the more the interlaced arterioles and capillaries are compressed and the more the blood flow and oxygen supplies are restricted, the faster the muscle fatigues. ” </a:t>
            </a:r>
          </a:p>
          <a:p>
            <a:pPr algn="l"/>
            <a:endParaRPr lang="en-US" i="1" dirty="0"/>
          </a:p>
          <a:p>
            <a:pPr algn="l"/>
            <a:r>
              <a:rPr lang="en-US" sz="1800" b="1" i="0" u="none" strike="noStrike" baseline="0" dirty="0"/>
              <a:t>Niebel’s Methods, Standards, and Work Design - Thirteenth Edition</a:t>
            </a:r>
          </a:p>
          <a:p>
            <a:pPr algn="l"/>
            <a:r>
              <a:rPr lang="en-US" sz="1800" i="0" u="none" strike="noStrike" baseline="0" dirty="0"/>
              <a:t>Andris Freivalds and Benjamin W. Niebel</a:t>
            </a:r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67FC79-B79F-43F9-AA3B-4A135E717340}"/>
              </a:ext>
            </a:extLst>
          </p:cNvPr>
          <p:cNvSpPr txBox="1"/>
          <p:nvPr/>
        </p:nvSpPr>
        <p:spPr>
          <a:xfrm>
            <a:off x="619126" y="1998279"/>
            <a:ext cx="81057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However, </a:t>
            </a:r>
            <a:r>
              <a:rPr lang="en-US" sz="1800" b="1" dirty="0">
                <a:solidFill>
                  <a:schemeClr val="accent2"/>
                </a:solidFill>
              </a:rPr>
              <a:t>t</a:t>
            </a:r>
            <a:r>
              <a:rPr lang="en-US" sz="1800" b="1" baseline="-25000" dirty="0">
                <a:solidFill>
                  <a:schemeClr val="accent2"/>
                </a:solidFill>
              </a:rPr>
              <a:t>j </a:t>
            </a:r>
            <a:r>
              <a:rPr lang="en-US" sz="1800" dirty="0"/>
              <a:t>for every j is limited by an equation.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800" b="1" dirty="0">
                <a:solidFill>
                  <a:schemeClr val="accent2"/>
                </a:solidFill>
              </a:rPr>
              <a:t>      t</a:t>
            </a:r>
            <a:r>
              <a:rPr lang="en-US" b="1" baseline="-25000" dirty="0">
                <a:solidFill>
                  <a:schemeClr val="accent2"/>
                </a:solidFill>
              </a:rPr>
              <a:t>1</a:t>
            </a:r>
            <a:r>
              <a:rPr lang="en-US" sz="1800" dirty="0"/>
              <a:t> </a:t>
            </a:r>
            <a:r>
              <a:rPr lang="en-US" dirty="0"/>
              <a:t>≤</a:t>
            </a:r>
            <a:r>
              <a:rPr lang="en-US" sz="1800" dirty="0"/>
              <a:t> ((1.2/(</a:t>
            </a:r>
            <a:r>
              <a:rPr lang="en-US" sz="1800" b="1" dirty="0">
                <a:solidFill>
                  <a:schemeClr val="accent1"/>
                </a:solidFill>
              </a:rPr>
              <a:t>ff</a:t>
            </a:r>
            <a:r>
              <a:rPr lang="en-US" sz="1800" dirty="0"/>
              <a:t> - 0.15)</a:t>
            </a:r>
            <a:r>
              <a:rPr lang="en-US" sz="1800" baseline="30000" dirty="0"/>
              <a:t>0.618</a:t>
            </a:r>
            <a:r>
              <a:rPr lang="en-US" sz="1800" dirty="0"/>
              <a:t>) - 1.21)*2*60</a:t>
            </a:r>
            <a:endParaRPr lang="en-US" dirty="0"/>
          </a:p>
          <a:p>
            <a:r>
              <a:rPr lang="en-US" sz="1800" b="1" dirty="0">
                <a:solidFill>
                  <a:schemeClr val="accent2"/>
                </a:solidFill>
              </a:rPr>
              <a:t>      </a:t>
            </a:r>
            <a:r>
              <a:rPr lang="en-US" sz="1800" b="1" dirty="0" err="1">
                <a:solidFill>
                  <a:schemeClr val="accent2"/>
                </a:solidFill>
              </a:rPr>
              <a:t>t</a:t>
            </a:r>
            <a:r>
              <a:rPr lang="en-US" sz="1800" b="1" baseline="-25000" dirty="0" err="1">
                <a:solidFill>
                  <a:schemeClr val="accent2"/>
                </a:solidFill>
              </a:rPr>
              <a:t>j</a:t>
            </a:r>
            <a:r>
              <a:rPr lang="en-US" sz="1800" dirty="0"/>
              <a:t> </a:t>
            </a:r>
            <a:r>
              <a:rPr lang="en-US" dirty="0"/>
              <a:t>≤</a:t>
            </a:r>
            <a:r>
              <a:rPr lang="en-US" sz="1800" dirty="0"/>
              <a:t> </a:t>
            </a:r>
            <a:r>
              <a:rPr lang="en-US" sz="1800" b="1" dirty="0">
                <a:solidFill>
                  <a:schemeClr val="accent2"/>
                </a:solidFill>
              </a:rPr>
              <a:t>t</a:t>
            </a:r>
            <a:r>
              <a:rPr lang="en-US" b="1" baseline="-25000" dirty="0">
                <a:solidFill>
                  <a:schemeClr val="accent2"/>
                </a:solidFill>
              </a:rPr>
              <a:t>1 </a:t>
            </a:r>
            <a:r>
              <a:rPr lang="en-US" sz="1800" dirty="0"/>
              <a:t>- </a:t>
            </a:r>
            <a:r>
              <a:rPr lang="en-US" sz="1800" b="1" dirty="0">
                <a:solidFill>
                  <a:schemeClr val="accent2"/>
                </a:solidFill>
              </a:rPr>
              <a:t>t</a:t>
            </a:r>
            <a:r>
              <a:rPr lang="en-US" b="1" baseline="-25000" dirty="0">
                <a:solidFill>
                  <a:schemeClr val="accent2"/>
                </a:solidFill>
              </a:rPr>
              <a:t>1 </a:t>
            </a:r>
            <a:r>
              <a:rPr lang="en-US" sz="1800" dirty="0"/>
              <a:t>*</a:t>
            </a:r>
            <a:r>
              <a:rPr lang="en-US" sz="1800" b="1" dirty="0"/>
              <a:t> TDF</a:t>
            </a:r>
            <a:r>
              <a:rPr lang="en-US" sz="1800" b="1" baseline="-25000" dirty="0"/>
              <a:t>j </a:t>
            </a:r>
            <a:r>
              <a:rPr lang="en-US" sz="1800" dirty="0"/>
              <a:t>for j = 2 to 7</a:t>
            </a:r>
          </a:p>
        </p:txBody>
      </p:sp>
    </p:spTree>
    <p:extLst>
      <p:ext uri="{BB962C8B-B14F-4D97-AF65-F5344CB8AC3E}">
        <p14:creationId xmlns:p14="http://schemas.microsoft.com/office/powerpoint/2010/main" val="2378116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0B2833-98AD-4314-B79C-19FC16ABE5C0}"/>
              </a:ext>
            </a:extLst>
          </p:cNvPr>
          <p:cNvSpPr/>
          <p:nvPr/>
        </p:nvSpPr>
        <p:spPr>
          <a:xfrm>
            <a:off x="0" y="0"/>
            <a:ext cx="9144000" cy="4358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Transition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67FC79-B79F-43F9-AA3B-4A135E717340}"/>
                  </a:ext>
                </a:extLst>
              </p:cNvPr>
              <p:cNvSpPr txBox="1"/>
              <p:nvPr/>
            </p:nvSpPr>
            <p:spPr>
              <a:xfrm>
                <a:off x="519113" y="2307561"/>
                <a:ext cx="8105774" cy="15317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There is another constraint that comes into picture if we solve this problem using a heuristic approach that assumes some values for exogenous variables. This constraint restricts the total time spent by a rider by a forecasted value.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T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  <m:e>
                        <m:r>
                          <m:rPr>
                            <m:nor/>
                          </m:rPr>
                          <a:rPr lang="en-US" b="1" dirty="0"/>
                          <m:t>(</m:t>
                        </m:r>
                        <m:r>
                          <m:rPr>
                            <m:nor/>
                          </m:rPr>
                          <a:rPr lang="en-US" b="1" baseline="30000" dirty="0">
                            <a:solidFill>
                              <a:schemeClr val="accent1"/>
                            </a:solidFill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accent1"/>
                            </a:solidFill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b="1" baseline="-25000" dirty="0">
                            <a:solidFill>
                              <a:schemeClr val="accent1"/>
                            </a:solidFill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b="1" dirty="0"/>
                          <m:t>+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accent2"/>
                            </a:solidFill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b="1" baseline="-25000" dirty="0">
                            <a:solidFill>
                              <a:schemeClr val="accent2"/>
                            </a:solidFill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b="1" dirty="0"/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≤ 757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67FC79-B79F-43F9-AA3B-4A135E717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13" y="2307561"/>
                <a:ext cx="8105774" cy="1531701"/>
              </a:xfrm>
              <a:prstGeom prst="rect">
                <a:avLst/>
              </a:prstGeom>
              <a:blipFill>
                <a:blip r:embed="rId2"/>
                <a:stretch>
                  <a:fillRect l="-451" t="-2390" b="-42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479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0B2833-98AD-4314-B79C-19FC16ABE5C0}"/>
              </a:ext>
            </a:extLst>
          </p:cNvPr>
          <p:cNvSpPr/>
          <p:nvPr/>
        </p:nvSpPr>
        <p:spPr>
          <a:xfrm>
            <a:off x="0" y="0"/>
            <a:ext cx="9144000" cy="4358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Objective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67FC79-B79F-43F9-AA3B-4A135E717340}"/>
                  </a:ext>
                </a:extLst>
              </p:cNvPr>
              <p:cNvSpPr txBox="1"/>
              <p:nvPr/>
            </p:nvSpPr>
            <p:spPr>
              <a:xfrm>
                <a:off x="619126" y="2092408"/>
                <a:ext cx="8105774" cy="2916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b="1" baseline="30000" dirty="0">
                    <a:solidFill>
                      <a:schemeClr val="accent1"/>
                    </a:solidFill>
                  </a:rPr>
                  <a:t>*</a:t>
                </a:r>
                <a:r>
                  <a:rPr lang="en-US" sz="1800" b="1" dirty="0" err="1">
                    <a:solidFill>
                      <a:schemeClr val="accent1"/>
                    </a:solidFill>
                  </a:rPr>
                  <a:t>d</a:t>
                </a:r>
                <a:r>
                  <a:rPr lang="en-US" sz="1800" b="1" baseline="-25000" dirty="0" err="1">
                    <a:solidFill>
                      <a:schemeClr val="accent1"/>
                    </a:solidFill>
                  </a:rPr>
                  <a:t>j</a:t>
                </a:r>
                <a:r>
                  <a:rPr lang="en-US" sz="1800" b="1" baseline="-25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800" dirty="0"/>
                  <a:t>is the initial distance travelled in time</a:t>
                </a:r>
                <a:r>
                  <a:rPr lang="en-US" sz="1800" b="1" dirty="0">
                    <a:solidFill>
                      <a:schemeClr val="accent2"/>
                    </a:solidFill>
                  </a:rPr>
                  <a:t> </a:t>
                </a:r>
                <a:r>
                  <a:rPr lang="en-US" sz="1800" b="1" dirty="0">
                    <a:solidFill>
                      <a:schemeClr val="accent1"/>
                    </a:solidFill>
                  </a:rPr>
                  <a:t>*</a:t>
                </a:r>
                <a:r>
                  <a:rPr lang="en-US" sz="1800" b="1" dirty="0" err="1">
                    <a:solidFill>
                      <a:schemeClr val="accent1"/>
                    </a:solidFill>
                  </a:rPr>
                  <a:t>t</a:t>
                </a:r>
                <a:r>
                  <a:rPr lang="en-US" sz="1800" b="1" baseline="-25000" dirty="0" err="1">
                    <a:solidFill>
                      <a:schemeClr val="accent1"/>
                    </a:solidFill>
                  </a:rPr>
                  <a:t>j</a:t>
                </a:r>
                <a:r>
                  <a:rPr lang="en-US" sz="1800" dirty="0"/>
                  <a:t>  and let </a:t>
                </a:r>
                <a:r>
                  <a:rPr lang="en-US" sz="1800" b="1" dirty="0" err="1"/>
                  <a:t>d</a:t>
                </a:r>
                <a:r>
                  <a:rPr lang="en-US" sz="1800" b="1" baseline="-25000" dirty="0" err="1"/>
                  <a:t>j</a:t>
                </a:r>
                <a:r>
                  <a:rPr lang="en-US" sz="1800" dirty="0"/>
                  <a:t> be the distance travelled in time </a:t>
                </a:r>
                <a:r>
                  <a:rPr lang="en-US" sz="1800" b="1" dirty="0" err="1">
                    <a:solidFill>
                      <a:schemeClr val="accent2"/>
                    </a:solidFill>
                  </a:rPr>
                  <a:t>t</a:t>
                </a:r>
                <a:r>
                  <a:rPr lang="en-US" sz="1800" b="1" baseline="-25000" dirty="0" err="1">
                    <a:solidFill>
                      <a:schemeClr val="accent2"/>
                    </a:solidFill>
                  </a:rPr>
                  <a:t>j</a:t>
                </a:r>
                <a:r>
                  <a:rPr lang="en-US" sz="1800" dirty="0"/>
                  <a:t> during stage j.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b="1" baseline="30000" dirty="0">
                    <a:solidFill>
                      <a:schemeClr val="accent1"/>
                    </a:solidFill>
                  </a:rPr>
                  <a:t>*</a:t>
                </a:r>
                <a:r>
                  <a:rPr lang="en-US" sz="1800" b="1" dirty="0" err="1">
                    <a:solidFill>
                      <a:schemeClr val="accent1"/>
                    </a:solidFill>
                  </a:rPr>
                  <a:t>d</a:t>
                </a:r>
                <a:r>
                  <a:rPr lang="en-US" sz="1800" b="1" baseline="-25000" dirty="0" err="1">
                    <a:solidFill>
                      <a:schemeClr val="accent1"/>
                    </a:solidFill>
                  </a:rPr>
                  <a:t>j</a:t>
                </a:r>
                <a:r>
                  <a:rPr lang="en-US" sz="1800" b="1" baseline="-25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800" dirty="0"/>
                  <a:t>has already been found using simulator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 </a:t>
                </a:r>
                <a:r>
                  <a:rPr lang="en-US" sz="1800" b="1" dirty="0" err="1"/>
                  <a:t>d</a:t>
                </a:r>
                <a:r>
                  <a:rPr lang="en-US" sz="1800" b="1" baseline="-25000" dirty="0" err="1"/>
                  <a:t>j</a:t>
                </a:r>
                <a:r>
                  <a:rPr lang="en-US" dirty="0"/>
                  <a:t> = </a:t>
                </a:r>
                <a:r>
                  <a:rPr lang="en-US" sz="1800" b="1" dirty="0" err="1">
                    <a:solidFill>
                      <a:schemeClr val="accent2"/>
                    </a:solidFill>
                  </a:rPr>
                  <a:t>V</a:t>
                </a:r>
                <a:r>
                  <a:rPr lang="en-US" sz="1800" b="1" baseline="-25000" dirty="0" err="1">
                    <a:solidFill>
                      <a:schemeClr val="accent2"/>
                    </a:solidFill>
                  </a:rPr>
                  <a:t>j</a:t>
                </a:r>
                <a:r>
                  <a:rPr lang="en-US" dirty="0"/>
                  <a:t> * </a:t>
                </a:r>
                <a:r>
                  <a:rPr lang="en-US" sz="1800" b="1" dirty="0" err="1">
                    <a:solidFill>
                      <a:schemeClr val="accent2"/>
                    </a:solidFill>
                  </a:rPr>
                  <a:t>t</a:t>
                </a:r>
                <a:r>
                  <a:rPr lang="en-US" sz="1800" b="1" baseline="-25000" dirty="0" err="1">
                    <a:solidFill>
                      <a:schemeClr val="accent2"/>
                    </a:solidFill>
                  </a:rPr>
                  <a:t>j</a:t>
                </a:r>
                <a:endParaRPr lang="en-US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sz="1800" b="1" dirty="0">
                    <a:solidFill>
                      <a:schemeClr val="accent2"/>
                    </a:solidFill>
                  </a:rPr>
                  <a:t>      </a:t>
                </a:r>
                <a:r>
                  <a:rPr lang="en-US" sz="1800" b="1" dirty="0"/>
                  <a:t>Objective function to be maximized</a:t>
                </a:r>
              </a:p>
              <a:p>
                <a:r>
                  <a:rPr lang="en-US" b="1" dirty="0"/>
                  <a:t>      D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  <m:e>
                        <m:r>
                          <m:rPr>
                            <m:nor/>
                          </m:rPr>
                          <a:rPr lang="en-US" b="1" dirty="0"/>
                          <m:t>( </m:t>
                        </m:r>
                        <m:r>
                          <m:rPr>
                            <m:nor/>
                          </m:rPr>
                          <a:rPr lang="en-US" b="1" baseline="30000" dirty="0">
                            <a:solidFill>
                              <a:schemeClr val="accent1"/>
                            </a:solidFill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accent1"/>
                            </a:solidFill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b="1" baseline="-25000" dirty="0">
                            <a:solidFill>
                              <a:schemeClr val="accent1"/>
                            </a:solidFill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b="1" dirty="0"/>
                          <m:t> + 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chemeClr val="tx1"/>
                            </a:solidFill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b="1" baseline="-25000" dirty="0" smtClean="0">
                            <a:solidFill>
                              <a:schemeClr val="tx1"/>
                            </a:solidFill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b="1" dirty="0"/>
                          <m:t> )</m:t>
                        </m:r>
                      </m:e>
                    </m:nary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67FC79-B79F-43F9-AA3B-4A135E717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26" y="2092408"/>
                <a:ext cx="8105774" cy="2916696"/>
              </a:xfrm>
              <a:prstGeom prst="rect">
                <a:avLst/>
              </a:prstGeom>
              <a:blipFill>
                <a:blip r:embed="rId2"/>
                <a:stretch>
                  <a:fillRect l="-527" t="-1044" r="-301" b="-21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003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0B2833-98AD-4314-B79C-19FC16ABE5C0}"/>
              </a:ext>
            </a:extLst>
          </p:cNvPr>
          <p:cNvSpPr/>
          <p:nvPr/>
        </p:nvSpPr>
        <p:spPr>
          <a:xfrm>
            <a:off x="0" y="0"/>
            <a:ext cx="9144000" cy="4358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Quick 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DF32F6-FA59-47B2-8430-3B7AAAA8B5E1}"/>
              </a:ext>
            </a:extLst>
          </p:cNvPr>
          <p:cNvSpPr txBox="1"/>
          <p:nvPr/>
        </p:nvSpPr>
        <p:spPr>
          <a:xfrm>
            <a:off x="519113" y="1070432"/>
            <a:ext cx="8105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following graph shows the values of times and distances during every stage.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BF8FD9-BFC1-4559-80B0-B55DAD9FA830}"/>
              </a:ext>
            </a:extLst>
          </p:cNvPr>
          <p:cNvCxnSpPr/>
          <p:nvPr/>
        </p:nvCxnSpPr>
        <p:spPr>
          <a:xfrm flipV="1">
            <a:off x="591599" y="2554938"/>
            <a:ext cx="0" cy="295387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5BA755-B49C-4C10-A13D-8CA84C46192C}"/>
              </a:ext>
            </a:extLst>
          </p:cNvPr>
          <p:cNvCxnSpPr>
            <a:cxnSpLocks/>
          </p:cNvCxnSpPr>
          <p:nvPr/>
        </p:nvCxnSpPr>
        <p:spPr>
          <a:xfrm>
            <a:off x="1604608" y="2702855"/>
            <a:ext cx="0" cy="28059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CFD91F-BD18-4CC5-987E-79D6BC97E734}"/>
              </a:ext>
            </a:extLst>
          </p:cNvPr>
          <p:cNvCxnSpPr>
            <a:cxnSpLocks/>
          </p:cNvCxnSpPr>
          <p:nvPr/>
        </p:nvCxnSpPr>
        <p:spPr>
          <a:xfrm>
            <a:off x="2675889" y="2707345"/>
            <a:ext cx="0" cy="28059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23DDFB-D422-4341-9856-8786DC11A93A}"/>
              </a:ext>
            </a:extLst>
          </p:cNvPr>
          <p:cNvCxnSpPr>
            <a:cxnSpLocks/>
          </p:cNvCxnSpPr>
          <p:nvPr/>
        </p:nvCxnSpPr>
        <p:spPr>
          <a:xfrm>
            <a:off x="3774055" y="2698380"/>
            <a:ext cx="0" cy="28059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3A7E42-B5B1-4381-A160-90EF4C6EEFC7}"/>
              </a:ext>
            </a:extLst>
          </p:cNvPr>
          <p:cNvCxnSpPr>
            <a:cxnSpLocks/>
          </p:cNvCxnSpPr>
          <p:nvPr/>
        </p:nvCxnSpPr>
        <p:spPr>
          <a:xfrm>
            <a:off x="4863269" y="2707345"/>
            <a:ext cx="0" cy="28059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5801E2-54C2-4FC1-86CB-3FEC8F5CE67D}"/>
              </a:ext>
            </a:extLst>
          </p:cNvPr>
          <p:cNvCxnSpPr>
            <a:cxnSpLocks/>
          </p:cNvCxnSpPr>
          <p:nvPr/>
        </p:nvCxnSpPr>
        <p:spPr>
          <a:xfrm>
            <a:off x="6033175" y="2698383"/>
            <a:ext cx="0" cy="28059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EF771F-2E28-4C67-AEC7-59EE7103A36D}"/>
              </a:ext>
            </a:extLst>
          </p:cNvPr>
          <p:cNvCxnSpPr>
            <a:cxnSpLocks/>
          </p:cNvCxnSpPr>
          <p:nvPr/>
        </p:nvCxnSpPr>
        <p:spPr>
          <a:xfrm>
            <a:off x="7176171" y="2707345"/>
            <a:ext cx="0" cy="28059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EF5D70F-77D7-436D-96EB-97E1DFD2F76B}"/>
              </a:ext>
            </a:extLst>
          </p:cNvPr>
          <p:cNvCxnSpPr/>
          <p:nvPr/>
        </p:nvCxnSpPr>
        <p:spPr>
          <a:xfrm flipV="1">
            <a:off x="591599" y="5087467"/>
            <a:ext cx="515466" cy="41686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F5A6E3-5D83-4266-BD45-FE6FC76252B1}"/>
              </a:ext>
            </a:extLst>
          </p:cNvPr>
          <p:cNvCxnSpPr>
            <a:cxnSpLocks/>
          </p:cNvCxnSpPr>
          <p:nvPr/>
        </p:nvCxnSpPr>
        <p:spPr>
          <a:xfrm>
            <a:off x="1107065" y="5087467"/>
            <a:ext cx="49754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347F62-ACA5-40D6-BCB8-93420D7FDB68}"/>
              </a:ext>
            </a:extLst>
          </p:cNvPr>
          <p:cNvCxnSpPr>
            <a:cxnSpLocks/>
          </p:cNvCxnSpPr>
          <p:nvPr/>
        </p:nvCxnSpPr>
        <p:spPr>
          <a:xfrm flipV="1">
            <a:off x="1595648" y="4661639"/>
            <a:ext cx="555808" cy="41686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D1E296-A01D-48C1-A993-11F795BA64EA}"/>
              </a:ext>
            </a:extLst>
          </p:cNvPr>
          <p:cNvCxnSpPr>
            <a:cxnSpLocks/>
          </p:cNvCxnSpPr>
          <p:nvPr/>
        </p:nvCxnSpPr>
        <p:spPr>
          <a:xfrm>
            <a:off x="2151456" y="4661639"/>
            <a:ext cx="52443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CB28327-8D71-451B-8047-85A5220000A3}"/>
              </a:ext>
            </a:extLst>
          </p:cNvPr>
          <p:cNvCxnSpPr>
            <a:cxnSpLocks/>
          </p:cNvCxnSpPr>
          <p:nvPr/>
        </p:nvCxnSpPr>
        <p:spPr>
          <a:xfrm flipV="1">
            <a:off x="2684861" y="4242539"/>
            <a:ext cx="555808" cy="41686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869A1A3-890D-4879-846D-104D9DEFEE6E}"/>
              </a:ext>
            </a:extLst>
          </p:cNvPr>
          <p:cNvCxnSpPr>
            <a:cxnSpLocks/>
          </p:cNvCxnSpPr>
          <p:nvPr/>
        </p:nvCxnSpPr>
        <p:spPr>
          <a:xfrm>
            <a:off x="3241116" y="4242539"/>
            <a:ext cx="52443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D26A-0790-4B85-869F-1E6FDA885988}"/>
              </a:ext>
            </a:extLst>
          </p:cNvPr>
          <p:cNvCxnSpPr>
            <a:cxnSpLocks/>
          </p:cNvCxnSpPr>
          <p:nvPr/>
        </p:nvCxnSpPr>
        <p:spPr>
          <a:xfrm flipV="1">
            <a:off x="3774521" y="3820899"/>
            <a:ext cx="555808" cy="41686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C07186-0FAF-45DD-AB3A-60705659FCB0}"/>
              </a:ext>
            </a:extLst>
          </p:cNvPr>
          <p:cNvCxnSpPr>
            <a:cxnSpLocks/>
          </p:cNvCxnSpPr>
          <p:nvPr/>
        </p:nvCxnSpPr>
        <p:spPr>
          <a:xfrm>
            <a:off x="4330776" y="3820899"/>
            <a:ext cx="52443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DA4239E-78A8-40F6-826F-657EC9282C68}"/>
              </a:ext>
            </a:extLst>
          </p:cNvPr>
          <p:cNvCxnSpPr>
            <a:cxnSpLocks/>
          </p:cNvCxnSpPr>
          <p:nvPr/>
        </p:nvCxnSpPr>
        <p:spPr>
          <a:xfrm flipV="1">
            <a:off x="4887041" y="3396719"/>
            <a:ext cx="555808" cy="41686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2202AC4-FC15-4333-8B18-93A9867D5384}"/>
              </a:ext>
            </a:extLst>
          </p:cNvPr>
          <p:cNvCxnSpPr>
            <a:cxnSpLocks/>
          </p:cNvCxnSpPr>
          <p:nvPr/>
        </p:nvCxnSpPr>
        <p:spPr>
          <a:xfrm>
            <a:off x="5443296" y="3396719"/>
            <a:ext cx="589879" cy="447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039B1C7-4735-4000-B4B6-8394444C034D}"/>
              </a:ext>
            </a:extLst>
          </p:cNvPr>
          <p:cNvCxnSpPr>
            <a:cxnSpLocks/>
          </p:cNvCxnSpPr>
          <p:nvPr/>
        </p:nvCxnSpPr>
        <p:spPr>
          <a:xfrm flipV="1">
            <a:off x="6045281" y="2975079"/>
            <a:ext cx="555808" cy="41686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BB5DF06-FAD6-4D5A-8962-295C004CBB3F}"/>
              </a:ext>
            </a:extLst>
          </p:cNvPr>
          <p:cNvCxnSpPr>
            <a:cxnSpLocks/>
          </p:cNvCxnSpPr>
          <p:nvPr/>
        </p:nvCxnSpPr>
        <p:spPr>
          <a:xfrm>
            <a:off x="6601536" y="2975079"/>
            <a:ext cx="589879" cy="447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BFACBC8-865B-4A6D-A659-A134C56B021D}"/>
              </a:ext>
            </a:extLst>
          </p:cNvPr>
          <p:cNvCxnSpPr>
            <a:cxnSpLocks/>
          </p:cNvCxnSpPr>
          <p:nvPr/>
        </p:nvCxnSpPr>
        <p:spPr>
          <a:xfrm flipV="1">
            <a:off x="7176171" y="2743939"/>
            <a:ext cx="499338" cy="23114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9F0565-881E-443B-980B-F56EF5D91408}"/>
              </a:ext>
            </a:extLst>
          </p:cNvPr>
          <p:cNvCxnSpPr>
            <a:cxnSpLocks/>
          </p:cNvCxnSpPr>
          <p:nvPr/>
        </p:nvCxnSpPr>
        <p:spPr>
          <a:xfrm>
            <a:off x="7675956" y="2743939"/>
            <a:ext cx="589879" cy="447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Left Brace 46">
            <a:extLst>
              <a:ext uri="{FF2B5EF4-FFF2-40B4-BE49-F238E27FC236}">
                <a16:creationId xmlns:a16="http://schemas.microsoft.com/office/drawing/2014/main" id="{57F1E2AD-9895-483F-A84C-A584AFEA232A}"/>
              </a:ext>
            </a:extLst>
          </p:cNvPr>
          <p:cNvSpPr/>
          <p:nvPr/>
        </p:nvSpPr>
        <p:spPr>
          <a:xfrm rot="16200000">
            <a:off x="721773" y="5499694"/>
            <a:ext cx="213352" cy="473699"/>
          </a:xfrm>
          <a:prstGeom prst="leftBrace">
            <a:avLst>
              <a:gd name="adj1" fmla="val 23810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3F110E6C-5993-44F6-8F51-1FEF740C7D33}"/>
              </a:ext>
            </a:extLst>
          </p:cNvPr>
          <p:cNvSpPr/>
          <p:nvPr/>
        </p:nvSpPr>
        <p:spPr>
          <a:xfrm rot="16200000">
            <a:off x="1222153" y="5499694"/>
            <a:ext cx="213352" cy="473699"/>
          </a:xfrm>
          <a:prstGeom prst="leftBrace">
            <a:avLst>
              <a:gd name="adj1" fmla="val 23810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9667138-87D0-433E-AEAD-E995F36B4F86}"/>
              </a:ext>
            </a:extLst>
          </p:cNvPr>
          <p:cNvSpPr txBox="1"/>
          <p:nvPr/>
        </p:nvSpPr>
        <p:spPr>
          <a:xfrm>
            <a:off x="1183034" y="5816326"/>
            <a:ext cx="4736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t</a:t>
            </a:r>
            <a:r>
              <a:rPr lang="en-US" sz="2400" b="1" baseline="-25000" dirty="0">
                <a:solidFill>
                  <a:schemeClr val="accent2"/>
                </a:solidFill>
              </a:rPr>
              <a:t>1</a:t>
            </a:r>
            <a:endParaRPr lang="en-US" sz="2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E76CCDB-A604-498F-8032-33BE4FC5BFB3}"/>
              </a:ext>
            </a:extLst>
          </p:cNvPr>
          <p:cNvSpPr txBox="1"/>
          <p:nvPr/>
        </p:nvSpPr>
        <p:spPr>
          <a:xfrm>
            <a:off x="582635" y="5827532"/>
            <a:ext cx="6003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*t</a:t>
            </a:r>
            <a:r>
              <a:rPr lang="en-US" sz="2400" b="1" baseline="-25000" dirty="0">
                <a:solidFill>
                  <a:schemeClr val="accent1"/>
                </a:solidFill>
              </a:rPr>
              <a:t>1</a:t>
            </a:r>
            <a:endParaRPr lang="en-US" sz="2400" dirty="0">
              <a:solidFill>
                <a:schemeClr val="accent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F18A423-A282-45CD-B290-1BE7181C7759}"/>
              </a:ext>
            </a:extLst>
          </p:cNvPr>
          <p:cNvCxnSpPr/>
          <p:nvPr/>
        </p:nvCxnSpPr>
        <p:spPr>
          <a:xfrm>
            <a:off x="582635" y="5504333"/>
            <a:ext cx="77185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51D3CAE-30A6-494A-AC07-F536B760FE06}"/>
              </a:ext>
            </a:extLst>
          </p:cNvPr>
          <p:cNvCxnSpPr/>
          <p:nvPr/>
        </p:nvCxnSpPr>
        <p:spPr>
          <a:xfrm flipV="1">
            <a:off x="8278903" y="2563905"/>
            <a:ext cx="0" cy="295387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DBCCC6A-ACE5-4787-89C2-E36840FF5F5A}"/>
              </a:ext>
            </a:extLst>
          </p:cNvPr>
          <p:cNvSpPr txBox="1"/>
          <p:nvPr/>
        </p:nvSpPr>
        <p:spPr>
          <a:xfrm>
            <a:off x="2795618" y="2247060"/>
            <a:ext cx="879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Stage 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31BC897-67E9-4990-A6A8-6DA806971F5C}"/>
              </a:ext>
            </a:extLst>
          </p:cNvPr>
          <p:cNvSpPr txBox="1"/>
          <p:nvPr/>
        </p:nvSpPr>
        <p:spPr>
          <a:xfrm>
            <a:off x="3898349" y="2247060"/>
            <a:ext cx="879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Stage 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3322BB4-C6ED-490D-80A7-0A7BC7E1F916}"/>
              </a:ext>
            </a:extLst>
          </p:cNvPr>
          <p:cNvSpPr txBox="1"/>
          <p:nvPr/>
        </p:nvSpPr>
        <p:spPr>
          <a:xfrm>
            <a:off x="5037629" y="2247060"/>
            <a:ext cx="879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Stage 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49854FF-0B28-48CB-B8D8-59C4CD5A6DC8}"/>
              </a:ext>
            </a:extLst>
          </p:cNvPr>
          <p:cNvSpPr txBox="1"/>
          <p:nvPr/>
        </p:nvSpPr>
        <p:spPr>
          <a:xfrm>
            <a:off x="6194613" y="2249112"/>
            <a:ext cx="879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Stage 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7FF2E9F-0C5D-48E2-AF42-CE3E02D82F6E}"/>
              </a:ext>
            </a:extLst>
          </p:cNvPr>
          <p:cNvSpPr txBox="1"/>
          <p:nvPr/>
        </p:nvSpPr>
        <p:spPr>
          <a:xfrm>
            <a:off x="7297344" y="2236075"/>
            <a:ext cx="879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Stage 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DEC58B2-524F-411F-9193-D29387F85A66}"/>
              </a:ext>
            </a:extLst>
          </p:cNvPr>
          <p:cNvSpPr txBox="1"/>
          <p:nvPr/>
        </p:nvSpPr>
        <p:spPr>
          <a:xfrm>
            <a:off x="690697" y="2247060"/>
            <a:ext cx="879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Stage 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D8EE008-E616-4085-81F4-4E64178E721D}"/>
              </a:ext>
            </a:extLst>
          </p:cNvPr>
          <p:cNvSpPr txBox="1"/>
          <p:nvPr/>
        </p:nvSpPr>
        <p:spPr>
          <a:xfrm>
            <a:off x="1715339" y="2254770"/>
            <a:ext cx="879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Stage 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528A278-62AF-42CC-835F-1630C8D4BC32}"/>
              </a:ext>
            </a:extLst>
          </p:cNvPr>
          <p:cNvSpPr txBox="1"/>
          <p:nvPr/>
        </p:nvSpPr>
        <p:spPr>
          <a:xfrm>
            <a:off x="138430" y="4048019"/>
            <a:ext cx="424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</a:rPr>
              <a:t>V</a:t>
            </a:r>
            <a:r>
              <a:rPr lang="en-US" sz="1800" b="1" baseline="-25000" dirty="0">
                <a:solidFill>
                  <a:schemeClr val="accent2"/>
                </a:solidFill>
              </a:rPr>
              <a:t>3</a:t>
            </a:r>
            <a:endParaRPr lang="en-US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ACD9FD8-E680-490E-9709-DB2492AFA69B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562459" y="4232685"/>
            <a:ext cx="2593045" cy="11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3F67068-7894-4119-A474-2BC9CB033E81}"/>
              </a:ext>
            </a:extLst>
          </p:cNvPr>
          <p:cNvSpPr txBox="1"/>
          <p:nvPr/>
        </p:nvSpPr>
        <p:spPr>
          <a:xfrm>
            <a:off x="281651" y="2231381"/>
            <a:ext cx="424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chemeClr val="accent6"/>
                </a:solidFill>
              </a:rPr>
              <a:t>V</a:t>
            </a:r>
            <a:r>
              <a:rPr lang="en-US" b="1" baseline="-25000" dirty="0" err="1">
                <a:solidFill>
                  <a:schemeClr val="accent6"/>
                </a:solidFill>
              </a:rPr>
              <a:t>j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54645B9-1DC8-4DEB-8931-A36B4BBDD330}"/>
              </a:ext>
            </a:extLst>
          </p:cNvPr>
          <p:cNvSpPr txBox="1"/>
          <p:nvPr/>
        </p:nvSpPr>
        <p:spPr>
          <a:xfrm>
            <a:off x="4205084" y="5511648"/>
            <a:ext cx="4736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</a:t>
            </a:r>
            <a:endParaRPr lang="en-US" sz="2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262FEB3-EB4B-44B2-9F5E-2BE70CD7EE30}"/>
              </a:ext>
            </a:extLst>
          </p:cNvPr>
          <p:cNvSpPr txBox="1"/>
          <p:nvPr/>
        </p:nvSpPr>
        <p:spPr>
          <a:xfrm>
            <a:off x="8239425" y="2259364"/>
            <a:ext cx="4736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D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C2FEF284-5140-4C56-B171-C20218776747}"/>
              </a:ext>
            </a:extLst>
          </p:cNvPr>
          <p:cNvSpPr/>
          <p:nvPr/>
        </p:nvSpPr>
        <p:spPr>
          <a:xfrm>
            <a:off x="620740" y="2743939"/>
            <a:ext cx="7618681" cy="2742655"/>
          </a:xfrm>
          <a:custGeom>
            <a:avLst/>
            <a:gdLst>
              <a:gd name="connsiteX0" fmla="*/ 0 w 10568940"/>
              <a:gd name="connsiteY0" fmla="*/ 4602480 h 4602480"/>
              <a:gd name="connsiteX1" fmla="*/ 7482840 w 10568940"/>
              <a:gd name="connsiteY1" fmla="*/ 2735580 h 4602480"/>
              <a:gd name="connsiteX2" fmla="*/ 10568940 w 10568940"/>
              <a:gd name="connsiteY2" fmla="*/ 0 h 460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68940" h="4602480">
                <a:moveTo>
                  <a:pt x="0" y="4602480"/>
                </a:moveTo>
                <a:cubicBezTo>
                  <a:pt x="2860675" y="4052570"/>
                  <a:pt x="5721350" y="3502660"/>
                  <a:pt x="7482840" y="2735580"/>
                </a:cubicBezTo>
                <a:cubicBezTo>
                  <a:pt x="9244330" y="1968500"/>
                  <a:pt x="9853930" y="424180"/>
                  <a:pt x="10568940" y="0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6FE02CF3-4CC2-426B-9CBF-816B3DC3EE73}"/>
              </a:ext>
            </a:extLst>
          </p:cNvPr>
          <p:cNvSpPr/>
          <p:nvPr/>
        </p:nvSpPr>
        <p:spPr>
          <a:xfrm rot="10800000">
            <a:off x="8382413" y="3724005"/>
            <a:ext cx="213352" cy="352695"/>
          </a:xfrm>
          <a:prstGeom prst="leftBrace">
            <a:avLst>
              <a:gd name="adj1" fmla="val 2381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F5C49CE-DA69-4F1B-9D20-26BEABB6C723}"/>
              </a:ext>
            </a:extLst>
          </p:cNvPr>
          <p:cNvCxnSpPr>
            <a:cxnSpLocks/>
          </p:cNvCxnSpPr>
          <p:nvPr/>
        </p:nvCxnSpPr>
        <p:spPr>
          <a:xfrm>
            <a:off x="7176171" y="3718918"/>
            <a:ext cx="1086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126DDF9-5C10-4E32-A78F-F7E3FB79A0F8}"/>
              </a:ext>
            </a:extLst>
          </p:cNvPr>
          <p:cNvCxnSpPr>
            <a:cxnSpLocks/>
          </p:cNvCxnSpPr>
          <p:nvPr/>
        </p:nvCxnSpPr>
        <p:spPr>
          <a:xfrm>
            <a:off x="6045281" y="4411478"/>
            <a:ext cx="22205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5CA7B0D-E3D7-4522-9D36-87C0EFAFFEBE}"/>
              </a:ext>
            </a:extLst>
          </p:cNvPr>
          <p:cNvCxnSpPr>
            <a:cxnSpLocks/>
          </p:cNvCxnSpPr>
          <p:nvPr/>
        </p:nvCxnSpPr>
        <p:spPr>
          <a:xfrm flipV="1">
            <a:off x="6601089" y="4102459"/>
            <a:ext cx="1665114" cy="4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846F620-65F0-452D-9C89-17D94081BB76}"/>
              </a:ext>
            </a:extLst>
          </p:cNvPr>
          <p:cNvCxnSpPr>
            <a:cxnSpLocks/>
          </p:cNvCxnSpPr>
          <p:nvPr/>
        </p:nvCxnSpPr>
        <p:spPr>
          <a:xfrm flipV="1">
            <a:off x="6601090" y="3011676"/>
            <a:ext cx="0" cy="1090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Left Brace 91">
            <a:extLst>
              <a:ext uri="{FF2B5EF4-FFF2-40B4-BE49-F238E27FC236}">
                <a16:creationId xmlns:a16="http://schemas.microsoft.com/office/drawing/2014/main" id="{C3A44302-2317-4254-9F80-E2AD1D825776}"/>
              </a:ext>
            </a:extLst>
          </p:cNvPr>
          <p:cNvSpPr/>
          <p:nvPr/>
        </p:nvSpPr>
        <p:spPr>
          <a:xfrm rot="10800000">
            <a:off x="8385494" y="4136972"/>
            <a:ext cx="213352" cy="263578"/>
          </a:xfrm>
          <a:prstGeom prst="leftBrace">
            <a:avLst>
              <a:gd name="adj1" fmla="val 23810"/>
              <a:gd name="adj2" fmla="val 50000"/>
            </a:avLst>
          </a:prstGeom>
          <a:ln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0D708A0-2666-41A5-8678-6AFAF7740C3E}"/>
              </a:ext>
            </a:extLst>
          </p:cNvPr>
          <p:cNvSpPr txBox="1"/>
          <p:nvPr/>
        </p:nvSpPr>
        <p:spPr>
          <a:xfrm>
            <a:off x="8542099" y="4037928"/>
            <a:ext cx="6542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*d</a:t>
            </a:r>
            <a:r>
              <a:rPr lang="en-US" sz="2400" b="1" baseline="-25000" dirty="0">
                <a:solidFill>
                  <a:schemeClr val="accent1"/>
                </a:solidFill>
              </a:rPr>
              <a:t>6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930E93-8C33-4628-BA55-7BD884BD0F35}"/>
              </a:ext>
            </a:extLst>
          </p:cNvPr>
          <p:cNvSpPr txBox="1"/>
          <p:nvPr/>
        </p:nvSpPr>
        <p:spPr>
          <a:xfrm>
            <a:off x="8548451" y="3648656"/>
            <a:ext cx="536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</a:t>
            </a:r>
            <a:r>
              <a:rPr lang="en-US" sz="2400" b="1" baseline="-25000" dirty="0"/>
              <a:t>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7435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0B2833-98AD-4314-B79C-19FC16ABE5C0}"/>
              </a:ext>
            </a:extLst>
          </p:cNvPr>
          <p:cNvSpPr/>
          <p:nvPr/>
        </p:nvSpPr>
        <p:spPr>
          <a:xfrm>
            <a:off x="0" y="0"/>
            <a:ext cx="9144000" cy="4358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13DC0A-9143-45F7-BCE4-CB6B0142864E}"/>
              </a:ext>
            </a:extLst>
          </p:cNvPr>
          <p:cNvSpPr txBox="1"/>
          <p:nvPr/>
        </p:nvSpPr>
        <p:spPr>
          <a:xfrm>
            <a:off x="727393" y="2482672"/>
            <a:ext cx="47386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ways of policy approach.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Risk-averse heuristic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Greedy heuristic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Heuristic by fixing the exogenous variables</a:t>
            </a:r>
          </a:p>
        </p:txBody>
      </p:sp>
    </p:spTree>
    <p:extLst>
      <p:ext uri="{BB962C8B-B14F-4D97-AF65-F5344CB8AC3E}">
        <p14:creationId xmlns:p14="http://schemas.microsoft.com/office/powerpoint/2010/main" val="3460896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0B2833-98AD-4314-B79C-19FC16ABE5C0}"/>
              </a:ext>
            </a:extLst>
          </p:cNvPr>
          <p:cNvSpPr/>
          <p:nvPr/>
        </p:nvSpPr>
        <p:spPr>
          <a:xfrm>
            <a:off x="0" y="0"/>
            <a:ext cx="9144000" cy="4358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Risk-averse approach (Solved using Gurobi)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E0AA6A-2F8A-41FB-92D6-30BB586BB4D4}"/>
              </a:ext>
            </a:extLst>
          </p:cNvPr>
          <p:cNvSpPr txBox="1"/>
          <p:nvPr/>
        </p:nvSpPr>
        <p:spPr>
          <a:xfrm>
            <a:off x="463233" y="938352"/>
            <a:ext cx="75987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rider is not willing to take risk and tries to avoid higher gears in a fear of receiving a higher </a:t>
            </a:r>
            <a:r>
              <a:rPr lang="en-US" sz="1800" b="1" dirty="0" err="1"/>
              <a:t>TDF</a:t>
            </a:r>
            <a:r>
              <a:rPr lang="en-US" sz="1800" b="1" baseline="-25000" dirty="0" err="1"/>
              <a:t>j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Shifts from a gear only when the time exceeds the limit on that gear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797AE9-40F2-4B58-A2A6-B2871173D8B0}"/>
              </a:ext>
            </a:extLst>
          </p:cNvPr>
          <p:cNvSpPr/>
          <p:nvPr/>
        </p:nvSpPr>
        <p:spPr>
          <a:xfrm>
            <a:off x="868680" y="2428241"/>
            <a:ext cx="894080" cy="4165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0C81DF-EE77-4378-A6F9-3E21D1C843B3}"/>
              </a:ext>
            </a:extLst>
          </p:cNvPr>
          <p:cNvSpPr/>
          <p:nvPr/>
        </p:nvSpPr>
        <p:spPr>
          <a:xfrm>
            <a:off x="2016760" y="2428241"/>
            <a:ext cx="894080" cy="4165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Stage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558225-4583-4C94-80FE-E180121FD087}"/>
              </a:ext>
            </a:extLst>
          </p:cNvPr>
          <p:cNvSpPr/>
          <p:nvPr/>
        </p:nvSpPr>
        <p:spPr>
          <a:xfrm>
            <a:off x="3121660" y="2423161"/>
            <a:ext cx="894080" cy="4165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Stage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AF113A-04CE-4854-B026-642EF70C8796}"/>
              </a:ext>
            </a:extLst>
          </p:cNvPr>
          <p:cNvSpPr/>
          <p:nvPr/>
        </p:nvSpPr>
        <p:spPr>
          <a:xfrm>
            <a:off x="4231640" y="2423162"/>
            <a:ext cx="894080" cy="4165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Stage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E3B1DB-D530-4074-BB41-69E0AD5911EE}"/>
              </a:ext>
            </a:extLst>
          </p:cNvPr>
          <p:cNvSpPr/>
          <p:nvPr/>
        </p:nvSpPr>
        <p:spPr>
          <a:xfrm>
            <a:off x="5379722" y="2418080"/>
            <a:ext cx="894080" cy="4165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Stage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E1E063-1D73-4126-B9F3-3D4E0AAB1F99}"/>
              </a:ext>
            </a:extLst>
          </p:cNvPr>
          <p:cNvSpPr/>
          <p:nvPr/>
        </p:nvSpPr>
        <p:spPr>
          <a:xfrm>
            <a:off x="6497322" y="2407920"/>
            <a:ext cx="894080" cy="4165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Stage 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76D506-EBB0-449B-A91D-D48347037734}"/>
              </a:ext>
            </a:extLst>
          </p:cNvPr>
          <p:cNvSpPr/>
          <p:nvPr/>
        </p:nvSpPr>
        <p:spPr>
          <a:xfrm>
            <a:off x="7680962" y="2407920"/>
            <a:ext cx="894080" cy="4165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Stage 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D24EB2-7D8A-4674-A837-F196A607B36A}"/>
              </a:ext>
            </a:extLst>
          </p:cNvPr>
          <p:cNvSpPr txBox="1"/>
          <p:nvPr/>
        </p:nvSpPr>
        <p:spPr>
          <a:xfrm>
            <a:off x="3913108" y="5821680"/>
            <a:ext cx="13177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D = 3732 m</a:t>
            </a:r>
          </a:p>
        </p:txBody>
      </p:sp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E855F750-2E77-413B-B803-8A1AA14AC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25" y="2945547"/>
            <a:ext cx="8696710" cy="275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47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0B2833-98AD-4314-B79C-19FC16ABE5C0}"/>
              </a:ext>
            </a:extLst>
          </p:cNvPr>
          <p:cNvSpPr/>
          <p:nvPr/>
        </p:nvSpPr>
        <p:spPr>
          <a:xfrm>
            <a:off x="0" y="0"/>
            <a:ext cx="9144000" cy="4358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Greedy approach (Solved using Gurobi)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69A89B-A2CB-49AE-BC76-CE8D50DA74B6}"/>
              </a:ext>
            </a:extLst>
          </p:cNvPr>
          <p:cNvSpPr txBox="1"/>
          <p:nvPr/>
        </p:nvSpPr>
        <p:spPr>
          <a:xfrm>
            <a:off x="463233" y="938352"/>
            <a:ext cx="75987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rider rides on the highest gear possible as he knows that the velocity is maximum.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rider takes comfort in high speed and hopes that he will cover more distance though the </a:t>
            </a:r>
            <a:r>
              <a:rPr lang="en-US" sz="1800" b="1" dirty="0" err="1"/>
              <a:t>TDF</a:t>
            </a:r>
            <a:r>
              <a:rPr lang="en-US" sz="1800" b="1" baseline="-25000" dirty="0" err="1"/>
              <a:t>j</a:t>
            </a:r>
            <a:r>
              <a:rPr lang="en-US" dirty="0"/>
              <a:t> is higher (i.e. he does not last long).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9C3F60-E760-4FBA-888A-F737829D10C2}"/>
              </a:ext>
            </a:extLst>
          </p:cNvPr>
          <p:cNvSpPr txBox="1"/>
          <p:nvPr/>
        </p:nvSpPr>
        <p:spPr>
          <a:xfrm>
            <a:off x="3913108" y="5821680"/>
            <a:ext cx="13177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D = 2356 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E6EDA2-D8CD-4817-BB6E-CF9AC19704D0}"/>
              </a:ext>
            </a:extLst>
          </p:cNvPr>
          <p:cNvSpPr/>
          <p:nvPr/>
        </p:nvSpPr>
        <p:spPr>
          <a:xfrm>
            <a:off x="919480" y="2428241"/>
            <a:ext cx="894080" cy="4165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4BB336-3B9E-456F-8B0F-6AAEC235FD88}"/>
              </a:ext>
            </a:extLst>
          </p:cNvPr>
          <p:cNvSpPr/>
          <p:nvPr/>
        </p:nvSpPr>
        <p:spPr>
          <a:xfrm>
            <a:off x="2067560" y="2428241"/>
            <a:ext cx="894080" cy="4165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2B93B7-F816-4B54-AAB4-E69F3264BB6E}"/>
              </a:ext>
            </a:extLst>
          </p:cNvPr>
          <p:cNvSpPr/>
          <p:nvPr/>
        </p:nvSpPr>
        <p:spPr>
          <a:xfrm>
            <a:off x="3172460" y="2423161"/>
            <a:ext cx="894080" cy="4165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Stage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ADACCF-3A73-424D-8D53-3D141201CA98}"/>
              </a:ext>
            </a:extLst>
          </p:cNvPr>
          <p:cNvSpPr/>
          <p:nvPr/>
        </p:nvSpPr>
        <p:spPr>
          <a:xfrm>
            <a:off x="4282440" y="2423162"/>
            <a:ext cx="894080" cy="4165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Stage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59F532-6D32-4CB1-A6FD-6F14F4C91146}"/>
              </a:ext>
            </a:extLst>
          </p:cNvPr>
          <p:cNvSpPr/>
          <p:nvPr/>
        </p:nvSpPr>
        <p:spPr>
          <a:xfrm>
            <a:off x="5430522" y="2418080"/>
            <a:ext cx="894080" cy="4165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Stage 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02580F-8F31-4783-B687-FD6ACC229073}"/>
              </a:ext>
            </a:extLst>
          </p:cNvPr>
          <p:cNvSpPr/>
          <p:nvPr/>
        </p:nvSpPr>
        <p:spPr>
          <a:xfrm>
            <a:off x="6548122" y="2407920"/>
            <a:ext cx="894080" cy="4165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Stage 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0D50C7-FB7E-4AD7-BDFD-2B90126F30EE}"/>
              </a:ext>
            </a:extLst>
          </p:cNvPr>
          <p:cNvSpPr/>
          <p:nvPr/>
        </p:nvSpPr>
        <p:spPr>
          <a:xfrm>
            <a:off x="7731762" y="2407920"/>
            <a:ext cx="894080" cy="4165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Stage 7</a:t>
            </a:r>
          </a:p>
        </p:txBody>
      </p:sp>
      <p:pic>
        <p:nvPicPr>
          <p:cNvPr id="15" name="Picture 14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531D0A8C-8C4D-48E8-986D-BAFE7F21F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53" y="3044154"/>
            <a:ext cx="8619565" cy="275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22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0B2833-98AD-4314-B79C-19FC16ABE5C0}"/>
              </a:ext>
            </a:extLst>
          </p:cNvPr>
          <p:cNvSpPr/>
          <p:nvPr/>
        </p:nvSpPr>
        <p:spPr>
          <a:xfrm>
            <a:off x="0" y="0"/>
            <a:ext cx="9144000" cy="4358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Fixing random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C37F78-3431-4A21-A7B6-DC377BF53572}"/>
              </a:ext>
            </a:extLst>
          </p:cNvPr>
          <p:cNvSpPr txBox="1"/>
          <p:nvPr/>
        </p:nvSpPr>
        <p:spPr>
          <a:xfrm>
            <a:off x="463233" y="938352"/>
            <a:ext cx="75987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rider now has the full knowledge of </a:t>
            </a:r>
            <a:r>
              <a:rPr lang="en-US" sz="1800" b="1" dirty="0" err="1"/>
              <a:t>TDF</a:t>
            </a:r>
            <a:r>
              <a:rPr lang="en-US" sz="1800" b="1" baseline="-25000" dirty="0" err="1"/>
              <a:t>j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Chooses gears wisely.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ACDAFA-08AE-4AF1-A808-7E2A1FD09DAA}"/>
              </a:ext>
            </a:extLst>
          </p:cNvPr>
          <p:cNvSpPr txBox="1"/>
          <p:nvPr/>
        </p:nvSpPr>
        <p:spPr>
          <a:xfrm>
            <a:off x="3913108" y="5919648"/>
            <a:ext cx="13177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D = 6867 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153A3D-8AC5-4C0A-96F6-9ADC7F585572}"/>
              </a:ext>
            </a:extLst>
          </p:cNvPr>
          <p:cNvSpPr/>
          <p:nvPr/>
        </p:nvSpPr>
        <p:spPr>
          <a:xfrm>
            <a:off x="919480" y="2428241"/>
            <a:ext cx="894080" cy="4165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4D4601-FF68-486F-8A36-4F1A6FB37E9F}"/>
              </a:ext>
            </a:extLst>
          </p:cNvPr>
          <p:cNvSpPr/>
          <p:nvPr/>
        </p:nvSpPr>
        <p:spPr>
          <a:xfrm>
            <a:off x="2067560" y="2428241"/>
            <a:ext cx="894080" cy="4165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00AD75-5E34-4D15-A875-59DC2D2B5CBA}"/>
              </a:ext>
            </a:extLst>
          </p:cNvPr>
          <p:cNvSpPr/>
          <p:nvPr/>
        </p:nvSpPr>
        <p:spPr>
          <a:xfrm>
            <a:off x="3172460" y="2423161"/>
            <a:ext cx="894080" cy="4165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Stage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59C318-2238-4442-B093-16866527275D}"/>
              </a:ext>
            </a:extLst>
          </p:cNvPr>
          <p:cNvSpPr/>
          <p:nvPr/>
        </p:nvSpPr>
        <p:spPr>
          <a:xfrm>
            <a:off x="4282440" y="2423162"/>
            <a:ext cx="894080" cy="4165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Stage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01BADB-DDD5-4DE0-8EDC-19F8EBEE495F}"/>
              </a:ext>
            </a:extLst>
          </p:cNvPr>
          <p:cNvSpPr/>
          <p:nvPr/>
        </p:nvSpPr>
        <p:spPr>
          <a:xfrm>
            <a:off x="5430522" y="2418080"/>
            <a:ext cx="894080" cy="4165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Stage 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18F05E-7AB0-40A7-8BF9-15EADA091497}"/>
              </a:ext>
            </a:extLst>
          </p:cNvPr>
          <p:cNvSpPr/>
          <p:nvPr/>
        </p:nvSpPr>
        <p:spPr>
          <a:xfrm>
            <a:off x="6548122" y="2407920"/>
            <a:ext cx="894080" cy="4165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Stage 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83C1B3-F312-4906-8C7E-294F499A1058}"/>
              </a:ext>
            </a:extLst>
          </p:cNvPr>
          <p:cNvSpPr/>
          <p:nvPr/>
        </p:nvSpPr>
        <p:spPr>
          <a:xfrm>
            <a:off x="7731762" y="2407920"/>
            <a:ext cx="894080" cy="4165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Stage 7</a:t>
            </a:r>
          </a:p>
        </p:txBody>
      </p:sp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3D92CB0A-02C7-4B4C-8164-8AA042713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5" y="3030709"/>
            <a:ext cx="8691282" cy="275985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3126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0B2833-98AD-4314-B79C-19FC16ABE5C0}"/>
              </a:ext>
            </a:extLst>
          </p:cNvPr>
          <p:cNvSpPr/>
          <p:nvPr/>
        </p:nvSpPr>
        <p:spPr>
          <a:xfrm>
            <a:off x="0" y="0"/>
            <a:ext cx="9144000" cy="4358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Plots for rider 1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1B2070A-722A-4639-A370-F229CE4DE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07" y="2268071"/>
            <a:ext cx="4222059" cy="2712391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5CD86026-AD4D-4B0D-A61A-B38C13A24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732" y="2268071"/>
            <a:ext cx="4282388" cy="271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06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0B2833-98AD-4314-B79C-19FC16ABE5C0}"/>
              </a:ext>
            </a:extLst>
          </p:cNvPr>
          <p:cNvSpPr/>
          <p:nvPr/>
        </p:nvSpPr>
        <p:spPr>
          <a:xfrm>
            <a:off x="0" y="0"/>
            <a:ext cx="9144000" cy="4358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Plots for rider 1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42330FC-A793-478B-9A2D-D75582F70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66" y="2164975"/>
            <a:ext cx="4347647" cy="2793073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9D2DC41-5230-4432-9F7B-12CD65A03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206" y="2164975"/>
            <a:ext cx="4468917" cy="279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AC804D-9F5E-4131-ACE9-F18AF5AC47CD}"/>
              </a:ext>
            </a:extLst>
          </p:cNvPr>
          <p:cNvSpPr txBox="1"/>
          <p:nvPr/>
        </p:nvSpPr>
        <p:spPr>
          <a:xfrm>
            <a:off x="397379" y="1742320"/>
            <a:ext cx="8349241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bicycle that has 7 different gears.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Four riders to substitute.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rider has different forces and power values.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Rider covers less distance on gear n than on gear n+1.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Rider depletes less energy per unit time while on gear n than on gear n+1.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Determine how much time a rider must spend on a gear to achieve overall maximum distance.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DD3FE2-0F74-4399-919E-48113A36F05D}"/>
              </a:ext>
            </a:extLst>
          </p:cNvPr>
          <p:cNvSpPr/>
          <p:nvPr/>
        </p:nvSpPr>
        <p:spPr>
          <a:xfrm>
            <a:off x="0" y="0"/>
            <a:ext cx="9144000" cy="4358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89896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790D65E-5E28-4355-87CC-C27AFC153492}"/>
              </a:ext>
            </a:extLst>
          </p:cNvPr>
          <p:cNvSpPr/>
          <p:nvPr/>
        </p:nvSpPr>
        <p:spPr>
          <a:xfrm>
            <a:off x="2883976" y="2810452"/>
            <a:ext cx="30891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7716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A5C00D-E539-4346-8EFC-71D38220D10C}"/>
              </a:ext>
            </a:extLst>
          </p:cNvPr>
          <p:cNvSpPr/>
          <p:nvPr/>
        </p:nvSpPr>
        <p:spPr>
          <a:xfrm>
            <a:off x="0" y="0"/>
            <a:ext cx="9144000" cy="4358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66407D-7C8D-4911-B77D-7AC142E96050}"/>
              </a:ext>
            </a:extLst>
          </p:cNvPr>
          <p:cNvSpPr txBox="1"/>
          <p:nvPr/>
        </p:nvSpPr>
        <p:spPr>
          <a:xfrm>
            <a:off x="457200" y="3511303"/>
            <a:ext cx="792480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gear change corresponds to a stage.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7 stages occur during the tenure of every rider. 28 in total.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simplicity, we model this sequential problem for individual riders (7 stages).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097673-1771-4331-85DE-791042FA8677}"/>
              </a:ext>
            </a:extLst>
          </p:cNvPr>
          <p:cNvSpPr/>
          <p:nvPr/>
        </p:nvSpPr>
        <p:spPr>
          <a:xfrm>
            <a:off x="1256234" y="1452785"/>
            <a:ext cx="1333144" cy="3674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Rider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A18D87-26A7-40E5-A034-3188B95B8A9A}"/>
              </a:ext>
            </a:extLst>
          </p:cNvPr>
          <p:cNvSpPr/>
          <p:nvPr/>
        </p:nvSpPr>
        <p:spPr>
          <a:xfrm>
            <a:off x="2894178" y="1452784"/>
            <a:ext cx="1333144" cy="3674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Rider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A27BD6-7530-4116-8C61-DBE82B54295D}"/>
              </a:ext>
            </a:extLst>
          </p:cNvPr>
          <p:cNvSpPr/>
          <p:nvPr/>
        </p:nvSpPr>
        <p:spPr>
          <a:xfrm>
            <a:off x="4520728" y="1452785"/>
            <a:ext cx="1333144" cy="3674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Rider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C97CF-AC24-4AE1-85AE-F7029C6F8A71}"/>
              </a:ext>
            </a:extLst>
          </p:cNvPr>
          <p:cNvSpPr/>
          <p:nvPr/>
        </p:nvSpPr>
        <p:spPr>
          <a:xfrm>
            <a:off x="6158672" y="1452784"/>
            <a:ext cx="1333144" cy="3674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Rider 4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7DFBBDC8-F700-48AA-BF6A-EE6C7F4B21A5}"/>
              </a:ext>
            </a:extLst>
          </p:cNvPr>
          <p:cNvSpPr/>
          <p:nvPr/>
        </p:nvSpPr>
        <p:spPr>
          <a:xfrm>
            <a:off x="1256234" y="2032371"/>
            <a:ext cx="1333144" cy="547950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1-7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D02DF6C9-B239-4E39-9136-9CE591525BE1}"/>
              </a:ext>
            </a:extLst>
          </p:cNvPr>
          <p:cNvSpPr/>
          <p:nvPr/>
        </p:nvSpPr>
        <p:spPr>
          <a:xfrm>
            <a:off x="2894178" y="2027334"/>
            <a:ext cx="1333144" cy="54795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8-14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67C5C7E7-7741-413F-8E41-23F9C21BF97F}"/>
              </a:ext>
            </a:extLst>
          </p:cNvPr>
          <p:cNvSpPr/>
          <p:nvPr/>
        </p:nvSpPr>
        <p:spPr>
          <a:xfrm>
            <a:off x="4520728" y="2032371"/>
            <a:ext cx="1333144" cy="547950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15-21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8CC9AB3A-5FC8-4902-AAE3-F58AEB1F246D}"/>
              </a:ext>
            </a:extLst>
          </p:cNvPr>
          <p:cNvSpPr/>
          <p:nvPr/>
        </p:nvSpPr>
        <p:spPr>
          <a:xfrm>
            <a:off x="6147278" y="2032371"/>
            <a:ext cx="1333144" cy="547950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22-28</a:t>
            </a:r>
          </a:p>
        </p:txBody>
      </p:sp>
    </p:spTree>
    <p:extLst>
      <p:ext uri="{BB962C8B-B14F-4D97-AF65-F5344CB8AC3E}">
        <p14:creationId xmlns:p14="http://schemas.microsoft.com/office/powerpoint/2010/main" val="3087118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CCD0BD-4C2E-4C68-9F4F-E8DC077FD755}"/>
              </a:ext>
            </a:extLst>
          </p:cNvPr>
          <p:cNvSpPr/>
          <p:nvPr/>
        </p:nvSpPr>
        <p:spPr>
          <a:xfrm>
            <a:off x="0" y="0"/>
            <a:ext cx="9144000" cy="4358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Constant and deterministic values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03CE6-DA7A-42FA-9BDC-FC068DF395B8}"/>
              </a:ext>
            </a:extLst>
          </p:cNvPr>
          <p:cNvSpPr txBox="1"/>
          <p:nvPr/>
        </p:nvSpPr>
        <p:spPr>
          <a:xfrm>
            <a:off x="260647" y="1997839"/>
            <a:ext cx="86227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Force capacity: Maximum impact force by a normal human = 2000 N</a:t>
            </a:r>
          </a:p>
          <a:p>
            <a:r>
              <a:rPr lang="en-US" dirty="0"/>
              <a:t>      Only a fraction of it is used during pedaling.</a:t>
            </a:r>
          </a:p>
          <a:p>
            <a:r>
              <a:rPr lang="en-US" dirty="0"/>
              <a:t>      </a:t>
            </a:r>
            <a:r>
              <a:rPr lang="en-US" b="1" dirty="0">
                <a:solidFill>
                  <a:schemeClr val="accent1"/>
                </a:solidFill>
              </a:rPr>
              <a:t>F = 488 N </a:t>
            </a:r>
            <a:r>
              <a:rPr lang="en-US" dirty="0"/>
              <a:t>and fraction force </a:t>
            </a:r>
            <a:r>
              <a:rPr lang="en-US" b="1" dirty="0">
                <a:solidFill>
                  <a:schemeClr val="accent1"/>
                </a:solidFill>
              </a:rPr>
              <a:t>ff =  (488/2000) = 0.244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Mass of the rider </a:t>
            </a:r>
            <a:r>
              <a:rPr lang="en-US" b="1" dirty="0">
                <a:solidFill>
                  <a:schemeClr val="accent1"/>
                </a:solidFill>
              </a:rPr>
              <a:t>m = 73 kgs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Rider power decreases after each stage by a known power depletion factor </a:t>
            </a:r>
            <a:r>
              <a:rPr lang="en-US" b="1" dirty="0">
                <a:solidFill>
                  <a:schemeClr val="accent1"/>
                </a:solidFill>
              </a:rPr>
              <a:t>pdf = 0.05</a:t>
            </a:r>
            <a:r>
              <a:rPr lang="en-US" dirty="0"/>
              <a:t>.</a:t>
            </a:r>
          </a:p>
          <a:p>
            <a:r>
              <a:rPr lang="en-US" dirty="0"/>
              <a:t>      Power during stage 1 </a:t>
            </a:r>
            <a:r>
              <a:rPr lang="en-US" b="1" dirty="0">
                <a:solidFill>
                  <a:schemeClr val="accent1"/>
                </a:solidFill>
              </a:rPr>
              <a:t>P</a:t>
            </a:r>
            <a:r>
              <a:rPr lang="en-US" b="1" baseline="-25000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 = 400 watt</a:t>
            </a:r>
          </a:p>
          <a:p>
            <a:r>
              <a:rPr lang="en-US" b="1" dirty="0">
                <a:solidFill>
                  <a:schemeClr val="accent1"/>
                </a:solidFill>
              </a:rPr>
              <a:t>      </a:t>
            </a:r>
            <a:r>
              <a:rPr lang="en-US" dirty="0"/>
              <a:t>P</a:t>
            </a:r>
            <a:r>
              <a:rPr lang="en-US" sz="1800" dirty="0"/>
              <a:t>ower of rider on gear j = </a:t>
            </a:r>
            <a:r>
              <a:rPr lang="en-US" sz="1800" b="1" dirty="0">
                <a:solidFill>
                  <a:schemeClr val="accent1"/>
                </a:solidFill>
              </a:rPr>
              <a:t>P</a:t>
            </a:r>
            <a:r>
              <a:rPr lang="en-US" b="1" baseline="-25000" dirty="0">
                <a:solidFill>
                  <a:schemeClr val="accent1"/>
                </a:solidFill>
              </a:rPr>
              <a:t>1</a:t>
            </a:r>
            <a:r>
              <a:rPr lang="en-US" sz="1800" dirty="0"/>
              <a:t> – (</a:t>
            </a:r>
            <a:r>
              <a:rPr lang="en-US" sz="1800" b="1" dirty="0">
                <a:solidFill>
                  <a:schemeClr val="accent1"/>
                </a:solidFill>
              </a:rPr>
              <a:t>P</a:t>
            </a:r>
            <a:r>
              <a:rPr lang="en-US" b="1" baseline="-25000" dirty="0">
                <a:solidFill>
                  <a:schemeClr val="accent1"/>
                </a:solidFill>
              </a:rPr>
              <a:t>1</a:t>
            </a:r>
            <a:r>
              <a:rPr lang="en-US" sz="1800" dirty="0"/>
              <a:t> * </a:t>
            </a:r>
            <a:r>
              <a:rPr lang="en-US" sz="1800" b="1" dirty="0">
                <a:solidFill>
                  <a:schemeClr val="accent1"/>
                </a:solidFill>
              </a:rPr>
              <a:t>pdf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* (j-1)) for j = 2 to 7</a:t>
            </a:r>
            <a:endParaRPr lang="en-US" b="1" dirty="0">
              <a:solidFill>
                <a:schemeClr val="accent1"/>
              </a:solidFill>
            </a:endParaRPr>
          </a:p>
          <a:p>
            <a:pPr algn="l"/>
            <a:endParaRPr lang="en-US" sz="1800" b="1" dirty="0">
              <a:solidFill>
                <a:schemeClr val="accent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1"/>
                </a:solidFill>
              </a:rPr>
              <a:t>cog_radius</a:t>
            </a:r>
            <a:r>
              <a:rPr lang="en-US" sz="1800" b="1" baseline="-25000" dirty="0">
                <a:solidFill>
                  <a:schemeClr val="accent1"/>
                </a:solidFill>
              </a:rPr>
              <a:t>j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= { j=1:0.068, j=2:0.046, j=3:0.042, j=4:0.038, j=5:0.034, j=6:0.03, j=7:0.026 }</a:t>
            </a:r>
          </a:p>
        </p:txBody>
      </p:sp>
    </p:spTree>
    <p:extLst>
      <p:ext uri="{BB962C8B-B14F-4D97-AF65-F5344CB8AC3E}">
        <p14:creationId xmlns:p14="http://schemas.microsoft.com/office/powerpoint/2010/main" val="215247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9366E0-2140-450F-A27F-D7D7CC78B47E}"/>
              </a:ext>
            </a:extLst>
          </p:cNvPr>
          <p:cNvSpPr/>
          <p:nvPr/>
        </p:nvSpPr>
        <p:spPr>
          <a:xfrm>
            <a:off x="0" y="0"/>
            <a:ext cx="9144000" cy="4358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Constant and deterministic values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AC000D-814E-4C03-9D9B-F7E620BEF712}"/>
              </a:ext>
            </a:extLst>
          </p:cNvPr>
          <p:cNvSpPr txBox="1"/>
          <p:nvPr/>
        </p:nvSpPr>
        <p:spPr>
          <a:xfrm>
            <a:off x="295275" y="958751"/>
            <a:ext cx="83534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On every gear j the rider initially spends a specific amount of time </a:t>
            </a:r>
            <a:r>
              <a:rPr lang="en-US" sz="1800" b="1" baseline="30000" dirty="0">
                <a:solidFill>
                  <a:schemeClr val="accent1"/>
                </a:solidFill>
              </a:rPr>
              <a:t>*</a:t>
            </a:r>
            <a:r>
              <a:rPr lang="en-US" sz="1800" b="1" dirty="0">
                <a:solidFill>
                  <a:schemeClr val="accent1"/>
                </a:solidFill>
              </a:rPr>
              <a:t>t</a:t>
            </a:r>
            <a:r>
              <a:rPr lang="en-US" sz="1800" b="1" baseline="-25000" dirty="0">
                <a:solidFill>
                  <a:schemeClr val="accent1"/>
                </a:solidFill>
              </a:rPr>
              <a:t>j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under constant acceleration </a:t>
            </a:r>
            <a:r>
              <a:rPr lang="en-US" sz="1800" b="1" baseline="30000" dirty="0">
                <a:solidFill>
                  <a:schemeClr val="accent1"/>
                </a:solidFill>
              </a:rPr>
              <a:t>*</a:t>
            </a:r>
            <a:r>
              <a:rPr lang="en-US" sz="1800" b="1" dirty="0">
                <a:solidFill>
                  <a:schemeClr val="accent1"/>
                </a:solidFill>
              </a:rPr>
              <a:t>a</a:t>
            </a:r>
            <a:r>
              <a:rPr lang="en-US" sz="1800" b="1" baseline="-25000" dirty="0">
                <a:solidFill>
                  <a:schemeClr val="accent1"/>
                </a:solidFill>
              </a:rPr>
              <a:t>j</a:t>
            </a:r>
            <a:r>
              <a:rPr lang="en-US" sz="1800" dirty="0"/>
              <a:t> before he reaches to a final constant speed and travels a distance </a:t>
            </a:r>
            <a:r>
              <a:rPr lang="en-US" sz="1800" b="1" baseline="30000" dirty="0">
                <a:solidFill>
                  <a:schemeClr val="accent1"/>
                </a:solidFill>
              </a:rPr>
              <a:t>*</a:t>
            </a:r>
            <a:r>
              <a:rPr lang="en-US" sz="1800" b="1" dirty="0">
                <a:solidFill>
                  <a:schemeClr val="accent1"/>
                </a:solidFill>
              </a:rPr>
              <a:t>d</a:t>
            </a:r>
            <a:r>
              <a:rPr lang="en-US" sz="1800" b="1" baseline="-25000" dirty="0">
                <a:solidFill>
                  <a:schemeClr val="accent1"/>
                </a:solidFill>
              </a:rPr>
              <a:t>j</a:t>
            </a:r>
            <a:r>
              <a:rPr lang="en-US" sz="1800" dirty="0"/>
              <a:t> during this time.</a:t>
            </a:r>
          </a:p>
          <a:p>
            <a:pPr algn="l"/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Though the rider can practically skip this time and change to next gear, these values are assumed to be non-zero for the sake of avoiding complications in the modeling of this project.</a:t>
            </a:r>
          </a:p>
          <a:p>
            <a:pPr algn="l"/>
            <a:endParaRPr lang="en-US" sz="1800" dirty="0"/>
          </a:p>
          <a:p>
            <a:pPr algn="l"/>
            <a:r>
              <a:rPr lang="en-US" sz="1800" b="1" baseline="30000" dirty="0">
                <a:solidFill>
                  <a:schemeClr val="accent1"/>
                </a:solidFill>
              </a:rPr>
              <a:t>      *</a:t>
            </a:r>
            <a:r>
              <a:rPr lang="en-US" sz="1800" b="1" dirty="0">
                <a:solidFill>
                  <a:schemeClr val="accent1"/>
                </a:solidFill>
              </a:rPr>
              <a:t>t</a:t>
            </a:r>
            <a:r>
              <a:rPr lang="en-US" sz="1800" b="1" baseline="-25000" dirty="0">
                <a:solidFill>
                  <a:schemeClr val="accent1"/>
                </a:solidFill>
              </a:rPr>
              <a:t>j</a:t>
            </a:r>
            <a:r>
              <a:rPr lang="en-US" sz="1800" dirty="0"/>
              <a:t> = </a:t>
            </a:r>
            <a:r>
              <a:rPr lang="en-US" sz="1800" b="1" dirty="0">
                <a:latin typeface="Gabriola" panose="04040605051002020D02" pitchFamily="82" charset="0"/>
              </a:rPr>
              <a:t>f  </a:t>
            </a:r>
            <a:r>
              <a:rPr lang="en-US" sz="1800" b="0" dirty="0">
                <a:latin typeface="+mn-lt"/>
              </a:rPr>
              <a:t>( </a:t>
            </a:r>
            <a:r>
              <a:rPr lang="en-US" sz="1800" b="1" dirty="0">
                <a:solidFill>
                  <a:schemeClr val="accent1"/>
                </a:solidFill>
              </a:rPr>
              <a:t>F</a:t>
            </a:r>
            <a:r>
              <a:rPr lang="en-US" sz="1800" dirty="0"/>
              <a:t> , </a:t>
            </a:r>
            <a:r>
              <a:rPr lang="en-US" sz="1800" b="1" dirty="0">
                <a:solidFill>
                  <a:schemeClr val="accent1"/>
                </a:solidFill>
              </a:rPr>
              <a:t>cog_radius</a:t>
            </a:r>
            <a:r>
              <a:rPr lang="en-US" sz="1800" b="1" baseline="-25000" dirty="0">
                <a:solidFill>
                  <a:schemeClr val="accent1"/>
                </a:solidFill>
              </a:rPr>
              <a:t>j </a:t>
            </a:r>
            <a:r>
              <a:rPr lang="en-US" sz="1800" dirty="0"/>
              <a:t>, </a:t>
            </a:r>
            <a:r>
              <a:rPr lang="en-US" sz="1800" b="1" dirty="0">
                <a:solidFill>
                  <a:schemeClr val="accent1"/>
                </a:solidFill>
              </a:rPr>
              <a:t>m </a:t>
            </a:r>
            <a:r>
              <a:rPr lang="en-US" sz="1800" dirty="0"/>
              <a:t>, </a:t>
            </a:r>
            <a:r>
              <a:rPr lang="en-US" sz="1800" b="1" dirty="0">
                <a:solidFill>
                  <a:schemeClr val="accent1"/>
                </a:solidFill>
              </a:rPr>
              <a:t>P</a:t>
            </a:r>
            <a:r>
              <a:rPr lang="en-US" sz="1800" b="1" baseline="-25000" dirty="0">
                <a:solidFill>
                  <a:schemeClr val="accent1"/>
                </a:solidFill>
              </a:rPr>
              <a:t>j</a:t>
            </a:r>
            <a:r>
              <a:rPr lang="en-US" sz="1800" dirty="0"/>
              <a:t> </a:t>
            </a:r>
            <a:r>
              <a:rPr lang="en-US" sz="1800" b="0" dirty="0">
                <a:latin typeface="+mn-lt"/>
              </a:rPr>
              <a:t>) </a:t>
            </a:r>
          </a:p>
          <a:p>
            <a:pPr algn="l"/>
            <a:r>
              <a:rPr lang="en-US" sz="1800" b="1" baseline="30000" dirty="0">
                <a:solidFill>
                  <a:schemeClr val="accent1"/>
                </a:solidFill>
              </a:rPr>
              <a:t>      *</a:t>
            </a:r>
            <a:r>
              <a:rPr lang="en-US" sz="1800" b="1" dirty="0">
                <a:solidFill>
                  <a:schemeClr val="accent1"/>
                </a:solidFill>
              </a:rPr>
              <a:t>d</a:t>
            </a:r>
            <a:r>
              <a:rPr lang="en-US" sz="1800" b="1" baseline="-25000" dirty="0">
                <a:solidFill>
                  <a:schemeClr val="accent1"/>
                </a:solidFill>
              </a:rPr>
              <a:t>j</a:t>
            </a:r>
            <a:r>
              <a:rPr lang="en-US" sz="1800" dirty="0"/>
              <a:t> = </a:t>
            </a:r>
            <a:r>
              <a:rPr lang="en-US" sz="1800" b="1" dirty="0">
                <a:latin typeface="Gabriola" panose="04040605051002020D02" pitchFamily="82" charset="0"/>
              </a:rPr>
              <a:t>f  </a:t>
            </a:r>
            <a:r>
              <a:rPr lang="en-US" sz="1800" b="0" dirty="0">
                <a:latin typeface="+mn-lt"/>
              </a:rPr>
              <a:t>( </a:t>
            </a:r>
            <a:r>
              <a:rPr lang="en-US" sz="1800" b="1" dirty="0">
                <a:solidFill>
                  <a:schemeClr val="accent1"/>
                </a:solidFill>
              </a:rPr>
              <a:t>F</a:t>
            </a:r>
            <a:r>
              <a:rPr lang="en-US" sz="1800" dirty="0"/>
              <a:t> , </a:t>
            </a:r>
            <a:r>
              <a:rPr lang="en-US" sz="1800" b="1" dirty="0">
                <a:solidFill>
                  <a:schemeClr val="accent1"/>
                </a:solidFill>
              </a:rPr>
              <a:t>cog_radius</a:t>
            </a:r>
            <a:r>
              <a:rPr lang="en-US" sz="1800" b="1" baseline="-25000" dirty="0">
                <a:solidFill>
                  <a:schemeClr val="accent1"/>
                </a:solidFill>
              </a:rPr>
              <a:t>j </a:t>
            </a:r>
            <a:r>
              <a:rPr lang="en-US" sz="1800" dirty="0"/>
              <a:t>, </a:t>
            </a:r>
            <a:r>
              <a:rPr lang="en-US" sz="1800" b="1" dirty="0">
                <a:solidFill>
                  <a:schemeClr val="accent1"/>
                </a:solidFill>
              </a:rPr>
              <a:t>m </a:t>
            </a:r>
            <a:r>
              <a:rPr lang="en-US" sz="1800" dirty="0"/>
              <a:t>, </a:t>
            </a:r>
            <a:r>
              <a:rPr lang="en-US" sz="1800" b="1" dirty="0">
                <a:solidFill>
                  <a:schemeClr val="accent1"/>
                </a:solidFill>
              </a:rPr>
              <a:t>P</a:t>
            </a:r>
            <a:r>
              <a:rPr lang="en-US" sz="1800" b="1" baseline="-25000" dirty="0">
                <a:solidFill>
                  <a:schemeClr val="accent1"/>
                </a:solidFill>
              </a:rPr>
              <a:t>j</a:t>
            </a:r>
            <a:r>
              <a:rPr lang="en-US" sz="1800" dirty="0"/>
              <a:t> </a:t>
            </a:r>
            <a:r>
              <a:rPr lang="en-US" sz="1800" b="0" dirty="0">
                <a:latin typeface="+mn-lt"/>
              </a:rPr>
              <a:t>) </a:t>
            </a:r>
          </a:p>
          <a:p>
            <a:pPr algn="l"/>
            <a:r>
              <a:rPr lang="en-US" sz="1800" b="1" baseline="30000" dirty="0">
                <a:solidFill>
                  <a:schemeClr val="accent1"/>
                </a:solidFill>
              </a:rPr>
              <a:t>      *</a:t>
            </a:r>
            <a:r>
              <a:rPr lang="en-US" sz="1800" b="1" dirty="0">
                <a:solidFill>
                  <a:schemeClr val="accent1"/>
                </a:solidFill>
              </a:rPr>
              <a:t>a</a:t>
            </a:r>
            <a:r>
              <a:rPr lang="en-US" sz="1800" b="1" baseline="-25000" dirty="0">
                <a:solidFill>
                  <a:schemeClr val="accent1"/>
                </a:solidFill>
              </a:rPr>
              <a:t>j</a:t>
            </a:r>
            <a:r>
              <a:rPr lang="en-US" sz="1800" b="0" dirty="0">
                <a:latin typeface="+mn-lt"/>
              </a:rPr>
              <a:t> = </a:t>
            </a:r>
            <a:r>
              <a:rPr lang="en-US" sz="1800" b="1" dirty="0">
                <a:latin typeface="Gabriola" panose="04040605051002020D02" pitchFamily="82" charset="0"/>
              </a:rPr>
              <a:t>f  </a:t>
            </a:r>
            <a:r>
              <a:rPr lang="en-US" sz="1800" b="0" dirty="0">
                <a:latin typeface="+mn-lt"/>
              </a:rPr>
              <a:t>( </a:t>
            </a:r>
            <a:r>
              <a:rPr lang="en-US" sz="1800" b="1" dirty="0">
                <a:solidFill>
                  <a:schemeClr val="accent1"/>
                </a:solidFill>
              </a:rPr>
              <a:t>F</a:t>
            </a:r>
            <a:r>
              <a:rPr lang="en-US" sz="1800" dirty="0"/>
              <a:t> , </a:t>
            </a:r>
            <a:r>
              <a:rPr lang="en-US" sz="1800" b="1" dirty="0">
                <a:solidFill>
                  <a:schemeClr val="accent1"/>
                </a:solidFill>
              </a:rPr>
              <a:t>cog_radius</a:t>
            </a:r>
            <a:r>
              <a:rPr lang="en-US" sz="1800" b="1" baseline="-25000" dirty="0">
                <a:solidFill>
                  <a:schemeClr val="accent1"/>
                </a:solidFill>
              </a:rPr>
              <a:t>j </a:t>
            </a:r>
            <a:r>
              <a:rPr lang="en-US" sz="1800" dirty="0"/>
              <a:t>, </a:t>
            </a:r>
            <a:r>
              <a:rPr lang="en-US" sz="1800" b="1" dirty="0">
                <a:solidFill>
                  <a:schemeClr val="accent1"/>
                </a:solidFill>
              </a:rPr>
              <a:t>m </a:t>
            </a:r>
            <a:r>
              <a:rPr lang="en-US" sz="1800" dirty="0"/>
              <a:t>, </a:t>
            </a:r>
            <a:r>
              <a:rPr lang="en-US" sz="1800" b="1" dirty="0">
                <a:solidFill>
                  <a:schemeClr val="accent1"/>
                </a:solidFill>
              </a:rPr>
              <a:t>P</a:t>
            </a:r>
            <a:r>
              <a:rPr lang="en-US" sz="1800" b="1" baseline="-25000" dirty="0">
                <a:solidFill>
                  <a:schemeClr val="accent1"/>
                </a:solidFill>
              </a:rPr>
              <a:t>j</a:t>
            </a:r>
            <a:r>
              <a:rPr lang="en-US" sz="1800" dirty="0"/>
              <a:t> </a:t>
            </a:r>
            <a:r>
              <a:rPr lang="en-US" sz="1800" b="0" dirty="0">
                <a:latin typeface="+mn-lt"/>
              </a:rPr>
              <a:t>)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C6669C-97EE-432D-B368-F2280BBFA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649682"/>
              </p:ext>
            </p:extLst>
          </p:nvPr>
        </p:nvGraphicFramePr>
        <p:xfrm>
          <a:off x="1704976" y="4336197"/>
          <a:ext cx="5734048" cy="218092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331601064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462889470"/>
                    </a:ext>
                  </a:extLst>
                </a:gridCol>
                <a:gridCol w="2305048">
                  <a:extLst>
                    <a:ext uri="{9D8B030D-6E8A-4147-A177-3AD203B41FA5}">
                      <a16:colId xmlns:a16="http://schemas.microsoft.com/office/drawing/2014/main" val="3214370246"/>
                    </a:ext>
                  </a:extLst>
                </a:gridCol>
              </a:tblGrid>
              <a:tr h="66073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Stage or gear - j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accelerating time (s) – </a:t>
                      </a:r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(*tj)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distance travelled during accelerating time (m) – </a:t>
                      </a:r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(*dj)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947831927"/>
                  </a:ext>
                </a:extLst>
              </a:tr>
              <a:tr h="170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6.738888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16.10185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102779950"/>
                  </a:ext>
                </a:extLst>
              </a:tr>
              <a:tr h="170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5.954503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36.95961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962994830"/>
                  </a:ext>
                </a:extLst>
              </a:tr>
              <a:tr h="170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0.932611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7.311164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57719480"/>
                  </a:ext>
                </a:extLst>
              </a:tr>
              <a:tr h="170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1.379133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11.47019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938787897"/>
                  </a:ext>
                </a:extLst>
              </a:tr>
              <a:tr h="170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2.12807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19.08346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556480894"/>
                  </a:ext>
                </a:extLst>
              </a:tr>
              <a:tr h="170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3.462291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34.22947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806322337"/>
                  </a:ext>
                </a:extLst>
              </a:tr>
              <a:tr h="170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6.027885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67.78453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247703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47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821708-1407-4B03-9C1B-0EFD6BFFEA6C}"/>
              </a:ext>
            </a:extLst>
          </p:cNvPr>
          <p:cNvSpPr/>
          <p:nvPr/>
        </p:nvSpPr>
        <p:spPr>
          <a:xfrm>
            <a:off x="0" y="0"/>
            <a:ext cx="9144000" cy="4358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State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6C04E-7E4C-444E-8409-7EC081DB8687}"/>
              </a:ext>
            </a:extLst>
          </p:cNvPr>
          <p:cNvSpPr txBox="1"/>
          <p:nvPr/>
        </p:nvSpPr>
        <p:spPr>
          <a:xfrm>
            <a:off x="390524" y="2136338"/>
            <a:ext cx="831532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sz="1800" dirty="0"/>
              <a:t>he speed/velocity of the vehicle associated with a specific gear can be calculated using basic engineering mechanics knowledge given the </a:t>
            </a:r>
            <a:r>
              <a:rPr lang="en-US" sz="1800" b="1" dirty="0">
                <a:solidFill>
                  <a:schemeClr val="accent1"/>
                </a:solidFill>
              </a:rPr>
              <a:t>deterministic values </a:t>
            </a:r>
            <a:r>
              <a:rPr lang="en-US" sz="1800" dirty="0"/>
              <a:t>and </a:t>
            </a:r>
            <a:r>
              <a:rPr lang="en-US" sz="1800" b="1" dirty="0">
                <a:solidFill>
                  <a:schemeClr val="accent2"/>
                </a:solidFill>
              </a:rPr>
              <a:t>speed during previous gear</a:t>
            </a:r>
            <a:r>
              <a:rPr lang="en-US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Apart from </a:t>
            </a:r>
            <a:r>
              <a:rPr lang="en-US" sz="1800" b="1" baseline="30000" dirty="0">
                <a:solidFill>
                  <a:schemeClr val="accent1"/>
                </a:solidFill>
              </a:rPr>
              <a:t>*</a:t>
            </a:r>
            <a:r>
              <a:rPr lang="en-US" sz="1800" b="1" dirty="0">
                <a:solidFill>
                  <a:schemeClr val="accent1"/>
                </a:solidFill>
              </a:rPr>
              <a:t>t</a:t>
            </a:r>
            <a:r>
              <a:rPr lang="en-US" sz="1800" b="1" baseline="-25000" dirty="0">
                <a:solidFill>
                  <a:schemeClr val="accent1"/>
                </a:solidFill>
              </a:rPr>
              <a:t>j</a:t>
            </a:r>
            <a:r>
              <a:rPr lang="en-US" sz="1800" dirty="0"/>
              <a:t> rider spends </a:t>
            </a:r>
            <a:r>
              <a:rPr lang="en-US" sz="1800" b="1" dirty="0">
                <a:solidFill>
                  <a:schemeClr val="accent2"/>
                </a:solidFill>
              </a:rPr>
              <a:t>t</a:t>
            </a:r>
            <a:r>
              <a:rPr lang="en-US" sz="1800" b="1" baseline="-25000" dirty="0">
                <a:solidFill>
                  <a:schemeClr val="accent2"/>
                </a:solidFill>
              </a:rPr>
              <a:t>j</a:t>
            </a:r>
            <a:r>
              <a:rPr lang="en-US" sz="1800" dirty="0"/>
              <a:t> amount of time riding on stage j and covers </a:t>
            </a:r>
            <a:r>
              <a:rPr lang="en-US" sz="1800" b="1" dirty="0"/>
              <a:t>d</a:t>
            </a:r>
            <a:r>
              <a:rPr lang="en-US" sz="1800" b="1" baseline="-25000" dirty="0"/>
              <a:t>j</a:t>
            </a:r>
            <a:r>
              <a:rPr lang="en-US" sz="1800" dirty="0"/>
              <a:t> amount of distance in addition to </a:t>
            </a:r>
            <a:r>
              <a:rPr lang="en-US" sz="1800" b="1" baseline="30000" dirty="0">
                <a:solidFill>
                  <a:schemeClr val="accent1"/>
                </a:solidFill>
              </a:rPr>
              <a:t>*</a:t>
            </a:r>
            <a:r>
              <a:rPr lang="en-US" sz="1800" b="1" dirty="0">
                <a:solidFill>
                  <a:schemeClr val="accent1"/>
                </a:solidFill>
              </a:rPr>
              <a:t>d</a:t>
            </a:r>
            <a:r>
              <a:rPr lang="en-US" sz="1800" b="1" baseline="-25000" dirty="0">
                <a:solidFill>
                  <a:schemeClr val="accent1"/>
                </a:solidFill>
              </a:rPr>
              <a:t>j</a:t>
            </a:r>
            <a:r>
              <a:rPr lang="en-US" sz="1800" dirty="0"/>
              <a:t> .</a:t>
            </a:r>
          </a:p>
          <a:p>
            <a:endParaRPr lang="en-US" sz="1800" dirty="0"/>
          </a:p>
          <a:p>
            <a:r>
              <a:rPr lang="en-US" sz="1800" b="1" dirty="0">
                <a:solidFill>
                  <a:srgbClr val="00B050"/>
                </a:solidFill>
              </a:rPr>
              <a:t>      </a:t>
            </a:r>
            <a:r>
              <a:rPr lang="en-US" sz="1800" b="1" dirty="0">
                <a:solidFill>
                  <a:schemeClr val="accent2"/>
                </a:solidFill>
              </a:rPr>
              <a:t>V</a:t>
            </a:r>
            <a:r>
              <a:rPr lang="en-US" sz="1800" b="1" baseline="-25000" dirty="0">
                <a:solidFill>
                  <a:schemeClr val="accent2"/>
                </a:solidFill>
              </a:rPr>
              <a:t>j</a:t>
            </a:r>
            <a:r>
              <a:rPr lang="en-US" sz="1800" dirty="0"/>
              <a:t> = Vehicle velocity achieved by rider on gear j (stage j)</a:t>
            </a:r>
          </a:p>
          <a:p>
            <a:r>
              <a:rPr lang="en-US" sz="1800" b="1" dirty="0">
                <a:solidFill>
                  <a:srgbClr val="00B050"/>
                </a:solidFill>
              </a:rPr>
              <a:t>      </a:t>
            </a:r>
            <a:r>
              <a:rPr lang="en-US" sz="1800" b="1" dirty="0">
                <a:solidFill>
                  <a:schemeClr val="accent2"/>
                </a:solidFill>
              </a:rPr>
              <a:t>t</a:t>
            </a:r>
            <a:r>
              <a:rPr lang="en-US" sz="1800" b="1" baseline="-25000" dirty="0">
                <a:solidFill>
                  <a:schemeClr val="accent2"/>
                </a:solidFill>
              </a:rPr>
              <a:t>j</a:t>
            </a:r>
            <a:r>
              <a:rPr lang="en-US" sz="1800" dirty="0"/>
              <a:t> = The amount of time that rider spends on gear j (stage j)</a:t>
            </a:r>
          </a:p>
        </p:txBody>
      </p:sp>
    </p:spTree>
    <p:extLst>
      <p:ext uri="{BB962C8B-B14F-4D97-AF65-F5344CB8AC3E}">
        <p14:creationId xmlns:p14="http://schemas.microsoft.com/office/powerpoint/2010/main" val="396085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947CD3-0B65-47B7-A3B6-0926C41479AC}"/>
              </a:ext>
            </a:extLst>
          </p:cNvPr>
          <p:cNvSpPr/>
          <p:nvPr/>
        </p:nvSpPr>
        <p:spPr>
          <a:xfrm>
            <a:off x="0" y="0"/>
            <a:ext cx="9144000" cy="4358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Decision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68EE1-74F7-445C-BA90-91FB71CD6970}"/>
              </a:ext>
            </a:extLst>
          </p:cNvPr>
          <p:cNvSpPr txBox="1"/>
          <p:nvPr/>
        </p:nvSpPr>
        <p:spPr>
          <a:xfrm>
            <a:off x="295275" y="2690336"/>
            <a:ext cx="84486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Each shift in gear is considered as a stage. The decision variable would be whether to shift a gear at a given point in time.</a:t>
            </a:r>
          </a:p>
          <a:p>
            <a:endParaRPr lang="en-US" sz="1800" dirty="0"/>
          </a:p>
          <a:p>
            <a:r>
              <a:rPr lang="en-US" sz="1800" dirty="0"/>
              <a:t>      x = 0  no gear change happens</a:t>
            </a:r>
          </a:p>
          <a:p>
            <a:r>
              <a:rPr lang="en-US" sz="1800" dirty="0"/>
              <a:t>      x = 1 gear change happens</a:t>
            </a:r>
          </a:p>
        </p:txBody>
      </p:sp>
    </p:spTree>
    <p:extLst>
      <p:ext uri="{BB962C8B-B14F-4D97-AF65-F5344CB8AC3E}">
        <p14:creationId xmlns:p14="http://schemas.microsoft.com/office/powerpoint/2010/main" val="4151011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1A66D0-9926-4006-BFDA-22C188096CF1}"/>
              </a:ext>
            </a:extLst>
          </p:cNvPr>
          <p:cNvSpPr/>
          <p:nvPr/>
        </p:nvSpPr>
        <p:spPr>
          <a:xfrm>
            <a:off x="0" y="0"/>
            <a:ext cx="9144000" cy="4358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Exogenous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CFD1F-2DA7-4075-8294-7A36577E2C2F}"/>
              </a:ext>
            </a:extLst>
          </p:cNvPr>
          <p:cNvSpPr txBox="1"/>
          <p:nvPr/>
        </p:nvSpPr>
        <p:spPr>
          <a:xfrm>
            <a:off x="342901" y="2551837"/>
            <a:ext cx="79057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amount of time the rider can last on any gear is limited by an equation.</a:t>
            </a:r>
          </a:p>
          <a:p>
            <a:r>
              <a:rPr lang="en-US" sz="1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As the rider moves to higher gears this time will reduce by a certain amount    (</a:t>
            </a:r>
            <a:r>
              <a:rPr lang="en-US" sz="1800" b="1" dirty="0"/>
              <a:t>TDF = Time Depletion Factor</a:t>
            </a:r>
            <a:r>
              <a:rPr lang="en-US" sz="1800" dirty="0"/>
              <a:t>) which is random.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TDF</a:t>
            </a:r>
            <a:r>
              <a:rPr lang="en-US" sz="1800" b="1" baseline="-25000" dirty="0"/>
              <a:t>j+1</a:t>
            </a:r>
            <a:r>
              <a:rPr lang="en-US" sz="1800" dirty="0"/>
              <a:t> is not known during stage j.</a:t>
            </a:r>
          </a:p>
        </p:txBody>
      </p:sp>
    </p:spTree>
    <p:extLst>
      <p:ext uri="{BB962C8B-B14F-4D97-AF65-F5344CB8AC3E}">
        <p14:creationId xmlns:p14="http://schemas.microsoft.com/office/powerpoint/2010/main" val="1854088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0B2833-98AD-4314-B79C-19FC16ABE5C0}"/>
              </a:ext>
            </a:extLst>
          </p:cNvPr>
          <p:cNvSpPr/>
          <p:nvPr/>
        </p:nvSpPr>
        <p:spPr>
          <a:xfrm>
            <a:off x="0" y="-9525"/>
            <a:ext cx="9144000" cy="4358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Transition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B9B05-421E-49C0-8488-6CF499B7C240}"/>
              </a:ext>
            </a:extLst>
          </p:cNvPr>
          <p:cNvSpPr txBox="1"/>
          <p:nvPr/>
        </p:nvSpPr>
        <p:spPr>
          <a:xfrm>
            <a:off x="519113" y="2505670"/>
            <a:ext cx="81057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Initial velocity during stage n+1 is the final velocity of stage n</a:t>
            </a:r>
          </a:p>
          <a:p>
            <a:r>
              <a:rPr lang="en-US" sz="1800" b="1" dirty="0">
                <a:solidFill>
                  <a:schemeClr val="accent2"/>
                </a:solidFill>
              </a:rPr>
              <a:t>      V</a:t>
            </a:r>
            <a:r>
              <a:rPr lang="en-US" sz="1800" b="1" baseline="-25000" dirty="0">
                <a:solidFill>
                  <a:schemeClr val="accent2"/>
                </a:solidFill>
              </a:rPr>
              <a:t>j+1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/>
              <a:t>=  </a:t>
            </a:r>
            <a:r>
              <a:rPr lang="en-US" sz="1800" b="1" dirty="0">
                <a:latin typeface="Gabriola" panose="04040605051002020D02" pitchFamily="82" charset="0"/>
              </a:rPr>
              <a:t>f</a:t>
            </a:r>
            <a:r>
              <a:rPr lang="en-US" sz="1800" b="1" dirty="0"/>
              <a:t> </a:t>
            </a:r>
            <a:r>
              <a:rPr lang="en-US" sz="1800" dirty="0"/>
              <a:t>(</a:t>
            </a:r>
            <a:r>
              <a:rPr lang="en-US" sz="1800" b="1" dirty="0">
                <a:solidFill>
                  <a:schemeClr val="accent1"/>
                </a:solidFill>
              </a:rPr>
              <a:t>F</a:t>
            </a:r>
            <a:r>
              <a:rPr lang="en-US" sz="1800" dirty="0"/>
              <a:t> , </a:t>
            </a:r>
            <a:r>
              <a:rPr lang="en-US" sz="1800" b="1" dirty="0">
                <a:solidFill>
                  <a:schemeClr val="accent1"/>
                </a:solidFill>
              </a:rPr>
              <a:t>cog_radius</a:t>
            </a:r>
            <a:r>
              <a:rPr lang="en-US" sz="1800" b="1" baseline="-25000" dirty="0">
                <a:solidFill>
                  <a:schemeClr val="accent1"/>
                </a:solidFill>
              </a:rPr>
              <a:t>j+x </a:t>
            </a:r>
            <a:r>
              <a:rPr lang="en-US" sz="1800" dirty="0"/>
              <a:t>, </a:t>
            </a:r>
            <a:r>
              <a:rPr lang="en-US" sz="1800" b="1" dirty="0">
                <a:solidFill>
                  <a:schemeClr val="accent1"/>
                </a:solidFill>
              </a:rPr>
              <a:t>m</a:t>
            </a:r>
            <a:r>
              <a:rPr lang="en-US" sz="1800" dirty="0"/>
              <a:t>, </a:t>
            </a:r>
            <a:r>
              <a:rPr lang="en-US" sz="1800" b="1" dirty="0">
                <a:solidFill>
                  <a:schemeClr val="accent1"/>
                </a:solidFill>
              </a:rPr>
              <a:t>P</a:t>
            </a:r>
            <a:r>
              <a:rPr lang="en-US" sz="1800" b="1" baseline="-25000" dirty="0">
                <a:solidFill>
                  <a:schemeClr val="accent1"/>
                </a:solidFill>
              </a:rPr>
              <a:t>j+x</a:t>
            </a:r>
            <a:r>
              <a:rPr lang="en-US" sz="1800" dirty="0"/>
              <a:t> , </a:t>
            </a:r>
            <a:r>
              <a:rPr lang="en-US" sz="1800" b="1" dirty="0" err="1">
                <a:solidFill>
                  <a:schemeClr val="accent2"/>
                </a:solidFill>
              </a:rPr>
              <a:t>V</a:t>
            </a:r>
            <a:r>
              <a:rPr lang="en-US" sz="1800" b="1" baseline="-25000" dirty="0" err="1">
                <a:solidFill>
                  <a:schemeClr val="accent2"/>
                </a:solidFill>
              </a:rPr>
              <a:t>j</a:t>
            </a:r>
            <a:r>
              <a:rPr lang="en-US" sz="1800" dirty="0"/>
              <a:t>) = </a:t>
            </a:r>
            <a:r>
              <a:rPr lang="en-US" sz="1800" b="1" dirty="0">
                <a:solidFill>
                  <a:schemeClr val="accent2"/>
                </a:solidFill>
              </a:rPr>
              <a:t>V</a:t>
            </a:r>
            <a:r>
              <a:rPr lang="en-US" sz="1800" b="1" baseline="-25000" dirty="0">
                <a:solidFill>
                  <a:schemeClr val="accent2"/>
                </a:solidFill>
              </a:rPr>
              <a:t>j</a:t>
            </a:r>
            <a:r>
              <a:rPr lang="en-US" sz="1800" dirty="0"/>
              <a:t> + </a:t>
            </a:r>
            <a:r>
              <a:rPr lang="en-US" sz="1800" b="1" baseline="30000" dirty="0">
                <a:solidFill>
                  <a:schemeClr val="accent1"/>
                </a:solidFill>
              </a:rPr>
              <a:t>*</a:t>
            </a:r>
            <a:r>
              <a:rPr lang="en-US" sz="1800" b="1" dirty="0">
                <a:solidFill>
                  <a:schemeClr val="accent1"/>
                </a:solidFill>
              </a:rPr>
              <a:t>a</a:t>
            </a:r>
            <a:r>
              <a:rPr lang="en-US" sz="1800" b="1" baseline="-25000" dirty="0">
                <a:solidFill>
                  <a:schemeClr val="accent1"/>
                </a:solidFill>
              </a:rPr>
              <a:t>j+1</a:t>
            </a:r>
            <a:r>
              <a:rPr lang="en-US" sz="1800" dirty="0"/>
              <a:t> * </a:t>
            </a:r>
            <a:r>
              <a:rPr lang="en-US" sz="1800" b="1" baseline="30000" dirty="0">
                <a:solidFill>
                  <a:schemeClr val="accent1"/>
                </a:solidFill>
              </a:rPr>
              <a:t>*</a:t>
            </a:r>
            <a:r>
              <a:rPr lang="en-US" sz="1800" b="1" dirty="0">
                <a:solidFill>
                  <a:schemeClr val="accent1"/>
                </a:solidFill>
              </a:rPr>
              <a:t>t</a:t>
            </a:r>
            <a:r>
              <a:rPr lang="en-US" sz="1800" b="1" baseline="-25000" dirty="0">
                <a:solidFill>
                  <a:schemeClr val="accent1"/>
                </a:solidFill>
              </a:rPr>
              <a:t>j+1</a:t>
            </a:r>
            <a:endParaRPr lang="en-US" dirty="0"/>
          </a:p>
          <a:p>
            <a:r>
              <a:rPr lang="en-US" sz="1800" b="1" dirty="0">
                <a:solidFill>
                  <a:schemeClr val="accent2"/>
                </a:solidFill>
              </a:rPr>
              <a:t>      t</a:t>
            </a:r>
            <a:r>
              <a:rPr lang="en-US" sz="1800" b="1" baseline="-25000" dirty="0">
                <a:solidFill>
                  <a:schemeClr val="accent2"/>
                </a:solidFill>
              </a:rPr>
              <a:t>j+1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/>
              <a:t>= </a:t>
            </a:r>
            <a:r>
              <a:rPr lang="en-US" sz="1800" b="1" dirty="0">
                <a:latin typeface="Gabriola" panose="04040605051002020D02" pitchFamily="82" charset="0"/>
              </a:rPr>
              <a:t>f</a:t>
            </a:r>
            <a:r>
              <a:rPr lang="en-US" sz="1800" b="1" dirty="0"/>
              <a:t> </a:t>
            </a:r>
            <a:r>
              <a:rPr lang="en-US" sz="1800" dirty="0"/>
              <a:t>( </a:t>
            </a:r>
            <a:r>
              <a:rPr lang="en-US" sz="1800" b="1" dirty="0">
                <a:solidFill>
                  <a:schemeClr val="accent1"/>
                </a:solidFill>
              </a:rPr>
              <a:t>ff </a:t>
            </a:r>
            <a:r>
              <a:rPr lang="en-US" sz="1800" dirty="0"/>
              <a:t>,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chemeClr val="accent2"/>
                </a:solidFill>
              </a:rPr>
              <a:t>t</a:t>
            </a:r>
            <a:r>
              <a:rPr lang="en-US" sz="1800" b="1" baseline="-25000" dirty="0">
                <a:solidFill>
                  <a:schemeClr val="accent2"/>
                </a:solidFill>
              </a:rPr>
              <a:t>j </a:t>
            </a:r>
            <a:r>
              <a:rPr lang="en-US" sz="1800" dirty="0"/>
              <a:t>, </a:t>
            </a:r>
            <a:r>
              <a:rPr lang="en-US" sz="1800" b="1" dirty="0"/>
              <a:t>TDF</a:t>
            </a:r>
            <a:r>
              <a:rPr lang="en-US" sz="1800" b="1" baseline="-25000" dirty="0"/>
              <a:t>j+1</a:t>
            </a:r>
            <a:r>
              <a:rPr lang="en-US" sz="1800" baseline="-25000" dirty="0"/>
              <a:t> 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1482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705</TotalTime>
  <Words>1123</Words>
  <Application>Microsoft Office PowerPoint</Application>
  <PresentationFormat>On-screen Show (4:3)</PresentationFormat>
  <Paragraphs>172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Gabriola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Prasanna Kumar Reddy Sabbella</dc:creator>
  <cp:lastModifiedBy>Prasanna Kumar Reddy Sabbella</cp:lastModifiedBy>
  <cp:revision>114</cp:revision>
  <dcterms:created xsi:type="dcterms:W3CDTF">2021-12-01T09:49:37Z</dcterms:created>
  <dcterms:modified xsi:type="dcterms:W3CDTF">2022-01-11T20:30:31Z</dcterms:modified>
</cp:coreProperties>
</file>