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382EC-2F6D-4DC3-9321-DB1A56D7881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F51DF9-799A-4097-85A4-6EE9FDDD79E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Data Modeling Concepts</a:t>
          </a:r>
        </a:p>
      </dgm:t>
    </dgm:pt>
    <dgm:pt modelId="{41510001-C961-462E-8157-4F6A80A8FB9C}" type="parTrans" cxnId="{26005391-F3BC-4913-8A28-6B715D05E5D2}">
      <dgm:prSet/>
      <dgm:spPr/>
      <dgm:t>
        <a:bodyPr/>
        <a:lstStyle/>
        <a:p>
          <a:endParaRPr lang="en-US"/>
        </a:p>
      </dgm:t>
    </dgm:pt>
    <dgm:pt modelId="{87DD943E-7188-4F6A-9A78-EB1F57C95F18}" type="sibTrans" cxnId="{26005391-F3BC-4913-8A28-6B715D05E5D2}">
      <dgm:prSet/>
      <dgm:spPr/>
      <dgm:t>
        <a:bodyPr/>
        <a:lstStyle/>
        <a:p>
          <a:endParaRPr lang="en-US"/>
        </a:p>
      </dgm:t>
    </dgm:pt>
    <dgm:pt modelId="{E12796B9-7988-44C4-8361-CC9ABEF6F71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DAX with Practical Examples</a:t>
          </a:r>
        </a:p>
      </dgm:t>
    </dgm:pt>
    <dgm:pt modelId="{784969BD-7B8A-4185-8611-FA0BAD20D6AF}" type="parTrans" cxnId="{EFE492B2-5A3E-4DFA-A83F-699539FE1C61}">
      <dgm:prSet/>
      <dgm:spPr/>
      <dgm:t>
        <a:bodyPr/>
        <a:lstStyle/>
        <a:p>
          <a:endParaRPr lang="en-US"/>
        </a:p>
      </dgm:t>
    </dgm:pt>
    <dgm:pt modelId="{7FB5F031-B174-421B-98CC-89CAE428E4A0}" type="sibTrans" cxnId="{EFE492B2-5A3E-4DFA-A83F-699539FE1C61}">
      <dgm:prSet/>
      <dgm:spPr/>
      <dgm:t>
        <a:bodyPr/>
        <a:lstStyle/>
        <a:p>
          <a:endParaRPr lang="en-US"/>
        </a:p>
      </dgm:t>
    </dgm:pt>
    <dgm:pt modelId="{A965FE6F-93D9-4C7F-A25F-5C55EC4E264D}" type="pres">
      <dgm:prSet presAssocID="{A3E382EC-2F6D-4DC3-9321-DB1A56D78813}" presName="root" presStyleCnt="0">
        <dgm:presLayoutVars>
          <dgm:dir/>
          <dgm:resizeHandles val="exact"/>
        </dgm:presLayoutVars>
      </dgm:prSet>
      <dgm:spPr/>
    </dgm:pt>
    <dgm:pt modelId="{405E1EFA-98BB-4296-B5FB-CA8D2D071DEA}" type="pres">
      <dgm:prSet presAssocID="{7FF51DF9-799A-4097-85A4-6EE9FDDD79EB}" presName="compNode" presStyleCnt="0"/>
      <dgm:spPr/>
    </dgm:pt>
    <dgm:pt modelId="{EDEE66CA-CC7D-4A6D-9C59-6977B3218F47}" type="pres">
      <dgm:prSet presAssocID="{7FF51DF9-799A-4097-85A4-6EE9FDDD79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812067-BF24-4EBD-B7F6-DABBBB9DAF10}" type="pres">
      <dgm:prSet presAssocID="{7FF51DF9-799A-4097-85A4-6EE9FDDD79EB}" presName="iconSpace" presStyleCnt="0"/>
      <dgm:spPr/>
    </dgm:pt>
    <dgm:pt modelId="{F38996E9-14D1-4337-B7BC-89ABDE9ED572}" type="pres">
      <dgm:prSet presAssocID="{7FF51DF9-799A-4097-85A4-6EE9FDDD79EB}" presName="parTx" presStyleLbl="revTx" presStyleIdx="0" presStyleCnt="4">
        <dgm:presLayoutVars>
          <dgm:chMax val="0"/>
          <dgm:chPref val="0"/>
        </dgm:presLayoutVars>
      </dgm:prSet>
      <dgm:spPr/>
    </dgm:pt>
    <dgm:pt modelId="{5DE5FCED-1DA0-4A7A-B564-4ED08E735022}" type="pres">
      <dgm:prSet presAssocID="{7FF51DF9-799A-4097-85A4-6EE9FDDD79EB}" presName="txSpace" presStyleCnt="0"/>
      <dgm:spPr/>
    </dgm:pt>
    <dgm:pt modelId="{E8B14D5E-7490-4048-ABCA-344755FBDFBE}" type="pres">
      <dgm:prSet presAssocID="{7FF51DF9-799A-4097-85A4-6EE9FDDD79EB}" presName="desTx" presStyleLbl="revTx" presStyleIdx="1" presStyleCnt="4">
        <dgm:presLayoutVars/>
      </dgm:prSet>
      <dgm:spPr/>
    </dgm:pt>
    <dgm:pt modelId="{E8F0FA2F-9C45-4B93-BAA2-F98B6795C12B}" type="pres">
      <dgm:prSet presAssocID="{87DD943E-7188-4F6A-9A78-EB1F57C95F18}" presName="sibTrans" presStyleCnt="0"/>
      <dgm:spPr/>
    </dgm:pt>
    <dgm:pt modelId="{D7319113-2189-4670-BF1B-0011E7363926}" type="pres">
      <dgm:prSet presAssocID="{E12796B9-7988-44C4-8361-CC9ABEF6F71E}" presName="compNode" presStyleCnt="0"/>
      <dgm:spPr/>
    </dgm:pt>
    <dgm:pt modelId="{5228645D-F172-4AC3-93D7-3BD3F746E8F0}" type="pres">
      <dgm:prSet presAssocID="{E12796B9-7988-44C4-8361-CC9ABEF6F7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7F705E3-C9AB-474E-AF52-239CD5B4389C}" type="pres">
      <dgm:prSet presAssocID="{E12796B9-7988-44C4-8361-CC9ABEF6F71E}" presName="iconSpace" presStyleCnt="0"/>
      <dgm:spPr/>
    </dgm:pt>
    <dgm:pt modelId="{C31C47E8-C626-4082-9B19-FE0C1F96D8FC}" type="pres">
      <dgm:prSet presAssocID="{E12796B9-7988-44C4-8361-CC9ABEF6F71E}" presName="parTx" presStyleLbl="revTx" presStyleIdx="2" presStyleCnt="4">
        <dgm:presLayoutVars>
          <dgm:chMax val="0"/>
          <dgm:chPref val="0"/>
        </dgm:presLayoutVars>
      </dgm:prSet>
      <dgm:spPr/>
    </dgm:pt>
    <dgm:pt modelId="{11C42F97-36F9-416B-8566-3FBC5DAFED02}" type="pres">
      <dgm:prSet presAssocID="{E12796B9-7988-44C4-8361-CC9ABEF6F71E}" presName="txSpace" presStyleCnt="0"/>
      <dgm:spPr/>
    </dgm:pt>
    <dgm:pt modelId="{514FDD55-0B17-45EA-9351-0A9652B13F45}" type="pres">
      <dgm:prSet presAssocID="{E12796B9-7988-44C4-8361-CC9ABEF6F71E}" presName="desTx" presStyleLbl="revTx" presStyleIdx="3" presStyleCnt="4">
        <dgm:presLayoutVars/>
      </dgm:prSet>
      <dgm:spPr/>
    </dgm:pt>
  </dgm:ptLst>
  <dgm:cxnLst>
    <dgm:cxn modelId="{4A4AA306-78B3-BB45-B92E-66E890F44D02}" type="presOf" srcId="{A3E382EC-2F6D-4DC3-9321-DB1A56D78813}" destId="{A965FE6F-93D9-4C7F-A25F-5C55EC4E264D}" srcOrd="0" destOrd="0" presId="urn:microsoft.com/office/officeart/2018/5/layout/CenteredIconLabelDescriptionList"/>
    <dgm:cxn modelId="{AD64D93B-BFAC-9E47-8B4D-3387F34CF918}" type="presOf" srcId="{E12796B9-7988-44C4-8361-CC9ABEF6F71E}" destId="{C31C47E8-C626-4082-9B19-FE0C1F96D8FC}" srcOrd="0" destOrd="0" presId="urn:microsoft.com/office/officeart/2018/5/layout/CenteredIconLabelDescriptionList"/>
    <dgm:cxn modelId="{26005391-F3BC-4913-8A28-6B715D05E5D2}" srcId="{A3E382EC-2F6D-4DC3-9321-DB1A56D78813}" destId="{7FF51DF9-799A-4097-85A4-6EE9FDDD79EB}" srcOrd="0" destOrd="0" parTransId="{41510001-C961-462E-8157-4F6A80A8FB9C}" sibTransId="{87DD943E-7188-4F6A-9A78-EB1F57C95F18}"/>
    <dgm:cxn modelId="{EFE492B2-5A3E-4DFA-A83F-699539FE1C61}" srcId="{A3E382EC-2F6D-4DC3-9321-DB1A56D78813}" destId="{E12796B9-7988-44C4-8361-CC9ABEF6F71E}" srcOrd="1" destOrd="0" parTransId="{784969BD-7B8A-4185-8611-FA0BAD20D6AF}" sibTransId="{7FB5F031-B174-421B-98CC-89CAE428E4A0}"/>
    <dgm:cxn modelId="{A77290B3-A441-CB43-8CAF-7DC2957A4321}" type="presOf" srcId="{7FF51DF9-799A-4097-85A4-6EE9FDDD79EB}" destId="{F38996E9-14D1-4337-B7BC-89ABDE9ED572}" srcOrd="0" destOrd="0" presId="urn:microsoft.com/office/officeart/2018/5/layout/CenteredIconLabelDescriptionList"/>
    <dgm:cxn modelId="{95086477-AEDE-8E43-AF92-9A09735B99C5}" type="presParOf" srcId="{A965FE6F-93D9-4C7F-A25F-5C55EC4E264D}" destId="{405E1EFA-98BB-4296-B5FB-CA8D2D071DEA}" srcOrd="0" destOrd="0" presId="urn:microsoft.com/office/officeart/2018/5/layout/CenteredIconLabelDescriptionList"/>
    <dgm:cxn modelId="{00D9BA17-E73C-2C43-B28E-2984399B0364}" type="presParOf" srcId="{405E1EFA-98BB-4296-B5FB-CA8D2D071DEA}" destId="{EDEE66CA-CC7D-4A6D-9C59-6977B3218F47}" srcOrd="0" destOrd="0" presId="urn:microsoft.com/office/officeart/2018/5/layout/CenteredIconLabelDescriptionList"/>
    <dgm:cxn modelId="{2FEDB341-E7D2-F142-A1D3-FD6D41C20E16}" type="presParOf" srcId="{405E1EFA-98BB-4296-B5FB-CA8D2D071DEA}" destId="{4E812067-BF24-4EBD-B7F6-DABBBB9DAF10}" srcOrd="1" destOrd="0" presId="urn:microsoft.com/office/officeart/2018/5/layout/CenteredIconLabelDescriptionList"/>
    <dgm:cxn modelId="{53FF079F-8FB3-8040-AEA1-9B2320ADECBF}" type="presParOf" srcId="{405E1EFA-98BB-4296-B5FB-CA8D2D071DEA}" destId="{F38996E9-14D1-4337-B7BC-89ABDE9ED572}" srcOrd="2" destOrd="0" presId="urn:microsoft.com/office/officeart/2018/5/layout/CenteredIconLabelDescriptionList"/>
    <dgm:cxn modelId="{E5D454B9-8781-454D-A551-29BBED5EC9E4}" type="presParOf" srcId="{405E1EFA-98BB-4296-B5FB-CA8D2D071DEA}" destId="{5DE5FCED-1DA0-4A7A-B564-4ED08E735022}" srcOrd="3" destOrd="0" presId="urn:microsoft.com/office/officeart/2018/5/layout/CenteredIconLabelDescriptionList"/>
    <dgm:cxn modelId="{0B307D52-1185-BB4D-8366-CE02F64E6DE0}" type="presParOf" srcId="{405E1EFA-98BB-4296-B5FB-CA8D2D071DEA}" destId="{E8B14D5E-7490-4048-ABCA-344755FBDFBE}" srcOrd="4" destOrd="0" presId="urn:microsoft.com/office/officeart/2018/5/layout/CenteredIconLabelDescriptionList"/>
    <dgm:cxn modelId="{B5974D01-3A44-A04F-8BC4-DF6E9423B938}" type="presParOf" srcId="{A965FE6F-93D9-4C7F-A25F-5C55EC4E264D}" destId="{E8F0FA2F-9C45-4B93-BAA2-F98B6795C12B}" srcOrd="1" destOrd="0" presId="urn:microsoft.com/office/officeart/2018/5/layout/CenteredIconLabelDescriptionList"/>
    <dgm:cxn modelId="{4A156EBA-B58D-234C-89C1-DDE9CCC8FBB0}" type="presParOf" srcId="{A965FE6F-93D9-4C7F-A25F-5C55EC4E264D}" destId="{D7319113-2189-4670-BF1B-0011E7363926}" srcOrd="2" destOrd="0" presId="urn:microsoft.com/office/officeart/2018/5/layout/CenteredIconLabelDescriptionList"/>
    <dgm:cxn modelId="{B0612EB6-5AEE-1E45-A1FF-984A8973BBAE}" type="presParOf" srcId="{D7319113-2189-4670-BF1B-0011E7363926}" destId="{5228645D-F172-4AC3-93D7-3BD3F746E8F0}" srcOrd="0" destOrd="0" presId="urn:microsoft.com/office/officeart/2018/5/layout/CenteredIconLabelDescriptionList"/>
    <dgm:cxn modelId="{7E62AFC7-7254-A547-AC2F-53A2C3FBB7EB}" type="presParOf" srcId="{D7319113-2189-4670-BF1B-0011E7363926}" destId="{87F705E3-C9AB-474E-AF52-239CD5B4389C}" srcOrd="1" destOrd="0" presId="urn:microsoft.com/office/officeart/2018/5/layout/CenteredIconLabelDescriptionList"/>
    <dgm:cxn modelId="{90F24C94-3F42-C044-98B7-22E148514282}" type="presParOf" srcId="{D7319113-2189-4670-BF1B-0011E7363926}" destId="{C31C47E8-C626-4082-9B19-FE0C1F96D8FC}" srcOrd="2" destOrd="0" presId="urn:microsoft.com/office/officeart/2018/5/layout/CenteredIconLabelDescriptionList"/>
    <dgm:cxn modelId="{4C35610E-7735-D84E-8783-F5CA5C82F202}" type="presParOf" srcId="{D7319113-2189-4670-BF1B-0011E7363926}" destId="{11C42F97-36F9-416B-8566-3FBC5DAFED02}" srcOrd="3" destOrd="0" presId="urn:microsoft.com/office/officeart/2018/5/layout/CenteredIconLabelDescriptionList"/>
    <dgm:cxn modelId="{5834B630-9848-604D-A7C4-FB35DA8E7DCD}" type="presParOf" srcId="{D7319113-2189-4670-BF1B-0011E7363926}" destId="{514FDD55-0B17-45EA-9351-0A9652B13F4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3F3AFF-F24B-45B9-BF4D-43C2C050821A}" type="doc">
      <dgm:prSet loTypeId="urn:microsoft.com/office/officeart/2005/8/layout/arrow5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A0F1AB-4B99-4A13-A6FF-0A43941B1EE4}">
      <dgm:prSet custT="1"/>
      <dgm:spPr/>
      <dgm:t>
        <a:bodyPr/>
        <a:lstStyle/>
        <a:p>
          <a:r>
            <a: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Remove unnecessary columns and rows</a:t>
          </a:r>
        </a:p>
      </dgm:t>
    </dgm:pt>
    <dgm:pt modelId="{566CC9E4-8286-41A1-A489-B584D64E943A}" type="parTrans" cxnId="{FA4246D6-CF30-4B7E-ADE4-914D573F651A}">
      <dgm:prSet/>
      <dgm:spPr/>
      <dgm:t>
        <a:bodyPr/>
        <a:lstStyle/>
        <a:p>
          <a:endParaRPr lang="en-US" sz="120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2458B969-9C7B-4749-904A-5C4318653786}" type="sibTrans" cxnId="{FA4246D6-CF30-4B7E-ADE4-914D573F651A}">
      <dgm:prSet/>
      <dgm:spPr/>
      <dgm:t>
        <a:bodyPr/>
        <a:lstStyle/>
        <a:p>
          <a:endParaRPr lang="en-US" sz="120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5A6C5D51-36F0-425A-97C9-CCC0FDE8C276}">
      <dgm:prSet custT="1"/>
      <dgm:spPr/>
      <dgm:t>
        <a:bodyPr/>
        <a:lstStyle/>
        <a:p>
          <a:r>
            <a:rPr lang="en-US" sz="12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Identify poorly performing measures, relationships and visuals</a:t>
          </a:r>
        </a:p>
      </dgm:t>
    </dgm:pt>
    <dgm:pt modelId="{B536DFF0-1874-4A1E-B71E-B924C8412028}" type="parTrans" cxnId="{133D1E89-A9CF-4A45-B7DC-99FA49648C46}">
      <dgm:prSet/>
      <dgm:spPr/>
      <dgm:t>
        <a:bodyPr/>
        <a:lstStyle/>
        <a:p>
          <a:endParaRPr lang="en-US" sz="120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2940931E-7E4A-4AD7-AF96-830313C37EDD}" type="sibTrans" cxnId="{133D1E89-A9CF-4A45-B7DC-99FA49648C46}">
      <dgm:prSet/>
      <dgm:spPr/>
      <dgm:t>
        <a:bodyPr/>
        <a:lstStyle/>
        <a:p>
          <a:endParaRPr lang="en-US" sz="120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9EB56575-4E7D-4CC5-83CA-9B1F140EFDE9}">
      <dgm:prSet custT="1"/>
      <dgm:spPr/>
      <dgm:t>
        <a:bodyPr/>
        <a:lstStyle/>
        <a:p>
          <a:r>
            <a:rPr lang="en-US" sz="12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Creating summarized tables</a:t>
          </a:r>
        </a:p>
      </dgm:t>
    </dgm:pt>
    <dgm:pt modelId="{10AD6EA6-F141-4EF7-AA26-C289E8836655}" type="parTrans" cxnId="{61FA42FD-D91E-4EDC-8983-828731C7691A}">
      <dgm:prSet/>
      <dgm:spPr/>
      <dgm:t>
        <a:bodyPr/>
        <a:lstStyle/>
        <a:p>
          <a:endParaRPr lang="en-US" sz="120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C8FB644F-5C4E-41EA-AA91-8C73EC8320E9}" type="sibTrans" cxnId="{61FA42FD-D91E-4EDC-8983-828731C7691A}">
      <dgm:prSet/>
      <dgm:spPr/>
      <dgm:t>
        <a:bodyPr/>
        <a:lstStyle/>
        <a:p>
          <a:endParaRPr lang="en-US" sz="120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690CD2F5-5CDC-410C-ABCA-CEF805C2C29F}">
      <dgm:prSet custT="1"/>
      <dgm:spPr/>
      <dgm:t>
        <a:bodyPr/>
        <a:lstStyle/>
        <a:p>
          <a:r>
            <a: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Improve cardinality</a:t>
          </a:r>
        </a:p>
      </dgm:t>
    </dgm:pt>
    <dgm:pt modelId="{1EA7E6DB-74A0-40F2-9C04-3182F7984E94}" type="parTrans" cxnId="{78D2D649-AFB4-41F0-B717-DC1EA437739C}">
      <dgm:prSet/>
      <dgm:spPr/>
      <dgm:t>
        <a:bodyPr/>
        <a:lstStyle/>
        <a:p>
          <a:endParaRPr lang="en-US" sz="120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ED0D3C42-F8FC-4C04-B38F-EFD5478B9120}" type="sibTrans" cxnId="{78D2D649-AFB4-41F0-B717-DC1EA437739C}">
      <dgm:prSet/>
      <dgm:spPr/>
      <dgm:t>
        <a:bodyPr/>
        <a:lstStyle/>
        <a:p>
          <a:endParaRPr lang="en-US" sz="120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AEDA7308-8AF7-A240-B204-29489EC466EB}" type="pres">
      <dgm:prSet presAssocID="{F33F3AFF-F24B-45B9-BF4D-43C2C050821A}" presName="diagram" presStyleCnt="0">
        <dgm:presLayoutVars>
          <dgm:dir/>
          <dgm:resizeHandles val="exact"/>
        </dgm:presLayoutVars>
      </dgm:prSet>
      <dgm:spPr/>
    </dgm:pt>
    <dgm:pt modelId="{787F737E-F907-9B4B-93BE-F159BC6296B2}" type="pres">
      <dgm:prSet presAssocID="{20A0F1AB-4B99-4A13-A6FF-0A43941B1EE4}" presName="arrow" presStyleLbl="node1" presStyleIdx="0" presStyleCnt="4">
        <dgm:presLayoutVars>
          <dgm:bulletEnabled val="1"/>
        </dgm:presLayoutVars>
      </dgm:prSet>
      <dgm:spPr/>
    </dgm:pt>
    <dgm:pt modelId="{04D6C407-BAAC-7349-899D-050CE8C3F7D3}" type="pres">
      <dgm:prSet presAssocID="{5A6C5D51-36F0-425A-97C9-CCC0FDE8C276}" presName="arrow" presStyleLbl="node1" presStyleIdx="1" presStyleCnt="4">
        <dgm:presLayoutVars>
          <dgm:bulletEnabled val="1"/>
        </dgm:presLayoutVars>
      </dgm:prSet>
      <dgm:spPr/>
    </dgm:pt>
    <dgm:pt modelId="{9F8CBC4D-2D45-F248-A115-80B529A4B115}" type="pres">
      <dgm:prSet presAssocID="{9EB56575-4E7D-4CC5-83CA-9B1F140EFDE9}" presName="arrow" presStyleLbl="node1" presStyleIdx="2" presStyleCnt="4">
        <dgm:presLayoutVars>
          <dgm:bulletEnabled val="1"/>
        </dgm:presLayoutVars>
      </dgm:prSet>
      <dgm:spPr/>
    </dgm:pt>
    <dgm:pt modelId="{DBADDDD1-5459-F94B-92FC-13A1733B1D44}" type="pres">
      <dgm:prSet presAssocID="{690CD2F5-5CDC-410C-ABCA-CEF805C2C29F}" presName="arrow" presStyleLbl="node1" presStyleIdx="3" presStyleCnt="4">
        <dgm:presLayoutVars>
          <dgm:bulletEnabled val="1"/>
        </dgm:presLayoutVars>
      </dgm:prSet>
      <dgm:spPr/>
    </dgm:pt>
  </dgm:ptLst>
  <dgm:cxnLst>
    <dgm:cxn modelId="{78D2D649-AFB4-41F0-B717-DC1EA437739C}" srcId="{F33F3AFF-F24B-45B9-BF4D-43C2C050821A}" destId="{690CD2F5-5CDC-410C-ABCA-CEF805C2C29F}" srcOrd="3" destOrd="0" parTransId="{1EA7E6DB-74A0-40F2-9C04-3182F7984E94}" sibTransId="{ED0D3C42-F8FC-4C04-B38F-EFD5478B9120}"/>
    <dgm:cxn modelId="{CD4CCE4A-129B-C640-9709-58CCF2B106E8}" type="presOf" srcId="{5A6C5D51-36F0-425A-97C9-CCC0FDE8C276}" destId="{04D6C407-BAAC-7349-899D-050CE8C3F7D3}" srcOrd="0" destOrd="0" presId="urn:microsoft.com/office/officeart/2005/8/layout/arrow5"/>
    <dgm:cxn modelId="{80F12783-B590-484F-8BF6-1B926B03FC9A}" type="presOf" srcId="{9EB56575-4E7D-4CC5-83CA-9B1F140EFDE9}" destId="{9F8CBC4D-2D45-F248-A115-80B529A4B115}" srcOrd="0" destOrd="0" presId="urn:microsoft.com/office/officeart/2005/8/layout/arrow5"/>
    <dgm:cxn modelId="{133D1E89-A9CF-4A45-B7DC-99FA49648C46}" srcId="{F33F3AFF-F24B-45B9-BF4D-43C2C050821A}" destId="{5A6C5D51-36F0-425A-97C9-CCC0FDE8C276}" srcOrd="1" destOrd="0" parTransId="{B536DFF0-1874-4A1E-B71E-B924C8412028}" sibTransId="{2940931E-7E4A-4AD7-AF96-830313C37EDD}"/>
    <dgm:cxn modelId="{39C657A3-078F-414A-B582-F11264415BE5}" type="presOf" srcId="{F33F3AFF-F24B-45B9-BF4D-43C2C050821A}" destId="{AEDA7308-8AF7-A240-B204-29489EC466EB}" srcOrd="0" destOrd="0" presId="urn:microsoft.com/office/officeart/2005/8/layout/arrow5"/>
    <dgm:cxn modelId="{3348DAB3-337F-2F40-A00D-A0B4D95E66AF}" type="presOf" srcId="{690CD2F5-5CDC-410C-ABCA-CEF805C2C29F}" destId="{DBADDDD1-5459-F94B-92FC-13A1733B1D44}" srcOrd="0" destOrd="0" presId="urn:microsoft.com/office/officeart/2005/8/layout/arrow5"/>
    <dgm:cxn modelId="{FA4246D6-CF30-4B7E-ADE4-914D573F651A}" srcId="{F33F3AFF-F24B-45B9-BF4D-43C2C050821A}" destId="{20A0F1AB-4B99-4A13-A6FF-0A43941B1EE4}" srcOrd="0" destOrd="0" parTransId="{566CC9E4-8286-41A1-A489-B584D64E943A}" sibTransId="{2458B969-9C7B-4749-904A-5C4318653786}"/>
    <dgm:cxn modelId="{59F4F1F5-10D6-1249-B2CB-4E1A3A4B97FF}" type="presOf" srcId="{20A0F1AB-4B99-4A13-A6FF-0A43941B1EE4}" destId="{787F737E-F907-9B4B-93BE-F159BC6296B2}" srcOrd="0" destOrd="0" presId="urn:microsoft.com/office/officeart/2005/8/layout/arrow5"/>
    <dgm:cxn modelId="{61FA42FD-D91E-4EDC-8983-828731C7691A}" srcId="{F33F3AFF-F24B-45B9-BF4D-43C2C050821A}" destId="{9EB56575-4E7D-4CC5-83CA-9B1F140EFDE9}" srcOrd="2" destOrd="0" parTransId="{10AD6EA6-F141-4EF7-AA26-C289E8836655}" sibTransId="{C8FB644F-5C4E-41EA-AA91-8C73EC8320E9}"/>
    <dgm:cxn modelId="{812DE21D-C81F-6645-ADB2-92928CA2F06C}" type="presParOf" srcId="{AEDA7308-8AF7-A240-B204-29489EC466EB}" destId="{787F737E-F907-9B4B-93BE-F159BC6296B2}" srcOrd="0" destOrd="0" presId="urn:microsoft.com/office/officeart/2005/8/layout/arrow5"/>
    <dgm:cxn modelId="{403B75B7-0FA7-4D4E-980D-26BC3C7AEBBC}" type="presParOf" srcId="{AEDA7308-8AF7-A240-B204-29489EC466EB}" destId="{04D6C407-BAAC-7349-899D-050CE8C3F7D3}" srcOrd="1" destOrd="0" presId="urn:microsoft.com/office/officeart/2005/8/layout/arrow5"/>
    <dgm:cxn modelId="{2894386D-6248-524C-A502-FADACCC89472}" type="presParOf" srcId="{AEDA7308-8AF7-A240-B204-29489EC466EB}" destId="{9F8CBC4D-2D45-F248-A115-80B529A4B115}" srcOrd="2" destOrd="0" presId="urn:microsoft.com/office/officeart/2005/8/layout/arrow5"/>
    <dgm:cxn modelId="{E00E96EA-9482-924F-A702-4843DCD8B2C2}" type="presParOf" srcId="{AEDA7308-8AF7-A240-B204-29489EC466EB}" destId="{DBADDDD1-5459-F94B-92FC-13A1733B1D44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E66CA-CC7D-4A6D-9C59-6977B3218F47}">
      <dsp:nvSpPr>
        <dsp:cNvPr id="0" name=""/>
        <dsp:cNvSpPr/>
      </dsp:nvSpPr>
      <dsp:spPr>
        <a:xfrm>
          <a:off x="2169914" y="36930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996E9-14D1-4337-B7BC-89ABDE9ED572}">
      <dsp:nvSpPr>
        <dsp:cNvPr id="0" name=""/>
        <dsp:cNvSpPr/>
      </dsp:nvSpPr>
      <dsp:spPr>
        <a:xfrm>
          <a:off x="765914" y="200818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Data Modeling Concepts</a:t>
          </a:r>
        </a:p>
      </dsp:txBody>
      <dsp:txXfrm>
        <a:off x="765914" y="2008185"/>
        <a:ext cx="4320000" cy="648000"/>
      </dsp:txXfrm>
    </dsp:sp>
    <dsp:sp modelId="{E8B14D5E-7490-4048-ABCA-344755FBDFBE}">
      <dsp:nvSpPr>
        <dsp:cNvPr id="0" name=""/>
        <dsp:cNvSpPr/>
      </dsp:nvSpPr>
      <dsp:spPr>
        <a:xfrm>
          <a:off x="765914" y="2715201"/>
          <a:ext cx="4320000" cy="60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8645D-F172-4AC3-93D7-3BD3F746E8F0}">
      <dsp:nvSpPr>
        <dsp:cNvPr id="0" name=""/>
        <dsp:cNvSpPr/>
      </dsp:nvSpPr>
      <dsp:spPr>
        <a:xfrm>
          <a:off x="7245914" y="36930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C47E8-C626-4082-9B19-FE0C1F96D8FC}">
      <dsp:nvSpPr>
        <dsp:cNvPr id="0" name=""/>
        <dsp:cNvSpPr/>
      </dsp:nvSpPr>
      <dsp:spPr>
        <a:xfrm>
          <a:off x="5841914" y="200818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DAX with Practical Examples</a:t>
          </a:r>
        </a:p>
      </dsp:txBody>
      <dsp:txXfrm>
        <a:off x="5841914" y="2008185"/>
        <a:ext cx="4320000" cy="648000"/>
      </dsp:txXfrm>
    </dsp:sp>
    <dsp:sp modelId="{514FDD55-0B17-45EA-9351-0A9652B13F45}">
      <dsp:nvSpPr>
        <dsp:cNvPr id="0" name=""/>
        <dsp:cNvSpPr/>
      </dsp:nvSpPr>
      <dsp:spPr>
        <a:xfrm>
          <a:off x="5841914" y="2715201"/>
          <a:ext cx="4320000" cy="60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F737E-F907-9B4B-93BE-F159BC6296B2}">
      <dsp:nvSpPr>
        <dsp:cNvPr id="0" name=""/>
        <dsp:cNvSpPr/>
      </dsp:nvSpPr>
      <dsp:spPr>
        <a:xfrm>
          <a:off x="1773415" y="110"/>
          <a:ext cx="2264296" cy="2264296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Remove unnecessary columns and rows</a:t>
          </a:r>
        </a:p>
      </dsp:txBody>
      <dsp:txXfrm>
        <a:off x="2339489" y="110"/>
        <a:ext cx="1132148" cy="1868044"/>
      </dsp:txXfrm>
    </dsp:sp>
    <dsp:sp modelId="{04D6C407-BAAC-7349-899D-050CE8C3F7D3}">
      <dsp:nvSpPr>
        <dsp:cNvPr id="0" name=""/>
        <dsp:cNvSpPr/>
      </dsp:nvSpPr>
      <dsp:spPr>
        <a:xfrm rot="5400000">
          <a:off x="3480266" y="1706961"/>
          <a:ext cx="2264296" cy="2264296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Identify poorly performing measures, relationships and visuals</a:t>
          </a:r>
        </a:p>
      </dsp:txBody>
      <dsp:txXfrm rot="-5400000">
        <a:off x="3876518" y="2273035"/>
        <a:ext cx="1868044" cy="1132148"/>
      </dsp:txXfrm>
    </dsp:sp>
    <dsp:sp modelId="{9F8CBC4D-2D45-F248-A115-80B529A4B115}">
      <dsp:nvSpPr>
        <dsp:cNvPr id="0" name=""/>
        <dsp:cNvSpPr/>
      </dsp:nvSpPr>
      <dsp:spPr>
        <a:xfrm rot="10800000">
          <a:off x="1773415" y="3413811"/>
          <a:ext cx="2264296" cy="2264296"/>
        </a:xfrm>
        <a:prstGeom prst="downArrow">
          <a:avLst>
            <a:gd name="adj1" fmla="val 50000"/>
            <a:gd name="adj2" fmla="val 3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Creating summarized tables</a:t>
          </a:r>
        </a:p>
      </dsp:txBody>
      <dsp:txXfrm rot="10800000">
        <a:off x="2339489" y="3810063"/>
        <a:ext cx="1132148" cy="1868044"/>
      </dsp:txXfrm>
    </dsp:sp>
    <dsp:sp modelId="{DBADDDD1-5459-F94B-92FC-13A1733B1D44}">
      <dsp:nvSpPr>
        <dsp:cNvPr id="0" name=""/>
        <dsp:cNvSpPr/>
      </dsp:nvSpPr>
      <dsp:spPr>
        <a:xfrm rot="16200000">
          <a:off x="66564" y="1706961"/>
          <a:ext cx="2264296" cy="2264296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Improve cardinality</a:t>
          </a:r>
        </a:p>
      </dsp:txBody>
      <dsp:txXfrm rot="5400000">
        <a:off x="66564" y="2273035"/>
        <a:ext cx="1868044" cy="1132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DAF9-1B24-403F-8A00-6ECB2127D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A8CAD-F8CC-4515-8CBF-DFBE734DF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EB4E-5C5E-4AA8-8CCC-26250C74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A09-0CAB-4F52-827A-BBC52F33C3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2A76D-8E51-46A5-8CBD-FE6BB0F1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2392-284B-4EDD-B2F4-C36E6BE6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E64B-96C1-4B3E-8B41-FD31C3AB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8E2C-CBCA-4EBC-9D0D-C146F671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73249-B18B-4E30-BBF9-7E90D5FD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13D13-3EB1-4CD9-BDF8-9A5CEBDA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A09-0CAB-4F52-827A-BBC52F33C3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E06DA-50D3-49F5-87C6-444F21A6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4E67-25A2-4ACF-9F60-43ACE2B0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E64B-96C1-4B3E-8B41-FD31C3AB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3DF94-451C-4307-A26F-AF5635475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EEACF-A585-484A-8604-E9688DB37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0103-52A9-4335-A4D1-D6BAB71B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A09-0CAB-4F52-827A-BBC52F33C3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74F8-0FDB-485E-8C95-190F8CAE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60B2-7A51-4A76-8D34-B5756E22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E64B-96C1-4B3E-8B41-FD31C3AB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1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164F-8E01-412E-A531-BA4CDE0A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BAD9-284E-42A3-9E3A-99842F46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48DE1-B637-43E2-978C-A1D342ED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A09-0CAB-4F52-827A-BBC52F33C3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F9EE5-8AFE-4946-B117-AEC5CC7F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F86B-371C-436F-9BDA-DD0DBD24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E64B-96C1-4B3E-8B41-FD31C3AB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5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1555-F116-433B-A837-B59733E0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4086F-3298-4CF8-9EA2-265F9C88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B9E1-6F95-4759-B853-467AC07C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A09-0CAB-4F52-827A-BBC52F33C3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B484-E5C8-4B12-AD32-3E8F385D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B861B-C99D-4226-B471-747961E2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E64B-96C1-4B3E-8B41-FD31C3AB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4079-F739-4873-A3A2-6072409A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F7D9-A8F7-493E-98AA-819ABA8F9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42D9E-5ED5-47A1-9FC0-38CE6D65A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0E58-7ED3-487B-B51E-C103A248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A09-0CAB-4F52-827A-BBC52F33C3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40308-2A63-43E7-B3C3-0E747BFA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1B31F-3C9B-44CE-BDEE-49C8A7C1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E64B-96C1-4B3E-8B41-FD31C3AB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EB01-0D07-46BC-894D-26798F7C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8EC89-D11F-4976-B035-C2F706CE3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6F4AC-B7D9-4892-9FCA-DDA790384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68C33-5162-4203-94B6-A2CF3552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525FB-8EE8-4437-9F11-3EEE19FBF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77D6F-BD29-4984-943F-C4D5D329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A09-0CAB-4F52-827A-BBC52F33C3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9E649-266F-42D7-8D91-560056D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D3B51-4FAC-4DA2-8290-5908796D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E64B-96C1-4B3E-8B41-FD31C3AB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7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4773-6E9E-4F04-93AC-39BF6052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0DCAC-9788-473A-A71A-4FF38D3B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A09-0CAB-4F52-827A-BBC52F33C3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69274-71F2-4ADA-AF03-082CECCA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0B101-7648-4747-ADA8-6FD062BF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E64B-96C1-4B3E-8B41-FD31C3AB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2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35C1F-B72D-42C0-8258-84A5D87B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A09-0CAB-4F52-827A-BBC52F33C3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98AD4-CDF4-441A-9793-5FE137D6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FC51-FB5C-4BC4-ADC1-FCA222E1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E64B-96C1-4B3E-8B41-FD31C3AB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5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219E-1DC9-4FDF-9D98-E3E65336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3517-6499-4202-A680-D03A6545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CBA2B-22EE-4C75-BB13-F34A5039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92335-80C0-43D3-9514-E117D23D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A09-0CAB-4F52-827A-BBC52F33C3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09860-0371-47FA-94AF-D4E238B5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F00FF-8CA8-4249-9541-CC8732C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E64B-96C1-4B3E-8B41-FD31C3AB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2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8A85-225C-47A8-8E71-A63FA574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70D0F-F8DA-4096-B509-210BA6E76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DA77F-01D1-4FD0-B736-03A556038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C63A8-5D27-4F89-92A5-2A12ADF6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8A09-0CAB-4F52-827A-BBC52F33C3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C33E5-E71A-4F93-9169-8D56D482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1EA1E-8B55-4734-9085-06C54651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E64B-96C1-4B3E-8B41-FD31C3AB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0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61986-2E5C-4AD1-A17B-0C8309CF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A77E4-823E-4E33-A904-3E598DDF3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DA3D-1532-494B-B508-9A42FE489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78A09-0CAB-4F52-827A-BBC52F33C3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8288-FB42-48CC-BD95-8196AD1E5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7FDFE-8917-44BD-99C5-1E42D73FD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AE64B-96C1-4B3E-8B41-FD31C3AB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sv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11.png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FBE0F-2F02-4C4A-BDBA-12D5457C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2152357"/>
            <a:ext cx="4978399" cy="1747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Power BI Masterclass</a:t>
            </a:r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256" y="2381816"/>
            <a:ext cx="1289051" cy="1289051"/>
          </a:xfrm>
          <a:prstGeom prst="rect">
            <a:avLst/>
          </a:prstGeom>
        </p:spPr>
      </p:pic>
      <p:pic>
        <p:nvPicPr>
          <p:cNvPr id="34" name="Graphic 33" descr="Bar chart">
            <a:extLst>
              <a:ext uri="{FF2B5EF4-FFF2-40B4-BE49-F238E27FC236}">
                <a16:creationId xmlns:a16="http://schemas.microsoft.com/office/drawing/2014/main" id="{FFC12FFD-ADE4-4707-9BDF-3788992A6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26" y="6094458"/>
            <a:ext cx="832937" cy="49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842F99-9DEE-13E6-CD30-376A2924AF01}"/>
              </a:ext>
            </a:extLst>
          </p:cNvPr>
          <p:cNvSpPr txBox="1"/>
          <p:nvPr/>
        </p:nvSpPr>
        <p:spPr>
          <a:xfrm>
            <a:off x="2197101" y="4197505"/>
            <a:ext cx="393248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Prasad Weerasekara</a:t>
            </a:r>
          </a:p>
          <a:p>
            <a:endParaRPr lang="en-LK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LK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Senior consultant – Business Intelligence</a:t>
            </a:r>
          </a:p>
          <a:p>
            <a:r>
              <a:rPr lang="en-LK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BSc (Data Science), University of Peradeniya</a:t>
            </a:r>
          </a:p>
          <a:p>
            <a:r>
              <a:rPr lang="en-LK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MSc (Artificial Intelligence), University of Moratuwa</a:t>
            </a:r>
          </a:p>
        </p:txBody>
      </p:sp>
    </p:spTree>
    <p:extLst>
      <p:ext uri="{BB962C8B-B14F-4D97-AF65-F5344CB8AC3E}">
        <p14:creationId xmlns:p14="http://schemas.microsoft.com/office/powerpoint/2010/main" val="403277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4301351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Types of DAX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7EAA2-114B-142B-AC68-A4387F7770E2}"/>
              </a:ext>
            </a:extLst>
          </p:cNvPr>
          <p:cNvSpPr txBox="1"/>
          <p:nvPr/>
        </p:nvSpPr>
        <p:spPr>
          <a:xfrm>
            <a:off x="733051" y="1783601"/>
            <a:ext cx="39591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Aggregate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 and Time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 Intelligent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Financial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Logical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B90D4-0BFC-EF66-38D6-8638423353E4}"/>
              </a:ext>
            </a:extLst>
          </p:cNvPr>
          <p:cNvSpPr txBox="1"/>
          <p:nvPr/>
        </p:nvSpPr>
        <p:spPr>
          <a:xfrm>
            <a:off x="5425260" y="1779961"/>
            <a:ext cx="4206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Math and Trig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Parent and Child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Relationship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Statistical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 Manipulation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Text Functions</a:t>
            </a:r>
          </a:p>
        </p:txBody>
      </p:sp>
    </p:spTree>
    <p:extLst>
      <p:ext uri="{BB962C8B-B14F-4D97-AF65-F5344CB8AC3E}">
        <p14:creationId xmlns:p14="http://schemas.microsoft.com/office/powerpoint/2010/main" val="144545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5076854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Aggregate Functions – SUM vs SUMX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7EAA2-114B-142B-AC68-A4387F7770E2}"/>
              </a:ext>
            </a:extLst>
          </p:cNvPr>
          <p:cNvSpPr txBox="1"/>
          <p:nvPr/>
        </p:nvSpPr>
        <p:spPr>
          <a:xfrm>
            <a:off x="1312371" y="3077630"/>
            <a:ext cx="9591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SUMX - Returns the sum of an expression evacuated for each row in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 -  Adds all the numbers in a column. Does not require row by row 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71CAF-46BF-E7E2-E0D5-1663D7B4E33C}"/>
              </a:ext>
            </a:extLst>
          </p:cNvPr>
          <p:cNvSpPr txBox="1"/>
          <p:nvPr/>
        </p:nvSpPr>
        <p:spPr>
          <a:xfrm>
            <a:off x="1312371" y="2247079"/>
            <a:ext cx="7385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 , SUMX</a:t>
            </a:r>
          </a:p>
        </p:txBody>
      </p:sp>
    </p:spTree>
    <p:extLst>
      <p:ext uri="{BB962C8B-B14F-4D97-AF65-F5344CB8AC3E}">
        <p14:creationId xmlns:p14="http://schemas.microsoft.com/office/powerpoint/2010/main" val="358985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5076854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CALCULATE function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D53A44-47AE-EAA2-301B-1875344FDC91}"/>
              </a:ext>
            </a:extLst>
          </p:cNvPr>
          <p:cNvSpPr txBox="1"/>
          <p:nvPr/>
        </p:nvSpPr>
        <p:spPr>
          <a:xfrm>
            <a:off x="1312371" y="2863196"/>
            <a:ext cx="8128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Compare total sales with main branch (united sales) sales ?</a:t>
            </a:r>
          </a:p>
          <a:p>
            <a:endParaRPr lang="en-US" dirty="0"/>
          </a:p>
          <a:p>
            <a:r>
              <a:rPr lang="en-US" dirty="0"/>
              <a:t>How much % each location is contributing to my sales 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DDD36-99FE-8252-ABA6-364DE38EF8E3}"/>
              </a:ext>
            </a:extLst>
          </p:cNvPr>
          <p:cNvSpPr txBox="1"/>
          <p:nvPr/>
        </p:nvSpPr>
        <p:spPr>
          <a:xfrm>
            <a:off x="1312371" y="1970207"/>
            <a:ext cx="7385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CALCULATE , ALL</a:t>
            </a:r>
          </a:p>
        </p:txBody>
      </p:sp>
    </p:spTree>
    <p:extLst>
      <p:ext uri="{BB962C8B-B14F-4D97-AF65-F5344CB8AC3E}">
        <p14:creationId xmlns:p14="http://schemas.microsoft.com/office/powerpoint/2010/main" val="306468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5076854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 Intelligent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BEB98-840B-02B8-6C6B-F5EB1856B863}"/>
              </a:ext>
            </a:extLst>
          </p:cNvPr>
          <p:cNvSpPr txBox="1"/>
          <p:nvPr/>
        </p:nvSpPr>
        <p:spPr>
          <a:xfrm>
            <a:off x="1312371" y="2764056"/>
            <a:ext cx="8128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cumulative sales quantity over Month, Quarter, Year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Financial Year cumulative sales quantity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7241E-393F-0B98-8BCA-65D6E7B4B455}"/>
              </a:ext>
            </a:extLst>
          </p:cNvPr>
          <p:cNvSpPr txBox="1"/>
          <p:nvPr/>
        </p:nvSpPr>
        <p:spPr>
          <a:xfrm>
            <a:off x="1312371" y="1910752"/>
            <a:ext cx="7385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TOTALMTD, TOTALQTD, TOTALYTD</a:t>
            </a:r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2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5076854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 Intelligent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BEB98-840B-02B8-6C6B-F5EB1856B863}"/>
              </a:ext>
            </a:extLst>
          </p:cNvPr>
          <p:cNvSpPr txBox="1"/>
          <p:nvPr/>
        </p:nvSpPr>
        <p:spPr>
          <a:xfrm>
            <a:off x="1312371" y="2764056"/>
            <a:ext cx="91627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Returns a table that contains a column of dates shifted one year back in time from the dates in the specified dates column, in the current context.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is my current year sales performing over last year ?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7241E-393F-0B98-8BCA-65D6E7B4B455}"/>
              </a:ext>
            </a:extLst>
          </p:cNvPr>
          <p:cNvSpPr txBox="1"/>
          <p:nvPr/>
        </p:nvSpPr>
        <p:spPr>
          <a:xfrm>
            <a:off x="1312371" y="1910752"/>
            <a:ext cx="7385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SAMEPERIODLASTYEAR</a:t>
            </a:r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3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5076854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 Intelligent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BEB98-840B-02B8-6C6B-F5EB1856B863}"/>
              </a:ext>
            </a:extLst>
          </p:cNvPr>
          <p:cNvSpPr txBox="1"/>
          <p:nvPr/>
        </p:nvSpPr>
        <p:spPr>
          <a:xfrm>
            <a:off x="1312371" y="2763024"/>
            <a:ext cx="81289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 products performing comparing to last month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 products performing comparing to last year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 products performing comparing to last day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 products performing comparing to last quarter ?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7241E-393F-0B98-8BCA-65D6E7B4B455}"/>
              </a:ext>
            </a:extLst>
          </p:cNvPr>
          <p:cNvSpPr txBox="1"/>
          <p:nvPr/>
        </p:nvSpPr>
        <p:spPr>
          <a:xfrm>
            <a:off x="1312371" y="1910752"/>
            <a:ext cx="942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PREVIOUSMONTH, PREVIOUSYEAR, PREVIOUSDAY, PREVIOUSQUARTER</a:t>
            </a:r>
          </a:p>
        </p:txBody>
      </p:sp>
    </p:spTree>
    <p:extLst>
      <p:ext uri="{BB962C8B-B14F-4D97-AF65-F5344CB8AC3E}">
        <p14:creationId xmlns:p14="http://schemas.microsoft.com/office/powerpoint/2010/main" val="187248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5076854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 Intelligent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BEB98-840B-02B8-6C6B-F5EB1856B863}"/>
              </a:ext>
            </a:extLst>
          </p:cNvPr>
          <p:cNvSpPr txBox="1"/>
          <p:nvPr/>
        </p:nvSpPr>
        <p:spPr>
          <a:xfrm>
            <a:off x="1312371" y="2763024"/>
            <a:ext cx="97530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Returns a table that contains a column of dates, shifted either forward or backward in time by the specified number of intervals from the dates in the current context.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my sales compared to 14 days ago </a:t>
            </a:r>
            <a:r>
              <a:rPr lang="en-US" sz="18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my current sales compared to my business started year ?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7241E-393F-0B98-8BCA-65D6E7B4B455}"/>
              </a:ext>
            </a:extLst>
          </p:cNvPr>
          <p:cNvSpPr txBox="1"/>
          <p:nvPr/>
        </p:nvSpPr>
        <p:spPr>
          <a:xfrm>
            <a:off x="1312371" y="1910752"/>
            <a:ext cx="942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DATEADD</a:t>
            </a:r>
          </a:p>
        </p:txBody>
      </p:sp>
    </p:spTree>
    <p:extLst>
      <p:ext uri="{BB962C8B-B14F-4D97-AF65-F5344CB8AC3E}">
        <p14:creationId xmlns:p14="http://schemas.microsoft.com/office/powerpoint/2010/main" val="411794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5076854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 Intelligent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7241E-393F-0B98-8BCA-65D6E7B4B455}"/>
              </a:ext>
            </a:extLst>
          </p:cNvPr>
          <p:cNvSpPr txBox="1"/>
          <p:nvPr/>
        </p:nvSpPr>
        <p:spPr>
          <a:xfrm>
            <a:off x="1312371" y="1910752"/>
            <a:ext cx="942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DATESINPERIOD, LASTDATE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C6969-1551-3113-9C19-AF372A2D47DD}"/>
              </a:ext>
            </a:extLst>
          </p:cNvPr>
          <p:cNvSpPr txBox="1"/>
          <p:nvPr/>
        </p:nvSpPr>
        <p:spPr>
          <a:xfrm>
            <a:off x="1312371" y="2724614"/>
            <a:ext cx="8128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calculate 3 month cumulative / moving average of sales ?</a:t>
            </a:r>
            <a:endParaRPr lang="en-US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calculate 6 month cumulative / moving average of sales ?</a:t>
            </a:r>
            <a:endParaRPr lang="en-US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8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5076854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7241E-393F-0B98-8BCA-65D6E7B4B455}"/>
              </a:ext>
            </a:extLst>
          </p:cNvPr>
          <p:cNvSpPr txBox="1"/>
          <p:nvPr/>
        </p:nvSpPr>
        <p:spPr>
          <a:xfrm>
            <a:off x="1312371" y="1910752"/>
            <a:ext cx="942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 , ALLEXCEPT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C6969-1551-3113-9C19-AF372A2D47DD}"/>
              </a:ext>
            </a:extLst>
          </p:cNvPr>
          <p:cNvSpPr txBox="1"/>
          <p:nvPr/>
        </p:nvSpPr>
        <p:spPr>
          <a:xfrm>
            <a:off x="1312371" y="2724614"/>
            <a:ext cx="8128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Creating a reference table</a:t>
            </a:r>
            <a:endParaRPr lang="en-US" sz="1800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much each category is contributing to total sales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much each category is contributing to total sales for each country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81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5076854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7241E-393F-0B98-8BCA-65D6E7B4B455}"/>
              </a:ext>
            </a:extLst>
          </p:cNvPr>
          <p:cNvSpPr txBox="1"/>
          <p:nvPr/>
        </p:nvSpPr>
        <p:spPr>
          <a:xfrm>
            <a:off x="1312371" y="1910752"/>
            <a:ext cx="942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CALCULATE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C6969-1551-3113-9C19-AF372A2D47DD}"/>
              </a:ext>
            </a:extLst>
          </p:cNvPr>
          <p:cNvSpPr txBox="1"/>
          <p:nvPr/>
        </p:nvSpPr>
        <p:spPr>
          <a:xfrm>
            <a:off x="1312371" y="2724614"/>
            <a:ext cx="8128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Compare total sales with main branch (united sales) sales ?</a:t>
            </a:r>
            <a:endParaRPr lang="en-US" sz="1800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much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 each location is contributing to my sales ?</a:t>
            </a:r>
            <a:endParaRPr lang="en-US" sz="1800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6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2726229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Course Overview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2C8352D-179A-3F05-DDB3-1F6CA75DE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216314"/>
              </p:ext>
            </p:extLst>
          </p:nvPr>
        </p:nvGraphicFramePr>
        <p:xfrm>
          <a:off x="632085" y="1934590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0861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5076854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7241E-393F-0B98-8BCA-65D6E7B4B455}"/>
              </a:ext>
            </a:extLst>
          </p:cNvPr>
          <p:cNvSpPr txBox="1"/>
          <p:nvPr/>
        </p:nvSpPr>
        <p:spPr>
          <a:xfrm>
            <a:off x="1312371" y="1910752"/>
            <a:ext cx="942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LOOKUPVALUE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C6969-1551-3113-9C19-AF372A2D47DD}"/>
              </a:ext>
            </a:extLst>
          </p:cNvPr>
          <p:cNvSpPr txBox="1"/>
          <p:nvPr/>
        </p:nvSpPr>
        <p:spPr>
          <a:xfrm>
            <a:off x="1312371" y="2724614"/>
            <a:ext cx="812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Compare my product prices with competitor prices ?</a:t>
            </a:r>
          </a:p>
        </p:txBody>
      </p:sp>
    </p:spTree>
    <p:extLst>
      <p:ext uri="{BB962C8B-B14F-4D97-AF65-F5344CB8AC3E}">
        <p14:creationId xmlns:p14="http://schemas.microsoft.com/office/powerpoint/2010/main" val="163040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5076854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7241E-393F-0B98-8BCA-65D6E7B4B455}"/>
              </a:ext>
            </a:extLst>
          </p:cNvPr>
          <p:cNvSpPr txBox="1"/>
          <p:nvPr/>
        </p:nvSpPr>
        <p:spPr>
          <a:xfrm>
            <a:off x="1312371" y="1910752"/>
            <a:ext cx="942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SELECTEDVALUE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C6969-1551-3113-9C19-AF372A2D47DD}"/>
              </a:ext>
            </a:extLst>
          </p:cNvPr>
          <p:cNvSpPr txBox="1"/>
          <p:nvPr/>
        </p:nvSpPr>
        <p:spPr>
          <a:xfrm>
            <a:off x="1312371" y="2724614"/>
            <a:ext cx="812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Display monthly sales which allows to see all sales figures that occurred before a selected month</a:t>
            </a:r>
            <a:r>
              <a:rPr lang="en-US" sz="18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579442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5076854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Logical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7241E-393F-0B98-8BCA-65D6E7B4B455}"/>
              </a:ext>
            </a:extLst>
          </p:cNvPr>
          <p:cNvSpPr txBox="1"/>
          <p:nvPr/>
        </p:nvSpPr>
        <p:spPr>
          <a:xfrm>
            <a:off x="1312371" y="1910752"/>
            <a:ext cx="942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, NESTEDIF, SWITCH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C6969-1551-3113-9C19-AF372A2D47DD}"/>
              </a:ext>
            </a:extLst>
          </p:cNvPr>
          <p:cNvSpPr txBox="1"/>
          <p:nvPr/>
        </p:nvSpPr>
        <p:spPr>
          <a:xfrm>
            <a:off x="1312371" y="2724614"/>
            <a:ext cx="812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Logical functions can be used to check the result of an expression and create conditional results</a:t>
            </a:r>
          </a:p>
        </p:txBody>
      </p:sp>
    </p:spTree>
    <p:extLst>
      <p:ext uri="{BB962C8B-B14F-4D97-AF65-F5344CB8AC3E}">
        <p14:creationId xmlns:p14="http://schemas.microsoft.com/office/powerpoint/2010/main" val="3581571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5076854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Relationship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7241E-393F-0B98-8BCA-65D6E7B4B455}"/>
              </a:ext>
            </a:extLst>
          </p:cNvPr>
          <p:cNvSpPr txBox="1"/>
          <p:nvPr/>
        </p:nvSpPr>
        <p:spPr>
          <a:xfrm>
            <a:off x="1312371" y="1910752"/>
            <a:ext cx="942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CROSSFILTER , USERRELATIONSHIP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C6969-1551-3113-9C19-AF372A2D47DD}"/>
              </a:ext>
            </a:extLst>
          </p:cNvPr>
          <p:cNvSpPr txBox="1"/>
          <p:nvPr/>
        </p:nvSpPr>
        <p:spPr>
          <a:xfrm>
            <a:off x="1312371" y="2724614"/>
            <a:ext cx="812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Used to manage and utilize relationships between tables</a:t>
            </a:r>
            <a:endParaRPr lang="en-US" sz="1800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9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3421675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Designing a Data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797023-A5F2-58F8-7E38-0A995C884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792" y="1089192"/>
            <a:ext cx="6606300" cy="45611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1FBFF-5970-9B99-6860-BB6FDBF0688B}"/>
              </a:ext>
            </a:extLst>
          </p:cNvPr>
          <p:cNvSpPr txBox="1"/>
          <p:nvPr/>
        </p:nvSpPr>
        <p:spPr>
          <a:xfrm>
            <a:off x="520861" y="1523102"/>
            <a:ext cx="34216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Define Tables</a:t>
            </a:r>
          </a:p>
          <a:p>
            <a:endParaRPr lang="en-LK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LK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Fact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LK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Dimension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LK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LK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  <a:r>
              <a:rPr lang="en-LK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uild Relationships</a:t>
            </a:r>
          </a:p>
          <a:p>
            <a:endParaRPr lang="en-LK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One-to-many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 dimension to fact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Single directional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 schema</a:t>
            </a:r>
          </a:p>
          <a:p>
            <a:endParaRPr lang="en-LK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LK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LK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8E61D0-1D42-01BC-EB56-C36E8451B550}"/>
              </a:ext>
            </a:extLst>
          </p:cNvPr>
          <p:cNvGrpSpPr/>
          <p:nvPr/>
        </p:nvGrpSpPr>
        <p:grpSpPr>
          <a:xfrm>
            <a:off x="6907866" y="1487172"/>
            <a:ext cx="3367137" cy="3195414"/>
            <a:chOff x="6570241" y="1670052"/>
            <a:chExt cx="3367137" cy="3195414"/>
          </a:xfrm>
        </p:grpSpPr>
        <p:sp>
          <p:nvSpPr>
            <p:cNvPr id="12" name="Star: 5 Points 8">
              <a:extLst>
                <a:ext uri="{FF2B5EF4-FFF2-40B4-BE49-F238E27FC236}">
                  <a16:creationId xmlns:a16="http://schemas.microsoft.com/office/drawing/2014/main" id="{5698734B-8D5A-0916-F2F2-02E84ABE32B3}"/>
                </a:ext>
              </a:extLst>
            </p:cNvPr>
            <p:cNvSpPr/>
            <p:nvPr/>
          </p:nvSpPr>
          <p:spPr>
            <a:xfrm>
              <a:off x="6570241" y="1818479"/>
              <a:ext cx="3367137" cy="3046987"/>
            </a:xfrm>
            <a:prstGeom prst="star5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F062A5F-7C2D-D608-2FA3-9AB036CC1282}"/>
                </a:ext>
              </a:extLst>
            </p:cNvPr>
            <p:cNvCxnSpPr/>
            <p:nvPr/>
          </p:nvCxnSpPr>
          <p:spPr>
            <a:xfrm>
              <a:off x="7023370" y="1670052"/>
              <a:ext cx="671209" cy="76186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08A93D0-FE79-747D-8C98-DB5A06ABC0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7951" y="1740104"/>
              <a:ext cx="605925" cy="691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9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1FBFF-5970-9B99-6860-BB6FDBF0688B}"/>
              </a:ext>
            </a:extLst>
          </p:cNvPr>
          <p:cNvSpPr txBox="1"/>
          <p:nvPr/>
        </p:nvSpPr>
        <p:spPr>
          <a:xfrm>
            <a:off x="365755" y="1748481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 Schema is not just one fact table 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0C9F86-29DC-EB4A-F63D-12BEBC66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5" y="2773560"/>
            <a:ext cx="5416067" cy="3184455"/>
          </a:xfrm>
          <a:prstGeom prst="rect">
            <a:avLst/>
          </a:prstGeom>
        </p:spPr>
      </p:pic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7ABC3ACC-ADC3-89EF-E215-5AE9F058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0974" y="2795294"/>
            <a:ext cx="6020883" cy="316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213" y="6375761"/>
            <a:ext cx="653700" cy="39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7428F8-803D-5865-B684-525A28BE4E9D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3421675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Designing a Data Model</a:t>
            </a:r>
          </a:p>
        </p:txBody>
      </p:sp>
    </p:spTree>
    <p:extLst>
      <p:ext uri="{BB962C8B-B14F-4D97-AF65-F5344CB8AC3E}">
        <p14:creationId xmlns:p14="http://schemas.microsoft.com/office/powerpoint/2010/main" val="23101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3421675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Designing a Data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1FBFF-5970-9B99-6860-BB6FDBF0688B}"/>
              </a:ext>
            </a:extLst>
          </p:cNvPr>
          <p:cNvSpPr txBox="1"/>
          <p:nvPr/>
        </p:nvSpPr>
        <p:spPr>
          <a:xfrm>
            <a:off x="523076" y="3222376"/>
            <a:ext cx="500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optimize a data model ?</a:t>
            </a:r>
          </a:p>
          <a:p>
            <a:endParaRPr lang="en-LK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LK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LK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6" name="Picture 2" descr="Optimization - Free business and finance icons">
            <a:extLst>
              <a:ext uri="{FF2B5EF4-FFF2-40B4-BE49-F238E27FC236}">
                <a16:creationId xmlns:a16="http://schemas.microsoft.com/office/drawing/2014/main" id="{D733F4B2-C869-5FF9-0E25-17DA772F6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484" y="3032268"/>
            <a:ext cx="1165077" cy="116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extBox 2">
            <a:extLst>
              <a:ext uri="{FF2B5EF4-FFF2-40B4-BE49-F238E27FC236}">
                <a16:creationId xmlns:a16="http://schemas.microsoft.com/office/drawing/2014/main" id="{0F3A9A27-7651-1106-CD3B-702A9B5AC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595499"/>
              </p:ext>
            </p:extLst>
          </p:nvPr>
        </p:nvGraphicFramePr>
        <p:xfrm>
          <a:off x="6419768" y="694061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18914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3421675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0E39D-0538-9D66-DC4A-7C71B9267946}"/>
              </a:ext>
            </a:extLst>
          </p:cNvPr>
          <p:cNvSpPr txBox="1"/>
          <p:nvPr/>
        </p:nvSpPr>
        <p:spPr>
          <a:xfrm>
            <a:off x="552126" y="1353344"/>
            <a:ext cx="91010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Expression Language (DAX) is a library of functions and operators that can be combined to build formulas and expressions in Power BI.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DAX allows you to add new columns and measures to enrich your data sources and open potential for new insights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 ways to use DAX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Calculated columns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Calculated measures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Calculated Tables</a:t>
            </a:r>
          </a:p>
          <a:p>
            <a:pPr lvl="1" algn="just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Where DAX can be used 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Power BI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Power Pivot for Excel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SSAS Tabular Model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Azure Analysis Service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8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4301351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Calculated Columns vs Measures</a:t>
            </a:r>
          </a:p>
        </p:txBody>
      </p:sp>
      <p:graphicFrame>
        <p:nvGraphicFramePr>
          <p:cNvPr id="2" name="Table 16">
            <a:extLst>
              <a:ext uri="{FF2B5EF4-FFF2-40B4-BE49-F238E27FC236}">
                <a16:creationId xmlns:a16="http://schemas.microsoft.com/office/drawing/2014/main" id="{5E32F23F-F1A5-6B43-2E39-C1952BF51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527569"/>
              </p:ext>
            </p:extLst>
          </p:nvPr>
        </p:nvGraphicFramePr>
        <p:xfrm>
          <a:off x="733051" y="1574800"/>
          <a:ext cx="10536677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278877">
                  <a:extLst>
                    <a:ext uri="{9D8B030D-6E8A-4147-A177-3AD203B41FA5}">
                      <a16:colId xmlns:a16="http://schemas.microsoft.com/office/drawing/2014/main" val="23685734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05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Calculated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Calculated Measures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3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Expands table by creating new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Summarizes data into a single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Stored along with tables / Consume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Calculated at runtime / Consume 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4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Less analytical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Rich analytical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0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Calculated before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Calculated after the aggregation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52696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B9E2C2B-DF2E-992D-5559-2676B3C79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1" y="3684272"/>
            <a:ext cx="4249366" cy="2354178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B0A109-C5B2-DF94-D9A2-FCB80CA9A9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4272"/>
            <a:ext cx="3323025" cy="235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4301351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DAX Syntax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B63630-7153-1DDB-01CA-F19E26862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325" y="1667102"/>
            <a:ext cx="9602032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3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D4DF31E2-02B5-0669-4CD6-6AF2582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31" y="0"/>
            <a:ext cx="1158640" cy="11586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879272F8-E566-46FD-36CA-F5F20816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04" y="6400372"/>
            <a:ext cx="747782" cy="4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B9175-0111-ECA6-6811-DF7446EE66B6}"/>
              </a:ext>
            </a:extLst>
          </p:cNvPr>
          <p:cNvSpPr txBox="1">
            <a:spLocks/>
          </p:cNvSpPr>
          <p:nvPr/>
        </p:nvSpPr>
        <p:spPr>
          <a:xfrm>
            <a:off x="1312371" y="300940"/>
            <a:ext cx="4301351" cy="558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DAX Operators and Data Types</a:t>
            </a:r>
          </a:p>
        </p:txBody>
      </p:sp>
      <p:pic>
        <p:nvPicPr>
          <p:cNvPr id="2" name="Picture 1" descr="See the source image">
            <a:extLst>
              <a:ext uri="{FF2B5EF4-FFF2-40B4-BE49-F238E27FC236}">
                <a16:creationId xmlns:a16="http://schemas.microsoft.com/office/drawing/2014/main" id="{11D86904-E8A7-EB00-92B5-AC4E08BA4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08" y="1158640"/>
            <a:ext cx="7907087" cy="48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43F988-4EE5-4F06-32EF-3F077018048F}"/>
              </a:ext>
            </a:extLst>
          </p:cNvPr>
          <p:cNvSpPr txBox="1"/>
          <p:nvPr/>
        </p:nvSpPr>
        <p:spPr>
          <a:xfrm>
            <a:off x="338197" y="1682454"/>
            <a:ext cx="351661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Text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Customer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Whole number , Decimal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Quantity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 Time , Date ,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Sales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Birthday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TimeUTC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True / False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Accepted </a:t>
            </a:r>
          </a:p>
        </p:txBody>
      </p:sp>
    </p:spTree>
    <p:extLst>
      <p:ext uri="{BB962C8B-B14F-4D97-AF65-F5344CB8AC3E}">
        <p14:creationId xmlns:p14="http://schemas.microsoft.com/office/powerpoint/2010/main" val="83440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698</Words>
  <Application>Microsoft Macintosh PowerPoint</Application>
  <PresentationFormat>Widescreen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Office Theme</vt:lpstr>
      <vt:lpstr>Power BI Masterclass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Masterclass</dc:title>
  <dc:creator>Nirosha Dissanayaka</dc:creator>
  <cp:lastModifiedBy>Nirosha Dissanayaka</cp:lastModifiedBy>
  <cp:revision>59</cp:revision>
  <dcterms:created xsi:type="dcterms:W3CDTF">2021-10-25T09:03:12Z</dcterms:created>
  <dcterms:modified xsi:type="dcterms:W3CDTF">2023-10-22T16:19:17Z</dcterms:modified>
</cp:coreProperties>
</file>