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2" r:id="rId2"/>
    <p:sldId id="273" r:id="rId3"/>
    <p:sldId id="274" r:id="rId4"/>
    <p:sldId id="275" r:id="rId5"/>
    <p:sldId id="276" r:id="rId6"/>
    <p:sldId id="277" r:id="rId7"/>
    <p:sldId id="28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 of </a:t>
            </a:r>
            <a:br>
              <a:rPr lang="en-US" dirty="0"/>
            </a:br>
            <a:r>
              <a:rPr lang="en-US" dirty="0"/>
              <a:t>Earnings Call Transcripts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-Team 5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3939-A8B3-4A38-AF5C-70F54304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0073"/>
            <a:ext cx="10972800" cy="4389120"/>
          </a:xfrm>
        </p:spPr>
        <p:txBody>
          <a:bodyPr/>
          <a:lstStyle/>
          <a:p>
            <a:r>
              <a:rPr lang="en-US" dirty="0"/>
              <a:t>Azure Text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B8CB8-15FD-492C-9055-B1D59BBC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1595540"/>
            <a:ext cx="10242755" cy="2194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46AD4-D30F-458B-BB9E-2D100C5542CA}"/>
              </a:ext>
            </a:extLst>
          </p:cNvPr>
          <p:cNvSpPr txBox="1"/>
          <p:nvPr/>
        </p:nvSpPr>
        <p:spPr>
          <a:xfrm>
            <a:off x="766916" y="4041058"/>
            <a:ext cx="10080523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Gives a Score between 0 and 1; 0.5 being neutral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FD16F-98AC-4C8E-98FB-A146412D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169" y="5012301"/>
            <a:ext cx="2228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3CEF-753A-4052-848D-C0948922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4" y="866222"/>
            <a:ext cx="10972800" cy="4389120"/>
          </a:xfrm>
        </p:spPr>
        <p:txBody>
          <a:bodyPr/>
          <a:lstStyle/>
          <a:p>
            <a:r>
              <a:rPr lang="en-US" dirty="0"/>
              <a:t>AWS Comprehend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9EDBF-6FE6-4226-9604-ED50FF43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6" y="1943100"/>
            <a:ext cx="1077277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D7A76-7DC0-4376-B614-C7B7F2EC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602658"/>
            <a:ext cx="10919491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74FD3-85D2-498F-A854-40C821529AA7}"/>
              </a:ext>
            </a:extLst>
          </p:cNvPr>
          <p:cNvSpPr txBox="1"/>
          <p:nvPr/>
        </p:nvSpPr>
        <p:spPr>
          <a:xfrm>
            <a:off x="626037" y="3603507"/>
            <a:ext cx="8576187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a numeric score as well as a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is used for the mean and label for individual API 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4F25A-1A46-443D-A9D8-8D50501F9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89" y="4606114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7B5C-3193-47D1-9973-A268ECF5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Auto-ML Model trained on API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A948-7940-4B3A-8AFA-CC686B43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574F9-02E7-4EA3-B628-EA1B12D6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5" y="2400152"/>
            <a:ext cx="3381375" cy="27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52F2C-AB13-414B-928B-DC36169D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407" y="1935163"/>
            <a:ext cx="883118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9A5CD-7DB1-40EC-B928-9DD69D1C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7" y="1783019"/>
            <a:ext cx="1041082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44C35-F9D3-4AA1-8309-99DD4E5D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7" y="3591232"/>
            <a:ext cx="11135032" cy="1995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C7B03-786D-49F6-A58E-749DD4DD2924}"/>
              </a:ext>
            </a:extLst>
          </p:cNvPr>
          <p:cNvSpPr txBox="1"/>
          <p:nvPr/>
        </p:nvSpPr>
        <p:spPr>
          <a:xfrm>
            <a:off x="626807" y="961602"/>
            <a:ext cx="5029200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TPOT</a:t>
            </a:r>
          </a:p>
        </p:txBody>
      </p:sp>
    </p:spTree>
    <p:extLst>
      <p:ext uri="{BB962C8B-B14F-4D97-AF65-F5344CB8AC3E}">
        <p14:creationId xmlns:p14="http://schemas.microsoft.com/office/powerpoint/2010/main" val="7553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5835-657C-46C5-A000-74945D5A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H2O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46E34-C45C-40F2-83A3-AAC9704A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85" y="2861187"/>
            <a:ext cx="10176830" cy="3463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2241A-083E-41DE-9A73-C5FF1C76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703"/>
            <a:ext cx="11481619" cy="1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 model </a:t>
            </a:r>
          </a:p>
          <a:p>
            <a:r>
              <a:rPr lang="en-US" dirty="0"/>
              <a:t>Word embeddings (GLOVE)</a:t>
            </a:r>
          </a:p>
          <a:p>
            <a:r>
              <a:rPr lang="en-US" dirty="0"/>
              <a:t>RNN</a:t>
            </a:r>
          </a:p>
          <a:p>
            <a:r>
              <a:rPr lang="en-US" dirty="0"/>
              <a:t>Mean of the APIs (Azure, AWS, GCP, Watson)</a:t>
            </a:r>
          </a:p>
          <a:p>
            <a:r>
              <a:rPr lang="en-US" dirty="0"/>
              <a:t>Auto-ML model trained with the data from the APIs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316F8FD8-A47F-4D48-A985-119B2E94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929" b="-3929"/>
          <a:stretch>
            <a:fillRect/>
          </a:stretch>
        </p:blipFill>
        <p:spPr>
          <a:xfrm>
            <a:off x="779209" y="1935480"/>
            <a:ext cx="9194132" cy="3677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79EE7-6C0E-49CE-9338-24DB6969068E}"/>
              </a:ext>
            </a:extLst>
          </p:cNvPr>
          <p:cNvSpPr txBox="1"/>
          <p:nvPr/>
        </p:nvSpPr>
        <p:spPr>
          <a:xfrm flipH="1">
            <a:off x="1395074" y="5793063"/>
            <a:ext cx="80365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Accuracy on Financial Data </a:t>
            </a:r>
            <a:r>
              <a:rPr lang="mr-IN" dirty="0"/>
              <a:t>~ </a:t>
            </a:r>
            <a:r>
              <a:rPr lang="en-US" dirty="0"/>
              <a:t>64%, Accuracy on IMDB Data - ~90%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(GLOVE)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/>
          <a:p>
            <a:r>
              <a:rPr lang="en-US" dirty="0"/>
              <a:t>Model Architecture  And Confusion Matrix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948DE-D8CE-4AE0-895E-FA21A9E2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6" y="2418736"/>
            <a:ext cx="5117781" cy="2057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D3E2C-1630-405E-BA90-51AE5DBE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76" y="2890837"/>
            <a:ext cx="1504950" cy="10763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D54238-5ED1-4743-AAF8-56F6472E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63526"/>
              </p:ext>
            </p:extLst>
          </p:nvPr>
        </p:nvGraphicFramePr>
        <p:xfrm>
          <a:off x="7307210" y="2519997"/>
          <a:ext cx="175567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499">
                  <a:extLst>
                    <a:ext uri="{9D8B030D-6E8A-4147-A177-3AD203B41FA5}">
                      <a16:colId xmlns:a16="http://schemas.microsoft.com/office/drawing/2014/main" val="3636476994"/>
                    </a:ext>
                  </a:extLst>
                </a:gridCol>
                <a:gridCol w="797272">
                  <a:extLst>
                    <a:ext uri="{9D8B030D-6E8A-4147-A177-3AD203B41FA5}">
                      <a16:colId xmlns:a16="http://schemas.microsoft.com/office/drawing/2014/main" val="3910999018"/>
                    </a:ext>
                  </a:extLst>
                </a:gridCol>
                <a:gridCol w="449903">
                  <a:extLst>
                    <a:ext uri="{9D8B030D-6E8A-4147-A177-3AD203B41FA5}">
                      <a16:colId xmlns:a16="http://schemas.microsoft.com/office/drawing/2014/main" val="1873214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46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9DB099-14C0-4299-BB31-333752FCB367}"/>
              </a:ext>
            </a:extLst>
          </p:cNvPr>
          <p:cNvSpPr txBox="1"/>
          <p:nvPr/>
        </p:nvSpPr>
        <p:spPr>
          <a:xfrm>
            <a:off x="671052" y="5014452"/>
            <a:ext cx="971181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we can see in the confusion matrix, the model is biased towards POSITIVE sentiment as was the training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EBF58-A4EB-4B01-8D85-54C8ECF5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93" y="4216349"/>
            <a:ext cx="39147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(IMDB dataset)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Architecture and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6FF54-9BAB-4D62-838B-EC6BB7DC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8" y="2403985"/>
            <a:ext cx="6753885" cy="32225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623E2BA-5928-4D50-92DF-ABF1BFBA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28" y="5824228"/>
            <a:ext cx="109728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loss: 0.2733 -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0.8892 -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0.3314 -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val_acc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0.8614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25B03-E02E-4F83-A98E-CD9FD2FE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809" y="3487996"/>
            <a:ext cx="1504950" cy="6953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1C834E-B8DD-493B-83CF-59EB487FB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43226"/>
              </p:ext>
            </p:extLst>
          </p:nvPr>
        </p:nvGraphicFramePr>
        <p:xfrm>
          <a:off x="8408527" y="3046951"/>
          <a:ext cx="155923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9616">
                  <a:extLst>
                    <a:ext uri="{9D8B030D-6E8A-4147-A177-3AD203B41FA5}">
                      <a16:colId xmlns:a16="http://schemas.microsoft.com/office/drawing/2014/main" val="3063667759"/>
                    </a:ext>
                  </a:extLst>
                </a:gridCol>
                <a:gridCol w="779616">
                  <a:extLst>
                    <a:ext uri="{9D8B030D-6E8A-4147-A177-3AD203B41FA5}">
                      <a16:colId xmlns:a16="http://schemas.microsoft.com/office/drawing/2014/main" val="12601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346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3F5B2A-E593-47AB-8E6B-193A63A79DCE}"/>
              </a:ext>
            </a:extLst>
          </p:cNvPr>
          <p:cNvSpPr txBox="1"/>
          <p:nvPr/>
        </p:nvSpPr>
        <p:spPr>
          <a:xfrm>
            <a:off x="840658" y="6153912"/>
            <a:ext cx="1033124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model trained on IMDB dataset with 86% validation accuracy performs poorly on the Transcript Data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B8A62-8DFD-4558-865C-D436C122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38" y="1935163"/>
            <a:ext cx="7612233" cy="444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DB32F-2CFA-4E55-97F8-469DA605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2" y="2983168"/>
            <a:ext cx="1819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BFC9A-143A-4701-90A1-AA5AF542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" y="1455620"/>
            <a:ext cx="8686800" cy="443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B708A-2ED8-45EF-8EA2-9EF1703A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332" y="2839067"/>
            <a:ext cx="1504950" cy="6953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B6D30D-57D5-452C-AEC4-5FACA47E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18547"/>
              </p:ext>
            </p:extLst>
          </p:nvPr>
        </p:nvGraphicFramePr>
        <p:xfrm>
          <a:off x="9345050" y="2398022"/>
          <a:ext cx="155923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9616">
                  <a:extLst>
                    <a:ext uri="{9D8B030D-6E8A-4147-A177-3AD203B41FA5}">
                      <a16:colId xmlns:a16="http://schemas.microsoft.com/office/drawing/2014/main" val="3063667759"/>
                    </a:ext>
                  </a:extLst>
                </a:gridCol>
                <a:gridCol w="779616">
                  <a:extLst>
                    <a:ext uri="{9D8B030D-6E8A-4147-A177-3AD203B41FA5}">
                      <a16:colId xmlns:a16="http://schemas.microsoft.com/office/drawing/2014/main" val="12601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3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APIs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 Cloud Language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0BA6A-453C-4546-BAA9-AFE4B164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26" y="2494967"/>
            <a:ext cx="7921112" cy="1796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F76C7-7F6C-4D6B-AA03-801906AEFB17}"/>
              </a:ext>
            </a:extLst>
          </p:cNvPr>
          <p:cNvSpPr txBox="1"/>
          <p:nvPr/>
        </p:nvSpPr>
        <p:spPr>
          <a:xfrm>
            <a:off x="707923" y="4365523"/>
            <a:ext cx="9357851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Score ranges from -1 to 1 and is rounded of to the nearest integer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29EDB-E380-4F58-9072-A68D2644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6" y="5264867"/>
            <a:ext cx="2171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47338"/>
            <a:ext cx="10972800" cy="4389120"/>
          </a:xfrm>
        </p:spPr>
        <p:txBody>
          <a:bodyPr/>
          <a:lstStyle/>
          <a:p>
            <a:r>
              <a:rPr lang="en-US" dirty="0"/>
              <a:t>Watson Developer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537C-1E8B-4FAA-8D52-476332DF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5" y="1521542"/>
            <a:ext cx="8576187" cy="20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0BF11-273F-41C9-BB6D-1C03AB19A1CA}"/>
              </a:ext>
            </a:extLst>
          </p:cNvPr>
          <p:cNvSpPr txBox="1"/>
          <p:nvPr/>
        </p:nvSpPr>
        <p:spPr>
          <a:xfrm>
            <a:off x="855405" y="4532094"/>
            <a:ext cx="8576187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a numeric score as well as a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is used for the mean and label for individual API 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8B0D0-2CA4-4498-BB0B-BA17549E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5" y="3665990"/>
            <a:ext cx="8576187" cy="86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1DEBE-7504-4383-A537-3133EDD91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888" y="5614834"/>
            <a:ext cx="2200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303</TotalTime>
  <Words>255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Mangal</vt:lpstr>
      <vt:lpstr>Palatino Linotype</vt:lpstr>
      <vt:lpstr>Wingdings 2</vt:lpstr>
      <vt:lpstr>Presentation on brainstorming</vt:lpstr>
      <vt:lpstr>Sentiment Analysis of  Earnings Call Transcripts</vt:lpstr>
      <vt:lpstr>Experiments</vt:lpstr>
      <vt:lpstr>Bag Of Words Model</vt:lpstr>
      <vt:lpstr>Word Embeddings (GLOVE)</vt:lpstr>
      <vt:lpstr>Word Embeddings (IMDB dataset)</vt:lpstr>
      <vt:lpstr>RNN model</vt:lpstr>
      <vt:lpstr>PowerPoint Presentation</vt:lpstr>
      <vt:lpstr>Mean of APIs Model</vt:lpstr>
      <vt:lpstr>PowerPoint Presentation</vt:lpstr>
      <vt:lpstr>PowerPoint Presentation</vt:lpstr>
      <vt:lpstr>PowerPoint Presentation</vt:lpstr>
      <vt:lpstr>Auto-ML Model trained on API Labels</vt:lpstr>
      <vt:lpstr>PowerPoint Presentation</vt:lpstr>
      <vt:lpstr>PowerPoint Presentation</vt:lpstr>
      <vt:lpstr>H2O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 Earnings Call Transcripts</dc:title>
  <dc:creator>Priyesh kaushik</dc:creator>
  <cp:lastModifiedBy>Priyesh kaushik</cp:lastModifiedBy>
  <cp:revision>17</cp:revision>
  <dcterms:created xsi:type="dcterms:W3CDTF">2018-11-30T18:03:24Z</dcterms:created>
  <dcterms:modified xsi:type="dcterms:W3CDTF">2018-11-30T23:06:26Z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