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80" r:id="rId5"/>
    <p:sldId id="258" r:id="rId6"/>
    <p:sldId id="268" r:id="rId7"/>
    <p:sldId id="269" r:id="rId8"/>
    <p:sldId id="266" r:id="rId9"/>
    <p:sldId id="270" r:id="rId10"/>
    <p:sldId id="277" r:id="rId11"/>
    <p:sldId id="271" r:id="rId12"/>
    <p:sldId id="267" r:id="rId13"/>
    <p:sldId id="278" r:id="rId14"/>
    <p:sldId id="281" r:id="rId15"/>
    <p:sldId id="273" r:id="rId16"/>
    <p:sldId id="264"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E00C282-1BCF-4BFA-9445-B2AD1E32ABC0}">
          <p14:sldIdLst>
            <p14:sldId id="256"/>
            <p14:sldId id="279"/>
            <p14:sldId id="257"/>
            <p14:sldId id="280"/>
            <p14:sldId id="258"/>
            <p14:sldId id="268"/>
            <p14:sldId id="269"/>
            <p14:sldId id="266"/>
            <p14:sldId id="270"/>
            <p14:sldId id="277"/>
            <p14:sldId id="271"/>
            <p14:sldId id="267"/>
            <p14:sldId id="278"/>
            <p14:sldId id="281"/>
            <p14:sldId id="273"/>
            <p14:sldId id="264"/>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96" y="1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8:54:55.84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8:54:55.84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8:54:55.84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ACE3-2005-7E64-913C-FB26AAA39E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19A5B9-DBB4-CCF2-3B38-DB3510069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61AD1C-D792-379C-B1B3-2A75C22410FB}"/>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5" name="Footer Placeholder 4">
            <a:extLst>
              <a:ext uri="{FF2B5EF4-FFF2-40B4-BE49-F238E27FC236}">
                <a16:creationId xmlns:a16="http://schemas.microsoft.com/office/drawing/2014/main" id="{888E7C11-73F7-F5DA-CB58-8A5A9B81F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5290D6-705E-B9ED-4298-28E2536A943F}"/>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231840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BAED-6AB7-5E05-28C1-CEB1E4CC16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111303-32B2-8DCC-01A3-19AB4E7D4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9EF41-CB39-0A30-278A-3A4B1AFA464E}"/>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5" name="Footer Placeholder 4">
            <a:extLst>
              <a:ext uri="{FF2B5EF4-FFF2-40B4-BE49-F238E27FC236}">
                <a16:creationId xmlns:a16="http://schemas.microsoft.com/office/drawing/2014/main" id="{E9E65401-E82D-D7B7-67AE-AF848B888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7A82FC-F872-606D-539C-6FF0A7A647A1}"/>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18314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A817EA-FB09-D4A5-F860-C302E892DF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6F484C-6339-388C-0912-693FDD7810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72C7B1-BDA0-4EEB-A2EA-F97FCDF47EC9}"/>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5" name="Footer Placeholder 4">
            <a:extLst>
              <a:ext uri="{FF2B5EF4-FFF2-40B4-BE49-F238E27FC236}">
                <a16:creationId xmlns:a16="http://schemas.microsoft.com/office/drawing/2014/main" id="{70D90F8A-EB37-65E7-C5CA-408E4E6BE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AF02F-A0F1-EB53-7FAF-11DE5BAA1889}"/>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311182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5B9A-882A-0D93-DEEC-7B887D34F4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EE4095-876D-17A7-2BFC-840803FEBB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076EA7-63D7-1AA3-D765-DFE91130931B}"/>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5" name="Footer Placeholder 4">
            <a:extLst>
              <a:ext uri="{FF2B5EF4-FFF2-40B4-BE49-F238E27FC236}">
                <a16:creationId xmlns:a16="http://schemas.microsoft.com/office/drawing/2014/main" id="{030C932D-13AE-9DEB-6376-277A49269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0AA4A-164F-DDA6-283A-465C2FC0DC8F}"/>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6438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5F33-9374-5185-ED12-58F002A52F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0D38F1-A30E-0F0A-6DF5-8429F17A52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EED1B9-3138-D895-9421-5F7A78A48CBC}"/>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5" name="Footer Placeholder 4">
            <a:extLst>
              <a:ext uri="{FF2B5EF4-FFF2-40B4-BE49-F238E27FC236}">
                <a16:creationId xmlns:a16="http://schemas.microsoft.com/office/drawing/2014/main" id="{340A300D-0E7D-045D-3705-FBC687D49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02437-4A7B-D78C-0507-7F5974AAA617}"/>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61478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82B9-D82F-61F4-0F2D-C221F76492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796E23-075F-2E29-D23E-F84946EB3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F29F39-E933-DF9D-FE1D-0C8AA11E6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8B0C26-3A11-8662-11ED-AE4093AE1E99}"/>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6" name="Footer Placeholder 5">
            <a:extLst>
              <a:ext uri="{FF2B5EF4-FFF2-40B4-BE49-F238E27FC236}">
                <a16:creationId xmlns:a16="http://schemas.microsoft.com/office/drawing/2014/main" id="{DA966979-675D-8830-8806-B5974C9F3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6F39B4-9F2C-D8F2-12C6-3CA2DB91B7AA}"/>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279131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4A24-EE9A-DDD6-8150-51B6FB5985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9AC2D-69AF-FF6C-0E5A-E88EF98BAD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75099-3397-8CE7-F0C1-B96FB5978E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66D084-49A6-5DC0-49AF-C93199A0B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39AA7F-A2D8-5043-2373-6BE39543FA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CE53DC-A248-5D47-27DD-C2CE14AFB801}"/>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8" name="Footer Placeholder 7">
            <a:extLst>
              <a:ext uri="{FF2B5EF4-FFF2-40B4-BE49-F238E27FC236}">
                <a16:creationId xmlns:a16="http://schemas.microsoft.com/office/drawing/2014/main" id="{C5E7AA2A-ED65-3F4D-FC1D-2C252B21C6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CDD434-4D8E-2C39-CA28-2C600EDCAA9E}"/>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64350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6807-7AAB-26EE-0542-6541F70CB6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20A8EE-EE18-69FE-3780-3CEBF5079E0F}"/>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4" name="Footer Placeholder 3">
            <a:extLst>
              <a:ext uri="{FF2B5EF4-FFF2-40B4-BE49-F238E27FC236}">
                <a16:creationId xmlns:a16="http://schemas.microsoft.com/office/drawing/2014/main" id="{FABEFE74-E6FA-9FCA-1D34-2044621108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ABF441-6D88-E8C2-8922-77C6386480EB}"/>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422176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304E8-576E-58D4-C9C6-7DB66CBDC5C6}"/>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3" name="Footer Placeholder 2">
            <a:extLst>
              <a:ext uri="{FF2B5EF4-FFF2-40B4-BE49-F238E27FC236}">
                <a16:creationId xmlns:a16="http://schemas.microsoft.com/office/drawing/2014/main" id="{EC638E71-7051-3EF5-A483-20E2284741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BA705A-0B14-7C34-7D6A-D0249C236565}"/>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357241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F377-757A-A744-C4D8-131E21BF2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BAA7A9-1DFB-3327-ED8F-F1A70436A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D3EEFC-CAE0-B43F-A1D9-686FAD2F7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5027C-0F70-183B-7478-B81EC8440649}"/>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6" name="Footer Placeholder 5">
            <a:extLst>
              <a:ext uri="{FF2B5EF4-FFF2-40B4-BE49-F238E27FC236}">
                <a16:creationId xmlns:a16="http://schemas.microsoft.com/office/drawing/2014/main" id="{58549A4D-26E5-4C30-189E-62E9BC0E2C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2B8F1C-6FBD-076B-7083-39BFBEC1D886}"/>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1210112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6D05-CDFB-F1BC-C05C-04F4DA79A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21F86E-015A-8C53-B0C1-A70433B04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4BA5AE-9E04-2AFC-F6C6-82116B031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62DD2-7859-3676-0264-2265B0A8100C}"/>
              </a:ext>
            </a:extLst>
          </p:cNvPr>
          <p:cNvSpPr>
            <a:spLocks noGrp="1"/>
          </p:cNvSpPr>
          <p:nvPr>
            <p:ph type="dt" sz="half" idx="10"/>
          </p:nvPr>
        </p:nvSpPr>
        <p:spPr/>
        <p:txBody>
          <a:bodyPr/>
          <a:lstStyle/>
          <a:p>
            <a:fld id="{5261A988-3845-4AF1-B899-589BA0AF0417}" type="datetimeFigureOut">
              <a:rPr lang="en-IN" smtClean="0"/>
              <a:t>25-05-2024</a:t>
            </a:fld>
            <a:endParaRPr lang="en-IN"/>
          </a:p>
        </p:txBody>
      </p:sp>
      <p:sp>
        <p:nvSpPr>
          <p:cNvPr id="6" name="Footer Placeholder 5">
            <a:extLst>
              <a:ext uri="{FF2B5EF4-FFF2-40B4-BE49-F238E27FC236}">
                <a16:creationId xmlns:a16="http://schemas.microsoft.com/office/drawing/2014/main" id="{B810CE52-C6D1-CE1C-44B5-C51E1E0EC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BEE179-4089-638E-46F9-5E845AF1EF06}"/>
              </a:ext>
            </a:extLst>
          </p:cNvPr>
          <p:cNvSpPr>
            <a:spLocks noGrp="1"/>
          </p:cNvSpPr>
          <p:nvPr>
            <p:ph type="sldNum" sz="quarter" idx="12"/>
          </p:nvPr>
        </p:nvSpPr>
        <p:spPr/>
        <p:txBody>
          <a:bodyPr/>
          <a:lstStyle/>
          <a:p>
            <a:fld id="{FBD18EC6-F328-49B7-9DA8-3F045BD9FC00}" type="slidenum">
              <a:rPr lang="en-IN" smtClean="0"/>
              <a:t>‹#›</a:t>
            </a:fld>
            <a:endParaRPr lang="en-IN"/>
          </a:p>
        </p:txBody>
      </p:sp>
    </p:spTree>
    <p:extLst>
      <p:ext uri="{BB962C8B-B14F-4D97-AF65-F5344CB8AC3E}">
        <p14:creationId xmlns:p14="http://schemas.microsoft.com/office/powerpoint/2010/main" val="322987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100000">
              <a:schemeClr val="bg1"/>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72482-10DE-5E7A-2DB2-212C90B36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8E7F2A-414F-9CA0-5782-C28884862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9D0866-CF7C-9A37-A9EA-16BAA0CE5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1A988-3845-4AF1-B899-589BA0AF0417}" type="datetimeFigureOut">
              <a:rPr lang="en-IN" smtClean="0"/>
              <a:t>25-05-2024</a:t>
            </a:fld>
            <a:endParaRPr lang="en-IN"/>
          </a:p>
        </p:txBody>
      </p:sp>
      <p:sp>
        <p:nvSpPr>
          <p:cNvPr id="5" name="Footer Placeholder 4">
            <a:extLst>
              <a:ext uri="{FF2B5EF4-FFF2-40B4-BE49-F238E27FC236}">
                <a16:creationId xmlns:a16="http://schemas.microsoft.com/office/drawing/2014/main" id="{C2531608-6665-C083-0D2E-28585ED46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CD8F2-3504-2054-D704-9EC1E5E446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18EC6-F328-49B7-9DA8-3F045BD9FC00}" type="slidenum">
              <a:rPr lang="en-IN" smtClean="0"/>
              <a:t>‹#›</a:t>
            </a:fld>
            <a:endParaRPr lang="en-IN"/>
          </a:p>
        </p:txBody>
      </p:sp>
    </p:spTree>
    <p:extLst>
      <p:ext uri="{BB962C8B-B14F-4D97-AF65-F5344CB8AC3E}">
        <p14:creationId xmlns:p14="http://schemas.microsoft.com/office/powerpoint/2010/main" val="2960732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link.springer.com/chapter/10.1007/978-3-540-246763_32" TargetMode="External"/><Relationship Id="rId7" Type="http://schemas.openxmlformats.org/officeDocument/2006/relationships/hyperlink" Target="https://ipfs.tech/" TargetMode="External"/><Relationship Id="rId2" Type="http://schemas.openxmlformats.org/officeDocument/2006/relationships/hyperlink" Target="https://arxiv.org/pdf/2304.06032" TargetMode="External"/><Relationship Id="rId1" Type="http://schemas.openxmlformats.org/officeDocument/2006/relationships/slideLayout" Target="../slideLayouts/slideLayout7.xml"/><Relationship Id="rId6" Type="http://schemas.openxmlformats.org/officeDocument/2006/relationships/hyperlink" Target="https://nodejs.org/en" TargetMode="External"/><Relationship Id="rId5" Type="http://schemas.openxmlformats.org/officeDocument/2006/relationships/hyperlink" Target="https://www.pinata.cloud/" TargetMode="External"/><Relationship Id="rId4" Type="http://schemas.openxmlformats.org/officeDocument/2006/relationships/hyperlink" Target="https://dspace.mit.edu/bitstream/handle/1721.1/149957/MIT-LCS-TR-857.pdf?sequence=1&amp;isAllowed=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7.xml"/><Relationship Id="rId9"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DA27E1-D635-6838-4AB3-20BBEF21F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786" y="749974"/>
            <a:ext cx="1614488" cy="1614488"/>
          </a:xfrm>
          <a:prstGeom prst="rect">
            <a:avLst/>
          </a:prstGeom>
        </p:spPr>
      </p:pic>
      <p:sp>
        <p:nvSpPr>
          <p:cNvPr id="10" name="TextBox 9">
            <a:extLst>
              <a:ext uri="{FF2B5EF4-FFF2-40B4-BE49-F238E27FC236}">
                <a16:creationId xmlns:a16="http://schemas.microsoft.com/office/drawing/2014/main" id="{40F9C71A-6229-69BE-B37B-A8D470114451}"/>
              </a:ext>
            </a:extLst>
          </p:cNvPr>
          <p:cNvSpPr txBox="1"/>
          <p:nvPr/>
        </p:nvSpPr>
        <p:spPr>
          <a:xfrm>
            <a:off x="867510" y="165199"/>
            <a:ext cx="1051169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RAJKIYA ENGINEERING COLLEGE BANDA</a:t>
            </a:r>
          </a:p>
        </p:txBody>
      </p:sp>
      <p:sp>
        <p:nvSpPr>
          <p:cNvPr id="11" name="TextBox 10">
            <a:extLst>
              <a:ext uri="{FF2B5EF4-FFF2-40B4-BE49-F238E27FC236}">
                <a16:creationId xmlns:a16="http://schemas.microsoft.com/office/drawing/2014/main" id="{E80DBAF5-2140-0CB6-E272-900539BF89AD}"/>
              </a:ext>
            </a:extLst>
          </p:cNvPr>
          <p:cNvSpPr txBox="1"/>
          <p:nvPr/>
        </p:nvSpPr>
        <p:spPr>
          <a:xfrm>
            <a:off x="1940011" y="2923934"/>
            <a:ext cx="8106032"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Major</a:t>
            </a:r>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Project</a:t>
            </a:r>
          </a:p>
        </p:txBody>
      </p:sp>
      <p:sp>
        <p:nvSpPr>
          <p:cNvPr id="12" name="TextBox 11">
            <a:extLst>
              <a:ext uri="{FF2B5EF4-FFF2-40B4-BE49-F238E27FC236}">
                <a16:creationId xmlns:a16="http://schemas.microsoft.com/office/drawing/2014/main" id="{55A0CCD5-6698-E4B3-A4EA-52495C6170DC}"/>
              </a:ext>
            </a:extLst>
          </p:cNvPr>
          <p:cNvSpPr txBox="1"/>
          <p:nvPr/>
        </p:nvSpPr>
        <p:spPr>
          <a:xfrm>
            <a:off x="420130" y="3498159"/>
            <a:ext cx="1130643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"Verifying Image Authenticity And Recovery By Merkle Tree-Based Mechanism"</a:t>
            </a:r>
            <a:endParaRPr lang="en-IN" sz="2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F85FFC4-72F5-80B5-3218-A57FFE3633CA}"/>
              </a:ext>
            </a:extLst>
          </p:cNvPr>
          <p:cNvSpPr txBox="1"/>
          <p:nvPr/>
        </p:nvSpPr>
        <p:spPr>
          <a:xfrm>
            <a:off x="8863335" y="4617663"/>
            <a:ext cx="2711250"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Guided By – </a:t>
            </a:r>
          </a:p>
          <a:p>
            <a:r>
              <a:rPr lang="en-IN" dirty="0">
                <a:latin typeface="Times New Roman" panose="02020603050405020304" pitchFamily="18" charset="0"/>
                <a:cs typeface="Times New Roman" panose="02020603050405020304" pitchFamily="18" charset="0"/>
              </a:rPr>
              <a:t>Dr. Gyan Singh</a:t>
            </a:r>
          </a:p>
          <a:p>
            <a:r>
              <a:rPr lang="en-IN" dirty="0">
                <a:latin typeface="Times New Roman" panose="02020603050405020304" pitchFamily="18" charset="0"/>
                <a:cs typeface="Times New Roman" panose="02020603050405020304" pitchFamily="18" charset="0"/>
              </a:rPr>
              <a:t>(Assistant Professor)</a:t>
            </a:r>
          </a:p>
        </p:txBody>
      </p:sp>
      <p:sp>
        <p:nvSpPr>
          <p:cNvPr id="14" name="TextBox 13">
            <a:extLst>
              <a:ext uri="{FF2B5EF4-FFF2-40B4-BE49-F238E27FC236}">
                <a16:creationId xmlns:a16="http://schemas.microsoft.com/office/drawing/2014/main" id="{744654A1-553B-5A92-3E50-D9E532F32F34}"/>
              </a:ext>
            </a:extLst>
          </p:cNvPr>
          <p:cNvSpPr txBox="1"/>
          <p:nvPr/>
        </p:nvSpPr>
        <p:spPr>
          <a:xfrm>
            <a:off x="867509" y="4617663"/>
            <a:ext cx="5533291" cy="147732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Presented By – </a:t>
            </a:r>
          </a:p>
          <a:p>
            <a:r>
              <a:rPr lang="en-IN" dirty="0">
                <a:latin typeface="Times New Roman" panose="02020603050405020304" pitchFamily="18" charset="0"/>
                <a:cs typeface="Times New Roman" panose="02020603050405020304" pitchFamily="18" charset="0"/>
              </a:rPr>
              <a:t>Akash Kumar (2007340130007)</a:t>
            </a:r>
          </a:p>
          <a:p>
            <a:r>
              <a:rPr lang="en-IN" dirty="0">
                <a:latin typeface="Times New Roman" panose="02020603050405020304" pitchFamily="18" charset="0"/>
                <a:cs typeface="Times New Roman" panose="02020603050405020304" pitchFamily="18" charset="0"/>
              </a:rPr>
              <a:t>Krishna Pratap Singh (2007340130031)</a:t>
            </a:r>
          </a:p>
          <a:p>
            <a:r>
              <a:rPr lang="en-IN" dirty="0">
                <a:latin typeface="Times New Roman" panose="02020603050405020304" pitchFamily="18" charset="0"/>
                <a:cs typeface="Times New Roman" panose="02020603050405020304" pitchFamily="18" charset="0"/>
              </a:rPr>
              <a:t>Prashant Sharma (2007340130042)</a:t>
            </a:r>
          </a:p>
          <a:p>
            <a:r>
              <a:rPr lang="en-IN" dirty="0">
                <a:latin typeface="Times New Roman" panose="02020603050405020304" pitchFamily="18" charset="0"/>
                <a:cs typeface="Times New Roman" panose="02020603050405020304" pitchFamily="18" charset="0"/>
              </a:rPr>
              <a:t>Sundaram Sharma (2007340130060)</a:t>
            </a:r>
          </a:p>
        </p:txBody>
      </p:sp>
      <p:sp>
        <p:nvSpPr>
          <p:cNvPr id="15" name="TextBox 14">
            <a:extLst>
              <a:ext uri="{FF2B5EF4-FFF2-40B4-BE49-F238E27FC236}">
                <a16:creationId xmlns:a16="http://schemas.microsoft.com/office/drawing/2014/main" id="{E999BECB-B7F3-E802-17D0-3B31181E4675}"/>
              </a:ext>
            </a:extLst>
          </p:cNvPr>
          <p:cNvSpPr txBox="1"/>
          <p:nvPr/>
        </p:nvSpPr>
        <p:spPr>
          <a:xfrm>
            <a:off x="867509" y="2412325"/>
            <a:ext cx="1051169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Department of Information Technology</a:t>
            </a:r>
          </a:p>
        </p:txBody>
      </p:sp>
    </p:spTree>
    <p:extLst>
      <p:ext uri="{BB962C8B-B14F-4D97-AF65-F5344CB8AC3E}">
        <p14:creationId xmlns:p14="http://schemas.microsoft.com/office/powerpoint/2010/main" val="2373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9E90BD-C9C1-D507-3E76-4DD056E7C0C4}"/>
              </a:ext>
            </a:extLst>
          </p:cNvPr>
          <p:cNvSpPr txBox="1"/>
          <p:nvPr/>
        </p:nvSpPr>
        <p:spPr>
          <a:xfrm>
            <a:off x="803189" y="433906"/>
            <a:ext cx="10873945"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Project Methodology</a:t>
            </a:r>
          </a:p>
        </p:txBody>
      </p:sp>
      <p:sp>
        <p:nvSpPr>
          <p:cNvPr id="11" name="TextBox 10">
            <a:extLst>
              <a:ext uri="{FF2B5EF4-FFF2-40B4-BE49-F238E27FC236}">
                <a16:creationId xmlns:a16="http://schemas.microsoft.com/office/drawing/2014/main" id="{C7B74F3A-E8CA-3AA5-EA94-A30872C99D19}"/>
              </a:ext>
            </a:extLst>
          </p:cNvPr>
          <p:cNvSpPr txBox="1"/>
          <p:nvPr/>
        </p:nvSpPr>
        <p:spPr>
          <a:xfrm>
            <a:off x="1112108" y="1655796"/>
            <a:ext cx="9712411" cy="1815882"/>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Step 4: </a:t>
            </a:r>
            <a:r>
              <a:rPr lang="en-IN" sz="2800" dirty="0">
                <a:latin typeface="Times New Roman" panose="02020603050405020304" pitchFamily="18" charset="0"/>
                <a:cs typeface="Times New Roman" panose="02020603050405020304" pitchFamily="18" charset="0"/>
              </a:rPr>
              <a:t>After encryption of block of image we upload these block of pixels into IPFS( Inter-Planetary file system) as distributed data storage.</a:t>
            </a:r>
          </a:p>
          <a:p>
            <a:endParaRPr lang="en-IN" sz="28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B85EC47-43A3-4AA7-C337-E4ED039B42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6789" t="44163" r="269"/>
          <a:stretch/>
        </p:blipFill>
        <p:spPr>
          <a:xfrm>
            <a:off x="3113903" y="3609883"/>
            <a:ext cx="5412260" cy="2074241"/>
          </a:xfrm>
          <a:prstGeom prst="rect">
            <a:avLst/>
          </a:prstGeom>
        </p:spPr>
      </p:pic>
    </p:spTree>
    <p:extLst>
      <p:ext uri="{BB962C8B-B14F-4D97-AF65-F5344CB8AC3E}">
        <p14:creationId xmlns:p14="http://schemas.microsoft.com/office/powerpoint/2010/main" val="198270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D962D3-0530-BB24-9A81-C015CFD3A970}"/>
              </a:ext>
            </a:extLst>
          </p:cNvPr>
          <p:cNvSpPr txBox="1"/>
          <p:nvPr/>
        </p:nvSpPr>
        <p:spPr>
          <a:xfrm>
            <a:off x="887047" y="117230"/>
            <a:ext cx="10629450" cy="984885"/>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Project Methodology </a:t>
            </a:r>
          </a:p>
          <a:p>
            <a:pPr algn="ct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C6CC4C-9783-6F7D-CFA8-83362F77F60D}"/>
              </a:ext>
            </a:extLst>
          </p:cNvPr>
          <p:cNvSpPr txBox="1"/>
          <p:nvPr/>
        </p:nvSpPr>
        <p:spPr>
          <a:xfrm>
            <a:off x="887046" y="1155220"/>
            <a:ext cx="10417908" cy="1384995"/>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Step 5: </a:t>
            </a:r>
            <a:r>
              <a:rPr lang="en-IN" sz="2800" dirty="0">
                <a:latin typeface="Times New Roman" panose="02020603050405020304" pitchFamily="18" charset="0"/>
                <a:cs typeface="Times New Roman" panose="02020603050405020304" pitchFamily="18" charset="0"/>
              </a:rPr>
              <a:t>In IPFS (inter planetary file system) some operations are performed on encrypted blocks and it give result in the form of </a:t>
            </a:r>
            <a:r>
              <a:rPr lang="en-IN" sz="2800" dirty="0" err="1">
                <a:latin typeface="Times New Roman" panose="02020603050405020304" pitchFamily="18" charset="0"/>
                <a:cs typeface="Times New Roman" panose="02020603050405020304" pitchFamily="18" charset="0"/>
              </a:rPr>
              <a:t>cid’s</a:t>
            </a:r>
            <a:r>
              <a:rPr lang="en-IN" sz="2800" dirty="0">
                <a:latin typeface="Times New Roman" panose="02020603050405020304" pitchFamily="18" charset="0"/>
                <a:cs typeface="Times New Roman" panose="02020603050405020304" pitchFamily="18" charset="0"/>
              </a:rPr>
              <a:t> of those blocks.</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9426EF7-91A1-AA7C-53E0-ED6D6FDF8D26}"/>
                  </a:ext>
                </a:extLst>
              </p14:cNvPr>
              <p14:cNvContentPartPr/>
              <p14:nvPr/>
            </p14:nvContentPartPr>
            <p14:xfrm>
              <a:off x="1406766" y="742243"/>
              <a:ext cx="360" cy="360"/>
            </p14:xfrm>
          </p:contentPart>
        </mc:Choice>
        <mc:Fallback xmlns="">
          <p:pic>
            <p:nvPicPr>
              <p:cNvPr id="8" name="Ink 7">
                <a:extLst>
                  <a:ext uri="{FF2B5EF4-FFF2-40B4-BE49-F238E27FC236}">
                    <a16:creationId xmlns:a16="http://schemas.microsoft.com/office/drawing/2014/main" id="{A9426EF7-91A1-AA7C-53E0-ED6D6FDF8D26}"/>
                  </a:ext>
                </a:extLst>
              </p:cNvPr>
              <p:cNvPicPr/>
              <p:nvPr/>
            </p:nvPicPr>
            <p:blipFill>
              <a:blip r:embed="rId3"/>
              <a:stretch>
                <a:fillRect/>
              </a:stretch>
            </p:blipFill>
            <p:spPr>
              <a:xfrm>
                <a:off x="1343766" y="679243"/>
                <a:ext cx="126000" cy="126000"/>
              </a:xfrm>
              <a:prstGeom prst="rect">
                <a:avLst/>
              </a:prstGeom>
            </p:spPr>
          </p:pic>
        </mc:Fallback>
      </mc:AlternateContent>
      <p:pic>
        <p:nvPicPr>
          <p:cNvPr id="6" name="Picture 5">
            <a:extLst>
              <a:ext uri="{FF2B5EF4-FFF2-40B4-BE49-F238E27FC236}">
                <a16:creationId xmlns:a16="http://schemas.microsoft.com/office/drawing/2014/main" id="{7ABE9AFD-6931-3159-67B0-838C86D4518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8161" y="2897661"/>
            <a:ext cx="7809471" cy="3070654"/>
          </a:xfrm>
          <a:prstGeom prst="rect">
            <a:avLst/>
          </a:prstGeom>
        </p:spPr>
      </p:pic>
    </p:spTree>
    <p:extLst>
      <p:ext uri="{BB962C8B-B14F-4D97-AF65-F5344CB8AC3E}">
        <p14:creationId xmlns:p14="http://schemas.microsoft.com/office/powerpoint/2010/main" val="276396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9B0D83-335F-0260-81A9-D605B73A8474}"/>
              </a:ext>
            </a:extLst>
          </p:cNvPr>
          <p:cNvSpPr txBox="1"/>
          <p:nvPr/>
        </p:nvSpPr>
        <p:spPr>
          <a:xfrm>
            <a:off x="741406" y="1033565"/>
            <a:ext cx="10372634" cy="4832092"/>
          </a:xfrm>
          <a:prstGeom prst="rect">
            <a:avLst/>
          </a:prstGeom>
          <a:noFill/>
        </p:spPr>
        <p:txBody>
          <a:bodyPr wrap="square" rtlCol="0">
            <a:spAutoFit/>
          </a:bodyPr>
          <a:lstStyle/>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6: </a:t>
            </a:r>
            <a:r>
              <a:rPr lang="en-IN" sz="2800" dirty="0">
                <a:latin typeface="Times New Roman" panose="02020603050405020304" pitchFamily="18" charset="0"/>
                <a:cs typeface="Times New Roman" panose="02020603050405020304" pitchFamily="18" charset="0"/>
              </a:rPr>
              <a:t>In this step, we compare the transactions of real image and damaged image. We found that </a:t>
            </a:r>
            <a:r>
              <a:rPr lang="en-IN" sz="2800" dirty="0" err="1">
                <a:latin typeface="Times New Roman" panose="02020603050405020304" pitchFamily="18" charset="0"/>
                <a:cs typeface="Times New Roman" panose="02020603050405020304" pitchFamily="18" charset="0"/>
              </a:rPr>
              <a:t>cid’s</a:t>
            </a:r>
            <a:r>
              <a:rPr lang="en-IN" sz="2800" dirty="0">
                <a:latin typeface="Times New Roman" panose="02020603050405020304" pitchFamily="18" charset="0"/>
                <a:cs typeface="Times New Roman" panose="02020603050405020304" pitchFamily="18" charset="0"/>
              </a:rPr>
              <a:t> of these two images are different. </a:t>
            </a: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7: </a:t>
            </a:r>
            <a:r>
              <a:rPr lang="en-IN" sz="2800" dirty="0">
                <a:latin typeface="Times New Roman" panose="02020603050405020304" pitchFamily="18" charset="0"/>
                <a:cs typeface="Times New Roman" panose="02020603050405020304" pitchFamily="18" charset="0"/>
              </a:rPr>
              <a:t>In this step, we fetch encrypted blocks of image from </a:t>
            </a:r>
            <a:r>
              <a:rPr lang="en-IN" sz="2800" dirty="0" err="1">
                <a:latin typeface="Times New Roman" panose="02020603050405020304" pitchFamily="18" charset="0"/>
                <a:cs typeface="Times New Roman" panose="02020603050405020304" pitchFamily="18" charset="0"/>
              </a:rPr>
              <a:t>cid’s</a:t>
            </a:r>
            <a:r>
              <a:rPr lang="en-IN" sz="2800" dirty="0">
                <a:latin typeface="Times New Roman" panose="02020603050405020304" pitchFamily="18" charset="0"/>
                <a:cs typeface="Times New Roman" panose="02020603050405020304" pitchFamily="18" charset="0"/>
              </a:rPr>
              <a:t>. </a:t>
            </a: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8: </a:t>
            </a:r>
            <a:r>
              <a:rPr lang="en-IN" sz="2800" dirty="0">
                <a:latin typeface="Times New Roman" panose="02020603050405020304" pitchFamily="18" charset="0"/>
                <a:cs typeface="Times New Roman" panose="02020603050405020304" pitchFamily="18" charset="0"/>
              </a:rPr>
              <a:t>In this step, we use AES 256 decryption technique to decrypt the blocks of image(We get them from fetching process) and get decrypted blocks of image.</a:t>
            </a:r>
          </a:p>
          <a:p>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AF8A9A4-32BC-D814-8054-64250607534D}"/>
              </a:ext>
            </a:extLst>
          </p:cNvPr>
          <p:cNvSpPr txBox="1"/>
          <p:nvPr/>
        </p:nvSpPr>
        <p:spPr>
          <a:xfrm>
            <a:off x="741406" y="325679"/>
            <a:ext cx="10709188"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Project Methodology</a:t>
            </a:r>
          </a:p>
        </p:txBody>
      </p:sp>
    </p:spTree>
    <p:extLst>
      <p:ext uri="{BB962C8B-B14F-4D97-AF65-F5344CB8AC3E}">
        <p14:creationId xmlns:p14="http://schemas.microsoft.com/office/powerpoint/2010/main" val="302573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3A8E-0A7C-F784-7751-0B391B6D6AE2}"/>
              </a:ext>
            </a:extLst>
          </p:cNvPr>
          <p:cNvSpPr txBox="1"/>
          <p:nvPr/>
        </p:nvSpPr>
        <p:spPr>
          <a:xfrm>
            <a:off x="1173892" y="1260394"/>
            <a:ext cx="9873049" cy="3970318"/>
          </a:xfrm>
          <a:prstGeom prst="rect">
            <a:avLst/>
          </a:prstGeom>
          <a:noFill/>
        </p:spPr>
        <p:txBody>
          <a:bodyPr wrap="square" rtlCol="0">
            <a:spAutoFit/>
          </a:bodyPr>
          <a:lstStyle/>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9: </a:t>
            </a:r>
            <a:r>
              <a:rPr lang="en-IN" sz="2800" dirty="0">
                <a:latin typeface="Times New Roman" panose="02020603050405020304" pitchFamily="18" charset="0"/>
                <a:cs typeface="Times New Roman" panose="02020603050405020304" pitchFamily="18" charset="0"/>
              </a:rPr>
              <a:t>In this step, if there is change in cid’s than we highlight the damaged blocks of image otherwise blocks remains same.</a:t>
            </a: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10: </a:t>
            </a:r>
            <a:r>
              <a:rPr lang="en-IN" sz="2800" dirty="0">
                <a:latin typeface="Times New Roman" panose="02020603050405020304" pitchFamily="18" charset="0"/>
                <a:cs typeface="Times New Roman" panose="02020603050405020304" pitchFamily="18" charset="0"/>
              </a:rPr>
              <a:t>In this step, we convert those decrypted blocks of image into image by using image processing libraries.</a:t>
            </a:r>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11: </a:t>
            </a:r>
            <a:r>
              <a:rPr lang="en-IN" sz="2800" dirty="0">
                <a:latin typeface="Times New Roman" panose="02020603050405020304" pitchFamily="18" charset="0"/>
                <a:cs typeface="Times New Roman" panose="02020603050405020304" pitchFamily="18" charset="0"/>
              </a:rPr>
              <a:t>The user gets the result of identifying damaged image on the screen of interface, in which damaged blocks are highlighted. </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95197EC-C1A1-73CB-F080-FA61E4E5293A}"/>
              </a:ext>
            </a:extLst>
          </p:cNvPr>
          <p:cNvSpPr txBox="1"/>
          <p:nvPr/>
        </p:nvSpPr>
        <p:spPr>
          <a:xfrm>
            <a:off x="902043" y="358346"/>
            <a:ext cx="10243751"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Project Methodology</a:t>
            </a:r>
          </a:p>
        </p:txBody>
      </p:sp>
    </p:spTree>
    <p:extLst>
      <p:ext uri="{BB962C8B-B14F-4D97-AF65-F5344CB8AC3E}">
        <p14:creationId xmlns:p14="http://schemas.microsoft.com/office/powerpoint/2010/main" val="217806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EA8EE-EBF9-4A31-729F-FA9A74370074}"/>
              </a:ext>
            </a:extLst>
          </p:cNvPr>
          <p:cNvSpPr txBox="1"/>
          <p:nvPr/>
        </p:nvSpPr>
        <p:spPr>
          <a:xfrm>
            <a:off x="432486" y="92724"/>
            <a:ext cx="11331145"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Work Flow Chart (Image Verification)</a:t>
            </a:r>
          </a:p>
        </p:txBody>
      </p:sp>
      <p:sp>
        <p:nvSpPr>
          <p:cNvPr id="4" name="Oval 3">
            <a:extLst>
              <a:ext uri="{FF2B5EF4-FFF2-40B4-BE49-F238E27FC236}">
                <a16:creationId xmlns:a16="http://schemas.microsoft.com/office/drawing/2014/main" id="{6DF64D1E-7134-F5BC-8DFF-CC5FF17DED15}"/>
              </a:ext>
            </a:extLst>
          </p:cNvPr>
          <p:cNvSpPr/>
          <p:nvPr/>
        </p:nvSpPr>
        <p:spPr>
          <a:xfrm>
            <a:off x="5090984" y="1064737"/>
            <a:ext cx="1309816" cy="457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Start</a:t>
            </a:r>
          </a:p>
        </p:txBody>
      </p:sp>
      <p:sp>
        <p:nvSpPr>
          <p:cNvPr id="5" name="Rectangle 4">
            <a:extLst>
              <a:ext uri="{FF2B5EF4-FFF2-40B4-BE49-F238E27FC236}">
                <a16:creationId xmlns:a16="http://schemas.microsoft.com/office/drawing/2014/main" id="{FE256F8E-2F03-F328-5953-BE78EBF77229}"/>
              </a:ext>
            </a:extLst>
          </p:cNvPr>
          <p:cNvSpPr/>
          <p:nvPr/>
        </p:nvSpPr>
        <p:spPr>
          <a:xfrm>
            <a:off x="4769707" y="2971800"/>
            <a:ext cx="1878227"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Generate Merkle tree of image</a:t>
            </a:r>
          </a:p>
        </p:txBody>
      </p:sp>
      <p:sp>
        <p:nvSpPr>
          <p:cNvPr id="6" name="Rectangle 5">
            <a:extLst>
              <a:ext uri="{FF2B5EF4-FFF2-40B4-BE49-F238E27FC236}">
                <a16:creationId xmlns:a16="http://schemas.microsoft.com/office/drawing/2014/main" id="{BFD75CA3-2C4D-BD4D-4E52-B3B4E7122037}"/>
              </a:ext>
            </a:extLst>
          </p:cNvPr>
          <p:cNvSpPr/>
          <p:nvPr/>
        </p:nvSpPr>
        <p:spPr>
          <a:xfrm>
            <a:off x="1699051" y="4240941"/>
            <a:ext cx="1470455" cy="4386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Get merkle root of original image </a:t>
            </a:r>
          </a:p>
        </p:txBody>
      </p:sp>
      <p:sp>
        <p:nvSpPr>
          <p:cNvPr id="7" name="Flowchart: Data 6">
            <a:extLst>
              <a:ext uri="{FF2B5EF4-FFF2-40B4-BE49-F238E27FC236}">
                <a16:creationId xmlns:a16="http://schemas.microsoft.com/office/drawing/2014/main" id="{9999D6CC-2037-8F1E-4CF7-F2A87E342EC2}"/>
              </a:ext>
            </a:extLst>
          </p:cNvPr>
          <p:cNvSpPr/>
          <p:nvPr/>
        </p:nvSpPr>
        <p:spPr>
          <a:xfrm>
            <a:off x="8608541" y="4172979"/>
            <a:ext cx="2129480" cy="580769"/>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Image is altered</a:t>
            </a:r>
          </a:p>
        </p:txBody>
      </p:sp>
      <p:sp>
        <p:nvSpPr>
          <p:cNvPr id="9" name="Flowchart: Data 8">
            <a:extLst>
              <a:ext uri="{FF2B5EF4-FFF2-40B4-BE49-F238E27FC236}">
                <a16:creationId xmlns:a16="http://schemas.microsoft.com/office/drawing/2014/main" id="{4D5AAA20-86B5-88D5-B8A3-A5199898F4A8}"/>
              </a:ext>
            </a:extLst>
          </p:cNvPr>
          <p:cNvSpPr/>
          <p:nvPr/>
        </p:nvSpPr>
        <p:spPr>
          <a:xfrm>
            <a:off x="4824283" y="5358721"/>
            <a:ext cx="2129480" cy="45720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Image is not altered</a:t>
            </a:r>
          </a:p>
        </p:txBody>
      </p:sp>
      <p:sp>
        <p:nvSpPr>
          <p:cNvPr id="10" name="Flowchart: Data 9">
            <a:extLst>
              <a:ext uri="{FF2B5EF4-FFF2-40B4-BE49-F238E27FC236}">
                <a16:creationId xmlns:a16="http://schemas.microsoft.com/office/drawing/2014/main" id="{86CE1D39-1555-4F18-1A23-B817D91E603C}"/>
              </a:ext>
            </a:extLst>
          </p:cNvPr>
          <p:cNvSpPr/>
          <p:nvPr/>
        </p:nvSpPr>
        <p:spPr>
          <a:xfrm>
            <a:off x="4621428" y="1862777"/>
            <a:ext cx="2129480" cy="580769"/>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Get image from user</a:t>
            </a:r>
          </a:p>
        </p:txBody>
      </p:sp>
      <p:sp>
        <p:nvSpPr>
          <p:cNvPr id="12" name="Flowchart: Decision 11">
            <a:extLst>
              <a:ext uri="{FF2B5EF4-FFF2-40B4-BE49-F238E27FC236}">
                <a16:creationId xmlns:a16="http://schemas.microsoft.com/office/drawing/2014/main" id="{22C51DC0-A6F9-0C2C-AD6A-337FAF5BA3B5}"/>
              </a:ext>
            </a:extLst>
          </p:cNvPr>
          <p:cNvSpPr/>
          <p:nvPr/>
        </p:nvSpPr>
        <p:spPr>
          <a:xfrm>
            <a:off x="4646137" y="3957253"/>
            <a:ext cx="2238633" cy="1012223"/>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Compare merkle tree</a:t>
            </a:r>
          </a:p>
        </p:txBody>
      </p:sp>
      <p:sp>
        <p:nvSpPr>
          <p:cNvPr id="13" name="Oval 12">
            <a:extLst>
              <a:ext uri="{FF2B5EF4-FFF2-40B4-BE49-F238E27FC236}">
                <a16:creationId xmlns:a16="http://schemas.microsoft.com/office/drawing/2014/main" id="{69FC1593-B293-05B3-297D-ACA7B08ADFC1}"/>
              </a:ext>
            </a:extLst>
          </p:cNvPr>
          <p:cNvSpPr/>
          <p:nvPr/>
        </p:nvSpPr>
        <p:spPr>
          <a:xfrm>
            <a:off x="5342236" y="6203096"/>
            <a:ext cx="1309816" cy="457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End</a:t>
            </a:r>
          </a:p>
        </p:txBody>
      </p:sp>
      <p:cxnSp>
        <p:nvCxnSpPr>
          <p:cNvPr id="15" name="Straight Arrow Connector 14">
            <a:extLst>
              <a:ext uri="{FF2B5EF4-FFF2-40B4-BE49-F238E27FC236}">
                <a16:creationId xmlns:a16="http://schemas.microsoft.com/office/drawing/2014/main" id="{C0523597-5DA4-8BB6-B571-1265C802EC8B}"/>
              </a:ext>
            </a:extLst>
          </p:cNvPr>
          <p:cNvCxnSpPr>
            <a:stCxn id="4" idx="4"/>
          </p:cNvCxnSpPr>
          <p:nvPr/>
        </p:nvCxnSpPr>
        <p:spPr>
          <a:xfrm>
            <a:off x="5745892" y="1521937"/>
            <a:ext cx="0" cy="340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866C5F1-5363-DC4F-DBB7-48BB36610AF9}"/>
              </a:ext>
            </a:extLst>
          </p:cNvPr>
          <p:cNvCxnSpPr>
            <a:cxnSpLocks/>
            <a:stCxn id="12" idx="2"/>
          </p:cNvCxnSpPr>
          <p:nvPr/>
        </p:nvCxnSpPr>
        <p:spPr>
          <a:xfrm flipH="1">
            <a:off x="5765453" y="4969476"/>
            <a:ext cx="1" cy="389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5ABAF63-D206-E5FB-4EEE-7FD8AFF2E4E9}"/>
              </a:ext>
            </a:extLst>
          </p:cNvPr>
          <p:cNvCxnSpPr>
            <a:cxnSpLocks/>
            <a:endCxn id="5" idx="0"/>
          </p:cNvCxnSpPr>
          <p:nvPr/>
        </p:nvCxnSpPr>
        <p:spPr>
          <a:xfrm flipH="1">
            <a:off x="5708821" y="2443546"/>
            <a:ext cx="8242" cy="528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D6E76D2-173C-40D5-C2E7-EB5DA964D85B}"/>
              </a:ext>
            </a:extLst>
          </p:cNvPr>
          <p:cNvCxnSpPr>
            <a:cxnSpLocks/>
          </p:cNvCxnSpPr>
          <p:nvPr/>
        </p:nvCxnSpPr>
        <p:spPr>
          <a:xfrm>
            <a:off x="5745892" y="3429000"/>
            <a:ext cx="0" cy="528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E2ED34D-159B-72DC-3623-EAF056AD2BF3}"/>
              </a:ext>
            </a:extLst>
          </p:cNvPr>
          <p:cNvCxnSpPr/>
          <p:nvPr/>
        </p:nvCxnSpPr>
        <p:spPr>
          <a:xfrm>
            <a:off x="5889023" y="5815921"/>
            <a:ext cx="0" cy="340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FAC9C07-C9B3-D587-06B9-C74661F9712D}"/>
              </a:ext>
            </a:extLst>
          </p:cNvPr>
          <p:cNvCxnSpPr>
            <a:stCxn id="12" idx="3"/>
            <a:endCxn id="7" idx="2"/>
          </p:cNvCxnSpPr>
          <p:nvPr/>
        </p:nvCxnSpPr>
        <p:spPr>
          <a:xfrm flipV="1">
            <a:off x="6884770" y="4463364"/>
            <a:ext cx="19367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A575FF4A-E3BF-4A74-89C4-558FFC54D620}"/>
              </a:ext>
            </a:extLst>
          </p:cNvPr>
          <p:cNvCxnSpPr>
            <a:stCxn id="7" idx="4"/>
            <a:endCxn id="13" idx="6"/>
          </p:cNvCxnSpPr>
          <p:nvPr/>
        </p:nvCxnSpPr>
        <p:spPr>
          <a:xfrm rot="5400000">
            <a:off x="7323693" y="4082108"/>
            <a:ext cx="1677948" cy="30212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07615B8E-ABA1-7ACE-9FB9-92F6795E85C1}"/>
              </a:ext>
            </a:extLst>
          </p:cNvPr>
          <p:cNvCxnSpPr>
            <a:stCxn id="6" idx="3"/>
            <a:endCxn id="12" idx="1"/>
          </p:cNvCxnSpPr>
          <p:nvPr/>
        </p:nvCxnSpPr>
        <p:spPr>
          <a:xfrm>
            <a:off x="3169506" y="4460274"/>
            <a:ext cx="1476631" cy="3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E7B2585B-20AC-15F5-8B7C-EFEC2F9E5CE9}"/>
              </a:ext>
            </a:extLst>
          </p:cNvPr>
          <p:cNvSpPr txBox="1"/>
          <p:nvPr/>
        </p:nvSpPr>
        <p:spPr>
          <a:xfrm>
            <a:off x="7295633" y="4216229"/>
            <a:ext cx="90204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Not equal</a:t>
            </a:r>
          </a:p>
        </p:txBody>
      </p:sp>
    </p:spTree>
    <p:extLst>
      <p:ext uri="{BB962C8B-B14F-4D97-AF65-F5344CB8AC3E}">
        <p14:creationId xmlns:p14="http://schemas.microsoft.com/office/powerpoint/2010/main" val="209617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0B1054-A6A7-4ECE-6A5A-C39D82234575}"/>
              </a:ext>
            </a:extLst>
          </p:cNvPr>
          <p:cNvSpPr txBox="1"/>
          <p:nvPr/>
        </p:nvSpPr>
        <p:spPr>
          <a:xfrm>
            <a:off x="827903" y="717176"/>
            <a:ext cx="10317892"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028408B8-55C4-53DC-BF1A-0FD32FF85FA0}"/>
              </a:ext>
            </a:extLst>
          </p:cNvPr>
          <p:cNvSpPr txBox="1"/>
          <p:nvPr/>
        </p:nvSpPr>
        <p:spPr>
          <a:xfrm>
            <a:off x="950259" y="1792942"/>
            <a:ext cx="9816353"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project involves uploading real and damaged images, dividing them into pixel blocks, encrypting with AES 256, and storing on IPFS. Differences in IPFS transactions indicate damage. Retrieving and decrypting blocks reveals damaged areas, highlighted for user identification. Overall, it's a secure and efficient method for detecting image damage.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54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id="{6654235C-8CEB-E114-5492-28349379CD03}"/>
              </a:ext>
            </a:extLst>
          </p:cNvPr>
          <p:cNvSpPr txBox="1"/>
          <p:nvPr/>
        </p:nvSpPr>
        <p:spPr>
          <a:xfrm>
            <a:off x="1087395" y="454639"/>
            <a:ext cx="9959545"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Reference</a:t>
            </a:r>
          </a:p>
        </p:txBody>
      </p:sp>
      <p:sp>
        <p:nvSpPr>
          <p:cNvPr id="8" name="TextBox 7">
            <a:extLst>
              <a:ext uri="{FF2B5EF4-FFF2-40B4-BE49-F238E27FC236}">
                <a16:creationId xmlns:a16="http://schemas.microsoft.com/office/drawing/2014/main" id="{20552250-3B1D-9F76-C05C-820ECB48A9A9}"/>
              </a:ext>
            </a:extLst>
          </p:cNvPr>
          <p:cNvSpPr txBox="1"/>
          <p:nvPr/>
        </p:nvSpPr>
        <p:spPr>
          <a:xfrm>
            <a:off x="1268965" y="2138198"/>
            <a:ext cx="9654070" cy="4955203"/>
          </a:xfrm>
          <a:prstGeom prst="rect">
            <a:avLst/>
          </a:prstGeom>
          <a:noFill/>
        </p:spPr>
        <p:txBody>
          <a:bodyPr wrap="square" rtlCol="0">
            <a:spAutoFit/>
          </a:bodyPr>
          <a:lstStyle/>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hlinkClick r:id="rId3"/>
              </a:rPr>
              <a:t>https://arxiv.org/abs/1407.3561</a:t>
            </a: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hlinkClick r:id="rId3"/>
              </a:rPr>
              <a:t>https://www.irjet.net/archives/V5/i12/IRJET-V5I12321.pdf</a:t>
            </a: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hlinkClick r:id="rId3"/>
              </a:rPr>
              <a:t>https://dl.acm.org/doi/abs/10.1145/800105.803400</a:t>
            </a: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hlinkClick r:id="rId3"/>
              </a:rPr>
              <a:t>https://link.springer.com/chapter/10.1007/978-3-540-246763_32</a:t>
            </a: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hlinkClick r:id="rId4"/>
              </a:rPr>
              <a:t>https://dspace.mit.edu/bitstream/handle/1721.1/149957/MIT-LCS-TR-857.pdf?sequence=1&amp;isAllowed=y</a:t>
            </a: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hlinkClick r:id="rId5"/>
              </a:rPr>
              <a:t>https://www.pinata.cloud/</a:t>
            </a: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hlinkClick r:id="rId6"/>
              </a:rPr>
              <a:t>https://nodejs.org/en</a:t>
            </a: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hlinkClick r:id="rId7"/>
              </a:rPr>
              <a:t>https://ipfs.tech/</a:t>
            </a: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51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C9B982-E609-55F4-7379-27667E7EFFF1}"/>
              </a:ext>
            </a:extLst>
          </p:cNvPr>
          <p:cNvSpPr/>
          <p:nvPr/>
        </p:nvSpPr>
        <p:spPr>
          <a:xfrm>
            <a:off x="1791493" y="2767280"/>
            <a:ext cx="8609014" cy="1323439"/>
          </a:xfrm>
          <a:prstGeom prst="rect">
            <a:avLst/>
          </a:prstGeom>
          <a:noFill/>
        </p:spPr>
        <p:txBody>
          <a:bodyPr wrap="square" lIns="91440" tIns="45720" rIns="91440" bIns="45720">
            <a:spAutoFit/>
          </a:bodyPr>
          <a:lstStyle/>
          <a:p>
            <a:pPr algn="ctr"/>
            <a:r>
              <a:rPr lang="en-IN" sz="8000" b="1" cap="none" spc="0" dirty="0">
                <a:ln w="12700">
                  <a:solidFill>
                    <a:schemeClr val="accent1"/>
                  </a:solidFill>
                  <a:prstDash val="solid"/>
                </a:ln>
                <a:solidFill>
                  <a:schemeClr val="bg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8033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CE916-9BD9-2DD4-7B01-AD7CBD448285}"/>
              </a:ext>
            </a:extLst>
          </p:cNvPr>
          <p:cNvSpPr txBox="1"/>
          <p:nvPr/>
        </p:nvSpPr>
        <p:spPr>
          <a:xfrm>
            <a:off x="1186249" y="594360"/>
            <a:ext cx="916871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Table of Content</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CAA317-083D-BDF0-6751-B0B445A9DD7D}"/>
              </a:ext>
            </a:extLst>
          </p:cNvPr>
          <p:cNvSpPr txBox="1"/>
          <p:nvPr/>
        </p:nvSpPr>
        <p:spPr>
          <a:xfrm>
            <a:off x="1303020" y="2052457"/>
            <a:ext cx="626364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Review</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Proposed Method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a:t>
            </a: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79320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7AEE7E-B823-EF37-380A-7421ED0C2EBA}"/>
              </a:ext>
            </a:extLst>
          </p:cNvPr>
          <p:cNvSpPr txBox="1"/>
          <p:nvPr/>
        </p:nvSpPr>
        <p:spPr>
          <a:xfrm>
            <a:off x="540913" y="378312"/>
            <a:ext cx="1065222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Problem Statement</a:t>
            </a:r>
          </a:p>
        </p:txBody>
      </p:sp>
      <p:sp>
        <p:nvSpPr>
          <p:cNvPr id="2" name="TextBox 1">
            <a:extLst>
              <a:ext uri="{FF2B5EF4-FFF2-40B4-BE49-F238E27FC236}">
                <a16:creationId xmlns:a16="http://schemas.microsoft.com/office/drawing/2014/main" id="{72683720-369E-73E0-3CCD-38F5DC671B5F}"/>
              </a:ext>
            </a:extLst>
          </p:cNvPr>
          <p:cNvSpPr txBox="1"/>
          <p:nvPr/>
        </p:nvSpPr>
        <p:spPr>
          <a:xfrm>
            <a:off x="540912" y="1589041"/>
            <a:ext cx="10779617" cy="954107"/>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Verifying Image Authenticity And Recovery By Merkle Tree-Based Mechanism.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01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90434A-BF45-DD6E-7215-9107F11F37FD}"/>
              </a:ext>
            </a:extLst>
          </p:cNvPr>
          <p:cNvSpPr txBox="1"/>
          <p:nvPr/>
        </p:nvSpPr>
        <p:spPr>
          <a:xfrm>
            <a:off x="988541" y="395416"/>
            <a:ext cx="967534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8654617A-D8B5-AFD4-D4ED-967A467759EF}"/>
              </a:ext>
            </a:extLst>
          </p:cNvPr>
          <p:cNvSpPr txBox="1"/>
          <p:nvPr/>
        </p:nvSpPr>
        <p:spPr>
          <a:xfrm>
            <a:off x="988541" y="1532238"/>
            <a:ext cx="10441459" cy="1815882"/>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Generate a new image authentication method based on Merkle Tree.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friendly UI so that user can easily upload their image.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Detect the damaged part of the image if altered.</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Recovery of the damaged part.</a:t>
            </a:r>
          </a:p>
        </p:txBody>
      </p:sp>
    </p:spTree>
    <p:extLst>
      <p:ext uri="{BB962C8B-B14F-4D97-AF65-F5344CB8AC3E}">
        <p14:creationId xmlns:p14="http://schemas.microsoft.com/office/powerpoint/2010/main" val="50291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86F599-BD6B-DE27-AB91-22AC31CB15EF}"/>
              </a:ext>
            </a:extLst>
          </p:cNvPr>
          <p:cNvSpPr txBox="1"/>
          <p:nvPr/>
        </p:nvSpPr>
        <p:spPr>
          <a:xfrm>
            <a:off x="4127497" y="360189"/>
            <a:ext cx="3937001"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2" name="TextBox 1">
            <a:extLst>
              <a:ext uri="{FF2B5EF4-FFF2-40B4-BE49-F238E27FC236}">
                <a16:creationId xmlns:a16="http://schemas.microsoft.com/office/drawing/2014/main" id="{F34A0F97-A5AF-9C39-A265-8D6036A0300D}"/>
              </a:ext>
            </a:extLst>
          </p:cNvPr>
          <p:cNvSpPr txBox="1"/>
          <p:nvPr/>
        </p:nvSpPr>
        <p:spPr>
          <a:xfrm>
            <a:off x="382953" y="1242647"/>
            <a:ext cx="11426091"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In today's digital age, ensuring the authenticity and integrity of images is crucial, especially in sensitive sectors like healthcare, forensics, and legal documentation. </a:t>
            </a:r>
          </a:p>
          <a:p>
            <a:pPr algn="just"/>
            <a:r>
              <a:rPr lang="en-US" sz="2800" dirty="0">
                <a:latin typeface="Times New Roman" panose="02020603050405020304" pitchFamily="18" charset="0"/>
                <a:cs typeface="Times New Roman" panose="02020603050405020304" pitchFamily="18" charset="0"/>
              </a:rPr>
              <a:t>	We'll explore how Merkle Trees, a cryptographic data structure, can be employed to authenticate and recover images efficiently and securely.</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authenticate an image using a Merkle Tree, we first divide the image into fixed-size blocks. We then compute the hash of each block and construct a Merkle Tree. The root hash of the tree serves as the unique fingerprint of the image, ensuring its integrity.</a:t>
            </a:r>
          </a:p>
        </p:txBody>
      </p:sp>
    </p:spTree>
    <p:extLst>
      <p:ext uri="{BB962C8B-B14F-4D97-AF65-F5344CB8AC3E}">
        <p14:creationId xmlns:p14="http://schemas.microsoft.com/office/powerpoint/2010/main" val="239783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24338-305C-DDCE-F99D-BD70ED9CA796}"/>
              </a:ext>
            </a:extLst>
          </p:cNvPr>
          <p:cNvSpPr txBox="1"/>
          <p:nvPr/>
        </p:nvSpPr>
        <p:spPr>
          <a:xfrm>
            <a:off x="413951" y="192765"/>
            <a:ext cx="11364098"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a:t>
            </a:r>
            <a:endParaRPr lang="en-IN" sz="40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3B3D479-F32E-7BCB-9BDA-34C1FD2E8437}"/>
              </a:ext>
            </a:extLst>
          </p:cNvPr>
          <p:cNvGraphicFramePr>
            <a:graphicFrameLocks noGrp="1"/>
          </p:cNvGraphicFramePr>
          <p:nvPr>
            <p:extLst>
              <p:ext uri="{D42A27DB-BD31-4B8C-83A1-F6EECF244321}">
                <p14:modId xmlns:p14="http://schemas.microsoft.com/office/powerpoint/2010/main" val="3164827753"/>
              </p:ext>
            </p:extLst>
          </p:nvPr>
        </p:nvGraphicFramePr>
        <p:xfrm>
          <a:off x="531341" y="1049020"/>
          <a:ext cx="11239948" cy="5505004"/>
        </p:xfrm>
        <a:graphic>
          <a:graphicData uri="http://schemas.openxmlformats.org/drawingml/2006/table">
            <a:tbl>
              <a:tblPr firstRow="1" bandRow="1">
                <a:tableStyleId>{5C22544A-7EE6-4342-B048-85BDC9FD1C3A}</a:tableStyleId>
              </a:tblPr>
              <a:tblGrid>
                <a:gridCol w="1032431">
                  <a:extLst>
                    <a:ext uri="{9D8B030D-6E8A-4147-A177-3AD203B41FA5}">
                      <a16:colId xmlns:a16="http://schemas.microsoft.com/office/drawing/2014/main" val="3000714983"/>
                    </a:ext>
                  </a:extLst>
                </a:gridCol>
                <a:gridCol w="1865555">
                  <a:extLst>
                    <a:ext uri="{9D8B030D-6E8A-4147-A177-3AD203B41FA5}">
                      <a16:colId xmlns:a16="http://schemas.microsoft.com/office/drawing/2014/main" val="4164133879"/>
                    </a:ext>
                  </a:extLst>
                </a:gridCol>
                <a:gridCol w="2333135">
                  <a:extLst>
                    <a:ext uri="{9D8B030D-6E8A-4147-A177-3AD203B41FA5}">
                      <a16:colId xmlns:a16="http://schemas.microsoft.com/office/drawing/2014/main" val="701867041"/>
                    </a:ext>
                  </a:extLst>
                </a:gridCol>
                <a:gridCol w="2058438">
                  <a:extLst>
                    <a:ext uri="{9D8B030D-6E8A-4147-A177-3AD203B41FA5}">
                      <a16:colId xmlns:a16="http://schemas.microsoft.com/office/drawing/2014/main" val="567844419"/>
                    </a:ext>
                  </a:extLst>
                </a:gridCol>
                <a:gridCol w="1389279">
                  <a:extLst>
                    <a:ext uri="{9D8B030D-6E8A-4147-A177-3AD203B41FA5}">
                      <a16:colId xmlns:a16="http://schemas.microsoft.com/office/drawing/2014/main" val="971569129"/>
                    </a:ext>
                  </a:extLst>
                </a:gridCol>
                <a:gridCol w="2561110">
                  <a:extLst>
                    <a:ext uri="{9D8B030D-6E8A-4147-A177-3AD203B41FA5}">
                      <a16:colId xmlns:a16="http://schemas.microsoft.com/office/drawing/2014/main" val="3455086890"/>
                    </a:ext>
                  </a:extLst>
                </a:gridCol>
              </a:tblGrid>
              <a:tr h="462769">
                <a:tc>
                  <a:txBody>
                    <a:bodyPr/>
                    <a:lstStyle/>
                    <a:p>
                      <a:r>
                        <a:rPr lang="en-US" dirty="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Techniques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Source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Finding of the study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363212"/>
                  </a:ext>
                </a:extLst>
              </a:tr>
              <a:tr h="1825717">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err="1">
                          <a:latin typeface="Times New Roman" panose="02020603050405020304" pitchFamily="18" charset="0"/>
                          <a:cs typeface="Times New Roman" panose="02020603050405020304" pitchFamily="18" charset="0"/>
                        </a:rPr>
                        <a:t>Marakumbi</a:t>
                      </a:r>
                      <a:r>
                        <a:rPr lang="en-IN" dirty="0">
                          <a:latin typeface="Times New Roman" panose="02020603050405020304" pitchFamily="18" charset="0"/>
                          <a:cs typeface="Times New Roman" panose="02020603050405020304" pitchFamily="18" charset="0"/>
                        </a:rPr>
                        <a:t> Prakash, Jayashree V. </a:t>
                      </a:r>
                      <a:r>
                        <a:rPr lang="en-IN" dirty="0" err="1">
                          <a:latin typeface="Times New Roman" panose="02020603050405020304" pitchFamily="18" charset="0"/>
                          <a:cs typeface="Times New Roman" panose="02020603050405020304" pitchFamily="18" charset="0"/>
                        </a:rPr>
                        <a:t>Khanapuri</a:t>
                      </a:r>
                      <a:r>
                        <a:rPr lang="en-IN" dirty="0">
                          <a:latin typeface="Times New Roman" panose="02020603050405020304" pitchFamily="18" charset="0"/>
                          <a:cs typeface="Times New Roman" panose="02020603050405020304" pitchFamily="18" charset="0"/>
                        </a:rPr>
                        <a:t>(2018)</a:t>
                      </a:r>
                    </a:p>
                  </a:txBody>
                  <a:tcPr/>
                </a:tc>
                <a:tc>
                  <a:txBody>
                    <a:bodyPr/>
                    <a:lstStyle/>
                    <a:p>
                      <a:r>
                        <a:rPr lang="en-IN" dirty="0">
                          <a:latin typeface="Times New Roman" panose="02020603050405020304" pitchFamily="18" charset="0"/>
                          <a:cs typeface="Times New Roman" panose="02020603050405020304" pitchFamily="18" charset="0"/>
                        </a:rPr>
                        <a:t>A Study on Image Authentication Methods</a:t>
                      </a:r>
                    </a:p>
                  </a:txBody>
                  <a:tcPr/>
                </a:tc>
                <a:tc>
                  <a:txBody>
                    <a:bodyPr/>
                    <a:lstStyle/>
                    <a:p>
                      <a:r>
                        <a:rPr lang="en-IN" dirty="0">
                          <a:latin typeface="Times New Roman" panose="02020603050405020304" pitchFamily="18" charset="0"/>
                          <a:cs typeface="Times New Roman" panose="02020603050405020304" pitchFamily="18" charset="0"/>
                        </a:rPr>
                        <a:t>Cryptographic Authentication,</a:t>
                      </a:r>
                    </a:p>
                    <a:p>
                      <a:r>
                        <a:rPr lang="en-IN" dirty="0">
                          <a:latin typeface="Times New Roman" panose="02020603050405020304" pitchFamily="18" charset="0"/>
                          <a:cs typeface="Times New Roman" panose="02020603050405020304" pitchFamily="18" charset="0"/>
                        </a:rPr>
                        <a:t>Watermarking Authentication.</a:t>
                      </a:r>
                    </a:p>
                  </a:txBody>
                  <a:tcPr/>
                </a:tc>
                <a:tc>
                  <a:txBody>
                    <a:bodyPr/>
                    <a:lstStyle/>
                    <a:p>
                      <a:r>
                        <a:rPr lang="en-IN" dirty="0">
                          <a:latin typeface="Times New Roman" panose="02020603050405020304" pitchFamily="18" charset="0"/>
                          <a:cs typeface="Times New Roman" panose="02020603050405020304" pitchFamily="18" charset="0"/>
                        </a:rPr>
                        <a:t>IRJET</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Watermarking scheme constructed based on chaotic maps is more efficient compared to other methods.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1149412"/>
                  </a:ext>
                </a:extLst>
              </a:tr>
              <a:tr h="1753478">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Adil </a:t>
                      </a:r>
                      <a:r>
                        <a:rPr lang="en-IN" dirty="0" err="1">
                          <a:latin typeface="Times New Roman" panose="02020603050405020304" pitchFamily="18" charset="0"/>
                          <a:cs typeface="Times New Roman" panose="02020603050405020304" pitchFamily="18" charset="0"/>
                        </a:rPr>
                        <a:t>Hauzia</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Rita </a:t>
                      </a:r>
                      <a:r>
                        <a:rPr lang="en-IN" dirty="0" err="1">
                          <a:latin typeface="Times New Roman" panose="02020603050405020304" pitchFamily="18" charset="0"/>
                          <a:cs typeface="Times New Roman" panose="02020603050405020304" pitchFamily="18" charset="0"/>
                        </a:rPr>
                        <a:t>Noumeir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(2007)</a:t>
                      </a:r>
                    </a:p>
                  </a:txBody>
                  <a:tcPr/>
                </a:tc>
                <a:tc>
                  <a:txBody>
                    <a:bodyPr/>
                    <a:lstStyle/>
                    <a:p>
                      <a:r>
                        <a:rPr lang="en-IN" dirty="0">
                          <a:latin typeface="Times New Roman" panose="02020603050405020304" pitchFamily="18" charset="0"/>
                          <a:cs typeface="Times New Roman" panose="02020603050405020304" pitchFamily="18" charset="0"/>
                        </a:rPr>
                        <a:t>Methods of Image Authentication : a survey</a:t>
                      </a:r>
                    </a:p>
                  </a:txBody>
                  <a:tcPr/>
                </a:tc>
                <a:tc>
                  <a:txBody>
                    <a:bodyPr/>
                    <a:lstStyle/>
                    <a:p>
                      <a:r>
                        <a:rPr lang="en-IN" dirty="0">
                          <a:latin typeface="Times New Roman" panose="02020603050405020304" pitchFamily="18" charset="0"/>
                          <a:cs typeface="Times New Roman" panose="02020603050405020304" pitchFamily="18" charset="0"/>
                        </a:rPr>
                        <a:t>Fragile Watermarking,</a:t>
                      </a:r>
                    </a:p>
                    <a:p>
                      <a:r>
                        <a:rPr lang="en-IN" dirty="0">
                          <a:latin typeface="Times New Roman" panose="02020603050405020304" pitchFamily="18" charset="0"/>
                          <a:cs typeface="Times New Roman" panose="02020603050405020304" pitchFamily="18" charset="0"/>
                        </a:rPr>
                        <a:t>Semi Fragile Watermarking Methods</a:t>
                      </a:r>
                    </a:p>
                  </a:txBody>
                  <a:tcPr/>
                </a:tc>
                <a:tc>
                  <a:txBody>
                    <a:bodyPr/>
                    <a:lstStyle/>
                    <a:p>
                      <a:r>
                        <a:rPr lang="en-IN" dirty="0">
                          <a:latin typeface="Times New Roman" panose="02020603050405020304" pitchFamily="18" charset="0"/>
                          <a:cs typeface="Times New Roman" panose="02020603050405020304" pitchFamily="18" charset="0"/>
                        </a:rPr>
                        <a:t>Springer </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Fragile watermarking detects tampering, semi-fragile tolerates changes, and content-based methods enhance security.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0860466"/>
                  </a:ext>
                </a:extLst>
              </a:tr>
              <a:tr h="462769">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Aravindh Raman,</a:t>
                      </a:r>
                    </a:p>
                    <a:p>
                      <a:r>
                        <a:rPr lang="en-IN" dirty="0">
                          <a:latin typeface="Times New Roman" panose="02020603050405020304" pitchFamily="18" charset="0"/>
                          <a:cs typeface="Times New Roman" panose="02020603050405020304" pitchFamily="18" charset="0"/>
                        </a:rPr>
                        <a:t>Gareth Tyson(2022)</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Design and Evaluation of IPFS</a:t>
                      </a:r>
                    </a:p>
                  </a:txBody>
                  <a:tcPr/>
                </a:tc>
                <a:tc>
                  <a:txBody>
                    <a:bodyPr/>
                    <a:lstStyle/>
                    <a:p>
                      <a:r>
                        <a:rPr lang="en-IN" dirty="0">
                          <a:latin typeface="Times New Roman" panose="02020603050405020304" pitchFamily="18" charset="0"/>
                          <a:cs typeface="Times New Roman" panose="02020603050405020304" pitchFamily="18" charset="0"/>
                        </a:rPr>
                        <a:t>-</a:t>
                      </a:r>
                    </a:p>
                  </a:txBody>
                  <a:tcPr/>
                </a:tc>
                <a:tc>
                  <a:txBody>
                    <a:bodyPr/>
                    <a:lstStyle/>
                    <a:p>
                      <a:r>
                        <a:rPr lang="en-IN" dirty="0">
                          <a:latin typeface="Times New Roman" panose="02020603050405020304" pitchFamily="18" charset="0"/>
                          <a:cs typeface="Times New Roman" panose="02020603050405020304" pitchFamily="18" charset="0"/>
                        </a:rPr>
                        <a:t>SIGCOM</a:t>
                      </a:r>
                    </a:p>
                  </a:txBody>
                  <a:tcPr/>
                </a:tc>
                <a:tc>
                  <a:txBody>
                    <a:bodyPr/>
                    <a:lstStyle/>
                    <a:p>
                      <a:r>
                        <a:rPr lang="en-IN" dirty="0">
                          <a:latin typeface="Times New Roman" panose="02020603050405020304" pitchFamily="18" charset="0"/>
                          <a:cs typeface="Times New Roman" panose="02020603050405020304" pitchFamily="18" charset="0"/>
                        </a:rPr>
                        <a:t>Working of IPFS.</a:t>
                      </a:r>
                    </a:p>
                  </a:txBody>
                  <a:tcPr/>
                </a:tc>
                <a:extLst>
                  <a:ext uri="{0D108BD9-81ED-4DB2-BD59-A6C34878D82A}">
                    <a16:rowId xmlns:a16="http://schemas.microsoft.com/office/drawing/2014/main" val="3327901090"/>
                  </a:ext>
                </a:extLst>
              </a:tr>
            </a:tbl>
          </a:graphicData>
        </a:graphic>
      </p:graphicFrame>
    </p:spTree>
    <p:extLst>
      <p:ext uri="{BB962C8B-B14F-4D97-AF65-F5344CB8AC3E}">
        <p14:creationId xmlns:p14="http://schemas.microsoft.com/office/powerpoint/2010/main" val="18378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CC61DC4-49E0-9D02-0F61-E21EAD47420E}"/>
              </a:ext>
            </a:extLst>
          </p:cNvPr>
          <p:cNvGraphicFramePr>
            <a:graphicFrameLocks noGrp="1"/>
          </p:cNvGraphicFramePr>
          <p:nvPr>
            <p:extLst>
              <p:ext uri="{D42A27DB-BD31-4B8C-83A1-F6EECF244321}">
                <p14:modId xmlns:p14="http://schemas.microsoft.com/office/powerpoint/2010/main" val="1366234543"/>
              </p:ext>
            </p:extLst>
          </p:nvPr>
        </p:nvGraphicFramePr>
        <p:xfrm>
          <a:off x="659433" y="732023"/>
          <a:ext cx="10650828" cy="4335167"/>
        </p:xfrm>
        <a:graphic>
          <a:graphicData uri="http://schemas.openxmlformats.org/drawingml/2006/table">
            <a:tbl>
              <a:tblPr firstRow="1" bandRow="1">
                <a:tableStyleId>{5C22544A-7EE6-4342-B048-85BDC9FD1C3A}</a:tableStyleId>
              </a:tblPr>
              <a:tblGrid>
                <a:gridCol w="773951">
                  <a:extLst>
                    <a:ext uri="{9D8B030D-6E8A-4147-A177-3AD203B41FA5}">
                      <a16:colId xmlns:a16="http://schemas.microsoft.com/office/drawing/2014/main" val="1136653106"/>
                    </a:ext>
                  </a:extLst>
                </a:gridCol>
                <a:gridCol w="1631091">
                  <a:extLst>
                    <a:ext uri="{9D8B030D-6E8A-4147-A177-3AD203B41FA5}">
                      <a16:colId xmlns:a16="http://schemas.microsoft.com/office/drawing/2014/main" val="2891216411"/>
                    </a:ext>
                  </a:extLst>
                </a:gridCol>
                <a:gridCol w="2639713">
                  <a:extLst>
                    <a:ext uri="{9D8B030D-6E8A-4147-A177-3AD203B41FA5}">
                      <a16:colId xmlns:a16="http://schemas.microsoft.com/office/drawing/2014/main" val="209264691"/>
                    </a:ext>
                  </a:extLst>
                </a:gridCol>
                <a:gridCol w="1626501">
                  <a:extLst>
                    <a:ext uri="{9D8B030D-6E8A-4147-A177-3AD203B41FA5}">
                      <a16:colId xmlns:a16="http://schemas.microsoft.com/office/drawing/2014/main" val="2979055129"/>
                    </a:ext>
                  </a:extLst>
                </a:gridCol>
                <a:gridCol w="1736670">
                  <a:extLst>
                    <a:ext uri="{9D8B030D-6E8A-4147-A177-3AD203B41FA5}">
                      <a16:colId xmlns:a16="http://schemas.microsoft.com/office/drawing/2014/main" val="269629946"/>
                    </a:ext>
                  </a:extLst>
                </a:gridCol>
                <a:gridCol w="2242902">
                  <a:extLst>
                    <a:ext uri="{9D8B030D-6E8A-4147-A177-3AD203B41FA5}">
                      <a16:colId xmlns:a16="http://schemas.microsoft.com/office/drawing/2014/main" val="288291806"/>
                    </a:ext>
                  </a:extLst>
                </a:gridCol>
              </a:tblGrid>
              <a:tr h="757694">
                <a:tc>
                  <a:txBody>
                    <a:bodyPr/>
                    <a:lstStyle/>
                    <a:p>
                      <a:r>
                        <a:rPr lang="en-US" dirty="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Author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Technique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Source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Finding of the Study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5851514"/>
                  </a:ext>
                </a:extLst>
              </a:tr>
              <a:tr h="1082419">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B. Padmavathi, S. </a:t>
                      </a:r>
                      <a:r>
                        <a:rPr lang="en-IN" dirty="0" err="1">
                          <a:latin typeface="Times New Roman" panose="02020603050405020304" pitchFamily="18" charset="0"/>
                          <a:cs typeface="Times New Roman" panose="02020603050405020304" pitchFamily="18" charset="0"/>
                        </a:rPr>
                        <a:t>Ranjitha</a:t>
                      </a:r>
                      <a:r>
                        <a:rPr lang="en-IN" dirty="0">
                          <a:latin typeface="Times New Roman" panose="02020603050405020304" pitchFamily="18" charset="0"/>
                          <a:cs typeface="Times New Roman" panose="02020603050405020304" pitchFamily="18" charset="0"/>
                        </a:rPr>
                        <a:t> Kumari(2013)</a:t>
                      </a:r>
                    </a:p>
                  </a:txBody>
                  <a:tcPr/>
                </a:tc>
                <a:tc>
                  <a:txBody>
                    <a:bodyPr/>
                    <a:lstStyle/>
                    <a:p>
                      <a:r>
                        <a:rPr lang="en-IN" dirty="0">
                          <a:latin typeface="Times New Roman" panose="02020603050405020304" pitchFamily="18" charset="0"/>
                          <a:cs typeface="Times New Roman" panose="02020603050405020304" pitchFamily="18" charset="0"/>
                        </a:rPr>
                        <a:t>A survey on performance analysis of DES,AES and RSA.</a:t>
                      </a:r>
                    </a:p>
                  </a:txBody>
                  <a:tcPr/>
                </a:tc>
                <a:tc>
                  <a:txBody>
                    <a:bodyPr/>
                    <a:lstStyle/>
                    <a:p>
                      <a:r>
                        <a:rPr lang="en-IN" dirty="0">
                          <a:latin typeface="Times New Roman" panose="02020603050405020304" pitchFamily="18" charset="0"/>
                          <a:cs typeface="Times New Roman" panose="02020603050405020304" pitchFamily="18" charset="0"/>
                        </a:rPr>
                        <a:t>Encryption and Decryption </a:t>
                      </a:r>
                    </a:p>
                  </a:txBody>
                  <a:tcPr/>
                </a:tc>
                <a:tc>
                  <a:txBody>
                    <a:bodyPr/>
                    <a:lstStyle/>
                    <a:p>
                      <a:r>
                        <a:rPr lang="en-IN" dirty="0">
                          <a:latin typeface="Times New Roman" panose="02020603050405020304" pitchFamily="18" charset="0"/>
                          <a:cs typeface="Times New Roman" panose="02020603050405020304" pitchFamily="18" charset="0"/>
                        </a:rPr>
                        <a:t>IJSR</a:t>
                      </a:r>
                    </a:p>
                  </a:txBody>
                  <a:tcPr/>
                </a:tc>
                <a:tc>
                  <a:txBody>
                    <a:bodyPr/>
                    <a:lstStyle/>
                    <a:p>
                      <a:r>
                        <a:rPr lang="en-IN" dirty="0">
                          <a:latin typeface="Times New Roman" panose="02020603050405020304" pitchFamily="18" charset="0"/>
                          <a:cs typeface="Times New Roman" panose="02020603050405020304" pitchFamily="18" charset="0"/>
                        </a:rPr>
                        <a:t>Analysis of DES, AES, </a:t>
                      </a:r>
                    </a:p>
                    <a:p>
                      <a:r>
                        <a:rPr lang="en-IN" dirty="0">
                          <a:latin typeface="Times New Roman" panose="02020603050405020304" pitchFamily="18" charset="0"/>
                          <a:cs typeface="Times New Roman" panose="02020603050405020304" pitchFamily="18" charset="0"/>
                        </a:rPr>
                        <a:t>RSA.</a:t>
                      </a:r>
                    </a:p>
                  </a:txBody>
                  <a:tcPr/>
                </a:tc>
                <a:extLst>
                  <a:ext uri="{0D108BD9-81ED-4DB2-BD59-A6C34878D82A}">
                    <a16:rowId xmlns:a16="http://schemas.microsoft.com/office/drawing/2014/main" val="513355432"/>
                  </a:ext>
                </a:extLst>
              </a:tr>
              <a:tr h="757694">
                <a:tc>
                  <a:txBody>
                    <a:bodyPr/>
                    <a:lstStyle/>
                    <a:p>
                      <a:r>
                        <a:rPr lang="en-IN" dirty="0">
                          <a:latin typeface="Times New Roman" panose="02020603050405020304" pitchFamily="18" charset="0"/>
                          <a:cs typeface="Times New Roman" panose="02020603050405020304" pitchFamily="18" charset="0"/>
                        </a:rPr>
                        <a:t>5. </a:t>
                      </a: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AES implementation</a:t>
                      </a:r>
                    </a:p>
                  </a:txBody>
                  <a:tcPr/>
                </a:tc>
                <a:tc>
                  <a:txBody>
                    <a:bodyPr/>
                    <a:lstStyle/>
                    <a:p>
                      <a:r>
                        <a:rPr lang="en-IN" dirty="0">
                          <a:latin typeface="Times New Roman" panose="02020603050405020304" pitchFamily="18" charset="0"/>
                          <a:cs typeface="Times New Roman" panose="02020603050405020304" pitchFamily="18" charset="0"/>
                        </a:rPr>
                        <a:t>Encryption and decryption</a:t>
                      </a:r>
                    </a:p>
                  </a:txBody>
                  <a:tcPr/>
                </a:tc>
                <a:tc>
                  <a:txBody>
                    <a:bodyPr/>
                    <a:lstStyle/>
                    <a:p>
                      <a:r>
                        <a:rPr lang="en-IN" dirty="0">
                          <a:latin typeface="Times New Roman" panose="02020603050405020304" pitchFamily="18" charset="0"/>
                          <a:cs typeface="Times New Roman" panose="02020603050405020304" pitchFamily="18" charset="0"/>
                        </a:rPr>
                        <a:t>Wikipedia</a:t>
                      </a:r>
                    </a:p>
                  </a:txBody>
                  <a:tcPr/>
                </a:tc>
                <a:tc>
                  <a:txBody>
                    <a:bodyPr/>
                    <a:lstStyle/>
                    <a:p>
                      <a:r>
                        <a:rPr lang="en-IN" dirty="0">
                          <a:latin typeface="Times New Roman" panose="02020603050405020304" pitchFamily="18" charset="0"/>
                          <a:cs typeface="Times New Roman" panose="02020603050405020304" pitchFamily="18" charset="0"/>
                        </a:rPr>
                        <a:t>Working of AES.</a:t>
                      </a:r>
                    </a:p>
                  </a:txBody>
                  <a:tcPr/>
                </a:tc>
                <a:extLst>
                  <a:ext uri="{0D108BD9-81ED-4DB2-BD59-A6C34878D82A}">
                    <a16:rowId xmlns:a16="http://schemas.microsoft.com/office/drawing/2014/main" val="132910208"/>
                  </a:ext>
                </a:extLst>
              </a:tr>
              <a:tr h="438981">
                <a:tc>
                  <a:txBody>
                    <a:bodyPr/>
                    <a:lstStyle/>
                    <a:p>
                      <a:r>
                        <a:rPr lang="en-IN" dirty="0">
                          <a:latin typeface="Times New Roman" panose="02020603050405020304" pitchFamily="18" charset="0"/>
                          <a:cs typeface="Times New Roman" panose="02020603050405020304" pitchFamily="18" charset="0"/>
                        </a:rPr>
                        <a:t>6. </a:t>
                      </a:r>
                    </a:p>
                  </a:txBody>
                  <a:tcPr/>
                </a:tc>
                <a:tc>
                  <a:txBody>
                    <a:bodyPr/>
                    <a:lstStyle/>
                    <a:p>
                      <a:r>
                        <a:rPr lang="en-IN" dirty="0">
                          <a:latin typeface="Times New Roman" panose="02020603050405020304" pitchFamily="18" charset="0"/>
                          <a:cs typeface="Times New Roman" panose="02020603050405020304" pitchFamily="18" charset="0"/>
                        </a:rPr>
                        <a:t>Prof.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Johanners</a:t>
                      </a:r>
                      <a:r>
                        <a:rPr lang="en-IN" dirty="0">
                          <a:latin typeface="Times New Roman" panose="02020603050405020304" pitchFamily="18" charset="0"/>
                          <a:cs typeface="Times New Roman" panose="02020603050405020304" pitchFamily="18" charset="0"/>
                        </a:rPr>
                        <a:t> Buchmann Supervised by Erik </a:t>
                      </a:r>
                      <a:r>
                        <a:rPr lang="en-IN" dirty="0" err="1">
                          <a:latin typeface="Times New Roman" panose="02020603050405020304" pitchFamily="18" charset="0"/>
                          <a:cs typeface="Times New Roman" panose="02020603050405020304" pitchFamily="18" charset="0"/>
                        </a:rPr>
                        <a:t>Dahmen</a:t>
                      </a:r>
                      <a:r>
                        <a:rPr lang="en-IN" dirty="0">
                          <a:latin typeface="Times New Roman" panose="02020603050405020304" pitchFamily="18" charset="0"/>
                          <a:cs typeface="Times New Roman" panose="02020603050405020304" pitchFamily="18" charset="0"/>
                        </a:rPr>
                        <a:t> (2007)</a:t>
                      </a:r>
                    </a:p>
                  </a:txBody>
                  <a:tcPr/>
                </a:tc>
                <a:tc>
                  <a:txBody>
                    <a:bodyPr/>
                    <a:lstStyle/>
                    <a:p>
                      <a:r>
                        <a:rPr lang="en-IN" dirty="0">
                          <a:latin typeface="Times New Roman" panose="02020603050405020304" pitchFamily="18" charset="0"/>
                          <a:cs typeface="Times New Roman" panose="02020603050405020304" pitchFamily="18" charset="0"/>
                        </a:rPr>
                        <a:t>Merkle tree traversal techniques</a:t>
                      </a: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citeseerx</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How Merkle tree implemented</a:t>
                      </a:r>
                    </a:p>
                  </a:txBody>
                  <a:tcPr/>
                </a:tc>
                <a:extLst>
                  <a:ext uri="{0D108BD9-81ED-4DB2-BD59-A6C34878D82A}">
                    <a16:rowId xmlns:a16="http://schemas.microsoft.com/office/drawing/2014/main" val="2612460317"/>
                  </a:ext>
                </a:extLst>
              </a:tr>
            </a:tbl>
          </a:graphicData>
        </a:graphic>
      </p:graphicFrame>
    </p:spTree>
    <p:extLst>
      <p:ext uri="{BB962C8B-B14F-4D97-AF65-F5344CB8AC3E}">
        <p14:creationId xmlns:p14="http://schemas.microsoft.com/office/powerpoint/2010/main" val="358383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D962D3-0530-BB24-9A81-C015CFD3A970}"/>
              </a:ext>
            </a:extLst>
          </p:cNvPr>
          <p:cNvSpPr txBox="1"/>
          <p:nvPr/>
        </p:nvSpPr>
        <p:spPr>
          <a:xfrm>
            <a:off x="556054" y="176531"/>
            <a:ext cx="10984437" cy="984885"/>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Project Methodology</a:t>
            </a:r>
          </a:p>
          <a:p>
            <a:pPr algn="ct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C6CC4C-9783-6F7D-CFA8-83362F77F60D}"/>
              </a:ext>
            </a:extLst>
          </p:cNvPr>
          <p:cNvSpPr txBox="1"/>
          <p:nvPr/>
        </p:nvSpPr>
        <p:spPr>
          <a:xfrm>
            <a:off x="756287" y="1219273"/>
            <a:ext cx="10679426" cy="3108543"/>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Step 1: </a:t>
            </a:r>
            <a:r>
              <a:rPr lang="en-IN" sz="2800" dirty="0">
                <a:latin typeface="Times New Roman" panose="02020603050405020304" pitchFamily="18" charset="0"/>
                <a:cs typeface="Times New Roman" panose="02020603050405020304" pitchFamily="18" charset="0"/>
              </a:rPr>
              <a:t>User upload real and damaged image on interface.</a:t>
            </a:r>
          </a:p>
          <a:p>
            <a:pPr algn="just"/>
            <a:r>
              <a:rPr lang="en-IN" sz="2800" b="1" dirty="0">
                <a:latin typeface="Times New Roman" panose="02020603050405020304" pitchFamily="18" charset="0"/>
                <a:cs typeface="Times New Roman" panose="02020603050405020304" pitchFamily="18" charset="0"/>
              </a:rPr>
              <a:t>Step 2: </a:t>
            </a:r>
            <a:r>
              <a:rPr lang="en-IN" sz="2800" dirty="0">
                <a:latin typeface="Times New Roman" panose="02020603050405020304" pitchFamily="18" charset="0"/>
                <a:cs typeface="Times New Roman" panose="02020603050405020304" pitchFamily="18" charset="0"/>
              </a:rPr>
              <a:t>We divided image into several slices as block of image using image processing libraries.</a:t>
            </a:r>
          </a:p>
          <a:p>
            <a:pPr algn="just"/>
            <a:r>
              <a:rPr lang="en-US" sz="2800" dirty="0">
                <a:latin typeface="Times New Roman" panose="02020603050405020304" pitchFamily="18" charset="0"/>
                <a:cs typeface="Times New Roman" panose="02020603050405020304" pitchFamily="18" charset="0"/>
              </a:rPr>
              <a:t>File System: This is the Node.js file system module used for interacting with the file system. </a:t>
            </a:r>
          </a:p>
          <a:p>
            <a:pPr algn="just"/>
            <a:r>
              <a:rPr lang="en-US" sz="2800" dirty="0">
                <a:latin typeface="Times New Roman" panose="02020603050405020304" pitchFamily="18" charset="0"/>
                <a:cs typeface="Times New Roman" panose="02020603050405020304" pitchFamily="18" charset="0"/>
              </a:rPr>
              <a:t>Canvas: This is a library for creating and manipulating canvas elements in Node.js. It's commonly used for generating images programmatically. </a:t>
            </a:r>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9426EF7-91A1-AA7C-53E0-ED6D6FDF8D26}"/>
                  </a:ext>
                </a:extLst>
              </p14:cNvPr>
              <p14:cNvContentPartPr/>
              <p14:nvPr/>
            </p14:nvContentPartPr>
            <p14:xfrm>
              <a:off x="1406766" y="742243"/>
              <a:ext cx="360" cy="360"/>
            </p14:xfrm>
          </p:contentPart>
        </mc:Choice>
        <mc:Fallback xmlns="">
          <p:pic>
            <p:nvPicPr>
              <p:cNvPr id="8" name="Ink 7">
                <a:extLst>
                  <a:ext uri="{FF2B5EF4-FFF2-40B4-BE49-F238E27FC236}">
                    <a16:creationId xmlns:a16="http://schemas.microsoft.com/office/drawing/2014/main" id="{A9426EF7-91A1-AA7C-53E0-ED6D6FDF8D26}"/>
                  </a:ext>
                </a:extLst>
              </p:cNvPr>
              <p:cNvPicPr/>
              <p:nvPr/>
            </p:nvPicPr>
            <p:blipFill>
              <a:blip r:embed="rId8"/>
              <a:stretch>
                <a:fillRect/>
              </a:stretch>
            </p:blipFill>
            <p:spPr>
              <a:xfrm>
                <a:off x="1343766" y="679603"/>
                <a:ext cx="126000" cy="126000"/>
              </a:xfrm>
              <a:prstGeom prst="rect">
                <a:avLst/>
              </a:prstGeom>
            </p:spPr>
          </p:pic>
        </mc:Fallback>
      </mc:AlternateContent>
      <p:pic>
        <p:nvPicPr>
          <p:cNvPr id="9" name="Picture 8">
            <a:extLst>
              <a:ext uri="{FF2B5EF4-FFF2-40B4-BE49-F238E27FC236}">
                <a16:creationId xmlns:a16="http://schemas.microsoft.com/office/drawing/2014/main" id="{7BDE4638-46D3-B44F-5789-878768285758}"/>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52401" r="14480" b="58751"/>
          <a:stretch/>
        </p:blipFill>
        <p:spPr>
          <a:xfrm>
            <a:off x="4176585" y="4804487"/>
            <a:ext cx="3435178" cy="1748770"/>
          </a:xfrm>
          <a:prstGeom prst="rect">
            <a:avLst/>
          </a:prstGeom>
        </p:spPr>
      </p:pic>
    </p:spTree>
    <p:extLst>
      <p:ext uri="{BB962C8B-B14F-4D97-AF65-F5344CB8AC3E}">
        <p14:creationId xmlns:p14="http://schemas.microsoft.com/office/powerpoint/2010/main" val="9182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D962D3-0530-BB24-9A81-C015CFD3A970}"/>
              </a:ext>
            </a:extLst>
          </p:cNvPr>
          <p:cNvSpPr txBox="1"/>
          <p:nvPr/>
        </p:nvSpPr>
        <p:spPr>
          <a:xfrm>
            <a:off x="887045" y="70343"/>
            <a:ext cx="10629452" cy="984885"/>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Project Methodology</a:t>
            </a:r>
          </a:p>
          <a:p>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C6CC4C-9783-6F7D-CFA8-83362F77F60D}"/>
              </a:ext>
            </a:extLst>
          </p:cNvPr>
          <p:cNvSpPr txBox="1"/>
          <p:nvPr/>
        </p:nvSpPr>
        <p:spPr>
          <a:xfrm>
            <a:off x="887045" y="1093452"/>
            <a:ext cx="10417908" cy="954107"/>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Step 3: </a:t>
            </a:r>
            <a:r>
              <a:rPr lang="en-IN" sz="2800" dirty="0">
                <a:latin typeface="Times New Roman" panose="02020603050405020304" pitchFamily="18" charset="0"/>
                <a:cs typeface="Times New Roman" panose="02020603050405020304" pitchFamily="18" charset="0"/>
              </a:rPr>
              <a:t>AES 256 encryption technique is used to encrypt the block of pixels.</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9426EF7-91A1-AA7C-53E0-ED6D6FDF8D26}"/>
                  </a:ext>
                </a:extLst>
              </p14:cNvPr>
              <p14:cNvContentPartPr/>
              <p14:nvPr/>
            </p14:nvContentPartPr>
            <p14:xfrm>
              <a:off x="1406766" y="742243"/>
              <a:ext cx="360" cy="360"/>
            </p14:xfrm>
          </p:contentPart>
        </mc:Choice>
        <mc:Fallback xmlns="">
          <p:pic>
            <p:nvPicPr>
              <p:cNvPr id="8" name="Ink 7">
                <a:extLst>
                  <a:ext uri="{FF2B5EF4-FFF2-40B4-BE49-F238E27FC236}">
                    <a16:creationId xmlns:a16="http://schemas.microsoft.com/office/drawing/2014/main" id="{A9426EF7-91A1-AA7C-53E0-ED6D6FDF8D26}"/>
                  </a:ext>
                </a:extLst>
              </p:cNvPr>
              <p:cNvPicPr/>
              <p:nvPr/>
            </p:nvPicPr>
            <p:blipFill>
              <a:blip r:embed="rId3"/>
              <a:stretch>
                <a:fillRect/>
              </a:stretch>
            </p:blipFill>
            <p:spPr>
              <a:xfrm>
                <a:off x="1343766" y="679243"/>
                <a:ext cx="126000" cy="126000"/>
              </a:xfrm>
              <a:prstGeom prst="rect">
                <a:avLst/>
              </a:prstGeom>
            </p:spPr>
          </p:pic>
        </mc:Fallback>
      </mc:AlternateContent>
      <p:pic>
        <p:nvPicPr>
          <p:cNvPr id="4" name="Picture 3">
            <a:extLst>
              <a:ext uri="{FF2B5EF4-FFF2-40B4-BE49-F238E27FC236}">
                <a16:creationId xmlns:a16="http://schemas.microsoft.com/office/drawing/2014/main" id="{E8ABCC0A-71C1-AC79-E89E-5E059AFB9DEB}"/>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4084" t="6241" r="13925" b="60495"/>
          <a:stretch/>
        </p:blipFill>
        <p:spPr>
          <a:xfrm>
            <a:off x="3746175" y="3172940"/>
            <a:ext cx="1185258" cy="1646196"/>
          </a:xfrm>
          <a:prstGeom prst="rect">
            <a:avLst/>
          </a:prstGeom>
        </p:spPr>
      </p:pic>
      <p:pic>
        <p:nvPicPr>
          <p:cNvPr id="9" name="Picture 8">
            <a:extLst>
              <a:ext uri="{FF2B5EF4-FFF2-40B4-BE49-F238E27FC236}">
                <a16:creationId xmlns:a16="http://schemas.microsoft.com/office/drawing/2014/main" id="{44BF47E1-5C9A-C6C6-49FB-98BE9E4B3C3B}"/>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1468" t="47821" r="58223"/>
          <a:stretch/>
        </p:blipFill>
        <p:spPr>
          <a:xfrm>
            <a:off x="5009654" y="2976840"/>
            <a:ext cx="2127434" cy="1833602"/>
          </a:xfrm>
          <a:prstGeom prst="rect">
            <a:avLst/>
          </a:prstGeom>
        </p:spPr>
      </p:pic>
      <p:sp>
        <p:nvSpPr>
          <p:cNvPr id="21" name="Rectangle 20">
            <a:extLst>
              <a:ext uri="{FF2B5EF4-FFF2-40B4-BE49-F238E27FC236}">
                <a16:creationId xmlns:a16="http://schemas.microsoft.com/office/drawing/2014/main" id="{AD23E5D8-9A0E-B874-353A-29872169BAE5}"/>
              </a:ext>
            </a:extLst>
          </p:cNvPr>
          <p:cNvSpPr/>
          <p:nvPr/>
        </p:nvSpPr>
        <p:spPr>
          <a:xfrm>
            <a:off x="3398126" y="2693773"/>
            <a:ext cx="4053012" cy="22695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886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2015</TotalTime>
  <Words>937</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KUMAR</dc:creator>
  <cp:lastModifiedBy>KRISHNA SINGH</cp:lastModifiedBy>
  <cp:revision>45</cp:revision>
  <dcterms:created xsi:type="dcterms:W3CDTF">2023-10-06T17:09:15Z</dcterms:created>
  <dcterms:modified xsi:type="dcterms:W3CDTF">2024-05-25T05:03:16Z</dcterms:modified>
</cp:coreProperties>
</file>