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71" r:id="rId3"/>
    <p:sldId id="261" r:id="rId4"/>
    <p:sldId id="262" r:id="rId5"/>
    <p:sldId id="268" r:id="rId6"/>
    <p:sldId id="263" r:id="rId7"/>
    <p:sldId id="264" r:id="rId8"/>
    <p:sldId id="265" r:id="rId9"/>
    <p:sldId id="266" r:id="rId10"/>
    <p:sldId id="267"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06ABC5-7470-4425-B633-103872CCFCA6}"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4E26D-689B-4AC5-BC16-FB85E1100309}" type="slidenum">
              <a:rPr lang="en-US" smtClean="0"/>
              <a:t>‹#›</a:t>
            </a:fld>
            <a:endParaRPr lang="en-US"/>
          </a:p>
        </p:txBody>
      </p:sp>
    </p:spTree>
    <p:extLst>
      <p:ext uri="{BB962C8B-B14F-4D97-AF65-F5344CB8AC3E}">
        <p14:creationId xmlns:p14="http://schemas.microsoft.com/office/powerpoint/2010/main" val="3158505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06ABC5-7470-4425-B633-103872CCFCA6}"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4E26D-689B-4AC5-BC16-FB85E1100309}" type="slidenum">
              <a:rPr lang="en-US" smtClean="0"/>
              <a:t>‹#›</a:t>
            </a:fld>
            <a:endParaRPr lang="en-US"/>
          </a:p>
        </p:txBody>
      </p:sp>
    </p:spTree>
    <p:extLst>
      <p:ext uri="{BB962C8B-B14F-4D97-AF65-F5344CB8AC3E}">
        <p14:creationId xmlns:p14="http://schemas.microsoft.com/office/powerpoint/2010/main" val="1280015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06ABC5-7470-4425-B633-103872CCFCA6}"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4E26D-689B-4AC5-BC16-FB85E1100309}" type="slidenum">
              <a:rPr lang="en-US" smtClean="0"/>
              <a:t>‹#›</a:t>
            </a:fld>
            <a:endParaRPr lang="en-US"/>
          </a:p>
        </p:txBody>
      </p:sp>
    </p:spTree>
    <p:extLst>
      <p:ext uri="{BB962C8B-B14F-4D97-AF65-F5344CB8AC3E}">
        <p14:creationId xmlns:p14="http://schemas.microsoft.com/office/powerpoint/2010/main" val="324381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06ABC5-7470-4425-B633-103872CCFCA6}"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4E26D-689B-4AC5-BC16-FB85E1100309}" type="slidenum">
              <a:rPr lang="en-US" smtClean="0"/>
              <a:t>‹#›</a:t>
            </a:fld>
            <a:endParaRPr lang="en-US"/>
          </a:p>
        </p:txBody>
      </p:sp>
    </p:spTree>
    <p:extLst>
      <p:ext uri="{BB962C8B-B14F-4D97-AF65-F5344CB8AC3E}">
        <p14:creationId xmlns:p14="http://schemas.microsoft.com/office/powerpoint/2010/main" val="268157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06ABC5-7470-4425-B633-103872CCFCA6}"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44E26D-689B-4AC5-BC16-FB85E1100309}" type="slidenum">
              <a:rPr lang="en-US" smtClean="0"/>
              <a:t>‹#›</a:t>
            </a:fld>
            <a:endParaRPr lang="en-US"/>
          </a:p>
        </p:txBody>
      </p:sp>
    </p:spTree>
    <p:extLst>
      <p:ext uri="{BB962C8B-B14F-4D97-AF65-F5344CB8AC3E}">
        <p14:creationId xmlns:p14="http://schemas.microsoft.com/office/powerpoint/2010/main" val="2296841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06ABC5-7470-4425-B633-103872CCFCA6}"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44E26D-689B-4AC5-BC16-FB85E1100309}" type="slidenum">
              <a:rPr lang="en-US" smtClean="0"/>
              <a:t>‹#›</a:t>
            </a:fld>
            <a:endParaRPr lang="en-US"/>
          </a:p>
        </p:txBody>
      </p:sp>
    </p:spTree>
    <p:extLst>
      <p:ext uri="{BB962C8B-B14F-4D97-AF65-F5344CB8AC3E}">
        <p14:creationId xmlns:p14="http://schemas.microsoft.com/office/powerpoint/2010/main" val="220076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06ABC5-7470-4425-B633-103872CCFCA6}" type="datetimeFigureOut">
              <a:rPr lang="en-US" smtClean="0"/>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44E26D-689B-4AC5-BC16-FB85E1100309}" type="slidenum">
              <a:rPr lang="en-US" smtClean="0"/>
              <a:t>‹#›</a:t>
            </a:fld>
            <a:endParaRPr lang="en-US"/>
          </a:p>
        </p:txBody>
      </p:sp>
    </p:spTree>
    <p:extLst>
      <p:ext uri="{BB962C8B-B14F-4D97-AF65-F5344CB8AC3E}">
        <p14:creationId xmlns:p14="http://schemas.microsoft.com/office/powerpoint/2010/main" val="2304545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06ABC5-7470-4425-B633-103872CCFCA6}" type="datetimeFigureOut">
              <a:rPr lang="en-US" smtClean="0"/>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44E26D-689B-4AC5-BC16-FB85E1100309}" type="slidenum">
              <a:rPr lang="en-US" smtClean="0"/>
              <a:t>‹#›</a:t>
            </a:fld>
            <a:endParaRPr lang="en-US"/>
          </a:p>
        </p:txBody>
      </p:sp>
    </p:spTree>
    <p:extLst>
      <p:ext uri="{BB962C8B-B14F-4D97-AF65-F5344CB8AC3E}">
        <p14:creationId xmlns:p14="http://schemas.microsoft.com/office/powerpoint/2010/main" val="4178617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6ABC5-7470-4425-B633-103872CCFCA6}" type="datetimeFigureOut">
              <a:rPr lang="en-US" smtClean="0"/>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44E26D-689B-4AC5-BC16-FB85E1100309}" type="slidenum">
              <a:rPr lang="en-US" smtClean="0"/>
              <a:t>‹#›</a:t>
            </a:fld>
            <a:endParaRPr lang="en-US"/>
          </a:p>
        </p:txBody>
      </p:sp>
    </p:spTree>
    <p:extLst>
      <p:ext uri="{BB962C8B-B14F-4D97-AF65-F5344CB8AC3E}">
        <p14:creationId xmlns:p14="http://schemas.microsoft.com/office/powerpoint/2010/main" val="210774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06ABC5-7470-4425-B633-103872CCFCA6}"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44E26D-689B-4AC5-BC16-FB85E1100309}" type="slidenum">
              <a:rPr lang="en-US" smtClean="0"/>
              <a:t>‹#›</a:t>
            </a:fld>
            <a:endParaRPr lang="en-US"/>
          </a:p>
        </p:txBody>
      </p:sp>
    </p:spTree>
    <p:extLst>
      <p:ext uri="{BB962C8B-B14F-4D97-AF65-F5344CB8AC3E}">
        <p14:creationId xmlns:p14="http://schemas.microsoft.com/office/powerpoint/2010/main" val="3751156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06ABC5-7470-4425-B633-103872CCFCA6}"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44E26D-689B-4AC5-BC16-FB85E1100309}" type="slidenum">
              <a:rPr lang="en-US" smtClean="0"/>
              <a:t>‹#›</a:t>
            </a:fld>
            <a:endParaRPr lang="en-US"/>
          </a:p>
        </p:txBody>
      </p:sp>
    </p:spTree>
    <p:extLst>
      <p:ext uri="{BB962C8B-B14F-4D97-AF65-F5344CB8AC3E}">
        <p14:creationId xmlns:p14="http://schemas.microsoft.com/office/powerpoint/2010/main" val="1426659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6ABC5-7470-4425-B633-103872CCFCA6}" type="datetimeFigureOut">
              <a:rPr lang="en-US" smtClean="0"/>
              <a:t>8/25/2023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44E26D-689B-4AC5-BC16-FB85E1100309}" type="slidenum">
              <a:rPr lang="en-US" smtClean="0"/>
              <a:t>‹#›</a:t>
            </a:fld>
            <a:endParaRPr lang="en-US"/>
          </a:p>
        </p:txBody>
      </p:sp>
    </p:spTree>
    <p:extLst>
      <p:ext uri="{BB962C8B-B14F-4D97-AF65-F5344CB8AC3E}">
        <p14:creationId xmlns:p14="http://schemas.microsoft.com/office/powerpoint/2010/main" val="28296074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nowflakedb/snowflake-connector-python/blob/main/src/snowflake/connector/pandas_tools.py"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Subtitles outline">
            <a:extLst>
              <a:ext uri="{FF2B5EF4-FFF2-40B4-BE49-F238E27FC236}">
                <a16:creationId xmlns:a16="http://schemas.microsoft.com/office/drawing/2014/main" id="{77A85EC1-1171-A5F1-B0D8-C4083A86BFD7}"/>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144" y="-223157"/>
            <a:ext cx="9731828" cy="7418614"/>
          </a:xfrm>
          <a:prstGeom prst="rect">
            <a:avLst/>
          </a:prstGeom>
        </p:spPr>
      </p:pic>
      <p:sp>
        <p:nvSpPr>
          <p:cNvPr id="4" name="TextBox 3">
            <a:extLst>
              <a:ext uri="{FF2B5EF4-FFF2-40B4-BE49-F238E27FC236}">
                <a16:creationId xmlns:a16="http://schemas.microsoft.com/office/drawing/2014/main" id="{3A4FBB8F-59FF-12E0-9A74-2601AB59393B}"/>
              </a:ext>
            </a:extLst>
          </p:cNvPr>
          <p:cNvSpPr txBox="1"/>
          <p:nvPr/>
        </p:nvSpPr>
        <p:spPr>
          <a:xfrm>
            <a:off x="2830286" y="1534886"/>
            <a:ext cx="6357257" cy="830997"/>
          </a:xfrm>
          <a:prstGeom prst="rect">
            <a:avLst/>
          </a:prstGeom>
          <a:noFill/>
        </p:spPr>
        <p:txBody>
          <a:bodyPr wrap="square" rtlCol="0">
            <a:spAutoFit/>
          </a:bodyPr>
          <a:lstStyle/>
          <a:p>
            <a:r>
              <a:rPr lang="en-US" sz="2400" b="1" i="0" dirty="0">
                <a:solidFill>
                  <a:schemeClr val="bg1">
                    <a:lumMod val="95000"/>
                    <a:lumOff val="5000"/>
                  </a:schemeClr>
                </a:solidFill>
                <a:effectLst/>
                <a:latin typeface="Söhne"/>
              </a:rPr>
              <a:t>Exploring </a:t>
            </a:r>
            <a:r>
              <a:rPr lang="en-US" sz="2400" b="1" i="0" u="sng" dirty="0">
                <a:solidFill>
                  <a:schemeClr val="bg1">
                    <a:lumMod val="95000"/>
                    <a:lumOff val="5000"/>
                  </a:schemeClr>
                </a:solidFill>
                <a:effectLst/>
                <a:latin typeface="Söhne"/>
              </a:rPr>
              <a:t>Snowflake Stages</a:t>
            </a:r>
            <a:r>
              <a:rPr lang="en-US" sz="2400" b="1" i="0" dirty="0">
                <a:solidFill>
                  <a:schemeClr val="bg1">
                    <a:lumMod val="95000"/>
                    <a:lumOff val="5000"/>
                  </a:schemeClr>
                </a:solidFill>
                <a:effectLst/>
                <a:latin typeface="Söhne"/>
              </a:rPr>
              <a:t>:</a:t>
            </a:r>
          </a:p>
          <a:p>
            <a:r>
              <a:rPr lang="en-US" sz="2400" b="1" i="0" dirty="0">
                <a:solidFill>
                  <a:schemeClr val="bg1">
                    <a:lumMod val="95000"/>
                    <a:lumOff val="5000"/>
                  </a:schemeClr>
                </a:solidFill>
                <a:effectLst/>
                <a:latin typeface="Söhne"/>
              </a:rPr>
              <a:t>Internal and External Data Movement Strategies</a:t>
            </a:r>
            <a:endParaRPr lang="en-US" sz="2400" b="1" dirty="0">
              <a:solidFill>
                <a:schemeClr val="bg1">
                  <a:lumMod val="95000"/>
                  <a:lumOff val="5000"/>
                </a:schemeClr>
              </a:solidFill>
            </a:endParaRPr>
          </a:p>
        </p:txBody>
      </p:sp>
    </p:spTree>
    <p:extLst>
      <p:ext uri="{BB962C8B-B14F-4D97-AF65-F5344CB8AC3E}">
        <p14:creationId xmlns:p14="http://schemas.microsoft.com/office/powerpoint/2010/main" val="4194004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C13F439-D674-15C1-4108-178C8E347C6C}"/>
              </a:ext>
            </a:extLst>
          </p:cNvPr>
          <p:cNvSpPr/>
          <p:nvPr/>
        </p:nvSpPr>
        <p:spPr>
          <a:xfrm>
            <a:off x="6215743" y="87086"/>
            <a:ext cx="5872001" cy="4811486"/>
          </a:xfrm>
          <a:prstGeom prst="roundRect">
            <a:avLst/>
          </a:prstGeom>
          <a:solidFill>
            <a:schemeClr val="bg1">
              <a:lumMod val="75000"/>
              <a:lumOff val="25000"/>
            </a:schemeClr>
          </a:solidFill>
          <a:ln w="28575">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lumMod val="85000"/>
                  </a:schemeClr>
                </a:solidFill>
                <a:latin typeface="Söhne"/>
              </a:rPr>
              <a:t>Snowflake employs an efficient mechanism to track the state of data files within an external stage during data loading operations. When you execute a COPY INTO statement to load data from an external stage into a Snowflake table, Snowflake performs a few checks to optimize the loading process. One of these checks is based on the concept of Snowflake's internal metadata, such as the metadata about the files and their state in the external stage.</a:t>
            </a:r>
          </a:p>
          <a:p>
            <a:endParaRPr lang="en-US" sz="1200" b="1" dirty="0">
              <a:solidFill>
                <a:schemeClr val="tx1">
                  <a:lumMod val="85000"/>
                </a:schemeClr>
              </a:solidFill>
              <a:latin typeface="Söhne"/>
            </a:endParaRPr>
          </a:p>
          <a:p>
            <a:r>
              <a:rPr lang="en-US" sz="1200" b="1" u="sng" dirty="0">
                <a:solidFill>
                  <a:schemeClr val="tx1">
                    <a:lumMod val="85000"/>
                  </a:schemeClr>
                </a:solidFill>
                <a:latin typeface="Söhne"/>
              </a:rPr>
              <a:t>File Metadata Tracking</a:t>
            </a:r>
            <a:r>
              <a:rPr lang="en-US" sz="1200" b="1" dirty="0">
                <a:solidFill>
                  <a:schemeClr val="tx1">
                    <a:lumMod val="85000"/>
                  </a:schemeClr>
                </a:solidFill>
                <a:latin typeface="Söhne"/>
              </a:rPr>
              <a:t>: When you initially load a file using COPY INTO, Snowflake records metadata about the file, such as its size, modification timestamp, and other relevant attributes.</a:t>
            </a:r>
          </a:p>
          <a:p>
            <a:endParaRPr lang="en-US" sz="1200" b="1" dirty="0">
              <a:solidFill>
                <a:schemeClr val="tx1">
                  <a:lumMod val="85000"/>
                </a:schemeClr>
              </a:solidFill>
              <a:latin typeface="Söhne"/>
            </a:endParaRPr>
          </a:p>
          <a:p>
            <a:r>
              <a:rPr lang="en-US" sz="1200" b="1" u="sng" dirty="0">
                <a:solidFill>
                  <a:schemeClr val="tx1">
                    <a:lumMod val="85000"/>
                  </a:schemeClr>
                </a:solidFill>
                <a:latin typeface="Söhne"/>
              </a:rPr>
              <a:t>Subsequent Load</a:t>
            </a:r>
            <a:r>
              <a:rPr lang="en-US" sz="1200" b="1" dirty="0">
                <a:solidFill>
                  <a:schemeClr val="tx1">
                    <a:lumMod val="85000"/>
                  </a:schemeClr>
                </a:solidFill>
                <a:latin typeface="Söhne"/>
              </a:rPr>
              <a:t>: When you repeat the same COPY INTO statement with the same file in the external stage, Snowflake compares the file's metadata to the previously recorded metadata.</a:t>
            </a:r>
          </a:p>
          <a:p>
            <a:endParaRPr lang="en-US" sz="1200" b="1" dirty="0">
              <a:solidFill>
                <a:schemeClr val="tx1">
                  <a:lumMod val="85000"/>
                </a:schemeClr>
              </a:solidFill>
              <a:latin typeface="Söhne"/>
            </a:endParaRPr>
          </a:p>
          <a:p>
            <a:r>
              <a:rPr lang="en-US" sz="1200" b="1" u="sng" dirty="0">
                <a:solidFill>
                  <a:schemeClr val="tx1">
                    <a:lumMod val="85000"/>
                  </a:schemeClr>
                </a:solidFill>
                <a:latin typeface="Söhne"/>
              </a:rPr>
              <a:t>Unchanged Metadata</a:t>
            </a:r>
            <a:r>
              <a:rPr lang="en-US" sz="1200" b="1" dirty="0">
                <a:solidFill>
                  <a:schemeClr val="tx1">
                    <a:lumMod val="85000"/>
                  </a:schemeClr>
                </a:solidFill>
                <a:latin typeface="Söhne"/>
              </a:rPr>
              <a:t>: If Snowflake detects that the metadata of the file hasn't changed since the last load, it understands that the file content remains unchanged.</a:t>
            </a:r>
          </a:p>
          <a:p>
            <a:endParaRPr lang="en-US" sz="1200" b="1" dirty="0">
              <a:solidFill>
                <a:schemeClr val="tx1">
                  <a:lumMod val="85000"/>
                </a:schemeClr>
              </a:solidFill>
              <a:latin typeface="Söhne"/>
            </a:endParaRPr>
          </a:p>
          <a:p>
            <a:r>
              <a:rPr lang="en-US" sz="1200" b="1" u="sng" dirty="0">
                <a:solidFill>
                  <a:schemeClr val="tx1">
                    <a:lumMod val="85000"/>
                  </a:schemeClr>
                </a:solidFill>
                <a:latin typeface="Söhne"/>
              </a:rPr>
              <a:t>Optimization</a:t>
            </a:r>
            <a:r>
              <a:rPr lang="en-US" sz="1200" b="1" dirty="0">
                <a:solidFill>
                  <a:schemeClr val="tx1">
                    <a:lumMod val="85000"/>
                  </a:schemeClr>
                </a:solidFill>
                <a:latin typeface="Söhne"/>
              </a:rPr>
              <a:t>: Since the file content is the same and no modifications have occurred, Snowflake optimizes the loading process by skipping the actual loading step. This results in the message "Copy executed with 0 files processed."</a:t>
            </a:r>
          </a:p>
        </p:txBody>
      </p:sp>
      <p:pic>
        <p:nvPicPr>
          <p:cNvPr id="6" name="Picture 5">
            <a:extLst>
              <a:ext uri="{FF2B5EF4-FFF2-40B4-BE49-F238E27FC236}">
                <a16:creationId xmlns:a16="http://schemas.microsoft.com/office/drawing/2014/main" id="{5C356C79-565C-FF32-6926-62F7F5899EBB}"/>
              </a:ext>
            </a:extLst>
          </p:cNvPr>
          <p:cNvPicPr>
            <a:picLocks noChangeAspect="1"/>
          </p:cNvPicPr>
          <p:nvPr/>
        </p:nvPicPr>
        <p:blipFill>
          <a:blip r:embed="rId2"/>
          <a:stretch>
            <a:fillRect/>
          </a:stretch>
        </p:blipFill>
        <p:spPr>
          <a:xfrm>
            <a:off x="104256" y="711314"/>
            <a:ext cx="6003912" cy="3563030"/>
          </a:xfrm>
          <a:prstGeom prst="rect">
            <a:avLst/>
          </a:prstGeom>
        </p:spPr>
      </p:pic>
      <p:sp>
        <p:nvSpPr>
          <p:cNvPr id="7" name="TextBox 6">
            <a:extLst>
              <a:ext uri="{FF2B5EF4-FFF2-40B4-BE49-F238E27FC236}">
                <a16:creationId xmlns:a16="http://schemas.microsoft.com/office/drawing/2014/main" id="{90EB255B-921E-4227-F9B8-2DAE42E6790C}"/>
              </a:ext>
            </a:extLst>
          </p:cNvPr>
          <p:cNvSpPr txBox="1"/>
          <p:nvPr/>
        </p:nvSpPr>
        <p:spPr>
          <a:xfrm>
            <a:off x="104256" y="90658"/>
            <a:ext cx="4865915" cy="369332"/>
          </a:xfrm>
          <a:prstGeom prst="rect">
            <a:avLst/>
          </a:prstGeom>
          <a:noFill/>
        </p:spPr>
        <p:txBody>
          <a:bodyPr wrap="square" rtlCol="0">
            <a:spAutoFit/>
          </a:bodyPr>
          <a:lstStyle/>
          <a:p>
            <a:r>
              <a:rPr lang="en-US" b="1" i="0" u="sng" dirty="0">
                <a:solidFill>
                  <a:schemeClr val="bg1"/>
                </a:solidFill>
                <a:effectLst/>
                <a:latin typeface="Inter"/>
              </a:rPr>
              <a:t>Copy executed with 0 files processed.</a:t>
            </a:r>
            <a:endParaRPr lang="en-US" b="1" u="sng" dirty="0">
              <a:solidFill>
                <a:schemeClr val="bg1"/>
              </a:solidFill>
            </a:endParaRPr>
          </a:p>
        </p:txBody>
      </p:sp>
      <p:sp>
        <p:nvSpPr>
          <p:cNvPr id="9" name="Speech Bubble: Rectangle with Corners Rounded 8">
            <a:extLst>
              <a:ext uri="{FF2B5EF4-FFF2-40B4-BE49-F238E27FC236}">
                <a16:creationId xmlns:a16="http://schemas.microsoft.com/office/drawing/2014/main" id="{B257DA98-B04B-0236-0643-5035023F1984}"/>
              </a:ext>
            </a:extLst>
          </p:cNvPr>
          <p:cNvSpPr/>
          <p:nvPr/>
        </p:nvSpPr>
        <p:spPr>
          <a:xfrm>
            <a:off x="104256" y="4408714"/>
            <a:ext cx="6198573" cy="2358628"/>
          </a:xfrm>
          <a:prstGeom prst="wedgeRoundRectCallout">
            <a:avLst>
              <a:gd name="adj1" fmla="val 29776"/>
              <a:gd name="adj2" fmla="val -47365"/>
              <a:gd name="adj3" fmla="val 16667"/>
            </a:avLst>
          </a:prstGeom>
          <a:solidFill>
            <a:schemeClr val="accent4">
              <a:lumMod val="20000"/>
              <a:lumOff val="80000"/>
            </a:schemeClr>
          </a:solidFill>
          <a:ln w="28575">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solidFill>
                <a:latin typeface="Söhne"/>
              </a:rPr>
              <a:t>1. File Size Change: When you replace a character 'a' with character 'b' in a text file, the file's size could potentially change, depending on the encoding used. If the characters 'a' and 'b' have different byte representations in the file's encoding, then changing one character to another could cause the file's byte count to change. Snowflake's metadata tracking includes file size, so if the size changes, Snowflake is likely to recognize this as a modification.</a:t>
            </a:r>
            <a:br>
              <a:rPr lang="en-US" sz="1100" dirty="0">
                <a:solidFill>
                  <a:schemeClr val="bg1"/>
                </a:solidFill>
                <a:latin typeface="Söhne"/>
              </a:rPr>
            </a:br>
            <a:endParaRPr lang="en-US" sz="1100" dirty="0">
              <a:solidFill>
                <a:schemeClr val="bg1"/>
              </a:solidFill>
              <a:latin typeface="Söhne"/>
            </a:endParaRPr>
          </a:p>
          <a:p>
            <a:r>
              <a:rPr lang="en-US" sz="1100" dirty="0">
                <a:solidFill>
                  <a:schemeClr val="bg1"/>
                </a:solidFill>
                <a:latin typeface="Söhne"/>
              </a:rPr>
              <a:t>2. File Encoding: File encoding plays a significant role in how characters are stored in a file. Different encodings represent characters using varying numbers of bytes. For instance, changing a single character could alter the number of bytes used to represent it in the file. This, in turn, impacts the file's size. If the encoding change results in a different byte count, Snowflake may identify the file as modified based on the altered file size in its metadata.</a:t>
            </a:r>
          </a:p>
          <a:p>
            <a:endParaRPr lang="en-US" sz="1100" dirty="0">
              <a:solidFill>
                <a:schemeClr val="bg1"/>
              </a:solidFill>
              <a:latin typeface="Söhne"/>
            </a:endParaRPr>
          </a:p>
          <a:p>
            <a:endParaRPr lang="en-US" sz="1100" dirty="0">
              <a:solidFill>
                <a:schemeClr val="bg1"/>
              </a:solidFill>
              <a:latin typeface="Söhne"/>
            </a:endParaRPr>
          </a:p>
        </p:txBody>
      </p:sp>
    </p:spTree>
    <p:extLst>
      <p:ext uri="{BB962C8B-B14F-4D97-AF65-F5344CB8AC3E}">
        <p14:creationId xmlns:p14="http://schemas.microsoft.com/office/powerpoint/2010/main" val="149521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6E518F-9678-4963-B06C-3C1982B5869E}"/>
              </a:ext>
            </a:extLst>
          </p:cNvPr>
          <p:cNvPicPr>
            <a:picLocks noChangeAspect="1"/>
          </p:cNvPicPr>
          <p:nvPr/>
        </p:nvPicPr>
        <p:blipFill>
          <a:blip r:embed="rId2"/>
          <a:stretch>
            <a:fillRect/>
          </a:stretch>
        </p:blipFill>
        <p:spPr>
          <a:xfrm>
            <a:off x="0" y="4343400"/>
            <a:ext cx="12192000" cy="2514600"/>
          </a:xfrm>
          <a:prstGeom prst="rect">
            <a:avLst/>
          </a:prstGeom>
        </p:spPr>
      </p:pic>
      <p:sp>
        <p:nvSpPr>
          <p:cNvPr id="4" name="Rectangle: Rounded Corners 3">
            <a:extLst>
              <a:ext uri="{FF2B5EF4-FFF2-40B4-BE49-F238E27FC236}">
                <a16:creationId xmlns:a16="http://schemas.microsoft.com/office/drawing/2014/main" id="{24C14D41-FDF4-4841-3001-4EDA56E21C67}"/>
              </a:ext>
            </a:extLst>
          </p:cNvPr>
          <p:cNvSpPr/>
          <p:nvPr/>
        </p:nvSpPr>
        <p:spPr>
          <a:xfrm>
            <a:off x="-16197" y="-10887"/>
            <a:ext cx="12246166" cy="4212771"/>
          </a:xfrm>
          <a:prstGeom prst="roundRect">
            <a:avLst/>
          </a:prstGeom>
          <a:solidFill>
            <a:schemeClr val="bg1">
              <a:lumMod val="50000"/>
              <a:lumOff val="50000"/>
            </a:schemeClr>
          </a:solidFill>
          <a:ln w="28575">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050" dirty="0">
              <a:solidFill>
                <a:schemeClr val="bg1"/>
              </a:solidFill>
              <a:latin typeface="Söhne"/>
            </a:endParaRPr>
          </a:p>
          <a:p>
            <a:endParaRPr lang="en-US" sz="1050" dirty="0">
              <a:solidFill>
                <a:schemeClr val="bg1"/>
              </a:solidFill>
              <a:latin typeface="Söhne"/>
            </a:endParaRPr>
          </a:p>
          <a:p>
            <a:r>
              <a:rPr lang="en-US" sz="1200" b="1" u="sng" dirty="0">
                <a:solidFill>
                  <a:schemeClr val="bg1"/>
                </a:solidFill>
                <a:latin typeface="Söhne"/>
              </a:rPr>
              <a:t>The </a:t>
            </a:r>
            <a:r>
              <a:rPr lang="en-US" sz="1400" b="1" u="sng" dirty="0">
                <a:solidFill>
                  <a:schemeClr val="bg1"/>
                </a:solidFill>
                <a:latin typeface="Söhne"/>
              </a:rPr>
              <a:t>COPY INTO </a:t>
            </a:r>
            <a:r>
              <a:rPr lang="en-US" sz="1200" b="1" u="sng" dirty="0">
                <a:solidFill>
                  <a:schemeClr val="bg1"/>
                </a:solidFill>
                <a:latin typeface="Söhne"/>
              </a:rPr>
              <a:t>command</a:t>
            </a:r>
            <a:r>
              <a:rPr lang="en-US" sz="1050" u="sng" dirty="0">
                <a:solidFill>
                  <a:schemeClr val="bg1"/>
                </a:solidFill>
                <a:latin typeface="Söhne"/>
              </a:rPr>
              <a:t> </a:t>
            </a:r>
            <a:br>
              <a:rPr lang="en-US" sz="1050" u="sng" dirty="0">
                <a:solidFill>
                  <a:schemeClr val="bg1"/>
                </a:solidFill>
                <a:latin typeface="Söhne"/>
              </a:rPr>
            </a:br>
            <a:br>
              <a:rPr lang="en-US" sz="1050" u="sng" dirty="0">
                <a:solidFill>
                  <a:schemeClr val="bg1"/>
                </a:solidFill>
                <a:latin typeface="Söhne"/>
              </a:rPr>
            </a:br>
            <a:r>
              <a:rPr lang="en-US" sz="1000" dirty="0">
                <a:solidFill>
                  <a:schemeClr val="bg1"/>
                </a:solidFill>
                <a:latin typeface="Söhne"/>
              </a:rPr>
              <a:t>Snowflake is a powerful SQL statement that enables you to efficiently load data into Snowflake tables from various external data sources. It's a central component of Snowflake's data loading capabilities and is designed to handle large-scale data movement. The COPY INTO command can perform several tasks related to data loading and processing:</a:t>
            </a:r>
            <a:br>
              <a:rPr lang="en-US" sz="1000" dirty="0">
                <a:solidFill>
                  <a:schemeClr val="bg1"/>
                </a:solidFill>
                <a:latin typeface="Söhne"/>
              </a:rPr>
            </a:br>
            <a:endParaRPr lang="en-US" sz="1000" dirty="0">
              <a:solidFill>
                <a:schemeClr val="bg1"/>
              </a:solidFill>
              <a:latin typeface="Söhne"/>
            </a:endParaRPr>
          </a:p>
          <a:p>
            <a:r>
              <a:rPr lang="en-US" sz="1000" u="sng" dirty="0">
                <a:solidFill>
                  <a:schemeClr val="bg1"/>
                </a:solidFill>
                <a:latin typeface="Söhne"/>
              </a:rPr>
              <a:t>Data Loading</a:t>
            </a:r>
            <a:r>
              <a:rPr lang="en-US" sz="1000" dirty="0">
                <a:solidFill>
                  <a:schemeClr val="bg1"/>
                </a:solidFill>
                <a:latin typeface="Söhne"/>
              </a:rPr>
              <a:t>: </a:t>
            </a:r>
            <a:br>
              <a:rPr lang="en-US" sz="1000" dirty="0">
                <a:solidFill>
                  <a:schemeClr val="bg1"/>
                </a:solidFill>
                <a:latin typeface="Söhne"/>
              </a:rPr>
            </a:br>
            <a:r>
              <a:rPr lang="en-US" sz="1000" dirty="0">
                <a:solidFill>
                  <a:schemeClr val="bg1"/>
                </a:solidFill>
                <a:latin typeface="Söhne"/>
              </a:rPr>
              <a:t>The primary purpose of the COPY INTO command is to load data from external files into Snowflake tables. It supports various file formats, including CSV, JSON, Parquet, Avro, and more. The command efficiently reads data from files, performs necessary transformations, and loads the data into the specified target table.</a:t>
            </a:r>
          </a:p>
          <a:p>
            <a:endParaRPr lang="en-US" sz="1000" dirty="0">
              <a:solidFill>
                <a:schemeClr val="bg1"/>
              </a:solidFill>
              <a:latin typeface="Söhne"/>
            </a:endParaRPr>
          </a:p>
          <a:p>
            <a:r>
              <a:rPr lang="en-US" sz="1000" u="sng" dirty="0">
                <a:solidFill>
                  <a:schemeClr val="bg1"/>
                </a:solidFill>
                <a:latin typeface="Söhne"/>
              </a:rPr>
              <a:t>Supported Data Sources</a:t>
            </a:r>
            <a:r>
              <a:rPr lang="en-US" sz="1000" dirty="0">
                <a:solidFill>
                  <a:schemeClr val="bg1"/>
                </a:solidFill>
                <a:latin typeface="Söhne"/>
              </a:rPr>
              <a:t>:</a:t>
            </a:r>
            <a:br>
              <a:rPr lang="en-US" sz="1000" dirty="0">
                <a:solidFill>
                  <a:schemeClr val="bg1"/>
                </a:solidFill>
                <a:latin typeface="Söhne"/>
              </a:rPr>
            </a:br>
            <a:r>
              <a:rPr lang="en-US" sz="1000" dirty="0">
                <a:solidFill>
                  <a:schemeClr val="bg1"/>
                </a:solidFill>
                <a:latin typeface="Söhne"/>
              </a:rPr>
              <a:t>You can load data from various external sources, including cloud-based storage services like Amazon S3, Azure Blob Storage, and Google Cloud Storage. This allows you to seamlessly integrate data stored in these sources with your Snowflake environment.</a:t>
            </a:r>
            <a:br>
              <a:rPr lang="en-US" sz="1000" dirty="0">
                <a:solidFill>
                  <a:schemeClr val="bg1"/>
                </a:solidFill>
                <a:latin typeface="Söhne"/>
              </a:rPr>
            </a:br>
            <a:endParaRPr lang="en-US" sz="1000" dirty="0">
              <a:solidFill>
                <a:schemeClr val="bg1"/>
              </a:solidFill>
              <a:latin typeface="Söhne"/>
            </a:endParaRPr>
          </a:p>
          <a:p>
            <a:r>
              <a:rPr lang="en-US" sz="1000" u="sng" dirty="0">
                <a:solidFill>
                  <a:schemeClr val="bg1"/>
                </a:solidFill>
                <a:latin typeface="Söhne"/>
              </a:rPr>
              <a:t>Data Transformation</a:t>
            </a:r>
            <a:r>
              <a:rPr lang="en-US" sz="1000" dirty="0">
                <a:solidFill>
                  <a:schemeClr val="bg1"/>
                </a:solidFill>
                <a:latin typeface="Söhne"/>
              </a:rPr>
              <a:t>:</a:t>
            </a:r>
            <a:br>
              <a:rPr lang="en-US" sz="1000" dirty="0">
                <a:solidFill>
                  <a:schemeClr val="bg1"/>
                </a:solidFill>
                <a:latin typeface="Söhne"/>
              </a:rPr>
            </a:br>
            <a:r>
              <a:rPr lang="en-US" sz="1000" dirty="0">
                <a:solidFill>
                  <a:schemeClr val="bg1"/>
                </a:solidFill>
                <a:latin typeface="Söhne"/>
              </a:rPr>
              <a:t>The COPY INTO command can apply data transformations during the loading process, such as data type conversion, data mapping, and basic data cleaning. This helps ensure data integrity and compatibility with the target table's schema.</a:t>
            </a:r>
          </a:p>
          <a:p>
            <a:br>
              <a:rPr lang="en-US" sz="1000" u="sng" dirty="0">
                <a:solidFill>
                  <a:schemeClr val="bg1"/>
                </a:solidFill>
                <a:latin typeface="Söhne"/>
              </a:rPr>
            </a:br>
            <a:r>
              <a:rPr lang="en-US" sz="1000" u="sng" dirty="0">
                <a:solidFill>
                  <a:schemeClr val="bg1"/>
                </a:solidFill>
                <a:latin typeface="Söhne"/>
              </a:rPr>
              <a:t>Parallel Loading</a:t>
            </a:r>
            <a:r>
              <a:rPr lang="en-US" sz="1000" dirty="0">
                <a:solidFill>
                  <a:schemeClr val="bg1"/>
                </a:solidFill>
                <a:latin typeface="Söhne"/>
              </a:rPr>
              <a:t>: </a:t>
            </a:r>
          </a:p>
          <a:p>
            <a:r>
              <a:rPr lang="en-US" sz="1000" dirty="0">
                <a:solidFill>
                  <a:schemeClr val="bg1"/>
                </a:solidFill>
                <a:latin typeface="Söhne"/>
              </a:rPr>
              <a:t>The command supports parallel loading, which means that it can distribute the data loading process across multiple Snowflake clusters, enhancing loading performance for large datasets.</a:t>
            </a:r>
          </a:p>
          <a:p>
            <a:br>
              <a:rPr lang="en-US" sz="1000" u="sng" dirty="0">
                <a:solidFill>
                  <a:schemeClr val="bg1"/>
                </a:solidFill>
                <a:latin typeface="Söhne"/>
              </a:rPr>
            </a:br>
            <a:r>
              <a:rPr lang="en-US" sz="1000" u="sng" dirty="0">
                <a:solidFill>
                  <a:schemeClr val="bg1"/>
                </a:solidFill>
                <a:latin typeface="Söhne"/>
              </a:rPr>
              <a:t>File Format Flexibility</a:t>
            </a:r>
            <a:r>
              <a:rPr lang="en-US" sz="1000" dirty="0">
                <a:solidFill>
                  <a:schemeClr val="bg1"/>
                </a:solidFill>
                <a:latin typeface="Söhne"/>
              </a:rPr>
              <a:t>:</a:t>
            </a:r>
            <a:br>
              <a:rPr lang="en-US" sz="1000" dirty="0">
                <a:solidFill>
                  <a:schemeClr val="bg1"/>
                </a:solidFill>
                <a:latin typeface="Söhne"/>
              </a:rPr>
            </a:br>
            <a:r>
              <a:rPr lang="en-US" sz="1000" dirty="0">
                <a:solidFill>
                  <a:schemeClr val="bg1"/>
                </a:solidFill>
                <a:latin typeface="Söhne"/>
              </a:rPr>
              <a:t>Depending on the specified file format, the COPY INTO command can handle different types of data, such as structured (CSV), semi-structured (JSON), and columnar (Parquet) formats.</a:t>
            </a:r>
          </a:p>
          <a:p>
            <a:br>
              <a:rPr lang="en-US" sz="1000" u="sng" dirty="0">
                <a:solidFill>
                  <a:schemeClr val="bg1"/>
                </a:solidFill>
                <a:latin typeface="Söhne"/>
              </a:rPr>
            </a:br>
            <a:r>
              <a:rPr lang="en-US" sz="1000" u="sng" dirty="0">
                <a:solidFill>
                  <a:schemeClr val="bg1"/>
                </a:solidFill>
                <a:latin typeface="Söhne"/>
              </a:rPr>
              <a:t>Skip Headers and Trailers</a:t>
            </a:r>
            <a:r>
              <a:rPr lang="en-US" sz="1000" dirty="0">
                <a:solidFill>
                  <a:schemeClr val="bg1"/>
                </a:solidFill>
                <a:latin typeface="Söhne"/>
              </a:rPr>
              <a:t>: If your data files contain headers or trailers that you want to skip during the loading process, the COPY INTO command allows you to specify the number of header and trailer lines to skip.</a:t>
            </a:r>
          </a:p>
          <a:p>
            <a:endParaRPr lang="en-US" sz="1050" dirty="0">
              <a:solidFill>
                <a:schemeClr val="bg1"/>
              </a:solidFill>
              <a:latin typeface="Söhne"/>
            </a:endParaRPr>
          </a:p>
        </p:txBody>
      </p:sp>
      <p:sp>
        <p:nvSpPr>
          <p:cNvPr id="6" name="Rectangle 2">
            <a:extLst>
              <a:ext uri="{FF2B5EF4-FFF2-40B4-BE49-F238E27FC236}">
                <a16:creationId xmlns:a16="http://schemas.microsoft.com/office/drawing/2014/main" id="{9005D1F8-A1DC-DB09-C78B-6B2E43871499}"/>
              </a:ext>
            </a:extLst>
          </p:cNvPr>
          <p:cNvSpPr>
            <a:spLocks noChangeArrowheads="1"/>
          </p:cNvSpPr>
          <p:nvPr/>
        </p:nvSpPr>
        <p:spPr bwMode="auto">
          <a:xfrm>
            <a:off x="0" y="-110211"/>
            <a:ext cx="65" cy="677623"/>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951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FF3794-6880-6701-BFEC-3F2BC3DC8762}"/>
              </a:ext>
            </a:extLst>
          </p:cNvPr>
          <p:cNvSpPr txBox="1"/>
          <p:nvPr/>
        </p:nvSpPr>
        <p:spPr>
          <a:xfrm>
            <a:off x="315686" y="272143"/>
            <a:ext cx="6117771" cy="369332"/>
          </a:xfrm>
          <a:prstGeom prst="rect">
            <a:avLst/>
          </a:prstGeom>
          <a:noFill/>
        </p:spPr>
        <p:txBody>
          <a:bodyPr wrap="square" rtlCol="0">
            <a:spAutoFit/>
          </a:bodyPr>
          <a:lstStyle/>
          <a:p>
            <a:r>
              <a:rPr lang="en-US" b="1" i="0" u="sng" dirty="0">
                <a:solidFill>
                  <a:schemeClr val="bg1"/>
                </a:solidFill>
                <a:effectLst/>
                <a:latin typeface="Söhne Mono"/>
              </a:rPr>
              <a:t>snowflake-connector-python - pandas_tools.py</a:t>
            </a:r>
            <a:endParaRPr lang="en-US" b="1" u="sng" dirty="0">
              <a:solidFill>
                <a:schemeClr val="bg1"/>
              </a:solidFill>
            </a:endParaRPr>
          </a:p>
        </p:txBody>
      </p:sp>
      <p:sp>
        <p:nvSpPr>
          <p:cNvPr id="4" name="Rectangle: Rounded Corners 3">
            <a:extLst>
              <a:ext uri="{FF2B5EF4-FFF2-40B4-BE49-F238E27FC236}">
                <a16:creationId xmlns:a16="http://schemas.microsoft.com/office/drawing/2014/main" id="{2E17157E-1F2F-45AD-FA28-A72A55041ECD}"/>
              </a:ext>
            </a:extLst>
          </p:cNvPr>
          <p:cNvSpPr/>
          <p:nvPr/>
        </p:nvSpPr>
        <p:spPr>
          <a:xfrm>
            <a:off x="108857" y="892629"/>
            <a:ext cx="9808028" cy="1328057"/>
          </a:xfrm>
          <a:prstGeom prst="roundRect">
            <a:avLst/>
          </a:prstGeom>
          <a:solidFill>
            <a:schemeClr val="tx2">
              <a:lumMod val="75000"/>
            </a:schemeClr>
          </a:solidFill>
          <a:ln w="28575">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Söhne"/>
              </a:rPr>
              <a:t>The pandas_tools.py module in the snowflake-connector-python library provides functionality for integrating Snowflake</a:t>
            </a:r>
          </a:p>
          <a:p>
            <a:r>
              <a:rPr lang="en-US" sz="1400" dirty="0">
                <a:solidFill>
                  <a:schemeClr val="bg1"/>
                </a:solidFill>
                <a:latin typeface="Söhne"/>
              </a:rPr>
              <a:t>with the popular Python data manipulation library, Pandas. It's designed to simplify and streamline the process of loading data</a:t>
            </a:r>
          </a:p>
          <a:p>
            <a:r>
              <a:rPr lang="en-US" sz="1400" dirty="0">
                <a:solidFill>
                  <a:schemeClr val="bg1"/>
                </a:solidFill>
                <a:latin typeface="Söhne"/>
              </a:rPr>
              <a:t>from Pandas DataFrames into Snowflake tables using the COPY INTO statement. </a:t>
            </a:r>
          </a:p>
          <a:p>
            <a:r>
              <a:rPr lang="en-US" sz="1400" dirty="0">
                <a:solidFill>
                  <a:schemeClr val="bg1"/>
                </a:solidFill>
                <a:latin typeface="Söhne"/>
              </a:rPr>
              <a:t>This module acts as a bridge between Pandas and Snowflake's data loading capabilities.</a:t>
            </a:r>
          </a:p>
        </p:txBody>
      </p:sp>
      <p:sp>
        <p:nvSpPr>
          <p:cNvPr id="8" name="Rectangle: Rounded Corners 7">
            <a:extLst>
              <a:ext uri="{FF2B5EF4-FFF2-40B4-BE49-F238E27FC236}">
                <a16:creationId xmlns:a16="http://schemas.microsoft.com/office/drawing/2014/main" id="{A492A59C-E00B-7488-810A-8199D3F40736}"/>
              </a:ext>
            </a:extLst>
          </p:cNvPr>
          <p:cNvSpPr/>
          <p:nvPr/>
        </p:nvSpPr>
        <p:spPr>
          <a:xfrm>
            <a:off x="108857" y="2569030"/>
            <a:ext cx="9808028" cy="609600"/>
          </a:xfrm>
          <a:prstGeom prst="roundRect">
            <a:avLst/>
          </a:prstGeom>
          <a:solidFill>
            <a:schemeClr val="tx2">
              <a:lumMod val="75000"/>
            </a:schemeClr>
          </a:solidFill>
          <a:ln w="28575">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bg1"/>
                </a:solidFill>
                <a:latin typeface="Söhne"/>
                <a:hlinkClick r:id="rId2">
                  <a:extLst>
                    <a:ext uri="{A12FA001-AC4F-418D-AE19-62706E023703}">
                      <ahyp:hlinkClr xmlns:ahyp="http://schemas.microsoft.com/office/drawing/2018/hyperlinkcolor" val="tx"/>
                    </a:ext>
                  </a:extLst>
                </a:hlinkClick>
              </a:rPr>
              <a:t>https://github.com/snowflakedb/snowflake-connector-python/blob/main/src/snowflake/connector/pandas_tools.py</a:t>
            </a:r>
            <a:endParaRPr lang="en-US" sz="1400" b="1" dirty="0">
              <a:solidFill>
                <a:schemeClr val="bg1"/>
              </a:solidFill>
              <a:latin typeface="Söhne"/>
            </a:endParaRPr>
          </a:p>
        </p:txBody>
      </p:sp>
    </p:spTree>
    <p:extLst>
      <p:ext uri="{BB962C8B-B14F-4D97-AF65-F5344CB8AC3E}">
        <p14:creationId xmlns:p14="http://schemas.microsoft.com/office/powerpoint/2010/main" val="1277852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B96F3524-E789-12D7-78FC-27EEED3FFAF3}"/>
              </a:ext>
            </a:extLst>
          </p:cNvPr>
          <p:cNvCxnSpPr>
            <a:cxnSpLocks/>
          </p:cNvCxnSpPr>
          <p:nvPr/>
        </p:nvCxnSpPr>
        <p:spPr>
          <a:xfrm>
            <a:off x="2819400" y="669471"/>
            <a:ext cx="0" cy="5519057"/>
          </a:xfrm>
          <a:prstGeom prst="straightConnector1">
            <a:avLst/>
          </a:prstGeom>
          <a:ln w="762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 name="Graphic 5" descr="Clipboard with solid fill">
            <a:extLst>
              <a:ext uri="{FF2B5EF4-FFF2-40B4-BE49-F238E27FC236}">
                <a16:creationId xmlns:a16="http://schemas.microsoft.com/office/drawing/2014/main" id="{F31BF167-B4E4-C01F-4520-5D1A697D1F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8458" y="2645228"/>
            <a:ext cx="1567544" cy="1567544"/>
          </a:xfrm>
          <a:prstGeom prst="rect">
            <a:avLst/>
          </a:prstGeom>
        </p:spPr>
      </p:pic>
      <p:sp>
        <p:nvSpPr>
          <p:cNvPr id="7" name="TextBox 6">
            <a:extLst>
              <a:ext uri="{FF2B5EF4-FFF2-40B4-BE49-F238E27FC236}">
                <a16:creationId xmlns:a16="http://schemas.microsoft.com/office/drawing/2014/main" id="{119CDFD7-F858-2AB6-6DCA-604979AEC048}"/>
              </a:ext>
            </a:extLst>
          </p:cNvPr>
          <p:cNvSpPr txBox="1"/>
          <p:nvPr/>
        </p:nvSpPr>
        <p:spPr>
          <a:xfrm>
            <a:off x="892628" y="2183563"/>
            <a:ext cx="2427515" cy="461665"/>
          </a:xfrm>
          <a:prstGeom prst="rect">
            <a:avLst/>
          </a:prstGeom>
          <a:noFill/>
        </p:spPr>
        <p:txBody>
          <a:bodyPr wrap="square" rtlCol="0">
            <a:spAutoFit/>
          </a:bodyPr>
          <a:lstStyle/>
          <a:p>
            <a:r>
              <a:rPr lang="en-US" sz="2400" b="1" dirty="0">
                <a:solidFill>
                  <a:schemeClr val="bg1"/>
                </a:solidFill>
              </a:rPr>
              <a:t>AGENDA</a:t>
            </a:r>
          </a:p>
        </p:txBody>
      </p:sp>
      <p:sp>
        <p:nvSpPr>
          <p:cNvPr id="12" name="TextBox 11">
            <a:extLst>
              <a:ext uri="{FF2B5EF4-FFF2-40B4-BE49-F238E27FC236}">
                <a16:creationId xmlns:a16="http://schemas.microsoft.com/office/drawing/2014/main" id="{F65AAF84-1D48-C899-FC85-E9F72536D158}"/>
              </a:ext>
            </a:extLst>
          </p:cNvPr>
          <p:cNvSpPr txBox="1"/>
          <p:nvPr/>
        </p:nvSpPr>
        <p:spPr>
          <a:xfrm>
            <a:off x="3080658" y="1859338"/>
            <a:ext cx="8817427"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Introduction to Snowflake Stages</a:t>
            </a:r>
          </a:p>
          <a:p>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Types of Stages - Internal/External</a:t>
            </a: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Load data using Snowflake internal Stage</a:t>
            </a: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Load data using Snowflake External Stage (Azure)</a:t>
            </a: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Use Case and Benefits</a:t>
            </a: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US" b="1" dirty="0">
                <a:solidFill>
                  <a:schemeClr val="bg1"/>
                </a:solidFill>
              </a:rPr>
              <a:t>python library for Snowflake data ingestion: snowflake-connector-python</a:t>
            </a:r>
          </a:p>
        </p:txBody>
      </p:sp>
    </p:spTree>
    <p:extLst>
      <p:ext uri="{BB962C8B-B14F-4D97-AF65-F5344CB8AC3E}">
        <p14:creationId xmlns:p14="http://schemas.microsoft.com/office/powerpoint/2010/main" val="138470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4D95AF02-0CEC-0FEF-6F25-1D98F6485177}"/>
              </a:ext>
            </a:extLst>
          </p:cNvPr>
          <p:cNvCxnSpPr>
            <a:cxnSpLocks/>
          </p:cNvCxnSpPr>
          <p:nvPr/>
        </p:nvCxnSpPr>
        <p:spPr>
          <a:xfrm>
            <a:off x="641023" y="526216"/>
            <a:ext cx="3667026" cy="0"/>
          </a:xfrm>
          <a:prstGeom prst="straightConnector1">
            <a:avLst/>
          </a:prstGeom>
          <a:ln w="38100">
            <a:solidFill>
              <a:schemeClr val="bg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1E3E5D-2E75-EE1E-A24B-E5CB9E55B9DC}"/>
              </a:ext>
            </a:extLst>
          </p:cNvPr>
          <p:cNvSpPr txBox="1"/>
          <p:nvPr/>
        </p:nvSpPr>
        <p:spPr>
          <a:xfrm>
            <a:off x="772996" y="156884"/>
            <a:ext cx="3893271" cy="369332"/>
          </a:xfrm>
          <a:prstGeom prst="rect">
            <a:avLst/>
          </a:prstGeom>
          <a:noFill/>
        </p:spPr>
        <p:txBody>
          <a:bodyPr wrap="square" rtlCol="0">
            <a:spAutoFit/>
          </a:bodyPr>
          <a:lstStyle/>
          <a:p>
            <a:r>
              <a:rPr lang="en-US" dirty="0">
                <a:solidFill>
                  <a:schemeClr val="tx1">
                    <a:lumMod val="85000"/>
                  </a:schemeClr>
                </a:solidFill>
              </a:rPr>
              <a:t>Introduction to Snowflake Stages</a:t>
            </a:r>
          </a:p>
        </p:txBody>
      </p:sp>
      <p:sp>
        <p:nvSpPr>
          <p:cNvPr id="8" name="Rectangle: Rounded Corners 7">
            <a:extLst>
              <a:ext uri="{FF2B5EF4-FFF2-40B4-BE49-F238E27FC236}">
                <a16:creationId xmlns:a16="http://schemas.microsoft.com/office/drawing/2014/main" id="{83A18077-531F-C922-0F13-D9F513A57B9E}"/>
              </a:ext>
            </a:extLst>
          </p:cNvPr>
          <p:cNvSpPr/>
          <p:nvPr/>
        </p:nvSpPr>
        <p:spPr>
          <a:xfrm>
            <a:off x="641023" y="836122"/>
            <a:ext cx="4899806" cy="3931817"/>
          </a:xfrm>
          <a:prstGeom prst="roundRect">
            <a:avLst/>
          </a:prstGeom>
          <a:solidFill>
            <a:schemeClr val="bg1">
              <a:lumMod val="50000"/>
              <a:lumOff val="50000"/>
            </a:schemeClr>
          </a:solidFill>
          <a:ln w="28575">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chemeClr val="bg1">
                    <a:lumMod val="95000"/>
                    <a:lumOff val="5000"/>
                  </a:schemeClr>
                </a:solidFill>
                <a:effectLst/>
                <a:latin typeface="Söhne"/>
              </a:rPr>
              <a:t>Snowflake stages are essential components within the Snowflake cloud data platform that facilitate seamless data movement between external storage systems and Snowflake's powerful analytical environment. </a:t>
            </a:r>
            <a:br>
              <a:rPr lang="en-US" sz="1400" b="0" i="0" dirty="0">
                <a:solidFill>
                  <a:schemeClr val="bg1">
                    <a:lumMod val="95000"/>
                    <a:lumOff val="5000"/>
                  </a:schemeClr>
                </a:solidFill>
                <a:effectLst/>
                <a:latin typeface="Söhne"/>
              </a:rPr>
            </a:br>
            <a:br>
              <a:rPr lang="en-US" sz="1400" b="0" i="0" dirty="0">
                <a:solidFill>
                  <a:schemeClr val="bg1">
                    <a:lumMod val="95000"/>
                    <a:lumOff val="5000"/>
                  </a:schemeClr>
                </a:solidFill>
                <a:effectLst/>
                <a:latin typeface="Söhne"/>
              </a:rPr>
            </a:br>
            <a:r>
              <a:rPr lang="en-US" sz="1400" b="0" i="0" dirty="0">
                <a:solidFill>
                  <a:schemeClr val="bg1">
                    <a:lumMod val="95000"/>
                    <a:lumOff val="5000"/>
                  </a:schemeClr>
                </a:solidFill>
                <a:effectLst/>
                <a:latin typeface="Söhne"/>
              </a:rPr>
              <a:t>Acting as virtual bridges, these stages enable efficient data loading and unloading operations without the need for data duplication.</a:t>
            </a:r>
            <a:br>
              <a:rPr lang="en-US" sz="1400" b="0" i="0" dirty="0">
                <a:solidFill>
                  <a:schemeClr val="bg1">
                    <a:lumMod val="95000"/>
                    <a:lumOff val="5000"/>
                  </a:schemeClr>
                </a:solidFill>
                <a:effectLst/>
                <a:latin typeface="Söhne"/>
              </a:rPr>
            </a:br>
            <a:br>
              <a:rPr lang="en-US" sz="1400" b="0" i="0" dirty="0">
                <a:solidFill>
                  <a:schemeClr val="bg1">
                    <a:lumMod val="95000"/>
                    <a:lumOff val="5000"/>
                  </a:schemeClr>
                </a:solidFill>
                <a:effectLst/>
                <a:latin typeface="Söhne"/>
              </a:rPr>
            </a:br>
            <a:r>
              <a:rPr lang="en-US" sz="1400" b="0" i="0" dirty="0">
                <a:solidFill>
                  <a:schemeClr val="bg1">
                    <a:lumMod val="95000"/>
                    <a:lumOff val="5000"/>
                  </a:schemeClr>
                </a:solidFill>
                <a:effectLst/>
                <a:latin typeface="Söhne"/>
              </a:rPr>
              <a:t>By seamlessly connecting Snowflake with cloud storage solutions like Azure, AWS, or Google Cloud, stages empower data engineers and analysts to effortlessly access, process, and analyze data in Snowflake, optimizing data workflows for modern analytics and insights.</a:t>
            </a:r>
            <a:endParaRPr lang="en-US" sz="1400" dirty="0">
              <a:solidFill>
                <a:schemeClr val="bg1">
                  <a:lumMod val="95000"/>
                  <a:lumOff val="5000"/>
                </a:schemeClr>
              </a:solidFill>
            </a:endParaRPr>
          </a:p>
        </p:txBody>
      </p:sp>
      <p:pic>
        <p:nvPicPr>
          <p:cNvPr id="11" name="Picture 10">
            <a:extLst>
              <a:ext uri="{FF2B5EF4-FFF2-40B4-BE49-F238E27FC236}">
                <a16:creationId xmlns:a16="http://schemas.microsoft.com/office/drawing/2014/main" id="{B9397F25-1E79-9CF2-7C67-C367B13F92D9}"/>
              </a:ext>
            </a:extLst>
          </p:cNvPr>
          <p:cNvPicPr>
            <a:picLocks noChangeAspect="1"/>
          </p:cNvPicPr>
          <p:nvPr/>
        </p:nvPicPr>
        <p:blipFill>
          <a:blip r:embed="rId2"/>
          <a:stretch>
            <a:fillRect/>
          </a:stretch>
        </p:blipFill>
        <p:spPr>
          <a:xfrm>
            <a:off x="5976594" y="767888"/>
            <a:ext cx="5175315" cy="4115197"/>
          </a:xfrm>
          <a:prstGeom prst="rect">
            <a:avLst/>
          </a:prstGeom>
        </p:spPr>
      </p:pic>
    </p:spTree>
    <p:extLst>
      <p:ext uri="{BB962C8B-B14F-4D97-AF65-F5344CB8AC3E}">
        <p14:creationId xmlns:p14="http://schemas.microsoft.com/office/powerpoint/2010/main" val="3234075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3A18077-531F-C922-0F13-D9F513A57B9E}"/>
              </a:ext>
            </a:extLst>
          </p:cNvPr>
          <p:cNvSpPr/>
          <p:nvPr/>
        </p:nvSpPr>
        <p:spPr>
          <a:xfrm>
            <a:off x="102811" y="219287"/>
            <a:ext cx="4685122" cy="2276277"/>
          </a:xfrm>
          <a:prstGeom prst="roundRect">
            <a:avLst/>
          </a:prstGeom>
          <a:solidFill>
            <a:schemeClr val="bg1">
              <a:lumMod val="50000"/>
              <a:lumOff val="50000"/>
            </a:schemeClr>
          </a:solidFill>
          <a:ln w="28575">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chemeClr val="bg1">
                    <a:lumMod val="95000"/>
                    <a:lumOff val="5000"/>
                  </a:schemeClr>
                </a:solidFill>
                <a:effectLst/>
                <a:latin typeface="Söhne"/>
              </a:rPr>
              <a:t>Snowflake currently supports loading from blob storage only. Snowflake supports the following types of storage accounts:</a:t>
            </a:r>
          </a:p>
          <a:p>
            <a:endParaRPr lang="en-US" sz="1400" b="0" i="0" dirty="0">
              <a:solidFill>
                <a:schemeClr val="bg1">
                  <a:lumMod val="95000"/>
                  <a:lumOff val="5000"/>
                </a:schemeClr>
              </a:solidFill>
              <a:effectLst/>
              <a:latin typeface="Söhne"/>
            </a:endParaRPr>
          </a:p>
          <a:p>
            <a:pPr marL="285750" indent="-285750">
              <a:buFont typeface="Arial" panose="020B0604020202020204" pitchFamily="34" charset="0"/>
              <a:buChar char="•"/>
            </a:pPr>
            <a:r>
              <a:rPr lang="en-US" sz="1400" b="0" i="0" dirty="0">
                <a:solidFill>
                  <a:schemeClr val="bg1">
                    <a:lumMod val="95000"/>
                    <a:lumOff val="5000"/>
                  </a:schemeClr>
                </a:solidFill>
                <a:effectLst/>
                <a:latin typeface="Söhne"/>
              </a:rPr>
              <a:t>Blob storage</a:t>
            </a:r>
          </a:p>
          <a:p>
            <a:pPr marL="285750" indent="-285750">
              <a:buFont typeface="Arial" panose="020B0604020202020204" pitchFamily="34" charset="0"/>
              <a:buChar char="•"/>
            </a:pPr>
            <a:r>
              <a:rPr lang="en-US" sz="1400" b="0" i="0" dirty="0">
                <a:solidFill>
                  <a:schemeClr val="bg1">
                    <a:lumMod val="95000"/>
                    <a:lumOff val="5000"/>
                  </a:schemeClr>
                </a:solidFill>
                <a:effectLst/>
                <a:latin typeface="Söhne"/>
              </a:rPr>
              <a:t>Data Lake Storage Gen2</a:t>
            </a:r>
          </a:p>
          <a:p>
            <a:pPr marL="285750" indent="-285750">
              <a:buFont typeface="Arial" panose="020B0604020202020204" pitchFamily="34" charset="0"/>
              <a:buChar char="•"/>
            </a:pPr>
            <a:r>
              <a:rPr lang="en-US" sz="1400" b="0" i="0" dirty="0">
                <a:solidFill>
                  <a:schemeClr val="bg1">
                    <a:lumMod val="95000"/>
                    <a:lumOff val="5000"/>
                  </a:schemeClr>
                </a:solidFill>
                <a:effectLst/>
                <a:latin typeface="Söhne"/>
              </a:rPr>
              <a:t>General-purpose v1</a:t>
            </a:r>
          </a:p>
          <a:p>
            <a:pPr marL="285750" indent="-285750">
              <a:buFont typeface="Arial" panose="020B0604020202020204" pitchFamily="34" charset="0"/>
              <a:buChar char="•"/>
            </a:pPr>
            <a:r>
              <a:rPr lang="en-US" sz="1400" b="0" i="0" dirty="0">
                <a:solidFill>
                  <a:schemeClr val="bg1">
                    <a:lumMod val="95000"/>
                    <a:lumOff val="5000"/>
                  </a:schemeClr>
                </a:solidFill>
                <a:effectLst/>
                <a:latin typeface="Söhne"/>
              </a:rPr>
              <a:t>General-purpose v2</a:t>
            </a:r>
          </a:p>
          <a:p>
            <a:endParaRPr lang="en-US" sz="1400" b="0" i="0" dirty="0">
              <a:solidFill>
                <a:schemeClr val="bg1">
                  <a:lumMod val="95000"/>
                  <a:lumOff val="5000"/>
                </a:schemeClr>
              </a:solidFill>
              <a:effectLst/>
              <a:latin typeface="Söhne"/>
            </a:endParaRPr>
          </a:p>
          <a:p>
            <a:r>
              <a:rPr lang="en-US" sz="1400" b="0" i="0" dirty="0">
                <a:solidFill>
                  <a:schemeClr val="bg1">
                    <a:lumMod val="95000"/>
                    <a:lumOff val="5000"/>
                  </a:schemeClr>
                </a:solidFill>
                <a:effectLst/>
                <a:latin typeface="Söhne"/>
              </a:rPr>
              <a:t>Snowflake does not support Data Lake Storage Gen1.</a:t>
            </a:r>
            <a:endParaRPr lang="en-US" sz="1400" dirty="0">
              <a:solidFill>
                <a:schemeClr val="bg1">
                  <a:lumMod val="95000"/>
                  <a:lumOff val="5000"/>
                </a:schemeClr>
              </a:solidFill>
            </a:endParaRPr>
          </a:p>
        </p:txBody>
      </p:sp>
      <p:sp>
        <p:nvSpPr>
          <p:cNvPr id="2" name="Rectangle: Rounded Corners 1">
            <a:extLst>
              <a:ext uri="{FF2B5EF4-FFF2-40B4-BE49-F238E27FC236}">
                <a16:creationId xmlns:a16="http://schemas.microsoft.com/office/drawing/2014/main" id="{2BB36FF7-5DED-6766-9FFF-A7D1240EAEB9}"/>
              </a:ext>
            </a:extLst>
          </p:cNvPr>
          <p:cNvSpPr/>
          <p:nvPr/>
        </p:nvSpPr>
        <p:spPr>
          <a:xfrm>
            <a:off x="102811" y="2726957"/>
            <a:ext cx="4685122" cy="1180902"/>
          </a:xfrm>
          <a:prstGeom prst="roundRect">
            <a:avLst/>
          </a:prstGeom>
          <a:solidFill>
            <a:schemeClr val="bg1">
              <a:lumMod val="50000"/>
              <a:lumOff val="50000"/>
            </a:schemeClr>
          </a:solidFill>
          <a:ln w="28575">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solidFill>
                  <a:schemeClr val="bg1">
                    <a:lumMod val="95000"/>
                    <a:lumOff val="5000"/>
                  </a:schemeClr>
                </a:solidFill>
              </a:rPr>
              <a:t>Note:</a:t>
            </a:r>
            <a:r>
              <a:rPr lang="en-US" sz="1400" dirty="0">
                <a:solidFill>
                  <a:schemeClr val="bg1">
                    <a:lumMod val="95000"/>
                    <a:lumOff val="5000"/>
                  </a:schemeClr>
                </a:solidFill>
              </a:rPr>
              <a:t> If a hierarchical namespace is enabled on Data Lake Storage Gen2, Snowflake doesn’t support the purge of files with the COPY command.</a:t>
            </a:r>
          </a:p>
        </p:txBody>
      </p:sp>
      <p:sp>
        <p:nvSpPr>
          <p:cNvPr id="10" name="Speech Bubble: Rectangle with Corners Rounded 9">
            <a:extLst>
              <a:ext uri="{FF2B5EF4-FFF2-40B4-BE49-F238E27FC236}">
                <a16:creationId xmlns:a16="http://schemas.microsoft.com/office/drawing/2014/main" id="{8557D655-1DA1-78BE-8A07-F29F2C4E2F5A}"/>
              </a:ext>
            </a:extLst>
          </p:cNvPr>
          <p:cNvSpPr/>
          <p:nvPr/>
        </p:nvSpPr>
        <p:spPr>
          <a:xfrm>
            <a:off x="6096000" y="219287"/>
            <a:ext cx="4898571" cy="1638357"/>
          </a:xfrm>
          <a:prstGeom prst="wedgeRoundRectCallout">
            <a:avLst>
              <a:gd name="adj1" fmla="val -19055"/>
              <a:gd name="adj2" fmla="val 118177"/>
              <a:gd name="adj3" fmla="val 16667"/>
            </a:avLst>
          </a:prstGeom>
          <a:solidFill>
            <a:schemeClr val="bg1">
              <a:lumMod val="75000"/>
              <a:lumOff val="25000"/>
            </a:schemeClr>
          </a:solidFill>
          <a:ln w="28575">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schemeClr>
                </a:solidFill>
                <a:latin typeface="Söhne"/>
              </a:rPr>
              <a:t>External stages serve as the bridge connecting Snowflake and Azure, enabling us to load data into Snowflake directly from Azure cloud storage. These stages act as pointers, directing Snowflake to data stored in Azure Blob Storage. This means we can work with our data without the need to duplicate it within Snowflake's storage.</a:t>
            </a:r>
          </a:p>
        </p:txBody>
      </p:sp>
    </p:spTree>
    <p:extLst>
      <p:ext uri="{BB962C8B-B14F-4D97-AF65-F5344CB8AC3E}">
        <p14:creationId xmlns:p14="http://schemas.microsoft.com/office/powerpoint/2010/main" val="4070538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id="{3D2D6101-090D-F007-DBA0-A0CF62F9B3EC}"/>
              </a:ext>
            </a:extLst>
          </p:cNvPr>
          <p:cNvSpPr/>
          <p:nvPr/>
        </p:nvSpPr>
        <p:spPr>
          <a:xfrm>
            <a:off x="195942" y="2438400"/>
            <a:ext cx="5344888" cy="4125686"/>
          </a:xfrm>
          <a:prstGeom prst="wedgeRectCallout">
            <a:avLst>
              <a:gd name="adj1" fmla="val 44191"/>
              <a:gd name="adj2" fmla="val -67452"/>
            </a:avLst>
          </a:prstGeom>
          <a:solidFill>
            <a:schemeClr val="accent4">
              <a:lumMod val="20000"/>
              <a:lumOff val="80000"/>
            </a:schemeClr>
          </a:solidFill>
          <a:ln w="28575">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latin typeface="Söhne"/>
              </a:rPr>
              <a:t> </a:t>
            </a:r>
            <a:r>
              <a:rPr lang="en-US" sz="1400" dirty="0">
                <a:solidFill>
                  <a:schemeClr val="bg1"/>
                </a:solidFill>
                <a:latin typeface="Söhne"/>
              </a:rPr>
              <a:t>                                                 </a:t>
            </a:r>
            <a:r>
              <a:rPr lang="en-US" sz="1400" b="1" u="sng" dirty="0">
                <a:solidFill>
                  <a:schemeClr val="bg1"/>
                </a:solidFill>
                <a:latin typeface="Söhne"/>
              </a:rPr>
              <a:t>Internal stages</a:t>
            </a:r>
            <a:br>
              <a:rPr lang="en-US" sz="1400" b="1" u="sng" dirty="0">
                <a:solidFill>
                  <a:schemeClr val="bg1"/>
                </a:solidFill>
                <a:latin typeface="Söhne"/>
              </a:rPr>
            </a:br>
            <a:br>
              <a:rPr lang="en-US" sz="1200" dirty="0">
                <a:solidFill>
                  <a:schemeClr val="bg1"/>
                </a:solidFill>
                <a:latin typeface="Söhne"/>
              </a:rPr>
            </a:br>
            <a:r>
              <a:rPr lang="en-US" sz="1200" dirty="0">
                <a:solidFill>
                  <a:schemeClr val="bg1"/>
                </a:solidFill>
                <a:latin typeface="Söhne"/>
              </a:rPr>
              <a:t>Managed storage locations provided by Snowflake within its own infrastructure. They are typically used for temporary storage of data files during data loading, unloading, and transformation operations within the Snowflake environment. Here are some key points about internal stages:</a:t>
            </a:r>
            <a:br>
              <a:rPr lang="en-US" sz="1200" dirty="0">
                <a:solidFill>
                  <a:schemeClr val="bg1"/>
                </a:solidFill>
                <a:latin typeface="Söhne"/>
              </a:rPr>
            </a:br>
            <a:endParaRPr lang="en-US" sz="1200" dirty="0">
              <a:solidFill>
                <a:schemeClr val="bg1"/>
              </a:solidFill>
              <a:latin typeface="Söhne"/>
            </a:endParaRPr>
          </a:p>
          <a:p>
            <a:r>
              <a:rPr lang="en-US" sz="1200" u="sng" dirty="0">
                <a:solidFill>
                  <a:schemeClr val="bg1"/>
                </a:solidFill>
                <a:latin typeface="Söhne"/>
              </a:rPr>
              <a:t>Purpose</a:t>
            </a:r>
            <a:r>
              <a:rPr lang="en-US" sz="1200" dirty="0">
                <a:solidFill>
                  <a:schemeClr val="bg1"/>
                </a:solidFill>
                <a:latin typeface="Söhne"/>
              </a:rPr>
              <a:t>: </a:t>
            </a:r>
            <a:br>
              <a:rPr lang="en-US" sz="1200" dirty="0">
                <a:solidFill>
                  <a:schemeClr val="bg1"/>
                </a:solidFill>
                <a:latin typeface="Söhne"/>
              </a:rPr>
            </a:br>
            <a:r>
              <a:rPr lang="en-US" sz="1200" dirty="0">
                <a:solidFill>
                  <a:schemeClr val="bg1"/>
                </a:solidFill>
                <a:latin typeface="Söhne"/>
              </a:rPr>
              <a:t>Internal stages are primarily used for temporary storage of data during ETL processes and other data movement operations.</a:t>
            </a:r>
          </a:p>
          <a:p>
            <a:endParaRPr lang="en-US" sz="1200" dirty="0">
              <a:solidFill>
                <a:schemeClr val="bg1"/>
              </a:solidFill>
              <a:latin typeface="Söhne"/>
            </a:endParaRPr>
          </a:p>
          <a:p>
            <a:r>
              <a:rPr lang="en-US" sz="1200" u="sng" dirty="0">
                <a:solidFill>
                  <a:schemeClr val="bg1"/>
                </a:solidFill>
                <a:latin typeface="Söhne"/>
              </a:rPr>
              <a:t>Managed by Snowflake</a:t>
            </a:r>
            <a:r>
              <a:rPr lang="en-US" sz="1200" dirty="0">
                <a:solidFill>
                  <a:schemeClr val="bg1"/>
                </a:solidFill>
                <a:latin typeface="Söhne"/>
              </a:rPr>
              <a:t>: </a:t>
            </a:r>
            <a:br>
              <a:rPr lang="en-US" sz="1200" dirty="0">
                <a:solidFill>
                  <a:schemeClr val="bg1"/>
                </a:solidFill>
                <a:latin typeface="Söhne"/>
              </a:rPr>
            </a:br>
            <a:r>
              <a:rPr lang="en-US" sz="1200" dirty="0">
                <a:solidFill>
                  <a:schemeClr val="bg1"/>
                </a:solidFill>
                <a:latin typeface="Söhne"/>
              </a:rPr>
              <a:t>Internal stages are created and managed by Snowflake, making them convenient for use in Snowflake-specific workflows.</a:t>
            </a:r>
            <a:br>
              <a:rPr lang="en-US" sz="1200" dirty="0">
                <a:solidFill>
                  <a:schemeClr val="bg1"/>
                </a:solidFill>
                <a:latin typeface="Söhne"/>
              </a:rPr>
            </a:br>
            <a:endParaRPr lang="en-US" sz="1200" dirty="0">
              <a:solidFill>
                <a:schemeClr val="bg1"/>
              </a:solidFill>
              <a:latin typeface="Söhne"/>
            </a:endParaRPr>
          </a:p>
          <a:p>
            <a:r>
              <a:rPr lang="en-US" sz="1200" u="sng" dirty="0">
                <a:solidFill>
                  <a:schemeClr val="bg1"/>
                </a:solidFill>
                <a:latin typeface="Söhne"/>
              </a:rPr>
              <a:t>Usage Scenario</a:t>
            </a:r>
            <a:r>
              <a:rPr lang="en-US" sz="1200" dirty="0">
                <a:solidFill>
                  <a:schemeClr val="bg1"/>
                </a:solidFill>
                <a:latin typeface="Söhne"/>
              </a:rPr>
              <a:t>:</a:t>
            </a:r>
            <a:br>
              <a:rPr lang="en-US" sz="1200" dirty="0">
                <a:solidFill>
                  <a:schemeClr val="bg1"/>
                </a:solidFill>
                <a:latin typeface="Söhne"/>
              </a:rPr>
            </a:br>
            <a:r>
              <a:rPr lang="en-US" sz="1200" dirty="0">
                <a:solidFill>
                  <a:schemeClr val="bg1"/>
                </a:solidFill>
                <a:latin typeface="Söhne"/>
              </a:rPr>
              <a:t>You might use internal stages to hold intermediate results or temporary data files during data transformations or data movement between Snowflake tables.</a:t>
            </a:r>
            <a:br>
              <a:rPr lang="en-US" sz="1200" dirty="0">
                <a:solidFill>
                  <a:schemeClr val="bg1"/>
                </a:solidFill>
                <a:latin typeface="Söhne"/>
              </a:rPr>
            </a:br>
            <a:endParaRPr lang="en-US" sz="1200" dirty="0">
              <a:solidFill>
                <a:schemeClr val="bg1"/>
              </a:solidFill>
              <a:latin typeface="Söhne"/>
            </a:endParaRPr>
          </a:p>
          <a:p>
            <a:r>
              <a:rPr lang="en-US" sz="1200" u="sng" dirty="0">
                <a:solidFill>
                  <a:schemeClr val="bg1"/>
                </a:solidFill>
                <a:latin typeface="Söhne"/>
              </a:rPr>
              <a:t>Access Control</a:t>
            </a:r>
            <a:r>
              <a:rPr lang="en-US" sz="1200" dirty="0">
                <a:solidFill>
                  <a:schemeClr val="bg1"/>
                </a:solidFill>
                <a:latin typeface="Söhne"/>
              </a:rPr>
              <a:t>: Access to internal stages can be controlled using Snowflake's access controls and permissions.</a:t>
            </a:r>
          </a:p>
          <a:p>
            <a:endParaRPr lang="en-US" sz="1200" dirty="0">
              <a:solidFill>
                <a:schemeClr val="bg1"/>
              </a:solidFill>
              <a:latin typeface="Söhne"/>
            </a:endParaRPr>
          </a:p>
        </p:txBody>
      </p:sp>
      <p:sp>
        <p:nvSpPr>
          <p:cNvPr id="3" name="Speech Bubble: Rectangle 2">
            <a:extLst>
              <a:ext uri="{FF2B5EF4-FFF2-40B4-BE49-F238E27FC236}">
                <a16:creationId xmlns:a16="http://schemas.microsoft.com/office/drawing/2014/main" id="{021784A8-3B68-D738-0EEB-C824601CC917}"/>
              </a:ext>
            </a:extLst>
          </p:cNvPr>
          <p:cNvSpPr/>
          <p:nvPr/>
        </p:nvSpPr>
        <p:spPr>
          <a:xfrm>
            <a:off x="6651171" y="2438400"/>
            <a:ext cx="5344887" cy="4125686"/>
          </a:xfrm>
          <a:prstGeom prst="wedgeRectCallout">
            <a:avLst>
              <a:gd name="adj1" fmla="val -51400"/>
              <a:gd name="adj2" fmla="val -67746"/>
            </a:avLst>
          </a:prstGeom>
          <a:solidFill>
            <a:schemeClr val="accent4">
              <a:lumMod val="20000"/>
              <a:lumOff val="80000"/>
            </a:schemeClr>
          </a:solidFill>
          <a:ln w="28575">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latin typeface="Söhne"/>
              </a:rPr>
              <a:t>                                                     </a:t>
            </a:r>
            <a:r>
              <a:rPr lang="en-US" sz="1400" b="1" u="sng" dirty="0">
                <a:solidFill>
                  <a:schemeClr val="bg1"/>
                </a:solidFill>
                <a:latin typeface="Söhne"/>
              </a:rPr>
              <a:t>External stages</a:t>
            </a:r>
            <a:r>
              <a:rPr lang="en-US" sz="1400" u="sng" dirty="0">
                <a:solidFill>
                  <a:schemeClr val="bg1"/>
                </a:solidFill>
                <a:latin typeface="Söhne"/>
              </a:rPr>
              <a:t>,</a:t>
            </a:r>
            <a:r>
              <a:rPr lang="en-US" sz="1200" dirty="0">
                <a:solidFill>
                  <a:schemeClr val="bg1"/>
                </a:solidFill>
                <a:latin typeface="Söhne"/>
              </a:rPr>
              <a:t> </a:t>
            </a:r>
            <a:br>
              <a:rPr lang="en-US" sz="1200" dirty="0">
                <a:solidFill>
                  <a:schemeClr val="bg1"/>
                </a:solidFill>
                <a:latin typeface="Söhne"/>
              </a:rPr>
            </a:br>
            <a:r>
              <a:rPr lang="en-US" sz="1200" dirty="0">
                <a:solidFill>
                  <a:schemeClr val="bg1"/>
                </a:solidFill>
                <a:latin typeface="Söhne"/>
              </a:rPr>
              <a:t>provide a way to interact with cloud-based object storage services such as Amazon S3, Azure Blob Storage, or Google Cloud Storage. These stages allow Snowflake to access data stored externally without physically copying it into Snowflake's storage. Here are some key points about external stages:</a:t>
            </a:r>
          </a:p>
          <a:p>
            <a:endParaRPr lang="en-US" sz="1200" dirty="0">
              <a:solidFill>
                <a:schemeClr val="bg1"/>
              </a:solidFill>
              <a:latin typeface="Söhne"/>
            </a:endParaRPr>
          </a:p>
          <a:p>
            <a:r>
              <a:rPr lang="en-US" sz="1200" u="sng" dirty="0">
                <a:solidFill>
                  <a:schemeClr val="bg1"/>
                </a:solidFill>
                <a:latin typeface="Söhne"/>
              </a:rPr>
              <a:t>Purpose:</a:t>
            </a:r>
            <a:r>
              <a:rPr lang="en-US" sz="1200" dirty="0">
                <a:solidFill>
                  <a:schemeClr val="bg1"/>
                </a:solidFill>
                <a:latin typeface="Söhne"/>
              </a:rPr>
              <a:t> </a:t>
            </a:r>
            <a:br>
              <a:rPr lang="en-US" sz="1200" dirty="0">
                <a:solidFill>
                  <a:schemeClr val="bg1"/>
                </a:solidFill>
                <a:latin typeface="Söhne"/>
              </a:rPr>
            </a:br>
            <a:r>
              <a:rPr lang="en-US" sz="1200" dirty="0">
                <a:solidFill>
                  <a:schemeClr val="bg1"/>
                </a:solidFill>
                <a:latin typeface="Söhne"/>
              </a:rPr>
              <a:t>External stages enable seamless data movement between cloud storage systems and Snowflake, without the need for data duplication.</a:t>
            </a:r>
          </a:p>
          <a:p>
            <a:endParaRPr lang="en-US" sz="1200" dirty="0">
              <a:solidFill>
                <a:schemeClr val="bg1"/>
              </a:solidFill>
              <a:latin typeface="Söhne"/>
            </a:endParaRPr>
          </a:p>
          <a:p>
            <a:r>
              <a:rPr lang="en-US" sz="1200" u="sng" dirty="0">
                <a:solidFill>
                  <a:schemeClr val="bg1"/>
                </a:solidFill>
                <a:latin typeface="Söhne"/>
              </a:rPr>
              <a:t>Pointer to Data</a:t>
            </a:r>
            <a:r>
              <a:rPr lang="en-US" sz="1200" dirty="0">
                <a:solidFill>
                  <a:schemeClr val="bg1"/>
                </a:solidFill>
                <a:latin typeface="Söhne"/>
              </a:rPr>
              <a:t>:</a:t>
            </a:r>
            <a:br>
              <a:rPr lang="en-US" sz="1200" dirty="0">
                <a:solidFill>
                  <a:schemeClr val="bg1"/>
                </a:solidFill>
                <a:latin typeface="Söhne"/>
              </a:rPr>
            </a:br>
            <a:r>
              <a:rPr lang="en-US" sz="1200" dirty="0">
                <a:solidFill>
                  <a:schemeClr val="bg1"/>
                </a:solidFill>
                <a:latin typeface="Söhne"/>
              </a:rPr>
              <a:t>External stages serve as pointers to files in cloud storage, allowing Snowflake to read from or write to those files without moving the data into Snowflake.</a:t>
            </a:r>
          </a:p>
          <a:p>
            <a:endParaRPr lang="en-US" sz="1200" dirty="0">
              <a:solidFill>
                <a:schemeClr val="bg1"/>
              </a:solidFill>
              <a:latin typeface="Söhne"/>
            </a:endParaRPr>
          </a:p>
          <a:p>
            <a:r>
              <a:rPr lang="en-US" sz="1200" u="sng" dirty="0">
                <a:solidFill>
                  <a:schemeClr val="bg1"/>
                </a:solidFill>
                <a:latin typeface="Söhne"/>
              </a:rPr>
              <a:t>Accessing External Data</a:t>
            </a:r>
            <a:r>
              <a:rPr lang="en-US" sz="1200" dirty="0">
                <a:solidFill>
                  <a:schemeClr val="bg1"/>
                </a:solidFill>
                <a:latin typeface="Söhne"/>
              </a:rPr>
              <a:t>: External stages are crucial for loading data into Snowflake from external sources or exporting data from Snowflake to external storage.</a:t>
            </a:r>
          </a:p>
          <a:p>
            <a:endParaRPr lang="en-US" sz="1200" dirty="0">
              <a:solidFill>
                <a:schemeClr val="bg1"/>
              </a:solidFill>
              <a:latin typeface="Söhne"/>
            </a:endParaRPr>
          </a:p>
          <a:p>
            <a:r>
              <a:rPr lang="en-US" sz="1200" u="sng" dirty="0">
                <a:solidFill>
                  <a:schemeClr val="bg1"/>
                </a:solidFill>
                <a:latin typeface="Söhne"/>
              </a:rPr>
              <a:t>Access Control</a:t>
            </a:r>
            <a:r>
              <a:rPr lang="en-US" sz="1200" dirty="0">
                <a:solidFill>
                  <a:schemeClr val="bg1"/>
                </a:solidFill>
                <a:latin typeface="Söhne"/>
              </a:rPr>
              <a:t>: Access to external stages can be controlled through Snowflake's authentication mechanisms and cloud provider access controls.</a:t>
            </a:r>
          </a:p>
        </p:txBody>
      </p:sp>
      <p:sp>
        <p:nvSpPr>
          <p:cNvPr id="4" name="Rectangle: Rounded Corners 3">
            <a:extLst>
              <a:ext uri="{FF2B5EF4-FFF2-40B4-BE49-F238E27FC236}">
                <a16:creationId xmlns:a16="http://schemas.microsoft.com/office/drawing/2014/main" id="{2BAB135F-B3F6-0ACD-012E-0D86ACC99B6A}"/>
              </a:ext>
            </a:extLst>
          </p:cNvPr>
          <p:cNvSpPr/>
          <p:nvPr/>
        </p:nvSpPr>
        <p:spPr>
          <a:xfrm>
            <a:off x="3788228" y="293914"/>
            <a:ext cx="4430487" cy="1382486"/>
          </a:xfrm>
          <a:prstGeom prst="roundRect">
            <a:avLst/>
          </a:prstGeom>
          <a:solidFill>
            <a:schemeClr val="bg1">
              <a:lumMod val="50000"/>
              <a:lumOff val="50000"/>
            </a:schemeClr>
          </a:solidFill>
          <a:ln w="28575">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a:solidFill>
                  <a:schemeClr val="bg1">
                    <a:lumMod val="95000"/>
                    <a:lumOff val="5000"/>
                  </a:schemeClr>
                </a:solidFill>
                <a:latin typeface="Söhne"/>
              </a:rPr>
              <a:t>Types of Stages</a:t>
            </a:r>
            <a:br>
              <a:rPr lang="en-US" b="1" u="sng" dirty="0">
                <a:solidFill>
                  <a:schemeClr val="bg1">
                    <a:lumMod val="95000"/>
                    <a:lumOff val="5000"/>
                  </a:schemeClr>
                </a:solidFill>
                <a:latin typeface="Söhne"/>
              </a:rPr>
            </a:br>
            <a:br>
              <a:rPr lang="en-US" sz="1400" dirty="0">
                <a:solidFill>
                  <a:schemeClr val="bg1">
                    <a:lumMod val="95000"/>
                    <a:lumOff val="5000"/>
                  </a:schemeClr>
                </a:solidFill>
                <a:latin typeface="Söhne"/>
              </a:rPr>
            </a:br>
            <a:r>
              <a:rPr lang="en-US" sz="1400" dirty="0">
                <a:solidFill>
                  <a:schemeClr val="bg1">
                    <a:lumMod val="95000"/>
                    <a:lumOff val="5000"/>
                  </a:schemeClr>
                </a:solidFill>
                <a:latin typeface="Söhne"/>
              </a:rPr>
              <a:t>Snowflake supports two main types of stages: </a:t>
            </a:r>
            <a:br>
              <a:rPr lang="en-US" sz="1400" dirty="0">
                <a:solidFill>
                  <a:schemeClr val="bg1">
                    <a:lumMod val="95000"/>
                    <a:lumOff val="5000"/>
                  </a:schemeClr>
                </a:solidFill>
                <a:latin typeface="Söhne"/>
              </a:rPr>
            </a:br>
            <a:r>
              <a:rPr lang="en-US" sz="1400" dirty="0">
                <a:solidFill>
                  <a:schemeClr val="bg1">
                    <a:lumMod val="95000"/>
                    <a:lumOff val="5000"/>
                  </a:schemeClr>
                </a:solidFill>
                <a:latin typeface="Söhne"/>
              </a:rPr>
              <a:t>Internal Stages and External Stages. Each of these types serves specific purposes when it comes to data loading, unloading, and storage in Snowflake.</a:t>
            </a:r>
          </a:p>
        </p:txBody>
      </p:sp>
    </p:spTree>
    <p:extLst>
      <p:ext uri="{BB962C8B-B14F-4D97-AF65-F5344CB8AC3E}">
        <p14:creationId xmlns:p14="http://schemas.microsoft.com/office/powerpoint/2010/main" val="330853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983D11-443A-9B0B-E25D-C57A79A71C27}"/>
              </a:ext>
            </a:extLst>
          </p:cNvPr>
          <p:cNvPicPr>
            <a:picLocks noChangeAspect="1"/>
          </p:cNvPicPr>
          <p:nvPr/>
        </p:nvPicPr>
        <p:blipFill>
          <a:blip r:embed="rId2"/>
          <a:stretch>
            <a:fillRect/>
          </a:stretch>
        </p:blipFill>
        <p:spPr>
          <a:xfrm>
            <a:off x="0" y="-1"/>
            <a:ext cx="12192000" cy="6858001"/>
          </a:xfrm>
          <a:prstGeom prst="rect">
            <a:avLst/>
          </a:prstGeom>
        </p:spPr>
      </p:pic>
    </p:spTree>
    <p:extLst>
      <p:ext uri="{BB962C8B-B14F-4D97-AF65-F5344CB8AC3E}">
        <p14:creationId xmlns:p14="http://schemas.microsoft.com/office/powerpoint/2010/main" val="271152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54FC18-1E2F-B84F-1A63-A87AE6F4CD57}"/>
              </a:ext>
            </a:extLst>
          </p:cNvPr>
          <p:cNvPicPr>
            <a:picLocks noChangeAspect="1"/>
          </p:cNvPicPr>
          <p:nvPr/>
        </p:nvPicPr>
        <p:blipFill>
          <a:blip r:embed="rId2"/>
          <a:stretch>
            <a:fillRect/>
          </a:stretch>
        </p:blipFill>
        <p:spPr>
          <a:xfrm>
            <a:off x="0" y="1039585"/>
            <a:ext cx="12192000" cy="4778829"/>
          </a:xfrm>
          <a:prstGeom prst="rect">
            <a:avLst/>
          </a:prstGeom>
        </p:spPr>
      </p:pic>
    </p:spTree>
    <p:extLst>
      <p:ext uri="{BB962C8B-B14F-4D97-AF65-F5344CB8AC3E}">
        <p14:creationId xmlns:p14="http://schemas.microsoft.com/office/powerpoint/2010/main" val="4231873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FF7696-07ED-FD31-75CF-7146A3FCDB7C}"/>
              </a:ext>
            </a:extLst>
          </p:cNvPr>
          <p:cNvPicPr>
            <a:picLocks noChangeAspect="1"/>
          </p:cNvPicPr>
          <p:nvPr/>
        </p:nvPicPr>
        <p:blipFill>
          <a:blip r:embed="rId2"/>
          <a:stretch>
            <a:fillRect/>
          </a:stretch>
        </p:blipFill>
        <p:spPr>
          <a:xfrm>
            <a:off x="104288" y="940365"/>
            <a:ext cx="4212771" cy="5660571"/>
          </a:xfrm>
          <a:prstGeom prst="rect">
            <a:avLst/>
          </a:prstGeom>
        </p:spPr>
      </p:pic>
      <p:pic>
        <p:nvPicPr>
          <p:cNvPr id="5" name="Picture 4">
            <a:extLst>
              <a:ext uri="{FF2B5EF4-FFF2-40B4-BE49-F238E27FC236}">
                <a16:creationId xmlns:a16="http://schemas.microsoft.com/office/drawing/2014/main" id="{FCA38781-786C-9032-F6B0-F2F8AD8E590D}"/>
              </a:ext>
            </a:extLst>
          </p:cNvPr>
          <p:cNvPicPr>
            <a:picLocks noChangeAspect="1"/>
          </p:cNvPicPr>
          <p:nvPr/>
        </p:nvPicPr>
        <p:blipFill>
          <a:blip r:embed="rId3"/>
          <a:stretch>
            <a:fillRect/>
          </a:stretch>
        </p:blipFill>
        <p:spPr>
          <a:xfrm>
            <a:off x="4628561" y="602342"/>
            <a:ext cx="7577580" cy="3127829"/>
          </a:xfrm>
          <a:prstGeom prst="rect">
            <a:avLst/>
          </a:prstGeom>
        </p:spPr>
      </p:pic>
      <p:pic>
        <p:nvPicPr>
          <p:cNvPr id="7" name="Picture 6">
            <a:extLst>
              <a:ext uri="{FF2B5EF4-FFF2-40B4-BE49-F238E27FC236}">
                <a16:creationId xmlns:a16="http://schemas.microsoft.com/office/drawing/2014/main" id="{9B9F9301-DBA3-E5F9-F765-79129EBCAA05}"/>
              </a:ext>
            </a:extLst>
          </p:cNvPr>
          <p:cNvPicPr>
            <a:picLocks noChangeAspect="1"/>
          </p:cNvPicPr>
          <p:nvPr/>
        </p:nvPicPr>
        <p:blipFill>
          <a:blip r:embed="rId4"/>
          <a:stretch>
            <a:fillRect/>
          </a:stretch>
        </p:blipFill>
        <p:spPr>
          <a:xfrm>
            <a:off x="4628561" y="3952074"/>
            <a:ext cx="5051932" cy="2648862"/>
          </a:xfrm>
          <a:prstGeom prst="rect">
            <a:avLst/>
          </a:prstGeom>
        </p:spPr>
      </p:pic>
      <p:sp>
        <p:nvSpPr>
          <p:cNvPr id="8" name="TextBox 7">
            <a:extLst>
              <a:ext uri="{FF2B5EF4-FFF2-40B4-BE49-F238E27FC236}">
                <a16:creationId xmlns:a16="http://schemas.microsoft.com/office/drawing/2014/main" id="{F1ACF274-57BD-8DBB-D517-5187A41B735C}"/>
              </a:ext>
            </a:extLst>
          </p:cNvPr>
          <p:cNvSpPr txBox="1"/>
          <p:nvPr/>
        </p:nvSpPr>
        <p:spPr>
          <a:xfrm>
            <a:off x="0" y="97411"/>
            <a:ext cx="4901601" cy="369332"/>
          </a:xfrm>
          <a:prstGeom prst="rect">
            <a:avLst/>
          </a:prstGeom>
          <a:noFill/>
        </p:spPr>
        <p:txBody>
          <a:bodyPr wrap="square" rtlCol="0">
            <a:spAutoFit/>
          </a:bodyPr>
          <a:lstStyle/>
          <a:p>
            <a:r>
              <a:rPr lang="en-US" b="1" dirty="0">
                <a:solidFill>
                  <a:schemeClr val="bg1"/>
                </a:solidFill>
              </a:rPr>
              <a:t>Configuring an Azure Container for Loading Data</a:t>
            </a:r>
          </a:p>
        </p:txBody>
      </p:sp>
      <p:cxnSp>
        <p:nvCxnSpPr>
          <p:cNvPr id="9" name="Straight Arrow Connector 8">
            <a:extLst>
              <a:ext uri="{FF2B5EF4-FFF2-40B4-BE49-F238E27FC236}">
                <a16:creationId xmlns:a16="http://schemas.microsoft.com/office/drawing/2014/main" id="{3DA7D818-503D-CB7D-0501-EBAACC68FB30}"/>
              </a:ext>
            </a:extLst>
          </p:cNvPr>
          <p:cNvCxnSpPr>
            <a:cxnSpLocks/>
          </p:cNvCxnSpPr>
          <p:nvPr/>
        </p:nvCxnSpPr>
        <p:spPr>
          <a:xfrm>
            <a:off x="0" y="476286"/>
            <a:ext cx="4673001" cy="0"/>
          </a:xfrm>
          <a:prstGeom prst="straightConnector1">
            <a:avLst/>
          </a:prstGeom>
          <a:ln w="38100">
            <a:solidFill>
              <a:schemeClr val="bg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9B3EE64-44E7-AA52-A3F7-0E26ABBE2A34}"/>
              </a:ext>
            </a:extLst>
          </p:cNvPr>
          <p:cNvSpPr txBox="1"/>
          <p:nvPr/>
        </p:nvSpPr>
        <p:spPr>
          <a:xfrm>
            <a:off x="10303497" y="3730171"/>
            <a:ext cx="1611983" cy="369332"/>
          </a:xfrm>
          <a:prstGeom prst="rect">
            <a:avLst/>
          </a:prstGeom>
          <a:noFill/>
        </p:spPr>
        <p:txBody>
          <a:bodyPr wrap="square" rtlCol="0">
            <a:spAutoFit/>
          </a:bodyPr>
          <a:lstStyle/>
          <a:p>
            <a:r>
              <a:rPr lang="en-US" b="1" u="sng" dirty="0">
                <a:solidFill>
                  <a:schemeClr val="bg1"/>
                </a:solidFill>
              </a:rPr>
              <a:t>OPTION-1</a:t>
            </a:r>
          </a:p>
        </p:txBody>
      </p:sp>
      <p:sp>
        <p:nvSpPr>
          <p:cNvPr id="15" name="TextBox 14">
            <a:extLst>
              <a:ext uri="{FF2B5EF4-FFF2-40B4-BE49-F238E27FC236}">
                <a16:creationId xmlns:a16="http://schemas.microsoft.com/office/drawing/2014/main" id="{C1E2E15B-8573-70D8-6A99-222C1D7F59B3}"/>
              </a:ext>
            </a:extLst>
          </p:cNvPr>
          <p:cNvSpPr txBox="1"/>
          <p:nvPr/>
        </p:nvSpPr>
        <p:spPr>
          <a:xfrm>
            <a:off x="9680493" y="5466275"/>
            <a:ext cx="1611983" cy="369332"/>
          </a:xfrm>
          <a:prstGeom prst="rect">
            <a:avLst/>
          </a:prstGeom>
          <a:noFill/>
        </p:spPr>
        <p:txBody>
          <a:bodyPr wrap="square" rtlCol="0">
            <a:spAutoFit/>
          </a:bodyPr>
          <a:lstStyle/>
          <a:p>
            <a:r>
              <a:rPr lang="en-US" b="1" u="sng" dirty="0">
                <a:solidFill>
                  <a:schemeClr val="bg1"/>
                </a:solidFill>
              </a:rPr>
              <a:t>OPTION-2</a:t>
            </a:r>
          </a:p>
        </p:txBody>
      </p:sp>
    </p:spTree>
    <p:extLst>
      <p:ext uri="{BB962C8B-B14F-4D97-AF65-F5344CB8AC3E}">
        <p14:creationId xmlns:p14="http://schemas.microsoft.com/office/powerpoint/2010/main" val="2227511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id="{B2307B5B-E56F-B6E4-1865-18FE1D86F4E5}"/>
              </a:ext>
            </a:extLst>
          </p:cNvPr>
          <p:cNvSpPr/>
          <p:nvPr/>
        </p:nvSpPr>
        <p:spPr>
          <a:xfrm>
            <a:off x="904973" y="1828800"/>
            <a:ext cx="3817856" cy="4835951"/>
          </a:xfrm>
          <a:prstGeom prst="wedgeRectCallout">
            <a:avLst>
              <a:gd name="adj1" fmla="val 61389"/>
              <a:gd name="adj2" fmla="val -72827"/>
            </a:avLst>
          </a:prstGeom>
          <a:solidFill>
            <a:schemeClr val="bg1">
              <a:lumMod val="75000"/>
              <a:lumOff val="25000"/>
            </a:schemeClr>
          </a:solidFill>
          <a:ln w="28575">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lumMod val="85000"/>
                  </a:schemeClr>
                </a:solidFill>
                <a:latin typeface="Söhne"/>
              </a:rPr>
              <a:t>                                 </a:t>
            </a:r>
            <a:r>
              <a:rPr lang="en-US" sz="1400" b="1" u="sng" dirty="0">
                <a:solidFill>
                  <a:schemeClr val="tx1">
                    <a:lumMod val="85000"/>
                  </a:schemeClr>
                </a:solidFill>
                <a:latin typeface="Söhne"/>
              </a:rPr>
              <a:t>Option-1</a:t>
            </a:r>
          </a:p>
          <a:p>
            <a:r>
              <a:rPr lang="en-US" sz="1400" dirty="0">
                <a:solidFill>
                  <a:schemeClr val="tx1">
                    <a:lumMod val="85000"/>
                  </a:schemeClr>
                </a:solidFill>
                <a:latin typeface="Söhne"/>
              </a:rPr>
              <a:t>Configure a storage integration object to delegate authentication responsibility for external cloud storage to an Azure service principal. A service principal is an identity created for use with services such as Snowflake to access Azure resources.</a:t>
            </a:r>
          </a:p>
          <a:p>
            <a:endParaRPr lang="en-US" sz="1400" dirty="0">
              <a:solidFill>
                <a:schemeClr val="tx1">
                  <a:lumMod val="85000"/>
                </a:schemeClr>
              </a:solidFill>
              <a:latin typeface="Söhne"/>
            </a:endParaRPr>
          </a:p>
          <a:p>
            <a:r>
              <a:rPr lang="en-US" sz="1400" dirty="0">
                <a:solidFill>
                  <a:schemeClr val="tx1">
                    <a:lumMod val="85000"/>
                  </a:schemeClr>
                </a:solidFill>
                <a:latin typeface="Söhne"/>
              </a:rPr>
              <a:t>Snowflake highly recommends this option, which avoids the need to supply a SAS token when creating stages or loading data.</a:t>
            </a:r>
          </a:p>
          <a:p>
            <a:endParaRPr lang="en-US" sz="1400" dirty="0">
              <a:solidFill>
                <a:schemeClr val="tx1">
                  <a:lumMod val="85000"/>
                </a:schemeClr>
              </a:solidFill>
              <a:latin typeface="Söhne"/>
            </a:endParaRPr>
          </a:p>
          <a:p>
            <a:r>
              <a:rPr lang="en-US" sz="1200" dirty="0">
                <a:solidFill>
                  <a:schemeClr val="tx1">
                    <a:lumMod val="85000"/>
                  </a:schemeClr>
                </a:solidFill>
                <a:latin typeface="Söhne"/>
              </a:rPr>
              <a:t>Accessing Azure blob storage in government regions using a storage integration is limited to Snowflake accounts hosted on Azure in the same government region. Accessing your blob storage from an account hosted outside of the government region using direct credentials is supported.</a:t>
            </a:r>
          </a:p>
        </p:txBody>
      </p:sp>
      <p:sp>
        <p:nvSpPr>
          <p:cNvPr id="5" name="Speech Bubble: Rectangle 4">
            <a:extLst>
              <a:ext uri="{FF2B5EF4-FFF2-40B4-BE49-F238E27FC236}">
                <a16:creationId xmlns:a16="http://schemas.microsoft.com/office/drawing/2014/main" id="{F2A98A02-DFB2-1992-4B70-D64958E02363}"/>
              </a:ext>
            </a:extLst>
          </p:cNvPr>
          <p:cNvSpPr/>
          <p:nvPr/>
        </p:nvSpPr>
        <p:spPr>
          <a:xfrm>
            <a:off x="6096000" y="1828799"/>
            <a:ext cx="3817856" cy="4835951"/>
          </a:xfrm>
          <a:prstGeom prst="wedgeRectCallout">
            <a:avLst>
              <a:gd name="adj1" fmla="val -56142"/>
              <a:gd name="adj2" fmla="val -73802"/>
            </a:avLst>
          </a:prstGeom>
          <a:solidFill>
            <a:schemeClr val="bg1">
              <a:lumMod val="75000"/>
              <a:lumOff val="25000"/>
            </a:schemeClr>
          </a:solidFill>
          <a:ln w="28575">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schemeClr>
                </a:solidFill>
                <a:latin typeface="Söhne"/>
              </a:rPr>
              <a:t>                             </a:t>
            </a:r>
            <a:r>
              <a:rPr lang="en-US" sz="1400" b="1" u="sng" dirty="0">
                <a:solidFill>
                  <a:schemeClr val="tx1">
                    <a:lumMod val="85000"/>
                  </a:schemeClr>
                </a:solidFill>
                <a:latin typeface="Söhne"/>
              </a:rPr>
              <a:t>Option-2</a:t>
            </a:r>
          </a:p>
          <a:p>
            <a:r>
              <a:rPr lang="en-US" sz="1400" dirty="0">
                <a:solidFill>
                  <a:schemeClr val="tx1">
                    <a:lumMod val="85000"/>
                  </a:schemeClr>
                </a:solidFill>
                <a:latin typeface="Söhne"/>
              </a:rPr>
              <a:t>Configure a storage integration object to delegate authentication responsibility for external cloud storage to an Azure service principal. A service principal is an identity created for use with services such as Snowflake to access Azure resources.</a:t>
            </a:r>
          </a:p>
          <a:p>
            <a:endParaRPr lang="en-US" sz="1400" dirty="0">
              <a:solidFill>
                <a:schemeClr val="tx1">
                  <a:lumMod val="85000"/>
                </a:schemeClr>
              </a:solidFill>
              <a:latin typeface="Söhne"/>
            </a:endParaRPr>
          </a:p>
          <a:p>
            <a:r>
              <a:rPr lang="en-US" sz="1400" dirty="0">
                <a:solidFill>
                  <a:schemeClr val="tx1">
                    <a:lumMod val="85000"/>
                  </a:schemeClr>
                </a:solidFill>
                <a:latin typeface="Söhne"/>
              </a:rPr>
              <a:t>Snowflake highly recommends this option, which avoids the need to supply a SAS token when creating stages or loading data.</a:t>
            </a:r>
          </a:p>
          <a:p>
            <a:endParaRPr lang="en-US" sz="1400" dirty="0">
              <a:solidFill>
                <a:schemeClr val="tx1">
                  <a:lumMod val="85000"/>
                </a:schemeClr>
              </a:solidFill>
              <a:latin typeface="Söhne"/>
            </a:endParaRPr>
          </a:p>
          <a:p>
            <a:r>
              <a:rPr lang="en-US" sz="1200" dirty="0">
                <a:solidFill>
                  <a:schemeClr val="tx1">
                    <a:lumMod val="85000"/>
                  </a:schemeClr>
                </a:solidFill>
                <a:latin typeface="Söhne"/>
              </a:rPr>
              <a:t>Accessing Azure blob storage in government regions using a storage integration is limited to Snowflake accounts hosted on Azure in the same government region. Accessing your blob storage from an account hosted outside of the government region using direct credentials is supported.</a:t>
            </a:r>
          </a:p>
        </p:txBody>
      </p:sp>
      <p:sp>
        <p:nvSpPr>
          <p:cNvPr id="6" name="TextBox 5">
            <a:extLst>
              <a:ext uri="{FF2B5EF4-FFF2-40B4-BE49-F238E27FC236}">
                <a16:creationId xmlns:a16="http://schemas.microsoft.com/office/drawing/2014/main" id="{30C8360F-6E31-6E25-33E1-2CE0A7BD7011}"/>
              </a:ext>
            </a:extLst>
          </p:cNvPr>
          <p:cNvSpPr txBox="1"/>
          <p:nvPr/>
        </p:nvSpPr>
        <p:spPr>
          <a:xfrm>
            <a:off x="3352799" y="193249"/>
            <a:ext cx="5206739" cy="369332"/>
          </a:xfrm>
          <a:prstGeom prst="rect">
            <a:avLst/>
          </a:prstGeom>
          <a:noFill/>
        </p:spPr>
        <p:txBody>
          <a:bodyPr wrap="square" rtlCol="0">
            <a:spAutoFit/>
          </a:bodyPr>
          <a:lstStyle/>
          <a:p>
            <a:r>
              <a:rPr lang="en-US" b="1" u="sng" dirty="0">
                <a:solidFill>
                  <a:schemeClr val="tx1">
                    <a:lumMod val="85000"/>
                  </a:schemeClr>
                </a:solidFill>
              </a:rPr>
              <a:t>Configuring an Azure Container for Loading Data</a:t>
            </a:r>
          </a:p>
        </p:txBody>
      </p:sp>
    </p:spTree>
    <p:extLst>
      <p:ext uri="{BB962C8B-B14F-4D97-AF65-F5344CB8AC3E}">
        <p14:creationId xmlns:p14="http://schemas.microsoft.com/office/powerpoint/2010/main" val="24513036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1445</TotalTime>
  <Words>1662</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Inter</vt:lpstr>
      <vt:lpstr>Söhne</vt:lpstr>
      <vt:lpstr>Söhne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Dixit, Prashant</dc:creator>
  <cp:lastModifiedBy>Dixit, Prashant</cp:lastModifiedBy>
  <cp:revision>4</cp:revision>
  <dcterms:created xsi:type="dcterms:W3CDTF">2023-08-22T09:50:27Z</dcterms:created>
  <dcterms:modified xsi:type="dcterms:W3CDTF">2023-08-25T09:46:59Z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2023-08-22T09:50:27Z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5df1f916-0430-48d9-b37e-e44eda2df6b1</vt:lpwstr>
  </property>
  <property fmtid="{D5CDD505-2E9C-101B-9397-08002B2CF9AE}" pid="8" name="MSIP_Label_ea60d57e-af5b-4752-ac57-3e4f28ca11dc_ContentBits">
    <vt:lpwstr>0</vt:lpwstr>
  </property>
</Properties>
</file>