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3" r:id="rId4"/>
  </p:sldMasterIdLst>
  <p:notesMasterIdLst>
    <p:notesMasterId r:id="rId15"/>
  </p:notesMasterIdLst>
  <p:handoutMasterIdLst>
    <p:handoutMasterId r:id="rId16"/>
  </p:handoutMasterIdLst>
  <p:sldIdLst>
    <p:sldId id="256" r:id="rId5"/>
    <p:sldId id="257" r:id="rId6"/>
    <p:sldId id="258" r:id="rId7"/>
    <p:sldId id="262" r:id="rId8"/>
    <p:sldId id="268" r:id="rId9"/>
    <p:sldId id="269" r:id="rId10"/>
    <p:sldId id="272" r:id="rId11"/>
    <p:sldId id="273" r:id="rId12"/>
    <p:sldId id="26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1" d="100"/>
          <a:sy n="81" d="100"/>
        </p:scale>
        <p:origin x="75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AA5CD-8AD4-47B5-BBB1-B0A5A7E6D23E}"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DE89D-6FD2-4C7F-9701-A99788B11029}" type="slidenum">
              <a:rPr lang="en-US" smtClean="0"/>
              <a:t>‹#›</a:t>
            </a:fld>
            <a:endParaRPr lang="en-US"/>
          </a:p>
        </p:txBody>
      </p:sp>
      <p:pic>
        <p:nvPicPr>
          <p:cNvPr id="7" name="Graphic 6">
            <a:extLst>
              <a:ext uri="{FF2B5EF4-FFF2-40B4-BE49-F238E27FC236}">
                <a16:creationId xmlns:a16="http://schemas.microsoft.com/office/drawing/2014/main" id="{10B3FA52-92DF-1C8D-E4F3-AE7D35FF881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4489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A5CD-8AD4-47B5-BBB1-B0A5A7E6D23E}"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25209515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A5CD-8AD4-47B5-BBB1-B0A5A7E6D23E}"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39139885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78337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8774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AA5CD-8AD4-47B5-BBB1-B0A5A7E6D23E}"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61737851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AA5CD-8AD4-47B5-BBB1-B0A5A7E6D23E}"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159668233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AA5CD-8AD4-47B5-BBB1-B0A5A7E6D23E}"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165518928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AA5CD-8AD4-47B5-BBB1-B0A5A7E6D23E}"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18260140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AA5CD-8AD4-47B5-BBB1-B0A5A7E6D23E}"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1208830142"/>
      </p:ext>
    </p:extLst>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AA5CD-8AD4-47B5-BBB1-B0A5A7E6D23E}"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3402137335"/>
      </p:ext>
    </p:extLst>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AA5CD-8AD4-47B5-BBB1-B0A5A7E6D23E}"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202357772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AA5CD-8AD4-47B5-BBB1-B0A5A7E6D23E}"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DE89D-6FD2-4C7F-9701-A99788B11029}" type="slidenum">
              <a:rPr lang="en-US" smtClean="0"/>
              <a:t>‹#›</a:t>
            </a:fld>
            <a:endParaRPr lang="en-US"/>
          </a:p>
        </p:txBody>
      </p:sp>
    </p:spTree>
    <p:extLst>
      <p:ext uri="{BB962C8B-B14F-4D97-AF65-F5344CB8AC3E}">
        <p14:creationId xmlns:p14="http://schemas.microsoft.com/office/powerpoint/2010/main" val="286208144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AA5CD-8AD4-47B5-BBB1-B0A5A7E6D23E}" type="datetimeFigureOut">
              <a:rPr lang="en-US" smtClean="0"/>
              <a:t>7/11/2023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DE89D-6FD2-4C7F-9701-A99788B11029}" type="slidenum">
              <a:rPr lang="en-US" smtClean="0"/>
              <a:t>‹#›</a:t>
            </a:fld>
            <a:endParaRPr lang="en-US"/>
          </a:p>
        </p:txBody>
      </p:sp>
    </p:spTree>
    <p:extLst>
      <p:ext uri="{BB962C8B-B14F-4D97-AF65-F5344CB8AC3E}">
        <p14:creationId xmlns:p14="http://schemas.microsoft.com/office/powerpoint/2010/main" val="2395329193"/>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ransition>
    <p:fad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hyperlink" Target="https://community.snowflake.com/s/article/importing-data-from-a-local-file" TargetMode="External"/><Relationship Id="rId5" Type="http://schemas.openxmlformats.org/officeDocument/2006/relationships/hyperlink" Target="https://docs.snowflake.com/en/user-guide/snowsql-install-config" TargetMode="External"/><Relationship Id="rId4" Type="http://schemas.openxmlformats.org/officeDocument/2006/relationships/hyperlink" Target="https://signup.snowflak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62795" y="4340572"/>
            <a:ext cx="5026612" cy="1122202"/>
          </a:xfrm>
        </p:spPr>
        <p:txBody>
          <a:bodyPr>
            <a:normAutofit fontScale="90000"/>
          </a:bodyPr>
          <a:lstStyle/>
          <a:p>
            <a:r>
              <a:rPr lang="en-US" sz="2800" b="1" u="sng" dirty="0"/>
              <a:t>Snowflake SQL</a:t>
            </a:r>
            <a:r>
              <a:rPr lang="en-US" sz="2800" u="sng" dirty="0"/>
              <a:t>:</a:t>
            </a:r>
            <a:r>
              <a:rPr lang="en-US" sz="2800" dirty="0"/>
              <a:t> </a:t>
            </a:r>
            <a:br>
              <a:rPr lang="en-US" sz="2800" dirty="0"/>
            </a:br>
            <a:br>
              <a:rPr lang="en-US" sz="2800" dirty="0"/>
            </a:br>
            <a:r>
              <a:rPr lang="en-US" sz="1800" dirty="0"/>
              <a:t>A Brief guide to SnowSQL, </a:t>
            </a:r>
            <a:br>
              <a:rPr lang="en-US" sz="1800" dirty="0"/>
            </a:br>
            <a:r>
              <a:rPr lang="en-US" sz="1800" dirty="0"/>
              <a:t>Data Warehousing and Analytics</a:t>
            </a:r>
            <a:endParaRPr lang="en-US" sz="2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962795" y="5737718"/>
            <a:ext cx="4941770" cy="396660"/>
          </a:xfrm>
        </p:spPr>
        <p:txBody>
          <a:bodyPr>
            <a:normAutofit lnSpcReduction="10000"/>
          </a:bodyPr>
          <a:lstStyle/>
          <a:p>
            <a:r>
              <a:rPr lang="en-US" dirty="0"/>
              <a:t> - Prashant Dixit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319489" y="6267451"/>
            <a:ext cx="987552" cy="186955"/>
          </a:xfrm>
        </p:spPr>
        <p:txBody>
          <a:bodyPr/>
          <a:lstStyle/>
          <a:p>
            <a:fld id="{A49DFD55-3C28-40EF-9E31-A92D2E4017FF}" type="slidenum">
              <a:rPr lang="en-US" smtClean="0"/>
              <a:pPr/>
              <a:t>2</a:t>
            </a:fld>
            <a:endParaRPr lang="en-US" dirty="0"/>
          </a:p>
        </p:txBody>
      </p:sp>
      <p:pic>
        <p:nvPicPr>
          <p:cNvPr id="13" name="Picture 12">
            <a:extLst>
              <a:ext uri="{FF2B5EF4-FFF2-40B4-BE49-F238E27FC236}">
                <a16:creationId xmlns:a16="http://schemas.microsoft.com/office/drawing/2014/main" id="{4B3A012D-A052-DF80-CED1-3D995DF6968C}"/>
              </a:ext>
            </a:extLst>
          </p:cNvPr>
          <p:cNvPicPr>
            <a:picLocks noChangeAspect="1"/>
          </p:cNvPicPr>
          <p:nvPr/>
        </p:nvPicPr>
        <p:blipFill>
          <a:blip r:embed="rId2"/>
          <a:stretch>
            <a:fillRect/>
          </a:stretch>
        </p:blipFill>
        <p:spPr>
          <a:xfrm>
            <a:off x="829559" y="1757607"/>
            <a:ext cx="3457575" cy="3200400"/>
          </a:xfrm>
          <a:prstGeom prst="rect">
            <a:avLst/>
          </a:prstGeom>
        </p:spPr>
      </p:pic>
      <p:sp>
        <p:nvSpPr>
          <p:cNvPr id="14" name="Rectangle: Rounded Corners 13">
            <a:extLst>
              <a:ext uri="{FF2B5EF4-FFF2-40B4-BE49-F238E27FC236}">
                <a16:creationId xmlns:a16="http://schemas.microsoft.com/office/drawing/2014/main" id="{7BF20E27-A919-AB21-1DB2-4F5C6454D1B9}"/>
              </a:ext>
            </a:extLst>
          </p:cNvPr>
          <p:cNvSpPr/>
          <p:nvPr/>
        </p:nvSpPr>
        <p:spPr>
          <a:xfrm>
            <a:off x="4900040" y="991925"/>
            <a:ext cx="3631217" cy="593889"/>
          </a:xfrm>
          <a:prstGeom prst="roundRect">
            <a:avLst>
              <a:gd name="adj" fmla="val 50000"/>
            </a:avLst>
          </a:prstGeom>
          <a:solidFill>
            <a:schemeClr val="bg1">
              <a:lumMod val="75000"/>
            </a:schemeClr>
          </a:solidFill>
          <a:ln w="38100">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Introduction to Snowflake and SnowSQL</a:t>
            </a:r>
          </a:p>
        </p:txBody>
      </p:sp>
      <p:sp>
        <p:nvSpPr>
          <p:cNvPr id="15" name="Rectangle: Rounded Corners 14">
            <a:extLst>
              <a:ext uri="{FF2B5EF4-FFF2-40B4-BE49-F238E27FC236}">
                <a16:creationId xmlns:a16="http://schemas.microsoft.com/office/drawing/2014/main" id="{8E9E2B41-32F4-70D0-E6F8-1438EB6BE59B}"/>
              </a:ext>
            </a:extLst>
          </p:cNvPr>
          <p:cNvSpPr/>
          <p:nvPr/>
        </p:nvSpPr>
        <p:spPr>
          <a:xfrm>
            <a:off x="6249811" y="1742434"/>
            <a:ext cx="3996457" cy="593889"/>
          </a:xfrm>
          <a:prstGeom prst="roundRect">
            <a:avLst>
              <a:gd name="adj" fmla="val 50000"/>
            </a:avLst>
          </a:prstGeom>
          <a:solidFill>
            <a:schemeClr val="bg1">
              <a:lumMod val="75000"/>
            </a:schemeClr>
          </a:solidFill>
          <a:ln w="38100">
            <a:solidFill>
              <a:schemeClr val="accent1">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SQL Basics with Snowflake</a:t>
            </a:r>
          </a:p>
        </p:txBody>
      </p:sp>
      <p:sp>
        <p:nvSpPr>
          <p:cNvPr id="16" name="Rectangle: Rounded Corners 15">
            <a:extLst>
              <a:ext uri="{FF2B5EF4-FFF2-40B4-BE49-F238E27FC236}">
                <a16:creationId xmlns:a16="http://schemas.microsoft.com/office/drawing/2014/main" id="{B30A1559-8E5F-0D92-7FBF-9118BFA9B831}"/>
              </a:ext>
            </a:extLst>
          </p:cNvPr>
          <p:cNvSpPr/>
          <p:nvPr/>
        </p:nvSpPr>
        <p:spPr>
          <a:xfrm>
            <a:off x="7656810" y="2535611"/>
            <a:ext cx="3853317" cy="593889"/>
          </a:xfrm>
          <a:prstGeom prst="roundRect">
            <a:avLst>
              <a:gd name="adj" fmla="val 50000"/>
            </a:avLst>
          </a:prstGeom>
          <a:solidFill>
            <a:schemeClr val="bg1">
              <a:lumMod val="75000"/>
            </a:schemeClr>
          </a:solidFill>
          <a:ln w="38100">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String, Datetime &amp; Analytics Functions in Snowflake</a:t>
            </a:r>
          </a:p>
        </p:txBody>
      </p:sp>
      <p:sp>
        <p:nvSpPr>
          <p:cNvPr id="17" name="Rectangle: Rounded Corners 16">
            <a:extLst>
              <a:ext uri="{FF2B5EF4-FFF2-40B4-BE49-F238E27FC236}">
                <a16:creationId xmlns:a16="http://schemas.microsoft.com/office/drawing/2014/main" id="{589E8042-FED7-197C-82F9-888245B7264C}"/>
              </a:ext>
            </a:extLst>
          </p:cNvPr>
          <p:cNvSpPr/>
          <p:nvPr/>
        </p:nvSpPr>
        <p:spPr>
          <a:xfrm>
            <a:off x="7656810" y="3508932"/>
            <a:ext cx="3928731" cy="593889"/>
          </a:xfrm>
          <a:prstGeom prst="roundRect">
            <a:avLst>
              <a:gd name="adj" fmla="val 50000"/>
            </a:avLst>
          </a:prstGeom>
          <a:solidFill>
            <a:schemeClr val="bg1">
              <a:lumMod val="75000"/>
            </a:schemeClr>
          </a:solidFill>
          <a:ln w="38100">
            <a:solidFill>
              <a:schemeClr val="accent6">
                <a:lumMod val="40000"/>
                <a:lumOff val="6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DDL, DML, DQL examples</a:t>
            </a:r>
          </a:p>
        </p:txBody>
      </p:sp>
      <p:sp>
        <p:nvSpPr>
          <p:cNvPr id="18" name="Rectangle: Rounded Corners 17">
            <a:extLst>
              <a:ext uri="{FF2B5EF4-FFF2-40B4-BE49-F238E27FC236}">
                <a16:creationId xmlns:a16="http://schemas.microsoft.com/office/drawing/2014/main" id="{BFF96459-C805-9DA2-BDD2-6D322DC542EB}"/>
              </a:ext>
            </a:extLst>
          </p:cNvPr>
          <p:cNvSpPr/>
          <p:nvPr/>
        </p:nvSpPr>
        <p:spPr>
          <a:xfrm>
            <a:off x="6307040" y="4324603"/>
            <a:ext cx="3996457" cy="593889"/>
          </a:xfrm>
          <a:prstGeom prst="roundRect">
            <a:avLst>
              <a:gd name="adj" fmla="val 50000"/>
            </a:avLst>
          </a:prstGeom>
          <a:solidFill>
            <a:schemeClr val="bg1">
              <a:lumMod val="75000"/>
            </a:schemeClr>
          </a:solidFill>
          <a:ln w="38100">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Snowflake's Solution to Common Database Problems</a:t>
            </a:r>
          </a:p>
        </p:txBody>
      </p:sp>
      <p:sp>
        <p:nvSpPr>
          <p:cNvPr id="19" name="Rectangle: Rounded Corners 18">
            <a:extLst>
              <a:ext uri="{FF2B5EF4-FFF2-40B4-BE49-F238E27FC236}">
                <a16:creationId xmlns:a16="http://schemas.microsoft.com/office/drawing/2014/main" id="{B7F6575D-F4F4-7356-7C0A-8C9F30CEB869}"/>
              </a:ext>
            </a:extLst>
          </p:cNvPr>
          <p:cNvSpPr/>
          <p:nvPr/>
        </p:nvSpPr>
        <p:spPr>
          <a:xfrm>
            <a:off x="4900039" y="5219997"/>
            <a:ext cx="3631218" cy="593889"/>
          </a:xfrm>
          <a:prstGeom prst="roundRect">
            <a:avLst>
              <a:gd name="adj" fmla="val 50000"/>
            </a:avLst>
          </a:prstGeom>
          <a:solidFill>
            <a:schemeClr val="bg1">
              <a:lumMod val="75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Q&amp;A</a:t>
            </a:r>
          </a:p>
        </p:txBody>
      </p:sp>
      <p:pic>
        <p:nvPicPr>
          <p:cNvPr id="33" name="Graphic 32" descr="Badge 1 with solid fill">
            <a:extLst>
              <a:ext uri="{FF2B5EF4-FFF2-40B4-BE49-F238E27FC236}">
                <a16:creationId xmlns:a16="http://schemas.microsoft.com/office/drawing/2014/main" id="{2B0E2B07-BFBB-3980-9489-46FBE226E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0039" y="1018020"/>
            <a:ext cx="822074" cy="541700"/>
          </a:xfrm>
          <a:prstGeom prst="rect">
            <a:avLst/>
          </a:prstGeom>
        </p:spPr>
      </p:pic>
      <p:pic>
        <p:nvPicPr>
          <p:cNvPr id="40" name="Graphic 39" descr="Badge with solid fill">
            <a:extLst>
              <a:ext uri="{FF2B5EF4-FFF2-40B4-BE49-F238E27FC236}">
                <a16:creationId xmlns:a16="http://schemas.microsoft.com/office/drawing/2014/main" id="{ECCE410A-4958-32EA-BCBE-ADFEF707C7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2539" y="1729389"/>
            <a:ext cx="769622" cy="593888"/>
          </a:xfrm>
          <a:prstGeom prst="rect">
            <a:avLst/>
          </a:prstGeom>
        </p:spPr>
      </p:pic>
      <p:pic>
        <p:nvPicPr>
          <p:cNvPr id="42" name="Graphic 41" descr="Badge 3 with solid fill">
            <a:extLst>
              <a:ext uri="{FF2B5EF4-FFF2-40B4-BE49-F238E27FC236}">
                <a16:creationId xmlns:a16="http://schemas.microsoft.com/office/drawing/2014/main" id="{E74AA13B-C1B6-F94D-3B3B-6DA2049D58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56810" y="2540470"/>
            <a:ext cx="736956" cy="560399"/>
          </a:xfrm>
          <a:prstGeom prst="rect">
            <a:avLst/>
          </a:prstGeom>
        </p:spPr>
      </p:pic>
      <p:pic>
        <p:nvPicPr>
          <p:cNvPr id="44" name="Graphic 43" descr="Badge 4 with solid fill">
            <a:extLst>
              <a:ext uri="{FF2B5EF4-FFF2-40B4-BE49-F238E27FC236}">
                <a16:creationId xmlns:a16="http://schemas.microsoft.com/office/drawing/2014/main" id="{88DCD7C3-9687-13DD-2CA0-029A090856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1147" y="3495886"/>
            <a:ext cx="732619" cy="593889"/>
          </a:xfrm>
          <a:prstGeom prst="rect">
            <a:avLst/>
          </a:prstGeom>
        </p:spPr>
      </p:pic>
      <p:pic>
        <p:nvPicPr>
          <p:cNvPr id="46" name="Graphic 45" descr="Badge 5 with solid fill">
            <a:extLst>
              <a:ext uri="{FF2B5EF4-FFF2-40B4-BE49-F238E27FC236}">
                <a16:creationId xmlns:a16="http://schemas.microsoft.com/office/drawing/2014/main" id="{4E5F3D97-3455-CA30-EA83-488E56B945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03231" y="4316066"/>
            <a:ext cx="668239" cy="593890"/>
          </a:xfrm>
          <a:prstGeom prst="rect">
            <a:avLst/>
          </a:prstGeom>
        </p:spPr>
      </p:pic>
      <p:pic>
        <p:nvPicPr>
          <p:cNvPr id="48" name="Graphic 47" descr="Badge 6 with solid fill">
            <a:extLst>
              <a:ext uri="{FF2B5EF4-FFF2-40B4-BE49-F238E27FC236}">
                <a16:creationId xmlns:a16="http://schemas.microsoft.com/office/drawing/2014/main" id="{4A1C8EA0-E41F-D3D1-1F49-EA5EA07880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03824" y="5206949"/>
            <a:ext cx="664431" cy="619983"/>
          </a:xfrm>
          <a:prstGeom prst="rect">
            <a:avLst/>
          </a:prstGeom>
        </p:spPr>
      </p:pic>
      <p:pic>
        <p:nvPicPr>
          <p:cNvPr id="51" name="Graphic 50" descr="Database with solid fill">
            <a:extLst>
              <a:ext uri="{FF2B5EF4-FFF2-40B4-BE49-F238E27FC236}">
                <a16:creationId xmlns:a16="http://schemas.microsoft.com/office/drawing/2014/main" id="{12D8338D-EB1B-2D8B-8A84-8C10F492B26A}"/>
              </a:ext>
            </a:extLst>
          </p:cNvPr>
          <p:cNvPicPr>
            <a:picLocks noChangeAspect="1"/>
          </p:cNvPicPr>
          <p:nvPr/>
        </p:nvPicPr>
        <p:blipFill>
          <a:blip r:embed="rId15">
            <a:extLst>
              <a:ext uri="{96DAC541-7B7A-43D3-8B79-37D633B846F1}">
                <asvg:svgBlip xmlns:asvg="http://schemas.microsoft.com/office/drawing/2016/SVG/main" r:embed="rId16"/>
              </a:ext>
            </a:extLst>
          </a:blip>
          <a:srcRect t="-640" r="-372542"/>
          <a:stretch>
            <a:fillRect/>
          </a:stretch>
        </p:blipFill>
        <p:spPr>
          <a:xfrm>
            <a:off x="3673485" y="141461"/>
            <a:ext cx="3727182" cy="793797"/>
          </a:xfrm>
          <a:custGeom>
            <a:avLst/>
            <a:gdLst>
              <a:gd name="connsiteX0" fmla="*/ 0 w 3727182"/>
              <a:gd name="connsiteY0" fmla="*/ 5046 h 793797"/>
              <a:gd name="connsiteX1" fmla="*/ 788751 w 3727182"/>
              <a:gd name="connsiteY1" fmla="*/ 5046 h 793797"/>
              <a:gd name="connsiteX2" fmla="*/ 788751 w 3727182"/>
              <a:gd name="connsiteY2" fmla="*/ 793797 h 793797"/>
              <a:gd name="connsiteX3" fmla="*/ 0 w 3727182"/>
              <a:gd name="connsiteY3" fmla="*/ 793797 h 793797"/>
              <a:gd name="connsiteX4" fmla="*/ 831582 w 3727182"/>
              <a:gd name="connsiteY4" fmla="*/ 0 h 793797"/>
              <a:gd name="connsiteX5" fmla="*/ 3727182 w 3727182"/>
              <a:gd name="connsiteY5" fmla="*/ 0 h 793797"/>
              <a:gd name="connsiteX6" fmla="*/ 3727182 w 3727182"/>
              <a:gd name="connsiteY6" fmla="*/ 678730 h 793797"/>
              <a:gd name="connsiteX7" fmla="*/ 831582 w 3727182"/>
              <a:gd name="connsiteY7" fmla="*/ 678730 h 79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7182" h="793797">
                <a:moveTo>
                  <a:pt x="0" y="5046"/>
                </a:moveTo>
                <a:lnTo>
                  <a:pt x="788751" y="5046"/>
                </a:lnTo>
                <a:lnTo>
                  <a:pt x="788751" y="793797"/>
                </a:lnTo>
                <a:lnTo>
                  <a:pt x="0" y="793797"/>
                </a:lnTo>
                <a:close/>
                <a:moveTo>
                  <a:pt x="831582" y="0"/>
                </a:moveTo>
                <a:lnTo>
                  <a:pt x="3727182" y="0"/>
                </a:lnTo>
                <a:lnTo>
                  <a:pt x="3727182" y="678730"/>
                </a:lnTo>
                <a:lnTo>
                  <a:pt x="831582" y="678730"/>
                </a:lnTo>
                <a:close/>
              </a:path>
            </a:pathLst>
          </a:custGeom>
        </p:spPr>
      </p:pic>
      <p:sp>
        <p:nvSpPr>
          <p:cNvPr id="52" name="TextBox 51">
            <a:extLst>
              <a:ext uri="{FF2B5EF4-FFF2-40B4-BE49-F238E27FC236}">
                <a16:creationId xmlns:a16="http://schemas.microsoft.com/office/drawing/2014/main" id="{51F3BDB7-F1ED-6674-5CD7-8AEB15F48879}"/>
              </a:ext>
            </a:extLst>
          </p:cNvPr>
          <p:cNvSpPr txBox="1"/>
          <p:nvPr/>
        </p:nvSpPr>
        <p:spPr>
          <a:xfrm>
            <a:off x="4498898" y="202103"/>
            <a:ext cx="3218219" cy="593889"/>
          </a:xfrm>
          <a:prstGeom prst="rect">
            <a:avLst/>
          </a:prstGeom>
          <a:noFill/>
        </p:spPr>
        <p:txBody>
          <a:bodyPr wrap="square" rtlCol="0">
            <a:spAutoFit/>
          </a:bodyPr>
          <a:lstStyle/>
          <a:p>
            <a:r>
              <a:rPr lang="en-US" sz="3200" dirty="0"/>
              <a:t>AGENDA</a:t>
            </a:r>
          </a:p>
        </p:txBody>
      </p:sp>
      <p:cxnSp>
        <p:nvCxnSpPr>
          <p:cNvPr id="54" name="Straight Arrow Connector 53">
            <a:extLst>
              <a:ext uri="{FF2B5EF4-FFF2-40B4-BE49-F238E27FC236}">
                <a16:creationId xmlns:a16="http://schemas.microsoft.com/office/drawing/2014/main" id="{A69E1971-2FC5-9242-2051-93F19F2A8B62}"/>
              </a:ext>
            </a:extLst>
          </p:cNvPr>
          <p:cNvCxnSpPr>
            <a:cxnSpLocks/>
          </p:cNvCxnSpPr>
          <p:nvPr/>
        </p:nvCxnSpPr>
        <p:spPr>
          <a:xfrm>
            <a:off x="4455952" y="685461"/>
            <a:ext cx="172707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321959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13376" y="553276"/>
            <a:ext cx="5908315" cy="430147"/>
          </a:xfrm>
          <a:solidFill>
            <a:schemeClr val="accent2">
              <a:lumMod val="50000"/>
            </a:schemeClr>
          </a:solidFill>
        </p:spPr>
        <p:txBody>
          <a:bodyPr>
            <a:noAutofit/>
          </a:bodyPr>
          <a:lstStyle/>
          <a:p>
            <a:r>
              <a:rPr lang="en-US" sz="2800" b="1" dirty="0">
                <a:ln w="22225">
                  <a:solidFill>
                    <a:schemeClr val="accent2"/>
                  </a:solidFill>
                  <a:prstDash val="solid"/>
                </a:ln>
                <a:solidFill>
                  <a:schemeClr val="accent2">
                    <a:lumMod val="40000"/>
                    <a:lumOff val="60000"/>
                  </a:schemeClr>
                </a:solidFill>
              </a:rPr>
              <a:t>1. Introduction to Snowflake &amp; SnowSQL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13376" y="1261801"/>
            <a:ext cx="10515600" cy="1500187"/>
          </a:xfrm>
        </p:spPr>
        <p:txBody>
          <a:bodyPr>
            <a:normAutofit/>
          </a:bodyPr>
          <a:lstStyle/>
          <a:p>
            <a:pPr defTabSz="457200"/>
            <a:r>
              <a:rPr lang="en-US" sz="1800" dirty="0">
                <a:solidFill>
                  <a:srgbClr val="D1D5DB"/>
                </a:solidFill>
                <a:latin typeface="Söhne"/>
              </a:rPr>
              <a:t>Snowflake is a cloud-based data platform designed for modern data warehousing and analytics. It offers a fully managed and scalable solution, eliminating the need for infrastructure management.</a:t>
            </a:r>
            <a:br>
              <a:rPr lang="en-US" sz="1800" dirty="0">
                <a:solidFill>
                  <a:srgbClr val="D1D5DB"/>
                </a:solidFill>
                <a:latin typeface="Söhne"/>
              </a:rPr>
            </a:br>
            <a:br>
              <a:rPr lang="en-US" sz="1800" dirty="0">
                <a:solidFill>
                  <a:srgbClr val="D1D5DB"/>
                </a:solidFill>
                <a:latin typeface="Söhne"/>
              </a:rPr>
            </a:br>
            <a:r>
              <a:rPr lang="en-US" sz="1800" dirty="0">
                <a:solidFill>
                  <a:srgbClr val="D1D5DB"/>
                </a:solidFill>
                <a:latin typeface="Söhne"/>
              </a:rPr>
              <a:t>Snowflake provides the ability to store, analyze, and process large volumes of structured and semi-structured data.</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8" name="TextBox 7">
            <a:extLst>
              <a:ext uri="{FF2B5EF4-FFF2-40B4-BE49-F238E27FC236}">
                <a16:creationId xmlns:a16="http://schemas.microsoft.com/office/drawing/2014/main" id="{509E7240-9A37-D5D8-D72C-92AFAD93FA9B}"/>
              </a:ext>
            </a:extLst>
          </p:cNvPr>
          <p:cNvSpPr txBox="1"/>
          <p:nvPr/>
        </p:nvSpPr>
        <p:spPr>
          <a:xfrm>
            <a:off x="313376" y="2761988"/>
            <a:ext cx="6094428" cy="923330"/>
          </a:xfrm>
          <a:prstGeom prst="rect">
            <a:avLst/>
          </a:prstGeom>
          <a:noFill/>
        </p:spPr>
        <p:txBody>
          <a:bodyPr wrap="square">
            <a:spAutoFit/>
          </a:bodyPr>
          <a:lstStyle/>
          <a:p>
            <a:r>
              <a:rPr lang="en-US" b="0" i="0" dirty="0">
                <a:solidFill>
                  <a:srgbClr val="D1D5DB"/>
                </a:solidFill>
                <a:effectLst/>
                <a:latin typeface="Söhne"/>
              </a:rPr>
              <a:t>SnowSQL is a specialized SQL interface tailored for working with Snowflake, offering streamlined access and management of Snowflake's cloud-based data warehouse service.</a:t>
            </a:r>
            <a:endParaRPr lang="en-US" dirty="0"/>
          </a:p>
        </p:txBody>
      </p:sp>
      <p:sp>
        <p:nvSpPr>
          <p:cNvPr id="14" name="TextBox 13">
            <a:extLst>
              <a:ext uri="{FF2B5EF4-FFF2-40B4-BE49-F238E27FC236}">
                <a16:creationId xmlns:a16="http://schemas.microsoft.com/office/drawing/2014/main" id="{AE688212-158A-844B-0CDD-F1D00FA41439}"/>
              </a:ext>
            </a:extLst>
          </p:cNvPr>
          <p:cNvSpPr txBox="1"/>
          <p:nvPr/>
        </p:nvSpPr>
        <p:spPr>
          <a:xfrm>
            <a:off x="1199561" y="3806648"/>
            <a:ext cx="8114121" cy="3046988"/>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D1D5DB"/>
                </a:solidFill>
                <a:effectLst/>
                <a:latin typeface="Söhne"/>
              </a:rPr>
              <a:t>SnowSQL is a command-line interface (CLI) tool developed by Snowflake Inc. for interacting with the Snowflake data warehouse service.</a:t>
            </a:r>
            <a:br>
              <a:rPr lang="en-US" sz="1600" b="0" i="0" dirty="0">
                <a:solidFill>
                  <a:srgbClr val="D1D5DB"/>
                </a:solidFill>
                <a:effectLst/>
                <a:latin typeface="Söhne"/>
              </a:rPr>
            </a:br>
            <a:endParaRPr lang="en-US" sz="1600" b="0" i="0" dirty="0">
              <a:solidFill>
                <a:srgbClr val="D1D5DB"/>
              </a:solidFill>
              <a:effectLst/>
              <a:latin typeface="Söhne"/>
            </a:endParaRPr>
          </a:p>
          <a:p>
            <a:pPr marL="285750" indent="-285750" algn="l">
              <a:buFont typeface="Arial" panose="020B0604020202020204" pitchFamily="34" charset="0"/>
              <a:buChar char="•"/>
            </a:pPr>
            <a:r>
              <a:rPr lang="en-US" sz="1600" b="0" i="0" dirty="0">
                <a:solidFill>
                  <a:srgbClr val="D1D5DB"/>
                </a:solidFill>
                <a:effectLst/>
                <a:latin typeface="Söhne"/>
              </a:rPr>
              <a:t>It is specifically designed to work with Snowflake's cloud-based data warehouse infrastructure, allowing users to run SQL queries, load data, and perform administrative tasks.</a:t>
            </a:r>
            <a:br>
              <a:rPr lang="en-US" sz="1600" b="0" i="0" dirty="0">
                <a:solidFill>
                  <a:srgbClr val="D1D5DB"/>
                </a:solidFill>
                <a:effectLst/>
                <a:latin typeface="Söhne"/>
              </a:rPr>
            </a:br>
            <a:endParaRPr lang="en-US" sz="1600" b="0" i="0" dirty="0">
              <a:solidFill>
                <a:srgbClr val="D1D5DB"/>
              </a:solidFill>
              <a:effectLst/>
              <a:latin typeface="Söhne"/>
            </a:endParaRPr>
          </a:p>
          <a:p>
            <a:pPr marL="285750" indent="-285750" algn="l">
              <a:buFont typeface="Arial" panose="020B0604020202020204" pitchFamily="34" charset="0"/>
              <a:buChar char="•"/>
            </a:pPr>
            <a:r>
              <a:rPr lang="en-US" sz="1600" b="0" i="0" dirty="0">
                <a:solidFill>
                  <a:srgbClr val="D1D5DB"/>
                </a:solidFill>
                <a:effectLst/>
                <a:latin typeface="Söhne"/>
              </a:rPr>
              <a:t>While SnowSQL utilizes SQL syntax, it also introduces additional commands for managing Snowflake-specific functionalities, making it different from traditional SQL implementations.</a:t>
            </a:r>
            <a:br>
              <a:rPr lang="en-US" sz="1600" b="0" i="0" dirty="0">
                <a:solidFill>
                  <a:srgbClr val="D1D5DB"/>
                </a:solidFill>
                <a:effectLst/>
                <a:latin typeface="Söhne"/>
              </a:rPr>
            </a:br>
            <a:endParaRPr lang="en-US" sz="1600" b="0" i="0" dirty="0">
              <a:solidFill>
                <a:srgbClr val="D1D5DB"/>
              </a:solidFill>
              <a:effectLst/>
              <a:latin typeface="Söhne"/>
            </a:endParaRPr>
          </a:p>
          <a:p>
            <a:pPr marL="285750" indent="-285750" algn="l">
              <a:buFont typeface="Arial" panose="020B0604020202020204" pitchFamily="34" charset="0"/>
              <a:buChar char="•"/>
            </a:pPr>
            <a:r>
              <a:rPr lang="en-US" sz="1600" b="0" i="0" dirty="0">
                <a:solidFill>
                  <a:srgbClr val="D1D5DB"/>
                </a:solidFill>
                <a:effectLst/>
                <a:latin typeface="Söhne"/>
              </a:rPr>
              <a:t>Just to summarize, SnowSQL is a specialized CLI tool for Snowflake that provides SQL-based access and management of Snowflake's cloud data warehouse service.</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AD4BE7D-5F03-9D12-9D52-505741A7AE93}"/>
              </a:ext>
            </a:extLst>
          </p:cNvPr>
          <p:cNvGraphicFramePr>
            <a:graphicFrameLocks noGrp="1"/>
          </p:cNvGraphicFramePr>
          <p:nvPr>
            <p:extLst>
              <p:ext uri="{D42A27DB-BD31-4B8C-83A1-F6EECF244321}">
                <p14:modId xmlns:p14="http://schemas.microsoft.com/office/powerpoint/2010/main" val="1180894341"/>
              </p:ext>
            </p:extLst>
          </p:nvPr>
        </p:nvGraphicFramePr>
        <p:xfrm>
          <a:off x="0" y="366171"/>
          <a:ext cx="9722734" cy="5663539"/>
        </p:xfrm>
        <a:graphic>
          <a:graphicData uri="http://schemas.openxmlformats.org/drawingml/2006/table">
            <a:tbl>
              <a:tblPr firstRow="1" bandRow="1">
                <a:effectLst>
                  <a:innerShdw blurRad="114300">
                    <a:prstClr val="black"/>
                  </a:innerShdw>
                </a:effectLst>
                <a:tableStyleId>{E8034E78-7F5D-4C2E-B375-FC64B27BC917}</a:tableStyleId>
              </a:tblPr>
              <a:tblGrid>
                <a:gridCol w="2195133">
                  <a:extLst>
                    <a:ext uri="{9D8B030D-6E8A-4147-A177-3AD203B41FA5}">
                      <a16:colId xmlns:a16="http://schemas.microsoft.com/office/drawing/2014/main" val="3025646062"/>
                    </a:ext>
                  </a:extLst>
                </a:gridCol>
                <a:gridCol w="3721201">
                  <a:extLst>
                    <a:ext uri="{9D8B030D-6E8A-4147-A177-3AD203B41FA5}">
                      <a16:colId xmlns:a16="http://schemas.microsoft.com/office/drawing/2014/main" val="2268596621"/>
                    </a:ext>
                  </a:extLst>
                </a:gridCol>
                <a:gridCol w="3806400">
                  <a:extLst>
                    <a:ext uri="{9D8B030D-6E8A-4147-A177-3AD203B41FA5}">
                      <a16:colId xmlns:a16="http://schemas.microsoft.com/office/drawing/2014/main" val="4033898628"/>
                    </a:ext>
                  </a:extLst>
                </a:gridCol>
              </a:tblGrid>
              <a:tr h="328772">
                <a:tc>
                  <a:txBody>
                    <a:bodyPr/>
                    <a:lstStyle/>
                    <a:p>
                      <a:endParaRPr lang="en-US" sz="1400" b="0"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dirty="0">
                          <a:solidFill>
                            <a:schemeClr val="bg1">
                              <a:lumMod val="95000"/>
                              <a:lumOff val="5000"/>
                            </a:schemeClr>
                          </a:solidFill>
                        </a:rPr>
                        <a:t>                                    </a:t>
                      </a:r>
                    </a:p>
                    <a:p>
                      <a:r>
                        <a:rPr lang="en-US" sz="2400" dirty="0">
                          <a:solidFill>
                            <a:schemeClr val="bg1">
                              <a:lumMod val="95000"/>
                              <a:lumOff val="5000"/>
                            </a:schemeClr>
                          </a:solidFill>
                        </a:rPr>
                        <a:t>            </a:t>
                      </a:r>
                      <a:r>
                        <a:rPr lang="en-US" sz="2000" dirty="0">
                          <a:solidFill>
                            <a:schemeClr val="bg1">
                              <a:lumMod val="95000"/>
                              <a:lumOff val="5000"/>
                            </a:schemeClr>
                          </a:solidFill>
                        </a:rPr>
                        <a:t>SQL Database</a:t>
                      </a:r>
                      <a:endParaRPr lang="en-US" sz="2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2577485389"/>
                  </a:ext>
                </a:extLst>
              </a:tr>
              <a:tr h="877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ln>
                            <a:noFill/>
                          </a:ln>
                          <a:solidFill>
                            <a:schemeClr val="tx1"/>
                          </a:solidFill>
                          <a:effectLst/>
                        </a:rPr>
                        <a:t>Scalability and Elasticity</a:t>
                      </a:r>
                    </a:p>
                    <a:p>
                      <a:endParaRPr lang="en-US" sz="1400" b="0"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Snowflake offers elastic scalability, allowing you to scale compute and storage resources independently based on workload demands.</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Traditional databases often require manual configuration and scaling, leading to potential performance bottlenecks or underutilization.</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981096161"/>
                  </a:ext>
                </a:extLst>
              </a:tr>
              <a:tr h="1079563">
                <a:tc>
                  <a:txBody>
                    <a:bodyPr/>
                    <a:lstStyle/>
                    <a:p>
                      <a:r>
                        <a:rPr lang="en-US" sz="1400" b="0" kern="1200" cap="none" spc="0" dirty="0">
                          <a:ln>
                            <a:noFill/>
                          </a:ln>
                          <a:solidFill>
                            <a:schemeClr val="tx1"/>
                          </a:solidFill>
                          <a:effectLst/>
                          <a:latin typeface="+mn-lt"/>
                          <a:ea typeface="+mn-ea"/>
                          <a:cs typeface="+mn-cs"/>
                        </a:rPr>
                        <a:t>Concurrency and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dirty="0">
                          <a:solidFill>
                            <a:schemeClr val="bg1">
                              <a:lumMod val="95000"/>
                              <a:lumOff val="5000"/>
                            </a:schemeClr>
                          </a:solidFill>
                        </a:rPr>
                        <a:t>Snowflake handles concurrent workloads efficiently, providing high-performance query processing for multiple users and queries running simultaneously.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Traditional databases may struggle with handling high concurrency, resulting in performance degradation and slower response times.</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2629112081"/>
                  </a:ext>
                </a:extLst>
              </a:tr>
              <a:tr h="1079563">
                <a:tc>
                  <a:txBody>
                    <a:bodyPr/>
                    <a:lstStyle/>
                    <a:p>
                      <a:pPr marL="0" algn="l" defTabSz="914400" rtl="0" eaLnBrk="1" latinLnBrk="0" hangingPunct="1"/>
                      <a:r>
                        <a:rPr lang="en-US" sz="1400" b="0" kern="1200" cap="none" spc="0" dirty="0">
                          <a:ln>
                            <a:noFill/>
                          </a:ln>
                          <a:solidFill>
                            <a:schemeClr val="tx1"/>
                          </a:solidFill>
                          <a:effectLst/>
                          <a:latin typeface="+mn-lt"/>
                          <a:ea typeface="+mn-ea"/>
                          <a:cs typeface="+mn-cs"/>
                        </a:rPr>
                        <a:t>Data Sharing and Collaboration: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Snowflake provides built-in data sharing capabilities, allowing organizations to securely share data with external parties without complex data exports or transfers.</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Traditional databases typically require manual data exports or replication to share data outside the organization.</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1297439209"/>
                  </a:ext>
                </a:extLst>
              </a:tr>
              <a:tr h="1079563">
                <a:tc>
                  <a:txBody>
                    <a:bodyPr/>
                    <a:lstStyle/>
                    <a:p>
                      <a:pPr marL="0" algn="l" defTabSz="914400" rtl="0" eaLnBrk="1" latinLnBrk="0" hangingPunct="1"/>
                      <a:r>
                        <a:rPr lang="en-US" sz="1400" b="0" kern="1200" cap="none" spc="0" dirty="0">
                          <a:ln>
                            <a:noFill/>
                          </a:ln>
                          <a:solidFill>
                            <a:schemeClr val="tx1"/>
                          </a:solidFill>
                          <a:effectLst/>
                          <a:latin typeface="+mn-lt"/>
                          <a:ea typeface="+mn-ea"/>
                          <a:cs typeface="+mn-cs"/>
                        </a:rPr>
                        <a:t>Advanced Procedural Programming: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Snowflake, being a cloud data platform, focuses on providing scalable analytics capabilities rather than comprehensive procedural programming.</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Traditional SQL databases often provide more advanced procedural programming features like stored procedures, triggers, and user-defined functions.</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3392407802"/>
                  </a:ext>
                </a:extLst>
              </a:tr>
              <a:tr h="877145">
                <a:tc>
                  <a:txBody>
                    <a:bodyPr/>
                    <a:lstStyle/>
                    <a:p>
                      <a:pPr marL="0" algn="l" defTabSz="914400" rtl="0" eaLnBrk="1" latinLnBrk="0" hangingPunct="1"/>
                      <a:r>
                        <a:rPr lang="en-US" sz="1400" b="0" kern="1200" cap="none" spc="0" dirty="0">
                          <a:ln>
                            <a:noFill/>
                          </a:ln>
                          <a:solidFill>
                            <a:schemeClr val="tx1"/>
                          </a:solidFill>
                          <a:effectLst/>
                          <a:latin typeface="+mn-lt"/>
                          <a:ea typeface="+mn-ea"/>
                          <a:cs typeface="+mn-cs"/>
                        </a:rPr>
                        <a:t>Database-Specific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Snowflake aims to provide a standardized SQL interface across different cloud platforms, focusing on compatibility and portability.</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400" b="0" i="0" kern="1200" dirty="0">
                          <a:solidFill>
                            <a:schemeClr val="bg1">
                              <a:lumMod val="95000"/>
                              <a:lumOff val="5000"/>
                            </a:schemeClr>
                          </a:solidFill>
                          <a:effectLst/>
                          <a:latin typeface="+mn-lt"/>
                          <a:ea typeface="+mn-ea"/>
                          <a:cs typeface="+mn-cs"/>
                        </a:rPr>
                        <a:t>Traditional SQL databases may offer database-specific functionality and extensions that cater to specific industry or use-case requirements.</a:t>
                      </a:r>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3356837787"/>
                  </a:ext>
                </a:extLst>
              </a:tr>
            </a:tbl>
          </a:graphicData>
        </a:graphic>
      </p:graphicFrame>
      <p:pic>
        <p:nvPicPr>
          <p:cNvPr id="14" name="Graphic 13" descr="Database with solid fill">
            <a:extLst>
              <a:ext uri="{FF2B5EF4-FFF2-40B4-BE49-F238E27FC236}">
                <a16:creationId xmlns:a16="http://schemas.microsoft.com/office/drawing/2014/main" id="{76EFABD8-1835-C24E-4E1B-D0BDFA230B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2029" y="358959"/>
            <a:ext cx="860383" cy="653043"/>
          </a:xfrm>
          <a:prstGeom prst="rect">
            <a:avLst/>
          </a:prstGeom>
        </p:spPr>
      </p:pic>
      <p:pic>
        <p:nvPicPr>
          <p:cNvPr id="16" name="Picture 15">
            <a:extLst>
              <a:ext uri="{FF2B5EF4-FFF2-40B4-BE49-F238E27FC236}">
                <a16:creationId xmlns:a16="http://schemas.microsoft.com/office/drawing/2014/main" id="{17F9F3CA-40A5-C103-0D57-B761F5338AFB}"/>
              </a:ext>
            </a:extLst>
          </p:cNvPr>
          <p:cNvPicPr>
            <a:picLocks noChangeAspect="1"/>
          </p:cNvPicPr>
          <p:nvPr/>
        </p:nvPicPr>
        <p:blipFill>
          <a:blip r:embed="rId4"/>
          <a:stretch>
            <a:fillRect/>
          </a:stretch>
        </p:blipFill>
        <p:spPr>
          <a:xfrm>
            <a:off x="2247761" y="497999"/>
            <a:ext cx="2267660" cy="514003"/>
          </a:xfrm>
          <a:prstGeom prst="rect">
            <a:avLst/>
          </a:prstGeom>
          <a:ln/>
        </p:spPr>
        <p:style>
          <a:lnRef idx="1">
            <a:schemeClr val="dk1"/>
          </a:lnRef>
          <a:fillRef idx="2">
            <a:schemeClr val="dk1"/>
          </a:fillRef>
          <a:effectRef idx="1">
            <a:schemeClr val="dk1"/>
          </a:effectRef>
          <a:fontRef idx="minor">
            <a:schemeClr val="dk1"/>
          </a:fontRef>
        </p:style>
      </p:pic>
      <p:sp>
        <p:nvSpPr>
          <p:cNvPr id="17" name="Title 1">
            <a:extLst>
              <a:ext uri="{FF2B5EF4-FFF2-40B4-BE49-F238E27FC236}">
                <a16:creationId xmlns:a16="http://schemas.microsoft.com/office/drawing/2014/main" id="{1AA1CFFE-30C0-A0B6-75FA-DAFEC4D56C9A}"/>
              </a:ext>
            </a:extLst>
          </p:cNvPr>
          <p:cNvSpPr txBox="1">
            <a:spLocks/>
          </p:cNvSpPr>
          <p:nvPr/>
        </p:nvSpPr>
        <p:spPr>
          <a:xfrm>
            <a:off x="0" y="-63976"/>
            <a:ext cx="5908315" cy="430147"/>
          </a:xfrm>
          <a:prstGeom prst="rect">
            <a:avLst/>
          </a:prstGeom>
          <a:solidFill>
            <a:schemeClr val="accent2">
              <a:lumMod val="5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n w="22225">
                  <a:solidFill>
                    <a:schemeClr val="accent2"/>
                  </a:solidFill>
                  <a:prstDash val="solid"/>
                </a:ln>
                <a:solidFill>
                  <a:schemeClr val="accent2">
                    <a:lumMod val="20000"/>
                    <a:lumOff val="80000"/>
                  </a:schemeClr>
                </a:solidFill>
              </a:rPr>
              <a:t>Replacing Traditional Databases with Snowflake:</a:t>
            </a:r>
          </a:p>
          <a:p>
            <a:pPr algn="l"/>
            <a:endParaRPr lang="en-US" sz="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5" name="Title 1">
            <a:extLst>
              <a:ext uri="{FF2B5EF4-FFF2-40B4-BE49-F238E27FC236}">
                <a16:creationId xmlns:a16="http://schemas.microsoft.com/office/drawing/2014/main" id="{CB53AE1C-84B7-78C4-9134-69260AA8B7CD}"/>
              </a:ext>
            </a:extLst>
          </p:cNvPr>
          <p:cNvSpPr>
            <a:spLocks noGrp="1"/>
          </p:cNvSpPr>
          <p:nvPr>
            <p:ph type="title"/>
          </p:nvPr>
        </p:nvSpPr>
        <p:spPr>
          <a:xfrm>
            <a:off x="360018" y="119139"/>
            <a:ext cx="5908315" cy="430147"/>
          </a:xfrm>
          <a:solidFill>
            <a:schemeClr val="accent1">
              <a:lumMod val="50000"/>
            </a:schemeClr>
          </a:solidFill>
        </p:spPr>
        <p:style>
          <a:lnRef idx="2">
            <a:schemeClr val="accent1"/>
          </a:lnRef>
          <a:fillRef idx="1">
            <a:schemeClr val="lt1"/>
          </a:fillRef>
          <a:effectRef idx="0">
            <a:schemeClr val="accent1"/>
          </a:effectRef>
          <a:fontRef idx="minor">
            <a:schemeClr val="dk1"/>
          </a:fontRef>
        </p:style>
        <p:txBody>
          <a:bodyPr>
            <a:noAutofit/>
          </a:bodyPr>
          <a:lstStyle/>
          <a:p>
            <a:pPr algn="l"/>
            <a:r>
              <a:rPr lang="en-US" spc="0" dirty="0">
                <a:ln w="0"/>
                <a:solidFill>
                  <a:schemeClr val="accent1">
                    <a:lumMod val="40000"/>
                    <a:lumOff val="60000"/>
                  </a:schemeClr>
                </a:solidFill>
                <a:effectLst>
                  <a:outerShdw blurRad="38100" dist="25400" dir="5400000" algn="ctr" rotWithShape="0">
                    <a:srgbClr val="6E747A">
                      <a:alpha val="43000"/>
                    </a:srgbClr>
                  </a:outerShdw>
                </a:effectLst>
              </a:rPr>
              <a:t>2.  SQL Basics with Snowflake</a:t>
            </a:r>
          </a:p>
        </p:txBody>
      </p:sp>
      <p:graphicFrame>
        <p:nvGraphicFramePr>
          <p:cNvPr id="16" name="Table 16">
            <a:extLst>
              <a:ext uri="{FF2B5EF4-FFF2-40B4-BE49-F238E27FC236}">
                <a16:creationId xmlns:a16="http://schemas.microsoft.com/office/drawing/2014/main" id="{2452DEF9-133E-6EA3-7208-3F17C85483D8}"/>
              </a:ext>
            </a:extLst>
          </p:cNvPr>
          <p:cNvGraphicFramePr>
            <a:graphicFrameLocks noGrp="1"/>
          </p:cNvGraphicFramePr>
          <p:nvPr>
            <p:extLst>
              <p:ext uri="{D42A27DB-BD31-4B8C-83A1-F6EECF244321}">
                <p14:modId xmlns:p14="http://schemas.microsoft.com/office/powerpoint/2010/main" val="364188998"/>
              </p:ext>
            </p:extLst>
          </p:nvPr>
        </p:nvGraphicFramePr>
        <p:xfrm>
          <a:off x="360018" y="1077686"/>
          <a:ext cx="5833884" cy="5463734"/>
        </p:xfrm>
        <a:graphic>
          <a:graphicData uri="http://schemas.openxmlformats.org/drawingml/2006/table">
            <a:tbl>
              <a:tblPr firstRow="1" bandRow="1">
                <a:tableStyleId>{073A0DAA-6AF3-43AB-8588-CEC1D06C72B9}</a:tableStyleId>
              </a:tblPr>
              <a:tblGrid>
                <a:gridCol w="2288815">
                  <a:extLst>
                    <a:ext uri="{9D8B030D-6E8A-4147-A177-3AD203B41FA5}">
                      <a16:colId xmlns:a16="http://schemas.microsoft.com/office/drawing/2014/main" val="2271144835"/>
                    </a:ext>
                  </a:extLst>
                </a:gridCol>
                <a:gridCol w="3545069">
                  <a:extLst>
                    <a:ext uri="{9D8B030D-6E8A-4147-A177-3AD203B41FA5}">
                      <a16:colId xmlns:a16="http://schemas.microsoft.com/office/drawing/2014/main" val="1262673837"/>
                    </a:ext>
                  </a:extLst>
                </a:gridCol>
              </a:tblGrid>
              <a:tr h="338512">
                <a:tc>
                  <a:txBody>
                    <a:bodyPr/>
                    <a:lstStyle/>
                    <a:p>
                      <a:pPr algn="ctr"/>
                      <a:r>
                        <a:rPr lang="en-US" sz="1600" b="1" i="0" kern="1200" dirty="0">
                          <a:solidFill>
                            <a:schemeClr val="accent1">
                              <a:lumMod val="50000"/>
                            </a:schemeClr>
                          </a:solidFill>
                          <a:effectLst/>
                          <a:latin typeface="+mn-lt"/>
                          <a:ea typeface="+mn-ea"/>
                          <a:cs typeface="+mn-cs"/>
                        </a:rPr>
                        <a:t>Category</a:t>
                      </a:r>
                      <a:endParaRPr lang="en-US" sz="1050" b="1" dirty="0">
                        <a:solidFill>
                          <a:schemeClr val="accent1">
                            <a:lumMod val="50000"/>
                          </a:schemeClr>
                        </a:solidFill>
                      </a:endParaRPr>
                    </a:p>
                  </a:txBody>
                  <a:tcPr>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1600" dirty="0">
                          <a:solidFill>
                            <a:schemeClr val="accent1">
                              <a:lumMod val="50000"/>
                            </a:schemeClr>
                          </a:solidFill>
                        </a:rPr>
                        <a:t>Type</a:t>
                      </a:r>
                    </a:p>
                  </a:txBody>
                  <a:tcPr>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705249618"/>
                  </a:ext>
                </a:extLst>
              </a:tr>
              <a:tr h="825652">
                <a:tc>
                  <a:txBody>
                    <a:bodyPr/>
                    <a:lstStyle/>
                    <a:p>
                      <a:pPr algn="l"/>
                      <a:endParaRPr lang="en-US" sz="1050" dirty="0">
                        <a:solidFill>
                          <a:schemeClr val="bg1">
                            <a:lumMod val="95000"/>
                            <a:lumOff val="5000"/>
                          </a:schemeClr>
                        </a:solidFill>
                      </a:endParaRPr>
                    </a:p>
                    <a:p>
                      <a:pPr algn="l"/>
                      <a:endParaRPr lang="en-US" sz="1050" dirty="0">
                        <a:solidFill>
                          <a:schemeClr val="bg1">
                            <a:lumMod val="95000"/>
                            <a:lumOff val="5000"/>
                          </a:schemeClr>
                        </a:solidFill>
                      </a:endParaRPr>
                    </a:p>
                    <a:p>
                      <a:pPr algn="l"/>
                      <a:r>
                        <a:rPr lang="en-US" sz="1050" dirty="0">
                          <a:solidFill>
                            <a:schemeClr val="bg1">
                              <a:lumMod val="95000"/>
                              <a:lumOff val="5000"/>
                            </a:schemeClr>
                          </a:solidFill>
                        </a:rPr>
                        <a:t>Numeric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indent="-171450" algn="l">
                        <a:buFont typeface="Arial" panose="020B0604020202020204" pitchFamily="34" charset="0"/>
                        <a:buChar char="•"/>
                      </a:pPr>
                      <a:r>
                        <a:rPr lang="en-US" sz="1050" b="0" i="0" kern="1200" dirty="0">
                          <a:solidFill>
                            <a:schemeClr val="dk1"/>
                          </a:solidFill>
                          <a:effectLst/>
                          <a:latin typeface="+mn-lt"/>
                          <a:ea typeface="+mn-ea"/>
                          <a:cs typeface="+mn-cs"/>
                        </a:rPr>
                        <a:t>NUMBER  - Default precision and scale are (38,0).</a:t>
                      </a:r>
                    </a:p>
                    <a:p>
                      <a:pPr marL="171450" indent="-171450" algn="l">
                        <a:buFont typeface="Arial" panose="020B0604020202020204" pitchFamily="34" charset="0"/>
                        <a:buChar char="•"/>
                      </a:pPr>
                      <a:r>
                        <a:rPr lang="en-US" sz="1050" b="0" i="0" kern="1200" dirty="0">
                          <a:solidFill>
                            <a:schemeClr val="dk1"/>
                          </a:solidFill>
                          <a:effectLst/>
                          <a:latin typeface="+mn-lt"/>
                          <a:ea typeface="+mn-ea"/>
                          <a:cs typeface="+mn-cs"/>
                        </a:rPr>
                        <a:t>DECIMAL, NUMERIC - Synonymous with NUMBER.</a:t>
                      </a:r>
                    </a:p>
                    <a:p>
                      <a:pPr marL="171450" indent="-171450" algn="l">
                        <a:buFont typeface="Arial" panose="020B0604020202020204" pitchFamily="34" charset="0"/>
                        <a:buChar char="•"/>
                      </a:pPr>
                      <a:r>
                        <a:rPr lang="en-US" sz="1050" b="0" i="0" kern="1200" dirty="0">
                          <a:solidFill>
                            <a:schemeClr val="dk1"/>
                          </a:solidFill>
                          <a:effectLst/>
                          <a:latin typeface="+mn-lt"/>
                          <a:ea typeface="+mn-ea"/>
                          <a:cs typeface="+mn-cs"/>
                        </a:rPr>
                        <a:t>INT, INTEGER, BIGINT, SMALLINT, TINYINT, BYTEINT </a:t>
                      </a:r>
                    </a:p>
                    <a:p>
                      <a:pPr marL="171450" indent="-171450" algn="l">
                        <a:buFont typeface="Arial" panose="020B0604020202020204" pitchFamily="34" charset="0"/>
                        <a:buChar char="•"/>
                      </a:pPr>
                      <a:r>
                        <a:rPr lang="en-US" sz="1050" b="0" i="0" kern="1200" dirty="0">
                          <a:solidFill>
                            <a:schemeClr val="dk1"/>
                          </a:solidFill>
                          <a:effectLst/>
                          <a:latin typeface="+mn-lt"/>
                          <a:ea typeface="+mn-ea"/>
                          <a:cs typeface="+mn-cs"/>
                        </a:rPr>
                        <a:t>FLOAT, FLOAT4, FLOAT8</a:t>
                      </a:r>
                    </a:p>
                    <a:p>
                      <a:pPr marL="171450" indent="-171450" algn="l">
                        <a:buFont typeface="Arial" panose="020B0604020202020204" pitchFamily="34" charset="0"/>
                        <a:buChar char="•"/>
                      </a:pPr>
                      <a:r>
                        <a:rPr lang="en-US" sz="1050" b="0" i="0" kern="1200" dirty="0">
                          <a:solidFill>
                            <a:schemeClr val="dk1"/>
                          </a:solidFill>
                          <a:effectLst/>
                          <a:latin typeface="+mn-lt"/>
                          <a:ea typeface="+mn-ea"/>
                          <a:cs typeface="+mn-cs"/>
                        </a:rPr>
                        <a:t>DOUBLE, DOUBLE PRECISION, REAL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518153767"/>
                  </a:ext>
                </a:extLst>
              </a:tr>
              <a:tr h="1122040">
                <a:tc>
                  <a:txBody>
                    <a:bodyPr/>
                    <a:lstStyle/>
                    <a:p>
                      <a:pPr algn="l"/>
                      <a:endParaRPr lang="en-US" sz="1050" dirty="0"/>
                    </a:p>
                    <a:p>
                      <a:pPr algn="l"/>
                      <a:r>
                        <a:rPr lang="en-US" sz="1050" dirty="0"/>
                        <a:t>String &amp; Binary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indent="-171450" algn="l">
                        <a:buFont typeface="Arial" panose="020B0604020202020204" pitchFamily="34" charset="0"/>
                        <a:buChar char="•"/>
                      </a:pPr>
                      <a:r>
                        <a:rPr lang="en-US" sz="1050" dirty="0"/>
                        <a:t>VARCHAR - Default (and maximum) is 16,777,216 bytes.</a:t>
                      </a:r>
                    </a:p>
                    <a:p>
                      <a:pPr marL="171450" indent="-171450" algn="l">
                        <a:buFont typeface="Arial" panose="020B0604020202020204" pitchFamily="34" charset="0"/>
                        <a:buChar char="•"/>
                      </a:pPr>
                      <a:r>
                        <a:rPr lang="en-US" sz="1050" dirty="0"/>
                        <a:t>CHAR, CHARACTER - Synonymous with VARCHAR except</a:t>
                      </a:r>
                    </a:p>
                    <a:p>
                      <a:pPr marL="171450" indent="-171450" algn="l">
                        <a:buFont typeface="Arial" panose="020B0604020202020204" pitchFamily="34" charset="0"/>
                        <a:buChar char="•"/>
                      </a:pPr>
                      <a:r>
                        <a:rPr lang="en-US" sz="1050" dirty="0"/>
                        <a:t>default length is VARCHAR(1).</a:t>
                      </a:r>
                    </a:p>
                    <a:p>
                      <a:pPr marL="171450" indent="-171450" algn="l">
                        <a:buFont typeface="Arial" panose="020B0604020202020204" pitchFamily="34" charset="0"/>
                        <a:buChar char="•"/>
                      </a:pPr>
                      <a:r>
                        <a:rPr lang="en-US" sz="1050" dirty="0"/>
                        <a:t>STRING</a:t>
                      </a:r>
                    </a:p>
                    <a:p>
                      <a:pPr marL="171450" indent="-171450" algn="l">
                        <a:buFont typeface="Arial" panose="020B0604020202020204" pitchFamily="34" charset="0"/>
                        <a:buChar char="•"/>
                      </a:pPr>
                      <a:r>
                        <a:rPr lang="en-US" sz="1050" dirty="0"/>
                        <a:t>TEXT</a:t>
                      </a:r>
                    </a:p>
                    <a:p>
                      <a:pPr marL="171450" indent="-171450" algn="l">
                        <a:buFont typeface="Arial" panose="020B0604020202020204" pitchFamily="34" charset="0"/>
                        <a:buChar char="•"/>
                      </a:pPr>
                      <a:r>
                        <a:rPr lang="en-US" sz="1050" dirty="0"/>
                        <a:t>BINARY</a:t>
                      </a:r>
                    </a:p>
                    <a:p>
                      <a:pPr marL="171450" indent="-171450" algn="l">
                        <a:buFont typeface="Arial" panose="020B0604020202020204" pitchFamily="34" charset="0"/>
                        <a:buChar char="•"/>
                      </a:pPr>
                      <a:r>
                        <a:rPr lang="en-US" sz="1050" dirty="0"/>
                        <a:t>VARBINARY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501309133"/>
                  </a:ext>
                </a:extLst>
              </a:tr>
              <a:tr h="507502">
                <a:tc>
                  <a:txBody>
                    <a:bodyPr/>
                    <a:lstStyle/>
                    <a:p>
                      <a:pPr algn="l"/>
                      <a:br>
                        <a:rPr lang="en-US" sz="1050" dirty="0"/>
                      </a:br>
                      <a:r>
                        <a:rPr lang="en-US" sz="1050" dirty="0"/>
                        <a:t>Logical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indent="0" algn="l">
                        <a:buFont typeface="Arial" panose="020B0604020202020204" pitchFamily="34" charset="0"/>
                        <a:buNone/>
                      </a:pPr>
                      <a:endParaRPr lang="en-US" sz="1050" dirty="0"/>
                    </a:p>
                    <a:p>
                      <a:pPr marL="171450" indent="-171450" algn="l">
                        <a:buFont typeface="Arial" panose="020B0604020202020204" pitchFamily="34" charset="0"/>
                        <a:buChar char="•"/>
                      </a:pPr>
                      <a:r>
                        <a:rPr lang="en-US" sz="1050" dirty="0"/>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5056217"/>
                  </a:ext>
                </a:extLst>
              </a:tr>
              <a:tr h="1270234">
                <a:tc>
                  <a:txBody>
                    <a:bodyPr/>
                    <a:lstStyle/>
                    <a:p>
                      <a:pPr algn="l"/>
                      <a:br>
                        <a:rPr lang="en-US" sz="1050" dirty="0"/>
                      </a:br>
                      <a:r>
                        <a:rPr lang="en-US" sz="1050" dirty="0"/>
                        <a:t>Date &amp; Time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indent="-171450" algn="l">
                        <a:buFont typeface="Arial" panose="020B0604020202020204" pitchFamily="34" charset="0"/>
                        <a:buChar char="•"/>
                      </a:pPr>
                      <a:r>
                        <a:rPr lang="en-US" sz="1050" dirty="0"/>
                        <a:t>DATE</a:t>
                      </a:r>
                    </a:p>
                    <a:p>
                      <a:pPr marL="171450" indent="-171450" algn="l">
                        <a:buFont typeface="Arial" panose="020B0604020202020204" pitchFamily="34" charset="0"/>
                        <a:buChar char="•"/>
                      </a:pPr>
                      <a:r>
                        <a:rPr lang="en-US" sz="1050" dirty="0"/>
                        <a:t>DATETIME</a:t>
                      </a:r>
                    </a:p>
                    <a:p>
                      <a:pPr marL="171450" indent="-171450" algn="l">
                        <a:buFont typeface="Arial" panose="020B0604020202020204" pitchFamily="34" charset="0"/>
                        <a:buChar char="•"/>
                      </a:pPr>
                      <a:r>
                        <a:rPr lang="en-US" sz="1050" dirty="0"/>
                        <a:t>TIME</a:t>
                      </a:r>
                    </a:p>
                    <a:p>
                      <a:pPr marL="171450" indent="-171450" algn="l">
                        <a:buFont typeface="Arial" panose="020B0604020202020204" pitchFamily="34" charset="0"/>
                        <a:buChar char="•"/>
                      </a:pPr>
                      <a:r>
                        <a:rPr lang="en-US" sz="1050" dirty="0"/>
                        <a:t>TIMESTAMP</a:t>
                      </a:r>
                    </a:p>
                    <a:p>
                      <a:pPr marL="171450" indent="-171450" algn="l">
                        <a:buFont typeface="Arial" panose="020B0604020202020204" pitchFamily="34" charset="0"/>
                        <a:buChar char="•"/>
                      </a:pPr>
                      <a:r>
                        <a:rPr lang="en-US" sz="1050" dirty="0"/>
                        <a:t>TIMESTAMP_LTZ</a:t>
                      </a:r>
                    </a:p>
                    <a:p>
                      <a:pPr marL="171450" indent="-171450" algn="l">
                        <a:buFont typeface="Arial" panose="020B0604020202020204" pitchFamily="34" charset="0"/>
                        <a:buChar char="•"/>
                      </a:pPr>
                      <a:r>
                        <a:rPr lang="en-US" sz="1050" dirty="0"/>
                        <a:t>TIMESTAMP_NTZ</a:t>
                      </a:r>
                    </a:p>
                    <a:p>
                      <a:pPr marL="171450" indent="-171450" algn="l">
                        <a:buFont typeface="Arial" panose="020B0604020202020204" pitchFamily="34" charset="0"/>
                        <a:buChar char="•"/>
                      </a:pPr>
                      <a:r>
                        <a:rPr lang="en-US" sz="1050" dirty="0"/>
                        <a:t>TIMESTAMP_TZ</a:t>
                      </a:r>
                      <a:br>
                        <a:rPr lang="en-US" sz="1050" dirty="0"/>
                      </a:b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24230725"/>
                  </a:ext>
                </a:extLst>
              </a:tr>
              <a:tr h="507502">
                <a:tc>
                  <a:txBody>
                    <a:bodyPr/>
                    <a:lstStyle/>
                    <a:p>
                      <a:pPr algn="l"/>
                      <a:r>
                        <a:rPr lang="en-US" sz="1050" dirty="0"/>
                        <a:t>Semi Structured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indent="-171450" algn="l">
                        <a:buFont typeface="Arial" panose="020B0604020202020204" pitchFamily="34" charset="0"/>
                        <a:buChar char="•"/>
                      </a:pPr>
                      <a:r>
                        <a:rPr lang="en-US" sz="1050" dirty="0"/>
                        <a:t>VARIANT</a:t>
                      </a:r>
                    </a:p>
                    <a:p>
                      <a:pPr marL="171450" indent="-171450" algn="l">
                        <a:buFont typeface="Arial" panose="020B0604020202020204" pitchFamily="34" charset="0"/>
                        <a:buChar char="•"/>
                      </a:pPr>
                      <a:r>
                        <a:rPr lang="en-US" sz="1050" dirty="0"/>
                        <a:t>OBJECT</a:t>
                      </a:r>
                    </a:p>
                    <a:p>
                      <a:pPr marL="171450" indent="-171450" algn="l">
                        <a:buFont typeface="Arial" panose="020B0604020202020204" pitchFamily="34" charset="0"/>
                        <a:buChar char="•"/>
                      </a:pPr>
                      <a:r>
                        <a:rPr lang="en-US" sz="1050" dirty="0"/>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265918700"/>
                  </a:ext>
                </a:extLst>
              </a:tr>
              <a:tr h="507502">
                <a:tc>
                  <a:txBody>
                    <a:bodyPr/>
                    <a:lstStyle/>
                    <a:p>
                      <a:pPr marL="0" indent="0" algn="l" defTabSz="914400" rtl="0" eaLnBrk="1" latinLnBrk="0" hangingPunct="1">
                        <a:buFont typeface="Arial" panose="020B0604020202020204" pitchFamily="34" charset="0"/>
                        <a:buNone/>
                      </a:pPr>
                      <a:endParaRPr lang="en-US" sz="1050" kern="1200" dirty="0">
                        <a:solidFill>
                          <a:schemeClr val="dk1"/>
                        </a:solidFill>
                        <a:latin typeface="+mn-lt"/>
                        <a:ea typeface="+mn-ea"/>
                        <a:cs typeface="+mn-cs"/>
                      </a:endParaRPr>
                    </a:p>
                    <a:p>
                      <a:pPr marL="0" indent="0" algn="l" defTabSz="914400" rtl="0" eaLnBrk="1" latinLnBrk="0" hangingPunct="1">
                        <a:buFont typeface="Arial" panose="020B0604020202020204" pitchFamily="34" charset="0"/>
                        <a:buNone/>
                      </a:pPr>
                      <a:r>
                        <a:rPr lang="en-US" sz="1050" kern="1200" dirty="0">
                          <a:solidFill>
                            <a:schemeClr val="dk1"/>
                          </a:solidFill>
                          <a:latin typeface="+mn-lt"/>
                          <a:ea typeface="+mn-ea"/>
                          <a:cs typeface="+mn-cs"/>
                        </a:rPr>
                        <a:t>Geospatial Data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171450" indent="-171450" algn="l" defTabSz="914400" rtl="0" eaLnBrk="1" latinLnBrk="0" hangingPunct="1">
                        <a:buFont typeface="Arial" panose="020B0604020202020204" pitchFamily="34" charset="0"/>
                        <a:buChar char="•"/>
                      </a:pPr>
                      <a:endParaRPr lang="en-US" sz="105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1050" kern="1200" dirty="0">
                          <a:solidFill>
                            <a:schemeClr val="dk1"/>
                          </a:solidFill>
                          <a:latin typeface="+mn-lt"/>
                          <a:ea typeface="+mn-ea"/>
                          <a:cs typeface="+mn-cs"/>
                        </a:rPr>
                        <a:t>GEOGRAPHY</a:t>
                      </a:r>
                    </a:p>
                    <a:p>
                      <a:pPr marL="171450" indent="-171450" algn="l" defTabSz="914400" rtl="0" eaLnBrk="1" latinLnBrk="0" hangingPunct="1">
                        <a:buFont typeface="Arial" panose="020B0604020202020204" pitchFamily="34" charset="0"/>
                        <a:buChar char="•"/>
                      </a:pPr>
                      <a:r>
                        <a:rPr lang="en-US" sz="1050" kern="1200" dirty="0">
                          <a:solidFill>
                            <a:schemeClr val="dk1"/>
                          </a:solidFill>
                          <a:latin typeface="+mn-lt"/>
                          <a:ea typeface="+mn-ea"/>
                          <a:cs typeface="+mn-cs"/>
                        </a:rPr>
                        <a:t>GEOMETRY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823730055"/>
                  </a:ext>
                </a:extLst>
              </a:tr>
            </a:tbl>
          </a:graphicData>
        </a:graphic>
      </p:graphicFrame>
      <p:cxnSp>
        <p:nvCxnSpPr>
          <p:cNvPr id="18" name="Straight Arrow Connector 17">
            <a:extLst>
              <a:ext uri="{FF2B5EF4-FFF2-40B4-BE49-F238E27FC236}">
                <a16:creationId xmlns:a16="http://schemas.microsoft.com/office/drawing/2014/main" id="{3BBAFE10-ADC1-E560-E258-908C9DB7A55F}"/>
              </a:ext>
            </a:extLst>
          </p:cNvPr>
          <p:cNvCxnSpPr/>
          <p:nvPr/>
        </p:nvCxnSpPr>
        <p:spPr>
          <a:xfrm>
            <a:off x="6589336" y="1139176"/>
            <a:ext cx="0" cy="530875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C94D801-BC08-934D-1D57-EAF85865A6AA}"/>
              </a:ext>
            </a:extLst>
          </p:cNvPr>
          <p:cNvSpPr txBox="1"/>
          <p:nvPr/>
        </p:nvSpPr>
        <p:spPr>
          <a:xfrm>
            <a:off x="360018" y="668067"/>
            <a:ext cx="3205112" cy="400110"/>
          </a:xfrm>
          <a:prstGeom prst="rect">
            <a:avLst/>
          </a:prstGeom>
          <a:noFill/>
        </p:spPr>
        <p:txBody>
          <a:bodyPr wrap="square" rtlCol="0">
            <a:spAutoFit/>
          </a:bodyPr>
          <a:lstStyle/>
          <a:p>
            <a:r>
              <a:rPr lang="en-US" sz="2000" b="1" u="sng" dirty="0">
                <a:ln w="0"/>
                <a:solidFill>
                  <a:schemeClr val="accent1">
                    <a:lumMod val="40000"/>
                    <a:lumOff val="60000"/>
                  </a:schemeClr>
                </a:solidFill>
                <a:effectLst>
                  <a:outerShdw blurRad="38100" dist="25400" dir="5400000" algn="ctr" rotWithShape="0">
                    <a:srgbClr val="6E747A">
                      <a:alpha val="43000"/>
                    </a:srgbClr>
                  </a:outerShdw>
                </a:effectLst>
                <a:latin typeface="+mj-lt"/>
                <a:ea typeface="+mj-ea"/>
                <a:cs typeface="+mj-cs"/>
              </a:rPr>
              <a:t>Data</a:t>
            </a:r>
            <a:r>
              <a:rPr lang="en-US" sz="1400" b="1" u="sng" dirty="0"/>
              <a:t> </a:t>
            </a:r>
            <a:r>
              <a:rPr lang="en-US" sz="2000" b="1" u="sng" dirty="0">
                <a:ln w="0"/>
                <a:solidFill>
                  <a:schemeClr val="accent1">
                    <a:lumMod val="40000"/>
                    <a:lumOff val="60000"/>
                  </a:schemeClr>
                </a:solidFill>
                <a:effectLst>
                  <a:outerShdw blurRad="38100" dist="25400" dir="5400000" algn="ctr" rotWithShape="0">
                    <a:srgbClr val="6E747A">
                      <a:alpha val="43000"/>
                    </a:srgbClr>
                  </a:outerShdw>
                </a:effectLst>
                <a:latin typeface="+mj-lt"/>
                <a:ea typeface="+mj-ea"/>
                <a:cs typeface="+mj-cs"/>
              </a:rPr>
              <a:t>Types</a:t>
            </a:r>
          </a:p>
        </p:txBody>
      </p:sp>
      <p:sp>
        <p:nvSpPr>
          <p:cNvPr id="20" name="TextBox 19">
            <a:extLst>
              <a:ext uri="{FF2B5EF4-FFF2-40B4-BE49-F238E27FC236}">
                <a16:creationId xmlns:a16="http://schemas.microsoft.com/office/drawing/2014/main" id="{9889ADEB-CC2E-90C3-1BAD-B40B36BB463A}"/>
              </a:ext>
            </a:extLst>
          </p:cNvPr>
          <p:cNvSpPr txBox="1"/>
          <p:nvPr/>
        </p:nvSpPr>
        <p:spPr>
          <a:xfrm>
            <a:off x="7196017" y="549286"/>
            <a:ext cx="3205112" cy="400110"/>
          </a:xfrm>
          <a:prstGeom prst="rect">
            <a:avLst/>
          </a:prstGeom>
          <a:noFill/>
        </p:spPr>
        <p:txBody>
          <a:bodyPr wrap="square" rtlCol="0">
            <a:spAutoFit/>
          </a:bodyPr>
          <a:lstStyle/>
          <a:p>
            <a:r>
              <a:rPr lang="en-US" sz="2000" b="1" u="sng" dirty="0">
                <a:ln w="0"/>
                <a:solidFill>
                  <a:schemeClr val="accent1">
                    <a:lumMod val="40000"/>
                    <a:lumOff val="60000"/>
                  </a:schemeClr>
                </a:solidFill>
                <a:effectLst>
                  <a:outerShdw blurRad="38100" dist="25400" dir="5400000" algn="ctr" rotWithShape="0">
                    <a:srgbClr val="6E747A">
                      <a:alpha val="43000"/>
                    </a:srgbClr>
                  </a:outerShdw>
                </a:effectLst>
                <a:latin typeface="+mj-lt"/>
                <a:ea typeface="+mj-ea"/>
                <a:cs typeface="+mj-cs"/>
              </a:rPr>
              <a:t>SQL Command Reference</a:t>
            </a:r>
          </a:p>
        </p:txBody>
      </p:sp>
      <p:sp>
        <p:nvSpPr>
          <p:cNvPr id="24" name="Rectangle: Rounded Corners 23">
            <a:extLst>
              <a:ext uri="{FF2B5EF4-FFF2-40B4-BE49-F238E27FC236}">
                <a16:creationId xmlns:a16="http://schemas.microsoft.com/office/drawing/2014/main" id="{302A7638-40C0-D3CB-F66E-6E2FE401C57F}"/>
              </a:ext>
            </a:extLst>
          </p:cNvPr>
          <p:cNvSpPr/>
          <p:nvPr/>
        </p:nvSpPr>
        <p:spPr>
          <a:xfrm>
            <a:off x="7196018" y="1300583"/>
            <a:ext cx="4488989" cy="1751029"/>
          </a:xfrm>
          <a:prstGeom prst="roundRect">
            <a:avLst>
              <a:gd name="adj" fmla="val 3712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dk1"/>
                </a:solidFill>
              </a:rPr>
              <a:t>      </a:t>
            </a:r>
            <a:r>
              <a:rPr lang="en-US" sz="900" u="sng" dirty="0">
                <a:solidFill>
                  <a:schemeClr val="dk1"/>
                </a:solidFill>
              </a:rPr>
              <a:t>DDL (Data Definition Language) Commands:</a:t>
            </a:r>
          </a:p>
          <a:p>
            <a:endParaRPr lang="en-US" sz="900" dirty="0">
              <a:solidFill>
                <a:schemeClr val="dk1"/>
              </a:solidFill>
            </a:endParaRPr>
          </a:p>
          <a:p>
            <a:pPr marL="171450" indent="-171450">
              <a:buFont typeface="Arial" panose="020B0604020202020204" pitchFamily="34" charset="0"/>
              <a:buChar char="•"/>
            </a:pPr>
            <a:r>
              <a:rPr lang="en-US" sz="900" dirty="0">
                <a:solidFill>
                  <a:schemeClr val="dk1"/>
                </a:solidFill>
              </a:rPr>
              <a:t>CREATE: Creates database objects such as tables, views, schemas, and functions.</a:t>
            </a:r>
          </a:p>
          <a:p>
            <a:pPr marL="171450" indent="-171450">
              <a:buFont typeface="Arial" panose="020B0604020202020204" pitchFamily="34" charset="0"/>
              <a:buChar char="•"/>
            </a:pPr>
            <a:r>
              <a:rPr lang="en-US" sz="900" dirty="0">
                <a:solidFill>
                  <a:schemeClr val="dk1"/>
                </a:solidFill>
              </a:rPr>
              <a:t>ALTER: Modifies the structure or properties of existing database objects.</a:t>
            </a:r>
          </a:p>
          <a:p>
            <a:pPr marL="171450" indent="-171450">
              <a:buFont typeface="Arial" panose="020B0604020202020204" pitchFamily="34" charset="0"/>
              <a:buChar char="•"/>
            </a:pPr>
            <a:r>
              <a:rPr lang="en-US" sz="900" dirty="0">
                <a:solidFill>
                  <a:schemeClr val="dk1"/>
                </a:solidFill>
              </a:rPr>
              <a:t>DROP: Removes database objects from the database.</a:t>
            </a:r>
          </a:p>
          <a:p>
            <a:pPr marL="171450" indent="-171450">
              <a:buFont typeface="Arial" panose="020B0604020202020204" pitchFamily="34" charset="0"/>
              <a:buChar char="•"/>
            </a:pPr>
            <a:r>
              <a:rPr lang="en-US" sz="900" dirty="0">
                <a:solidFill>
                  <a:schemeClr val="dk1"/>
                </a:solidFill>
              </a:rPr>
              <a:t>TRUNCATE: Removes all rows from a table, preserving the table structure.</a:t>
            </a:r>
          </a:p>
          <a:p>
            <a:pPr marL="171450" indent="-171450">
              <a:buFont typeface="Arial" panose="020B0604020202020204" pitchFamily="34" charset="0"/>
              <a:buChar char="•"/>
            </a:pPr>
            <a:r>
              <a:rPr lang="en-US" sz="900" dirty="0">
                <a:solidFill>
                  <a:schemeClr val="dk1"/>
                </a:solidFill>
              </a:rPr>
              <a:t>GRANT: Grants privileges to users or roles for accessing and manipulating database objects.</a:t>
            </a:r>
          </a:p>
          <a:p>
            <a:pPr marL="171450" indent="-171450">
              <a:buFont typeface="Arial" panose="020B0604020202020204" pitchFamily="34" charset="0"/>
              <a:buChar char="•"/>
            </a:pPr>
            <a:r>
              <a:rPr lang="en-US" sz="900" dirty="0">
                <a:solidFill>
                  <a:schemeClr val="dk1"/>
                </a:solidFill>
              </a:rPr>
              <a:t>REVOKE: Revokes previously granted privileges from users or roles.</a:t>
            </a:r>
          </a:p>
        </p:txBody>
      </p:sp>
      <p:sp>
        <p:nvSpPr>
          <p:cNvPr id="25" name="Rectangle: Rounded Corners 24">
            <a:extLst>
              <a:ext uri="{FF2B5EF4-FFF2-40B4-BE49-F238E27FC236}">
                <a16:creationId xmlns:a16="http://schemas.microsoft.com/office/drawing/2014/main" id="{0FEA279D-9B54-5F18-52AC-4E09503A66BD}"/>
              </a:ext>
            </a:extLst>
          </p:cNvPr>
          <p:cNvSpPr/>
          <p:nvPr/>
        </p:nvSpPr>
        <p:spPr>
          <a:xfrm>
            <a:off x="7196017" y="3135514"/>
            <a:ext cx="4488989" cy="1751029"/>
          </a:xfrm>
          <a:prstGeom prst="roundRect">
            <a:avLst>
              <a:gd name="adj" fmla="val 3712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u="sng" dirty="0">
                <a:solidFill>
                  <a:schemeClr val="dk1"/>
                </a:solidFill>
              </a:rPr>
              <a:t>DML (Data Manipulation Language) Commands:</a:t>
            </a:r>
          </a:p>
          <a:p>
            <a:endParaRPr lang="en-US" sz="900" u="sng" dirty="0">
              <a:solidFill>
                <a:schemeClr val="dk1"/>
              </a:solidFill>
            </a:endParaRPr>
          </a:p>
          <a:p>
            <a:pPr marL="171450" indent="-171450">
              <a:buFont typeface="Arial" panose="020B0604020202020204" pitchFamily="34" charset="0"/>
              <a:buChar char="•"/>
            </a:pPr>
            <a:r>
              <a:rPr lang="en-US" sz="900" dirty="0">
                <a:solidFill>
                  <a:schemeClr val="dk1"/>
                </a:solidFill>
              </a:rPr>
              <a:t>SELECT: Retrieves data from one or more tables using filtering, joining, and aggregation.</a:t>
            </a:r>
          </a:p>
          <a:p>
            <a:pPr marL="171450" indent="-171450">
              <a:buFont typeface="Arial" panose="020B0604020202020204" pitchFamily="34" charset="0"/>
              <a:buChar char="•"/>
            </a:pPr>
            <a:r>
              <a:rPr lang="en-US" sz="900" dirty="0">
                <a:solidFill>
                  <a:schemeClr val="dk1"/>
                </a:solidFill>
              </a:rPr>
              <a:t>INSERT: Adds new rows of data into a table.</a:t>
            </a:r>
          </a:p>
          <a:p>
            <a:pPr marL="171450" indent="-171450">
              <a:buFont typeface="Arial" panose="020B0604020202020204" pitchFamily="34" charset="0"/>
              <a:buChar char="•"/>
            </a:pPr>
            <a:r>
              <a:rPr lang="en-US" sz="900" dirty="0">
                <a:solidFill>
                  <a:schemeClr val="dk1"/>
                </a:solidFill>
              </a:rPr>
              <a:t>UPDATE: Modifies existing rows of data in a table.</a:t>
            </a:r>
          </a:p>
          <a:p>
            <a:pPr marL="171450" indent="-171450">
              <a:buFont typeface="Arial" panose="020B0604020202020204" pitchFamily="34" charset="0"/>
              <a:buChar char="•"/>
            </a:pPr>
            <a:r>
              <a:rPr lang="en-US" sz="900" dirty="0">
                <a:solidFill>
                  <a:schemeClr val="dk1"/>
                </a:solidFill>
              </a:rPr>
              <a:t>DELETE: Removes rows of data from a table.</a:t>
            </a:r>
          </a:p>
          <a:p>
            <a:pPr marL="171450" indent="-171450">
              <a:buFont typeface="Arial" panose="020B0604020202020204" pitchFamily="34" charset="0"/>
              <a:buChar char="•"/>
            </a:pPr>
            <a:r>
              <a:rPr lang="en-US" sz="900" dirty="0">
                <a:solidFill>
                  <a:schemeClr val="dk1"/>
                </a:solidFill>
              </a:rPr>
              <a:t>MERGE: Combines INSERT, UPDATE, and DELETE operations into a single statement for synchronizing data in two tables.</a:t>
            </a:r>
          </a:p>
        </p:txBody>
      </p: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A67B1E-F4DB-9D84-A9D4-690289DDCD58}"/>
              </a:ext>
            </a:extLst>
          </p:cNvPr>
          <p:cNvSpPr>
            <a:spLocks noGrp="1"/>
          </p:cNvSpPr>
          <p:nvPr>
            <p:ph type="title"/>
          </p:nvPr>
        </p:nvSpPr>
        <p:spPr>
          <a:xfrm>
            <a:off x="360018" y="119139"/>
            <a:ext cx="5908315" cy="430147"/>
          </a:xfrm>
          <a:solidFill>
            <a:schemeClr val="accent1">
              <a:lumMod val="50000"/>
            </a:schemeClr>
          </a:solidFill>
        </p:spPr>
        <p:style>
          <a:lnRef idx="2">
            <a:schemeClr val="accent1"/>
          </a:lnRef>
          <a:fillRef idx="1">
            <a:schemeClr val="lt1"/>
          </a:fillRef>
          <a:effectRef idx="0">
            <a:schemeClr val="accent1"/>
          </a:effectRef>
          <a:fontRef idx="minor">
            <a:schemeClr val="dk1"/>
          </a:fontRef>
        </p:style>
        <p:txBody>
          <a:bodyPr>
            <a:noAutofit/>
          </a:bodyPr>
          <a:lstStyle/>
          <a:p>
            <a:pPr algn="l"/>
            <a:r>
              <a:rPr lang="en-US" spc="0" dirty="0">
                <a:ln w="0"/>
                <a:solidFill>
                  <a:schemeClr val="accent1">
                    <a:lumMod val="40000"/>
                    <a:lumOff val="60000"/>
                  </a:schemeClr>
                </a:solidFill>
                <a:effectLst>
                  <a:outerShdw blurRad="38100" dist="25400" dir="5400000" algn="ctr" rotWithShape="0">
                    <a:srgbClr val="6E747A">
                      <a:alpha val="43000"/>
                    </a:srgbClr>
                  </a:outerShdw>
                </a:effectLst>
              </a:rPr>
              <a:t>.. SQL Command Reference/Hands-On</a:t>
            </a:r>
          </a:p>
        </p:txBody>
      </p:sp>
      <p:sp>
        <p:nvSpPr>
          <p:cNvPr id="12" name="TextBox 11">
            <a:extLst>
              <a:ext uri="{FF2B5EF4-FFF2-40B4-BE49-F238E27FC236}">
                <a16:creationId xmlns:a16="http://schemas.microsoft.com/office/drawing/2014/main" id="{00F8D37D-A127-A82F-EE2A-C0D421DE6576}"/>
              </a:ext>
            </a:extLst>
          </p:cNvPr>
          <p:cNvSpPr txBox="1"/>
          <p:nvPr/>
        </p:nvSpPr>
        <p:spPr>
          <a:xfrm>
            <a:off x="360018" y="981075"/>
            <a:ext cx="5908315" cy="954107"/>
          </a:xfrm>
          <a:prstGeom prst="rect">
            <a:avLst/>
          </a:prstGeom>
          <a:solidFill>
            <a:schemeClr val="accent1">
              <a:lumMod val="60000"/>
              <a:lumOff val="40000"/>
            </a:schemeClr>
          </a:solidFill>
        </p:spPr>
        <p:txBody>
          <a:bodyPr wrap="square" rtlCol="0">
            <a:spAutoFit/>
          </a:bodyPr>
          <a:lstStyle/>
          <a:p>
            <a:r>
              <a:rPr lang="en-US" sz="1400" dirty="0">
                <a:solidFill>
                  <a:schemeClr val="dk1"/>
                </a:solidFill>
              </a:rPr>
              <a:t>Snowflake follows the </a:t>
            </a:r>
            <a:r>
              <a:rPr lang="en-US" sz="1400" u="sng" dirty="0">
                <a:solidFill>
                  <a:schemeClr val="dk1"/>
                </a:solidFill>
              </a:rPr>
              <a:t>ANSI SQL standard</a:t>
            </a:r>
            <a:r>
              <a:rPr lang="en-US" sz="1400" dirty="0">
                <a:solidFill>
                  <a:schemeClr val="dk1"/>
                </a:solidFill>
              </a:rPr>
              <a:t>, so the majority of SQL commands used in traditional databases are also applicable in Snowflake. Additionally, Snowflake introduces some </a:t>
            </a:r>
            <a:r>
              <a:rPr lang="en-US" sz="1400" u="sng" dirty="0">
                <a:solidFill>
                  <a:schemeClr val="dk1"/>
                </a:solidFill>
              </a:rPr>
              <a:t>unique commands and features</a:t>
            </a:r>
            <a:r>
              <a:rPr lang="en-US" sz="1400" dirty="0">
                <a:solidFill>
                  <a:schemeClr val="dk1"/>
                </a:solidFill>
              </a:rPr>
              <a:t> that </a:t>
            </a:r>
            <a:r>
              <a:rPr lang="en-US" sz="1400" u="sng" dirty="0">
                <a:solidFill>
                  <a:schemeClr val="dk1"/>
                </a:solidFill>
              </a:rPr>
              <a:t>optimize performance </a:t>
            </a:r>
            <a:r>
              <a:rPr lang="en-US" sz="1400" dirty="0">
                <a:solidFill>
                  <a:schemeClr val="dk1"/>
                </a:solidFill>
              </a:rPr>
              <a:t>and </a:t>
            </a:r>
            <a:r>
              <a:rPr lang="en-US" sz="1400" u="sng" dirty="0">
                <a:solidFill>
                  <a:schemeClr val="dk1"/>
                </a:solidFill>
              </a:rPr>
              <a:t>scalability</a:t>
            </a:r>
            <a:r>
              <a:rPr lang="en-US" sz="1400" dirty="0">
                <a:solidFill>
                  <a:schemeClr val="dk1"/>
                </a:solidFill>
              </a:rPr>
              <a:t> in the cloud data platform.</a:t>
            </a:r>
          </a:p>
        </p:txBody>
      </p:sp>
      <p:sp>
        <p:nvSpPr>
          <p:cNvPr id="14" name="Rectangle: Rounded Corners 13">
            <a:extLst>
              <a:ext uri="{FF2B5EF4-FFF2-40B4-BE49-F238E27FC236}">
                <a16:creationId xmlns:a16="http://schemas.microsoft.com/office/drawing/2014/main" id="{75B48550-065B-316B-8851-63F6951B63F0}"/>
              </a:ext>
            </a:extLst>
          </p:cNvPr>
          <p:cNvSpPr/>
          <p:nvPr/>
        </p:nvSpPr>
        <p:spPr>
          <a:xfrm>
            <a:off x="7522818" y="981075"/>
            <a:ext cx="4488989" cy="1751029"/>
          </a:xfrm>
          <a:prstGeom prst="roundRect">
            <a:avLst>
              <a:gd name="adj" fmla="val 3712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900" dirty="0">
                <a:solidFill>
                  <a:schemeClr val="dk1"/>
                </a:solidFill>
              </a:rPr>
              <a:t>  </a:t>
            </a:r>
            <a:r>
              <a:rPr lang="en-US" sz="900" u="sng" dirty="0">
                <a:solidFill>
                  <a:schemeClr val="dk1"/>
                </a:solidFill>
              </a:rPr>
              <a:t>Other Commands:</a:t>
            </a:r>
          </a:p>
          <a:p>
            <a:pPr marL="171450" indent="-171450" algn="l">
              <a:buFont typeface="Arial" panose="020B0604020202020204" pitchFamily="34" charset="0"/>
              <a:buChar char="•"/>
            </a:pPr>
            <a:endParaRPr lang="en-US" sz="900" dirty="0">
              <a:solidFill>
                <a:schemeClr val="dk1"/>
              </a:solidFill>
            </a:endParaRPr>
          </a:p>
          <a:p>
            <a:pPr marL="171450" indent="-171450" algn="l">
              <a:buFont typeface="Arial" panose="020B0604020202020204" pitchFamily="34" charset="0"/>
              <a:buChar char="•"/>
            </a:pPr>
            <a:r>
              <a:rPr lang="en-US" sz="900" dirty="0">
                <a:solidFill>
                  <a:schemeClr val="dk1"/>
                </a:solidFill>
              </a:rPr>
              <a:t>COPY: Loads data into a table from an external stage or file.</a:t>
            </a:r>
          </a:p>
          <a:p>
            <a:pPr marL="171450" indent="-171450">
              <a:buFont typeface="Arial" panose="020B0604020202020204" pitchFamily="34" charset="0"/>
              <a:buChar char="•"/>
            </a:pPr>
            <a:r>
              <a:rPr lang="en-US" sz="900" dirty="0">
                <a:solidFill>
                  <a:schemeClr val="dk1"/>
                </a:solidFill>
              </a:rPr>
              <a:t>SHOW: Displays information about objects, configurations, or system metadata.</a:t>
            </a:r>
          </a:p>
          <a:p>
            <a:pPr marL="171450" indent="-171450">
              <a:buFont typeface="Arial" panose="020B0604020202020204" pitchFamily="34" charset="0"/>
              <a:buChar char="•"/>
            </a:pPr>
            <a:r>
              <a:rPr lang="en-US" sz="900" dirty="0">
                <a:solidFill>
                  <a:schemeClr val="dk1"/>
                </a:solidFill>
              </a:rPr>
              <a:t>USE: Specifies the active database or schema for the current session.</a:t>
            </a:r>
          </a:p>
          <a:p>
            <a:pPr marL="171450" indent="-171450">
              <a:buFont typeface="Arial" panose="020B0604020202020204" pitchFamily="34" charset="0"/>
              <a:buChar char="•"/>
            </a:pPr>
            <a:r>
              <a:rPr lang="en-US" sz="900" dirty="0">
                <a:solidFill>
                  <a:schemeClr val="dk1"/>
                </a:solidFill>
              </a:rPr>
              <a:t>DESCRIBE: Provides metadata information about a table or view.</a:t>
            </a:r>
          </a:p>
          <a:p>
            <a:pPr marL="171450" indent="-171450">
              <a:buFont typeface="Arial" panose="020B0604020202020204" pitchFamily="34" charset="0"/>
              <a:buChar char="•"/>
            </a:pPr>
            <a:r>
              <a:rPr lang="en-US" sz="900" dirty="0">
                <a:solidFill>
                  <a:schemeClr val="dk1"/>
                </a:solidFill>
              </a:rPr>
              <a:t>CREATE/ALTER/SHOW/USE WAREHOUSE: Commands specific to managing warehouses for resource allocation and concurrency control.</a:t>
            </a:r>
          </a:p>
          <a:p>
            <a:pPr algn="ctr"/>
            <a:endParaRPr lang="en-US" sz="1100" dirty="0"/>
          </a:p>
        </p:txBody>
      </p:sp>
      <p:pic>
        <p:nvPicPr>
          <p:cNvPr id="17" name="Graphic 16" descr="Link with solid fill">
            <a:extLst>
              <a:ext uri="{FF2B5EF4-FFF2-40B4-BE49-F238E27FC236}">
                <a16:creationId xmlns:a16="http://schemas.microsoft.com/office/drawing/2014/main" id="{28A548E4-27C1-C9B1-1F4D-43A4A8621A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529" y="2846895"/>
            <a:ext cx="506396" cy="506396"/>
          </a:xfrm>
          <a:prstGeom prst="rect">
            <a:avLst/>
          </a:prstGeom>
        </p:spPr>
      </p:pic>
      <p:sp>
        <p:nvSpPr>
          <p:cNvPr id="18" name="TextBox 17">
            <a:extLst>
              <a:ext uri="{FF2B5EF4-FFF2-40B4-BE49-F238E27FC236}">
                <a16:creationId xmlns:a16="http://schemas.microsoft.com/office/drawing/2014/main" id="{4A221483-5BD7-4CB9-C54B-2CFD41B9C473}"/>
              </a:ext>
            </a:extLst>
          </p:cNvPr>
          <p:cNvSpPr txBox="1"/>
          <p:nvPr/>
        </p:nvSpPr>
        <p:spPr>
          <a:xfrm>
            <a:off x="1319753" y="2846895"/>
            <a:ext cx="4383463" cy="369332"/>
          </a:xfrm>
          <a:prstGeom prst="rect">
            <a:avLst/>
          </a:prstGeom>
          <a:noFill/>
        </p:spPr>
        <p:txBody>
          <a:bodyPr wrap="square" rtlCol="0">
            <a:spAutoFit/>
          </a:bodyPr>
          <a:lstStyle/>
          <a:p>
            <a:r>
              <a:rPr lang="en-US" dirty="0">
                <a:hlinkClick r:id="rId4"/>
              </a:rPr>
              <a:t>Signup for Free Trial Account</a:t>
            </a:r>
            <a:endParaRPr lang="en-US" dirty="0"/>
          </a:p>
        </p:txBody>
      </p:sp>
      <p:sp>
        <p:nvSpPr>
          <p:cNvPr id="19" name="TextBox 18">
            <a:extLst>
              <a:ext uri="{FF2B5EF4-FFF2-40B4-BE49-F238E27FC236}">
                <a16:creationId xmlns:a16="http://schemas.microsoft.com/office/drawing/2014/main" id="{901F1554-CE56-133F-C05F-45E42FB861F2}"/>
              </a:ext>
            </a:extLst>
          </p:cNvPr>
          <p:cNvSpPr txBox="1"/>
          <p:nvPr/>
        </p:nvSpPr>
        <p:spPr>
          <a:xfrm>
            <a:off x="1319753" y="3291535"/>
            <a:ext cx="4383463" cy="369332"/>
          </a:xfrm>
          <a:prstGeom prst="rect">
            <a:avLst/>
          </a:prstGeom>
          <a:noFill/>
        </p:spPr>
        <p:txBody>
          <a:bodyPr wrap="square" rtlCol="0">
            <a:spAutoFit/>
          </a:bodyPr>
          <a:lstStyle/>
          <a:p>
            <a:r>
              <a:rPr lang="en-US" dirty="0">
                <a:hlinkClick r:id="rId5"/>
              </a:rPr>
              <a:t>Download &amp; Setup SnowSQL</a:t>
            </a:r>
            <a:endParaRPr lang="en-US" dirty="0"/>
          </a:p>
        </p:txBody>
      </p:sp>
      <p:pic>
        <p:nvPicPr>
          <p:cNvPr id="20" name="Graphic 19" descr="Link with solid fill">
            <a:extLst>
              <a:ext uri="{FF2B5EF4-FFF2-40B4-BE49-F238E27FC236}">
                <a16:creationId xmlns:a16="http://schemas.microsoft.com/office/drawing/2014/main" id="{634F4F20-89AD-5945-E810-2385A8DE2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529" y="3284759"/>
            <a:ext cx="506396" cy="506396"/>
          </a:xfrm>
          <a:prstGeom prst="rect">
            <a:avLst/>
          </a:prstGeom>
        </p:spPr>
      </p:pic>
      <p:sp>
        <p:nvSpPr>
          <p:cNvPr id="21" name="TextBox 20">
            <a:extLst>
              <a:ext uri="{FF2B5EF4-FFF2-40B4-BE49-F238E27FC236}">
                <a16:creationId xmlns:a16="http://schemas.microsoft.com/office/drawing/2014/main" id="{DDEF5818-9753-04BA-3DB2-B71EC8B7D735}"/>
              </a:ext>
            </a:extLst>
          </p:cNvPr>
          <p:cNvSpPr txBox="1"/>
          <p:nvPr/>
        </p:nvSpPr>
        <p:spPr>
          <a:xfrm>
            <a:off x="1319752" y="3736175"/>
            <a:ext cx="4383463" cy="369332"/>
          </a:xfrm>
          <a:prstGeom prst="rect">
            <a:avLst/>
          </a:prstGeom>
          <a:noFill/>
        </p:spPr>
        <p:txBody>
          <a:bodyPr wrap="square" rtlCol="0">
            <a:spAutoFit/>
          </a:bodyPr>
          <a:lstStyle/>
          <a:p>
            <a:r>
              <a:rPr lang="en-US" b="1" i="0" dirty="0">
                <a:effectLst/>
                <a:latin typeface="Texta-Heavy"/>
                <a:hlinkClick r:id="rId6"/>
              </a:rPr>
              <a:t>Import data from a local file</a:t>
            </a:r>
            <a:endParaRPr lang="en-US" b="1" i="0" dirty="0">
              <a:effectLst/>
              <a:latin typeface="Texta-Heavy"/>
            </a:endParaRPr>
          </a:p>
        </p:txBody>
      </p:sp>
      <p:pic>
        <p:nvPicPr>
          <p:cNvPr id="23" name="Graphic 22" descr="Link with solid fill">
            <a:extLst>
              <a:ext uri="{FF2B5EF4-FFF2-40B4-BE49-F238E27FC236}">
                <a16:creationId xmlns:a16="http://schemas.microsoft.com/office/drawing/2014/main" id="{93074E1A-9113-0302-A928-130CB310B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529" y="3722623"/>
            <a:ext cx="506396" cy="506396"/>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A67B1E-F4DB-9D84-A9D4-690289DDCD58}"/>
              </a:ext>
            </a:extLst>
          </p:cNvPr>
          <p:cNvSpPr>
            <a:spLocks noGrp="1"/>
          </p:cNvSpPr>
          <p:nvPr>
            <p:ph type="title"/>
          </p:nvPr>
        </p:nvSpPr>
        <p:spPr>
          <a:xfrm>
            <a:off x="360018" y="81431"/>
            <a:ext cx="5908315" cy="430147"/>
          </a:xfrm>
          <a:solidFill>
            <a:schemeClr val="accent4">
              <a:lumMod val="50000"/>
            </a:schemeClr>
          </a:solidFill>
        </p:spPr>
        <p:style>
          <a:lnRef idx="2">
            <a:schemeClr val="accent1"/>
          </a:lnRef>
          <a:fillRef idx="1">
            <a:schemeClr val="lt1"/>
          </a:fillRef>
          <a:effectRef idx="0">
            <a:schemeClr val="accent1"/>
          </a:effectRef>
          <a:fontRef idx="minor">
            <a:schemeClr val="dk1"/>
          </a:fontRef>
        </p:style>
        <p:txBody>
          <a:bodyPr>
            <a:noAutofit/>
          </a:bodyPr>
          <a:lstStyle/>
          <a:p>
            <a:pPr algn="l"/>
            <a:r>
              <a:rPr lang="en-US" sz="2000" b="1" spc="0" dirty="0">
                <a:ln w="0"/>
                <a:solidFill>
                  <a:schemeClr val="accent4">
                    <a:lumMod val="60000"/>
                    <a:lumOff val="40000"/>
                  </a:schemeClr>
                </a:solidFill>
                <a:effectLst>
                  <a:outerShdw blurRad="38100" dist="25400" dir="5400000" algn="ctr" rotWithShape="0">
                    <a:srgbClr val="6E747A">
                      <a:alpha val="43000"/>
                    </a:srgbClr>
                  </a:outerShdw>
                </a:effectLst>
              </a:rPr>
              <a:t>3. </a:t>
            </a:r>
            <a:r>
              <a:rPr lang="en-US" sz="2000" b="1" u="sng" spc="0" dirty="0">
                <a:ln w="0"/>
                <a:solidFill>
                  <a:schemeClr val="accent4">
                    <a:lumMod val="60000"/>
                    <a:lumOff val="40000"/>
                  </a:schemeClr>
                </a:solidFill>
                <a:effectLst>
                  <a:outerShdw blurRad="38100" dist="25400" dir="5400000" algn="ctr" rotWithShape="0">
                    <a:srgbClr val="6E747A">
                      <a:alpha val="43000"/>
                    </a:srgbClr>
                  </a:outerShdw>
                </a:effectLst>
              </a:rPr>
              <a:t>String, Datetime &amp; Analytics Functions in Snowflake</a:t>
            </a:r>
          </a:p>
        </p:txBody>
      </p:sp>
      <p:sp>
        <p:nvSpPr>
          <p:cNvPr id="2" name="Rectangle: Rounded Corners 1">
            <a:extLst>
              <a:ext uri="{FF2B5EF4-FFF2-40B4-BE49-F238E27FC236}">
                <a16:creationId xmlns:a16="http://schemas.microsoft.com/office/drawing/2014/main" id="{A5D276D7-3F1F-1F08-041D-E849D35508FE}"/>
              </a:ext>
            </a:extLst>
          </p:cNvPr>
          <p:cNvSpPr/>
          <p:nvPr/>
        </p:nvSpPr>
        <p:spPr>
          <a:xfrm>
            <a:off x="490192" y="897903"/>
            <a:ext cx="3440785" cy="5062193"/>
          </a:xfrm>
          <a:prstGeom prst="roundRect">
            <a:avLst>
              <a:gd name="adj" fmla="val 28790"/>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CONCAT: Concatenates two or more strings together.</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LENGTH: Returns the length of a string.</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UPPER: Converts a string to uppercase.</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LOWER: Converts a string to lowercase.</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SUBSTRING: Extracts a portion of a string.</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TRIM: Removes leading and trailing spaces from a string.</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REPLACE: Replaces occurrences of a substring within a string.</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SPLIT_PART: Splits a string into an array based on a delimiter and returns a specific part of the array.</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REGEXP_REPLACE: Replaces occurrences of a regular expression within a string.</a:t>
            </a:r>
          </a:p>
          <a:p>
            <a:pPr marL="171450" indent="-171450" algn="l">
              <a:buFont typeface="Arial" panose="020B0604020202020204" pitchFamily="34" charset="0"/>
              <a:buChar char="•"/>
            </a:pPr>
            <a:r>
              <a:rPr lang="en-US" sz="1200" b="0" i="0" dirty="0">
                <a:solidFill>
                  <a:schemeClr val="accent4">
                    <a:lumMod val="40000"/>
                    <a:lumOff val="60000"/>
                  </a:schemeClr>
                </a:solidFill>
                <a:effectLst/>
                <a:latin typeface="Söhne"/>
              </a:rPr>
              <a:t>LIKE: Tests whether a string matches a pattern using wildcard characters.</a:t>
            </a:r>
          </a:p>
          <a:p>
            <a:pPr algn="ctr"/>
            <a:endParaRPr lang="en-US" sz="1200" dirty="0">
              <a:solidFill>
                <a:schemeClr val="accent4">
                  <a:lumMod val="40000"/>
                  <a:lumOff val="60000"/>
                </a:schemeClr>
              </a:solidFill>
            </a:endParaRPr>
          </a:p>
        </p:txBody>
      </p:sp>
      <p:sp>
        <p:nvSpPr>
          <p:cNvPr id="6" name="Rectangle: Rounded Corners 5">
            <a:extLst>
              <a:ext uri="{FF2B5EF4-FFF2-40B4-BE49-F238E27FC236}">
                <a16:creationId xmlns:a16="http://schemas.microsoft.com/office/drawing/2014/main" id="{66CEB58F-E99F-24E1-F33D-27222F4D1E07}"/>
              </a:ext>
            </a:extLst>
          </p:cNvPr>
          <p:cNvSpPr/>
          <p:nvPr/>
        </p:nvSpPr>
        <p:spPr>
          <a:xfrm>
            <a:off x="4045668" y="897902"/>
            <a:ext cx="3440785" cy="5062193"/>
          </a:xfrm>
          <a:prstGeom prst="roundRect">
            <a:avLst>
              <a:gd name="adj" fmla="val 24955"/>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en-US" sz="1200" dirty="0">
                <a:solidFill>
                  <a:schemeClr val="accent4">
                    <a:lumMod val="40000"/>
                    <a:lumOff val="60000"/>
                  </a:schemeClr>
                </a:solidFill>
                <a:latin typeface="Söhne"/>
              </a:rPr>
              <a:t>CURRENT_DATE: Returns the current date.</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CURRENT_TIMESTAMP: Returns the current timestamp.</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DATE_TRUNC: Truncates a timestamp to a specified date part (year, month, day, etc.).</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EXTRACT: Extracts a specific date part (year, month, day, etc.) from a timestamp.</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DATE_ADD: Adds a specified interval to a date or timestamp.</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DATE_DIFF: Calculates the difference between two dates or timestamps.</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DATE_PART: Returns a specific date part from a date or timestamp.</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TO_TIMESTAMP: Converts a string to a timestamp using a specified format.</a:t>
            </a:r>
          </a:p>
          <a:p>
            <a:pPr algn="ctr"/>
            <a:endParaRPr lang="en-US" sz="1200" dirty="0">
              <a:solidFill>
                <a:schemeClr val="accent4">
                  <a:lumMod val="40000"/>
                  <a:lumOff val="60000"/>
                </a:schemeClr>
              </a:solidFill>
            </a:endParaRPr>
          </a:p>
        </p:txBody>
      </p:sp>
      <p:sp>
        <p:nvSpPr>
          <p:cNvPr id="7" name="Rectangle: Rounded Corners 6">
            <a:extLst>
              <a:ext uri="{FF2B5EF4-FFF2-40B4-BE49-F238E27FC236}">
                <a16:creationId xmlns:a16="http://schemas.microsoft.com/office/drawing/2014/main" id="{4E6459EE-3F91-63A9-C030-07B204766C4C}"/>
              </a:ext>
            </a:extLst>
          </p:cNvPr>
          <p:cNvSpPr/>
          <p:nvPr/>
        </p:nvSpPr>
        <p:spPr>
          <a:xfrm>
            <a:off x="7601145" y="852034"/>
            <a:ext cx="3440784" cy="5062193"/>
          </a:xfrm>
          <a:prstGeom prst="roundRect">
            <a:avLst>
              <a:gd name="adj" fmla="val 24955"/>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l">
              <a:buFont typeface="Arial" panose="020B0604020202020204" pitchFamily="34" charset="0"/>
              <a:buChar char="•"/>
            </a:pPr>
            <a:r>
              <a:rPr lang="en-US" sz="1200" dirty="0">
                <a:solidFill>
                  <a:schemeClr val="accent4">
                    <a:lumMod val="40000"/>
                    <a:lumOff val="60000"/>
                  </a:schemeClr>
                </a:solidFill>
                <a:latin typeface="Söhne"/>
              </a:rPr>
              <a:t>SUM: Calculates the sum of a numeric column.</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AVG: Calculates the average of a numeric column.</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MIN: Returns the minimum value from a column.</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MAX: Returns the maximum value from a column.</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COUNT: Counts the number of non-null values in a column.</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ROW_NUMBER: Assigns a unique number to each row in a result set.</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RANK: Assigns a rank to each row based on a specified criteria.</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DENSE_RANK: Assigns a dense rank to each row based on a specified criteria.</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LAG: Accesses the value of a previous row in a result set.</a:t>
            </a:r>
          </a:p>
          <a:p>
            <a:pPr marL="171450" indent="-171450" algn="l">
              <a:buFont typeface="Arial" panose="020B0604020202020204" pitchFamily="34" charset="0"/>
              <a:buChar char="•"/>
            </a:pPr>
            <a:r>
              <a:rPr lang="en-US" sz="1200" dirty="0">
                <a:solidFill>
                  <a:schemeClr val="accent4">
                    <a:lumMod val="40000"/>
                    <a:lumOff val="60000"/>
                  </a:schemeClr>
                </a:solidFill>
                <a:latin typeface="Söhne"/>
              </a:rPr>
              <a:t>LEAD: Accesses the value of a following row in a result set.</a:t>
            </a:r>
            <a:endParaRPr lang="en-US" sz="1200" dirty="0">
              <a:solidFill>
                <a:schemeClr val="accent4">
                  <a:lumMod val="40000"/>
                  <a:lumOff val="60000"/>
                </a:schemeClr>
              </a:solidFill>
            </a:endParaRPr>
          </a:p>
        </p:txBody>
      </p:sp>
      <p:sp>
        <p:nvSpPr>
          <p:cNvPr id="8" name="TextBox 7">
            <a:extLst>
              <a:ext uri="{FF2B5EF4-FFF2-40B4-BE49-F238E27FC236}">
                <a16:creationId xmlns:a16="http://schemas.microsoft.com/office/drawing/2014/main" id="{6E2691F4-287A-89E5-7EF6-B7B304A8D599}"/>
              </a:ext>
            </a:extLst>
          </p:cNvPr>
          <p:cNvSpPr txBox="1"/>
          <p:nvPr/>
        </p:nvSpPr>
        <p:spPr>
          <a:xfrm>
            <a:off x="1282044" y="937299"/>
            <a:ext cx="2328420" cy="369332"/>
          </a:xfrm>
          <a:prstGeom prst="rect">
            <a:avLst/>
          </a:prstGeom>
          <a:noFill/>
        </p:spPr>
        <p:txBody>
          <a:bodyPr wrap="square" rtlCol="0">
            <a:spAutoFit/>
          </a:bodyPr>
          <a:lstStyle/>
          <a:p>
            <a:r>
              <a:rPr lang="en-US" b="1" i="0" dirty="0">
                <a:solidFill>
                  <a:schemeClr val="accent4">
                    <a:lumMod val="40000"/>
                    <a:lumOff val="60000"/>
                  </a:schemeClr>
                </a:solidFill>
                <a:effectLst/>
                <a:latin typeface="Söhne"/>
              </a:rPr>
              <a:t>String Functions</a:t>
            </a:r>
            <a:endParaRPr lang="en-US" b="1" dirty="0">
              <a:solidFill>
                <a:schemeClr val="accent4">
                  <a:lumMod val="40000"/>
                  <a:lumOff val="60000"/>
                </a:schemeClr>
              </a:solidFill>
            </a:endParaRPr>
          </a:p>
        </p:txBody>
      </p:sp>
      <p:cxnSp>
        <p:nvCxnSpPr>
          <p:cNvPr id="4" name="Straight Arrow Connector 3">
            <a:extLst>
              <a:ext uri="{FF2B5EF4-FFF2-40B4-BE49-F238E27FC236}">
                <a16:creationId xmlns:a16="http://schemas.microsoft.com/office/drawing/2014/main" id="{62937416-87D5-A302-B54A-E8745876C454}"/>
              </a:ext>
            </a:extLst>
          </p:cNvPr>
          <p:cNvCxnSpPr>
            <a:cxnSpLocks/>
          </p:cNvCxnSpPr>
          <p:nvPr/>
        </p:nvCxnSpPr>
        <p:spPr>
          <a:xfrm>
            <a:off x="901156" y="1306631"/>
            <a:ext cx="2341665"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8C146-1519-75C1-4773-9B4668707A32}"/>
              </a:ext>
            </a:extLst>
          </p:cNvPr>
          <p:cNvSpPr txBox="1"/>
          <p:nvPr/>
        </p:nvSpPr>
        <p:spPr>
          <a:xfrm>
            <a:off x="4601851" y="937299"/>
            <a:ext cx="2328420" cy="369332"/>
          </a:xfrm>
          <a:prstGeom prst="rect">
            <a:avLst/>
          </a:prstGeom>
          <a:noFill/>
        </p:spPr>
        <p:txBody>
          <a:bodyPr wrap="square" rtlCol="0">
            <a:spAutoFit/>
          </a:bodyPr>
          <a:lstStyle/>
          <a:p>
            <a:r>
              <a:rPr lang="en-US" b="1" dirty="0">
                <a:solidFill>
                  <a:schemeClr val="accent4">
                    <a:lumMod val="40000"/>
                    <a:lumOff val="60000"/>
                  </a:schemeClr>
                </a:solidFill>
                <a:latin typeface="Söhne"/>
              </a:rPr>
              <a:t>Datetime Functions</a:t>
            </a:r>
            <a:endParaRPr lang="en-US" b="1" dirty="0">
              <a:solidFill>
                <a:schemeClr val="accent4">
                  <a:lumMod val="40000"/>
                  <a:lumOff val="60000"/>
                </a:schemeClr>
              </a:solidFill>
            </a:endParaRPr>
          </a:p>
        </p:txBody>
      </p:sp>
      <p:cxnSp>
        <p:nvCxnSpPr>
          <p:cNvPr id="13" name="Straight Arrow Connector 12">
            <a:extLst>
              <a:ext uri="{FF2B5EF4-FFF2-40B4-BE49-F238E27FC236}">
                <a16:creationId xmlns:a16="http://schemas.microsoft.com/office/drawing/2014/main" id="{0C326D55-95C7-8076-FA00-20D0861E4B8F}"/>
              </a:ext>
            </a:extLst>
          </p:cNvPr>
          <p:cNvCxnSpPr>
            <a:cxnSpLocks/>
          </p:cNvCxnSpPr>
          <p:nvPr/>
        </p:nvCxnSpPr>
        <p:spPr>
          <a:xfrm>
            <a:off x="4494340" y="1313934"/>
            <a:ext cx="2341665"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F52609-FFB6-C192-3B15-ADCAE20E920D}"/>
              </a:ext>
            </a:extLst>
          </p:cNvPr>
          <p:cNvCxnSpPr>
            <a:cxnSpLocks/>
          </p:cNvCxnSpPr>
          <p:nvPr/>
        </p:nvCxnSpPr>
        <p:spPr>
          <a:xfrm>
            <a:off x="8150703" y="1313934"/>
            <a:ext cx="2341665"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6EF4E1-3880-D3A0-204C-8C13F0BA1D85}"/>
              </a:ext>
            </a:extLst>
          </p:cNvPr>
          <p:cNvSpPr txBox="1"/>
          <p:nvPr/>
        </p:nvSpPr>
        <p:spPr>
          <a:xfrm>
            <a:off x="8166586" y="944602"/>
            <a:ext cx="2328420" cy="369332"/>
          </a:xfrm>
          <a:prstGeom prst="rect">
            <a:avLst/>
          </a:prstGeom>
          <a:noFill/>
        </p:spPr>
        <p:txBody>
          <a:bodyPr wrap="square" rtlCol="0">
            <a:spAutoFit/>
          </a:bodyPr>
          <a:lstStyle/>
          <a:p>
            <a:r>
              <a:rPr lang="en-US" b="1" dirty="0">
                <a:solidFill>
                  <a:schemeClr val="accent4">
                    <a:lumMod val="40000"/>
                    <a:lumOff val="60000"/>
                  </a:schemeClr>
                </a:solidFill>
                <a:latin typeface="Söhne"/>
              </a:rPr>
              <a:t>Analytics Functions</a:t>
            </a:r>
            <a:endParaRPr lang="en-US" b="1" dirty="0">
              <a:solidFill>
                <a:schemeClr val="accent4">
                  <a:lumMod val="40000"/>
                  <a:lumOff val="60000"/>
                </a:schemeClr>
              </a:solidFill>
            </a:endParaRPr>
          </a:p>
        </p:txBody>
      </p:sp>
    </p:spTree>
    <p:extLst>
      <p:ext uri="{BB962C8B-B14F-4D97-AF65-F5344CB8AC3E}">
        <p14:creationId xmlns:p14="http://schemas.microsoft.com/office/powerpoint/2010/main" val="195580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A67B1E-F4DB-9D84-A9D4-690289DDCD58}"/>
              </a:ext>
            </a:extLst>
          </p:cNvPr>
          <p:cNvSpPr>
            <a:spLocks noGrp="1"/>
          </p:cNvSpPr>
          <p:nvPr>
            <p:ph type="title"/>
          </p:nvPr>
        </p:nvSpPr>
        <p:spPr>
          <a:xfrm>
            <a:off x="0" y="0"/>
            <a:ext cx="5908315" cy="612743"/>
          </a:xfrm>
          <a:solidFill>
            <a:schemeClr val="accent6">
              <a:lumMod val="50000"/>
            </a:schemeClr>
          </a:solidFill>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spc="0" dirty="0">
                <a:ln w="0"/>
                <a:solidFill>
                  <a:schemeClr val="accent6">
                    <a:lumMod val="40000"/>
                    <a:lumOff val="60000"/>
                  </a:schemeClr>
                </a:solidFill>
                <a:effectLst>
                  <a:outerShdw blurRad="38100" dist="25400" dir="5400000" algn="ctr" rotWithShape="0">
                    <a:srgbClr val="6E747A">
                      <a:alpha val="43000"/>
                    </a:srgbClr>
                  </a:outerShdw>
                </a:effectLst>
              </a:rPr>
              <a:t>4. </a:t>
            </a:r>
            <a:r>
              <a:rPr lang="en-US" sz="2400" b="1" u="sng" spc="0" dirty="0">
                <a:ln w="0"/>
                <a:solidFill>
                  <a:schemeClr val="accent6">
                    <a:lumMod val="40000"/>
                    <a:lumOff val="60000"/>
                  </a:schemeClr>
                </a:solidFill>
                <a:effectLst>
                  <a:outerShdw blurRad="38100" dist="25400" dir="5400000" algn="ctr" rotWithShape="0">
                    <a:srgbClr val="6E747A">
                      <a:alpha val="43000"/>
                    </a:srgbClr>
                  </a:outerShdw>
                </a:effectLst>
              </a:rPr>
              <a:t>DDL, DML, DQL statements</a:t>
            </a:r>
          </a:p>
        </p:txBody>
      </p:sp>
      <p:sp>
        <p:nvSpPr>
          <p:cNvPr id="5" name="Speech Bubble: Rectangle 4">
            <a:extLst>
              <a:ext uri="{FF2B5EF4-FFF2-40B4-BE49-F238E27FC236}">
                <a16:creationId xmlns:a16="http://schemas.microsoft.com/office/drawing/2014/main" id="{3D6C9BD7-951A-BACF-1075-1560C8511301}"/>
              </a:ext>
            </a:extLst>
          </p:cNvPr>
          <p:cNvSpPr/>
          <p:nvPr/>
        </p:nvSpPr>
        <p:spPr>
          <a:xfrm>
            <a:off x="461912" y="3615178"/>
            <a:ext cx="2988297" cy="2347274"/>
          </a:xfrm>
          <a:prstGeom prst="wedgeRectCallout">
            <a:avLst>
              <a:gd name="adj1" fmla="val -2710"/>
              <a:gd name="adj2" fmla="val -64408"/>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bg1">
                    <a:lumMod val="95000"/>
                    <a:lumOff val="5000"/>
                  </a:schemeClr>
                </a:solidFill>
              </a:rPr>
              <a:t>CREATE TABLE: Creates a new table in the database.</a:t>
            </a:r>
          </a:p>
          <a:p>
            <a:pPr marL="171450" indent="-171450">
              <a:buFont typeface="Arial" panose="020B0604020202020204" pitchFamily="34" charset="0"/>
              <a:buChar char="•"/>
            </a:pPr>
            <a:r>
              <a:rPr lang="en-US" sz="1200" dirty="0">
                <a:solidFill>
                  <a:schemeClr val="bg1">
                    <a:lumMod val="95000"/>
                    <a:lumOff val="5000"/>
                  </a:schemeClr>
                </a:solidFill>
              </a:rPr>
              <a:t>ALTER TABLE: Modifies the structure of an existing table.</a:t>
            </a:r>
          </a:p>
          <a:p>
            <a:pPr marL="171450" indent="-171450">
              <a:buFont typeface="Arial" panose="020B0604020202020204" pitchFamily="34" charset="0"/>
              <a:buChar char="•"/>
            </a:pPr>
            <a:r>
              <a:rPr lang="en-US" sz="1200" dirty="0">
                <a:solidFill>
                  <a:schemeClr val="bg1">
                    <a:lumMod val="95000"/>
                    <a:lumOff val="5000"/>
                  </a:schemeClr>
                </a:solidFill>
              </a:rPr>
              <a:t>DROP TABLE: Deletes a table from the database.</a:t>
            </a:r>
          </a:p>
        </p:txBody>
      </p:sp>
      <p:sp>
        <p:nvSpPr>
          <p:cNvPr id="9" name="Rectangle: Rounded Corners 8">
            <a:extLst>
              <a:ext uri="{FF2B5EF4-FFF2-40B4-BE49-F238E27FC236}">
                <a16:creationId xmlns:a16="http://schemas.microsoft.com/office/drawing/2014/main" id="{6EBADDC8-984C-FF2D-C3E6-D921375342B9}"/>
              </a:ext>
            </a:extLst>
          </p:cNvPr>
          <p:cNvSpPr/>
          <p:nvPr/>
        </p:nvSpPr>
        <p:spPr>
          <a:xfrm>
            <a:off x="461913" y="989814"/>
            <a:ext cx="2988297" cy="2248293"/>
          </a:xfrm>
          <a:prstGeom prst="roundRect">
            <a:avLst>
              <a:gd name="adj" fmla="val 20441"/>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1400" b="1" u="sng" dirty="0">
                <a:solidFill>
                  <a:schemeClr val="bg1">
                    <a:lumMod val="95000"/>
                    <a:lumOff val="5000"/>
                  </a:schemeClr>
                </a:solidFill>
              </a:rPr>
            </a:br>
            <a:br>
              <a:rPr lang="en-US" sz="1400" b="1" u="sng" dirty="0">
                <a:solidFill>
                  <a:schemeClr val="bg1">
                    <a:lumMod val="95000"/>
                    <a:lumOff val="5000"/>
                  </a:schemeClr>
                </a:solidFill>
              </a:rPr>
            </a:br>
            <a:r>
              <a:rPr lang="en-US" sz="1400" b="1" u="sng" dirty="0">
                <a:solidFill>
                  <a:schemeClr val="bg1">
                    <a:lumMod val="95000"/>
                    <a:lumOff val="5000"/>
                  </a:schemeClr>
                </a:solidFill>
              </a:rPr>
              <a:t>DDL (Data Definition Language)</a:t>
            </a:r>
            <a:endParaRPr lang="en-US" sz="1400" u="sng" dirty="0">
              <a:solidFill>
                <a:schemeClr val="bg1">
                  <a:lumMod val="95000"/>
                  <a:lumOff val="5000"/>
                </a:schemeClr>
              </a:solidFill>
            </a:endParaRPr>
          </a:p>
          <a:p>
            <a:r>
              <a:rPr lang="en-US" sz="1100" dirty="0">
                <a:solidFill>
                  <a:schemeClr val="bg1">
                    <a:lumMod val="95000"/>
                    <a:lumOff val="5000"/>
                  </a:schemeClr>
                </a:solidFill>
              </a:rPr>
              <a:t>DDL stands for Data Definition Language. It is a subset of SQL (Structured Query Language) that is used to define and manage the structure of database objects. DDL statements are primarily used to create, modify, or delete database objects such as tables, indexes, constraints, and views. Some commonly used DDL statements include CREATE, ALTER, and DROP.</a:t>
            </a:r>
          </a:p>
          <a:p>
            <a:endParaRPr lang="en-US" sz="1100" dirty="0"/>
          </a:p>
        </p:txBody>
      </p:sp>
      <p:sp>
        <p:nvSpPr>
          <p:cNvPr id="12" name="Rectangle: Rounded Corners 11">
            <a:extLst>
              <a:ext uri="{FF2B5EF4-FFF2-40B4-BE49-F238E27FC236}">
                <a16:creationId xmlns:a16="http://schemas.microsoft.com/office/drawing/2014/main" id="{F98FFD2A-232B-CF49-E558-BF4DBFB06460}"/>
              </a:ext>
            </a:extLst>
          </p:cNvPr>
          <p:cNvSpPr/>
          <p:nvPr/>
        </p:nvSpPr>
        <p:spPr>
          <a:xfrm>
            <a:off x="3583757" y="989814"/>
            <a:ext cx="2988297" cy="2248293"/>
          </a:xfrm>
          <a:prstGeom prst="roundRect">
            <a:avLst>
              <a:gd name="adj" fmla="val 20441"/>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u="sng" dirty="0">
                <a:solidFill>
                  <a:schemeClr val="bg1">
                    <a:lumMod val="95000"/>
                    <a:lumOff val="5000"/>
                  </a:schemeClr>
                </a:solidFill>
              </a:rPr>
              <a:t>DML(DataManipulation Language)</a:t>
            </a:r>
            <a:endParaRPr lang="en-US" sz="1400" u="sng" dirty="0">
              <a:solidFill>
                <a:schemeClr val="bg1">
                  <a:lumMod val="95000"/>
                  <a:lumOff val="5000"/>
                </a:schemeClr>
              </a:solidFill>
            </a:endParaRPr>
          </a:p>
          <a:p>
            <a:pPr algn="just"/>
            <a:r>
              <a:rPr lang="en-US" sz="1100" dirty="0">
                <a:solidFill>
                  <a:schemeClr val="bg1">
                    <a:lumMod val="95000"/>
                    <a:lumOff val="5000"/>
                  </a:schemeClr>
                </a:solidFill>
              </a:rPr>
              <a:t>DML stands for Data Manipulation Language. It is a subset of SQL that is used to manipulate or modify the data within database objects. DML statements are used to insert, update, delete, and retrieve data from tables. DML focuses on performing operations on individual records or sets of records within the tables.</a:t>
            </a:r>
          </a:p>
        </p:txBody>
      </p:sp>
      <p:sp>
        <p:nvSpPr>
          <p:cNvPr id="14" name="Speech Bubble: Rectangle 13">
            <a:extLst>
              <a:ext uri="{FF2B5EF4-FFF2-40B4-BE49-F238E27FC236}">
                <a16:creationId xmlns:a16="http://schemas.microsoft.com/office/drawing/2014/main" id="{107509DE-0AA4-461B-2E2B-496B9B54F6B4}"/>
              </a:ext>
            </a:extLst>
          </p:cNvPr>
          <p:cNvSpPr/>
          <p:nvPr/>
        </p:nvSpPr>
        <p:spPr>
          <a:xfrm>
            <a:off x="3583757" y="3615178"/>
            <a:ext cx="2988297" cy="2347274"/>
          </a:xfrm>
          <a:prstGeom prst="wedgeRectCallout">
            <a:avLst>
              <a:gd name="adj1" fmla="val -2710"/>
              <a:gd name="adj2" fmla="val -64408"/>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bg1">
                    <a:lumMod val="95000"/>
                    <a:lumOff val="5000"/>
                  </a:schemeClr>
                </a:solidFill>
              </a:rPr>
              <a:t>SELECT: Retrieves data from one or more tables.</a:t>
            </a:r>
          </a:p>
          <a:p>
            <a:pPr marL="171450" indent="-171450">
              <a:buFont typeface="Arial" panose="020B0604020202020204" pitchFamily="34" charset="0"/>
              <a:buChar char="•"/>
            </a:pPr>
            <a:r>
              <a:rPr lang="en-US" sz="1200" dirty="0">
                <a:solidFill>
                  <a:schemeClr val="bg1">
                    <a:lumMod val="95000"/>
                    <a:lumOff val="5000"/>
                  </a:schemeClr>
                </a:solidFill>
              </a:rPr>
              <a:t>INSERT INTO: Inserts new records into a table.</a:t>
            </a:r>
          </a:p>
          <a:p>
            <a:pPr marL="171450" indent="-171450">
              <a:buFont typeface="Arial" panose="020B0604020202020204" pitchFamily="34" charset="0"/>
              <a:buChar char="•"/>
            </a:pPr>
            <a:r>
              <a:rPr lang="en-US" sz="1200" dirty="0">
                <a:solidFill>
                  <a:schemeClr val="bg1">
                    <a:lumMod val="95000"/>
                    <a:lumOff val="5000"/>
                  </a:schemeClr>
                </a:solidFill>
              </a:rPr>
              <a:t>UPDATE: Modifies existing records in a table.</a:t>
            </a:r>
          </a:p>
          <a:p>
            <a:pPr marL="171450" indent="-171450">
              <a:buFont typeface="Arial" panose="020B0604020202020204" pitchFamily="34" charset="0"/>
              <a:buChar char="•"/>
            </a:pPr>
            <a:r>
              <a:rPr lang="en-US" sz="1200" dirty="0">
                <a:solidFill>
                  <a:schemeClr val="bg1">
                    <a:lumMod val="95000"/>
                    <a:lumOff val="5000"/>
                  </a:schemeClr>
                </a:solidFill>
              </a:rPr>
              <a:t>DELETE FROM: Deletes records from a table.</a:t>
            </a:r>
          </a:p>
          <a:p>
            <a:pPr marL="171450" indent="-171450">
              <a:buFont typeface="Arial" panose="020B0604020202020204" pitchFamily="34" charset="0"/>
              <a:buChar char="•"/>
            </a:pPr>
            <a:r>
              <a:rPr lang="en-US" sz="1200" dirty="0">
                <a:solidFill>
                  <a:schemeClr val="bg1">
                    <a:lumMod val="95000"/>
                    <a:lumOff val="5000"/>
                  </a:schemeClr>
                </a:solidFill>
              </a:rPr>
              <a:t>MERGE: Performs insert, update, or delete operations based on specified conditions.</a:t>
            </a:r>
          </a:p>
        </p:txBody>
      </p:sp>
      <p:sp>
        <p:nvSpPr>
          <p:cNvPr id="17" name="Rectangle: Rounded Corners 16">
            <a:extLst>
              <a:ext uri="{FF2B5EF4-FFF2-40B4-BE49-F238E27FC236}">
                <a16:creationId xmlns:a16="http://schemas.microsoft.com/office/drawing/2014/main" id="{4C4932C9-D769-FAD7-03FF-FDB307E5D26C}"/>
              </a:ext>
            </a:extLst>
          </p:cNvPr>
          <p:cNvSpPr/>
          <p:nvPr/>
        </p:nvSpPr>
        <p:spPr>
          <a:xfrm>
            <a:off x="6705601" y="989814"/>
            <a:ext cx="2988297" cy="2248293"/>
          </a:xfrm>
          <a:prstGeom prst="roundRect">
            <a:avLst>
              <a:gd name="adj" fmla="val 20441"/>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u="sng" dirty="0">
                <a:solidFill>
                  <a:schemeClr val="bg1">
                    <a:lumMod val="95000"/>
                    <a:lumOff val="5000"/>
                  </a:schemeClr>
                </a:solidFill>
              </a:rPr>
              <a:t>DQL (Data Query Language)</a:t>
            </a:r>
            <a:endParaRPr lang="en-US" sz="1400" u="sng" dirty="0">
              <a:solidFill>
                <a:schemeClr val="bg1">
                  <a:lumMod val="95000"/>
                  <a:lumOff val="5000"/>
                </a:schemeClr>
              </a:solidFill>
            </a:endParaRPr>
          </a:p>
          <a:p>
            <a:pPr algn="just"/>
            <a:r>
              <a:rPr lang="en-US" sz="1100" dirty="0">
                <a:solidFill>
                  <a:schemeClr val="bg1">
                    <a:lumMod val="95000"/>
                    <a:lumOff val="5000"/>
                  </a:schemeClr>
                </a:solidFill>
              </a:rPr>
              <a:t>DQL stands for Data Query Language. It is a subset of SQL that is primarily used to retrieve data from the database. DQL statements are used to query or retrieve data from one or more tables based on specified conditions or criteria.</a:t>
            </a:r>
          </a:p>
          <a:p>
            <a:pPr algn="just"/>
            <a:endParaRPr lang="en-US" sz="1100" dirty="0"/>
          </a:p>
        </p:txBody>
      </p:sp>
      <p:sp>
        <p:nvSpPr>
          <p:cNvPr id="18" name="Speech Bubble: Rectangle 17">
            <a:extLst>
              <a:ext uri="{FF2B5EF4-FFF2-40B4-BE49-F238E27FC236}">
                <a16:creationId xmlns:a16="http://schemas.microsoft.com/office/drawing/2014/main" id="{4925D75C-751C-4443-2DC0-4DBCED2E778B}"/>
              </a:ext>
            </a:extLst>
          </p:cNvPr>
          <p:cNvSpPr/>
          <p:nvPr/>
        </p:nvSpPr>
        <p:spPr>
          <a:xfrm>
            <a:off x="6705601" y="3615178"/>
            <a:ext cx="2988297" cy="2347274"/>
          </a:xfrm>
          <a:prstGeom prst="wedgeRectCallout">
            <a:avLst>
              <a:gd name="adj1" fmla="val -2710"/>
              <a:gd name="adj2" fmla="val -64408"/>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bg1">
                    <a:lumMod val="95000"/>
                    <a:lumOff val="5000"/>
                  </a:schemeClr>
                </a:solidFill>
              </a:rPr>
              <a:t>SELECT: Retrieves data from one or more tables based on specified conditions.</a:t>
            </a:r>
          </a:p>
          <a:p>
            <a:pPr marL="171450" indent="-171450">
              <a:buFont typeface="Arial" panose="020B0604020202020204" pitchFamily="34" charset="0"/>
              <a:buChar char="•"/>
            </a:pPr>
            <a:r>
              <a:rPr lang="en-US" sz="1200" dirty="0">
                <a:solidFill>
                  <a:schemeClr val="bg1">
                    <a:lumMod val="95000"/>
                    <a:lumOff val="5000"/>
                  </a:schemeClr>
                </a:solidFill>
              </a:rPr>
              <a:t>JOIN: Combines records from multiple tables based on related columns.</a:t>
            </a:r>
          </a:p>
          <a:p>
            <a:pPr marL="171450" indent="-171450">
              <a:buFont typeface="Arial" panose="020B0604020202020204" pitchFamily="34" charset="0"/>
              <a:buChar char="•"/>
            </a:pPr>
            <a:r>
              <a:rPr lang="en-US" sz="1200" dirty="0">
                <a:solidFill>
                  <a:schemeClr val="bg1">
                    <a:lumMod val="95000"/>
                    <a:lumOff val="5000"/>
                  </a:schemeClr>
                </a:solidFill>
              </a:rPr>
              <a:t>GROUP BY: Groups the retrieved data based on specified columns.</a:t>
            </a:r>
          </a:p>
          <a:p>
            <a:pPr marL="171450" indent="-171450">
              <a:buFont typeface="Arial" panose="020B0604020202020204" pitchFamily="34" charset="0"/>
              <a:buChar char="•"/>
            </a:pPr>
            <a:r>
              <a:rPr lang="en-US" sz="1200" dirty="0">
                <a:solidFill>
                  <a:schemeClr val="bg1">
                    <a:lumMod val="95000"/>
                    <a:lumOff val="5000"/>
                  </a:schemeClr>
                </a:solidFill>
              </a:rPr>
              <a:t>HAVING: Filters the grouped data based on specified conditions.</a:t>
            </a:r>
          </a:p>
          <a:p>
            <a:pPr marL="171450" indent="-171450">
              <a:buFont typeface="Arial" panose="020B0604020202020204" pitchFamily="34" charset="0"/>
              <a:buChar char="•"/>
            </a:pPr>
            <a:r>
              <a:rPr lang="en-US" sz="1200" dirty="0">
                <a:solidFill>
                  <a:schemeClr val="bg1">
                    <a:lumMod val="95000"/>
                    <a:lumOff val="5000"/>
                  </a:schemeClr>
                </a:solidFill>
              </a:rPr>
              <a:t>ORDER BY: Sorts the retrieved data in ascending or descending order.</a:t>
            </a:r>
          </a:p>
        </p:txBody>
      </p:sp>
    </p:spTree>
    <p:extLst>
      <p:ext uri="{BB962C8B-B14F-4D97-AF65-F5344CB8AC3E}">
        <p14:creationId xmlns:p14="http://schemas.microsoft.com/office/powerpoint/2010/main" val="419064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rrow: Left-Right 17">
            <a:extLst>
              <a:ext uri="{FF2B5EF4-FFF2-40B4-BE49-F238E27FC236}">
                <a16:creationId xmlns:a16="http://schemas.microsoft.com/office/drawing/2014/main" id="{DBEABEE6-5114-7DD6-11CB-6F053F2BE343}"/>
              </a:ext>
            </a:extLst>
          </p:cNvPr>
          <p:cNvSpPr/>
          <p:nvPr/>
        </p:nvSpPr>
        <p:spPr>
          <a:xfrm>
            <a:off x="754145" y="772997"/>
            <a:ext cx="10294070" cy="320512"/>
          </a:xfrm>
          <a:prstGeom prst="lef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peech Bubble: Rectangle with Corners Rounded 18">
            <a:extLst>
              <a:ext uri="{FF2B5EF4-FFF2-40B4-BE49-F238E27FC236}">
                <a16:creationId xmlns:a16="http://schemas.microsoft.com/office/drawing/2014/main" id="{2810A57C-04C0-9F63-92DF-B18988456283}"/>
              </a:ext>
            </a:extLst>
          </p:cNvPr>
          <p:cNvSpPr/>
          <p:nvPr/>
        </p:nvSpPr>
        <p:spPr>
          <a:xfrm>
            <a:off x="141400" y="2639505"/>
            <a:ext cx="2190161" cy="4025246"/>
          </a:xfrm>
          <a:prstGeom prst="wedgeRoundRectCallout">
            <a:avLst>
              <a:gd name="adj1" fmla="val 56419"/>
              <a:gd name="adj2" fmla="val -90948"/>
              <a:gd name="adj3" fmla="val 16667"/>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i="0" u="sng" dirty="0">
                <a:solidFill>
                  <a:schemeClr val="bg1">
                    <a:lumMod val="95000"/>
                    <a:lumOff val="5000"/>
                  </a:schemeClr>
                </a:solidFill>
                <a:effectLst/>
                <a:latin typeface="Söhne"/>
              </a:rPr>
              <a:t>Scalability and Performance:</a:t>
            </a:r>
            <a:br>
              <a:rPr lang="en-US" sz="1600" b="1" i="0" u="sng" dirty="0">
                <a:solidFill>
                  <a:schemeClr val="bg1">
                    <a:lumMod val="95000"/>
                    <a:lumOff val="5000"/>
                  </a:schemeClr>
                </a:solidFill>
                <a:effectLst/>
                <a:latin typeface="Söhne"/>
              </a:rPr>
            </a:br>
            <a:br>
              <a:rPr lang="en-US" sz="1400" b="1" i="0" u="sng" dirty="0">
                <a:solidFill>
                  <a:srgbClr val="D1D5DB"/>
                </a:solidFill>
                <a:effectLst/>
                <a:latin typeface="Söhne"/>
              </a:rPr>
            </a:br>
            <a:r>
              <a:rPr lang="en-US" sz="1100" dirty="0">
                <a:solidFill>
                  <a:schemeClr val="bg1">
                    <a:lumMod val="95000"/>
                    <a:lumOff val="5000"/>
                  </a:schemeClr>
                </a:solidFill>
              </a:rPr>
              <a:t>Traditional databases often face challenges with scalability and performance as data volumes and workloads increase. Scaling up or out traditional databases can be complex and expensive. Snowflake is built for cloud scalability, utilizing a distributed architecture that automatically scales to handle varying workloads. It allows you to seamlessly scale storage and compute resources, providing high-performance processing for large datasets.</a:t>
            </a:r>
          </a:p>
        </p:txBody>
      </p:sp>
      <p:sp>
        <p:nvSpPr>
          <p:cNvPr id="20" name="Speech Bubble: Rectangle with Corners Rounded 19">
            <a:extLst>
              <a:ext uri="{FF2B5EF4-FFF2-40B4-BE49-F238E27FC236}">
                <a16:creationId xmlns:a16="http://schemas.microsoft.com/office/drawing/2014/main" id="{EAB1B753-148C-D8F1-34F1-CCC2616D744B}"/>
              </a:ext>
            </a:extLst>
          </p:cNvPr>
          <p:cNvSpPr/>
          <p:nvPr/>
        </p:nvSpPr>
        <p:spPr>
          <a:xfrm>
            <a:off x="2754196" y="2639505"/>
            <a:ext cx="2190161" cy="4025246"/>
          </a:xfrm>
          <a:prstGeom prst="wedgeRoundRectCallout">
            <a:avLst>
              <a:gd name="adj1" fmla="val -54629"/>
              <a:gd name="adj2" fmla="val -90245"/>
              <a:gd name="adj3" fmla="val 16667"/>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i="0" u="sng" dirty="0">
                <a:solidFill>
                  <a:schemeClr val="bg1">
                    <a:lumMod val="95000"/>
                    <a:lumOff val="5000"/>
                  </a:schemeClr>
                </a:solidFill>
                <a:effectLst/>
                <a:latin typeface="Söhne"/>
              </a:rPr>
              <a:t>Concurrency and Workload Isolation:</a:t>
            </a:r>
            <a:br>
              <a:rPr lang="en-US" sz="1600" b="1" i="0" u="sng" dirty="0">
                <a:solidFill>
                  <a:schemeClr val="bg1">
                    <a:lumMod val="95000"/>
                    <a:lumOff val="5000"/>
                  </a:schemeClr>
                </a:solidFill>
                <a:effectLst/>
                <a:latin typeface="Söhne"/>
              </a:rPr>
            </a:br>
            <a:br>
              <a:rPr lang="en-US" sz="1400" b="1" i="0" u="sng" dirty="0">
                <a:solidFill>
                  <a:srgbClr val="D1D5DB"/>
                </a:solidFill>
                <a:effectLst/>
                <a:latin typeface="Söhne"/>
              </a:rPr>
            </a:br>
            <a:r>
              <a:rPr lang="en-US" sz="1100" dirty="0">
                <a:solidFill>
                  <a:schemeClr val="bg1">
                    <a:lumMod val="95000"/>
                    <a:lumOff val="5000"/>
                  </a:schemeClr>
                </a:solidFill>
              </a:rPr>
              <a:t>In traditional databases, concurrent workloads from multiple users or applications can impact performance and create contention for resources. Snowflake uses a unique multi-cluster, shared-disk architecture that provides automatic workload isolation. Each query is executed in a separate compute cluster, ensuring that workloads do not interfere with each other. This allows for consistent performance even with concurrent users and queries.</a:t>
            </a:r>
          </a:p>
        </p:txBody>
      </p:sp>
      <p:sp>
        <p:nvSpPr>
          <p:cNvPr id="21" name="Speech Bubble: Rectangle with Corners Rounded 20">
            <a:extLst>
              <a:ext uri="{FF2B5EF4-FFF2-40B4-BE49-F238E27FC236}">
                <a16:creationId xmlns:a16="http://schemas.microsoft.com/office/drawing/2014/main" id="{8A63B6C8-DA29-F1F5-A233-C619E12723D8}"/>
              </a:ext>
            </a:extLst>
          </p:cNvPr>
          <p:cNvSpPr/>
          <p:nvPr/>
        </p:nvSpPr>
        <p:spPr>
          <a:xfrm>
            <a:off x="7379616" y="2639505"/>
            <a:ext cx="2190161" cy="4025246"/>
          </a:xfrm>
          <a:prstGeom prst="wedgeRoundRectCallout">
            <a:avLst>
              <a:gd name="adj1" fmla="val 54697"/>
              <a:gd name="adj2" fmla="val -89777"/>
              <a:gd name="adj3" fmla="val 16667"/>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i="0" u="sng" dirty="0">
                <a:solidFill>
                  <a:schemeClr val="bg1">
                    <a:lumMod val="95000"/>
                    <a:lumOff val="5000"/>
                  </a:schemeClr>
                </a:solidFill>
                <a:effectLst/>
                <a:latin typeface="Söhne"/>
              </a:rPr>
              <a:t>Data Sharing and Collaboration</a:t>
            </a:r>
            <a:br>
              <a:rPr lang="en-US" sz="1600" b="1" i="0" u="sng" dirty="0">
                <a:solidFill>
                  <a:schemeClr val="bg1">
                    <a:lumMod val="95000"/>
                    <a:lumOff val="5000"/>
                  </a:schemeClr>
                </a:solidFill>
                <a:effectLst/>
                <a:latin typeface="Söhne"/>
              </a:rPr>
            </a:br>
            <a:br>
              <a:rPr lang="en-US" sz="1400" b="1" i="0" u="sng" dirty="0">
                <a:solidFill>
                  <a:srgbClr val="D1D5DB"/>
                </a:solidFill>
                <a:effectLst/>
                <a:latin typeface="Söhne"/>
              </a:rPr>
            </a:br>
            <a:r>
              <a:rPr lang="en-US" sz="1100" dirty="0">
                <a:solidFill>
                  <a:schemeClr val="bg1">
                    <a:lumMod val="95000"/>
                    <a:lumOff val="5000"/>
                  </a:schemeClr>
                </a:solidFill>
              </a:rPr>
              <a:t>Sharing data across organizations or with external partners can be challenging in traditional database systems. Snowflake offers seamless data sharing capabilities, allowing organizations to securely share data with other Snowflake accounts without copying or moving the data. It enables collaboration and data exchange while maintaining data integrity and security.</a:t>
            </a:r>
          </a:p>
        </p:txBody>
      </p:sp>
      <p:sp>
        <p:nvSpPr>
          <p:cNvPr id="23" name="Speech Bubble: Rectangle with Corners Rounded 22">
            <a:extLst>
              <a:ext uri="{FF2B5EF4-FFF2-40B4-BE49-F238E27FC236}">
                <a16:creationId xmlns:a16="http://schemas.microsoft.com/office/drawing/2014/main" id="{5F91F16A-B6E2-F5F0-BAA4-7E874C8D2766}"/>
              </a:ext>
            </a:extLst>
          </p:cNvPr>
          <p:cNvSpPr/>
          <p:nvPr/>
        </p:nvSpPr>
        <p:spPr>
          <a:xfrm>
            <a:off x="9860439" y="2639505"/>
            <a:ext cx="2190161" cy="4025246"/>
          </a:xfrm>
          <a:prstGeom prst="wedgeRoundRectCallout">
            <a:avLst>
              <a:gd name="adj1" fmla="val -49034"/>
              <a:gd name="adj2" fmla="val -91417"/>
              <a:gd name="adj3" fmla="val 16667"/>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i="0" u="sng" dirty="0">
                <a:solidFill>
                  <a:schemeClr val="bg1">
                    <a:lumMod val="95000"/>
                    <a:lumOff val="5000"/>
                  </a:schemeClr>
                </a:solidFill>
                <a:effectLst/>
                <a:latin typeface="Söhne"/>
              </a:rPr>
              <a:t>Time-to-Value</a:t>
            </a:r>
            <a:br>
              <a:rPr lang="en-US" sz="1600" b="1" i="0" u="sng" dirty="0">
                <a:solidFill>
                  <a:schemeClr val="bg1">
                    <a:lumMod val="95000"/>
                    <a:lumOff val="5000"/>
                  </a:schemeClr>
                </a:solidFill>
                <a:effectLst/>
                <a:latin typeface="Söhne"/>
              </a:rPr>
            </a:br>
            <a:br>
              <a:rPr lang="en-US" sz="1400" b="1" i="0" u="sng" dirty="0">
                <a:solidFill>
                  <a:srgbClr val="D1D5DB"/>
                </a:solidFill>
                <a:effectLst/>
                <a:latin typeface="Söhne"/>
              </a:rPr>
            </a:br>
            <a:r>
              <a:rPr lang="en-US" sz="1100" dirty="0">
                <a:solidFill>
                  <a:schemeClr val="bg1">
                    <a:lumMod val="95000"/>
                    <a:lumOff val="5000"/>
                  </a:schemeClr>
                </a:solidFill>
              </a:rPr>
              <a:t>Building and managing a traditional data warehouse can be time-consuming, delaying time-to-value for analytics and reporting. Snowflake's cloud-native architecture enables rapid provisioning and scalability, reducing the time and effort required to set up and manage a data warehouse. This allows organizations to quickly start analyzing and deriving insights from their data.</a:t>
            </a:r>
          </a:p>
        </p:txBody>
      </p:sp>
      <p:sp>
        <p:nvSpPr>
          <p:cNvPr id="25" name="TextBox 24">
            <a:extLst>
              <a:ext uri="{FF2B5EF4-FFF2-40B4-BE49-F238E27FC236}">
                <a16:creationId xmlns:a16="http://schemas.microsoft.com/office/drawing/2014/main" id="{7617FF45-8BAE-9EA0-E074-04BDF5341E56}"/>
              </a:ext>
            </a:extLst>
          </p:cNvPr>
          <p:cNvSpPr txBox="1"/>
          <p:nvPr/>
        </p:nvSpPr>
        <p:spPr>
          <a:xfrm>
            <a:off x="2622223" y="457200"/>
            <a:ext cx="6947554" cy="400110"/>
          </a:xfrm>
          <a:prstGeom prst="rect">
            <a:avLst/>
          </a:prstGeom>
          <a:noFill/>
        </p:spPr>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5. Snowflake's Solution to Common Database Problems</a:t>
            </a:r>
            <a:endParaRPr lang="en-US" sz="2000" dirty="0"/>
          </a:p>
        </p:txBody>
      </p:sp>
      <p:sp>
        <p:nvSpPr>
          <p:cNvPr id="27" name="Arrow: Up-Down 26">
            <a:extLst>
              <a:ext uri="{FF2B5EF4-FFF2-40B4-BE49-F238E27FC236}">
                <a16:creationId xmlns:a16="http://schemas.microsoft.com/office/drawing/2014/main" id="{56C19B77-88C9-416B-7C7D-90C328D46DA1}"/>
              </a:ext>
            </a:extLst>
          </p:cNvPr>
          <p:cNvSpPr/>
          <p:nvPr/>
        </p:nvSpPr>
        <p:spPr>
          <a:xfrm>
            <a:off x="5901180" y="2639505"/>
            <a:ext cx="211317" cy="4025246"/>
          </a:xfrm>
          <a:prstGeom prst="up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585</TotalTime>
  <Words>1887</Words>
  <Application>Microsoft Office PowerPoint</Application>
  <PresentationFormat>Widescreen</PresentationFormat>
  <Paragraphs>164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Texta-Heavy</vt:lpstr>
      <vt:lpstr>Office Theme</vt:lpstr>
      <vt:lpstr>Snowflake SQL:   A Brief guide to SnowSQL,  Data Warehousing and Analytics</vt:lpstr>
      <vt:lpstr>PowerPoint Presentation</vt:lpstr>
      <vt:lpstr>1. Introduction to Snowflake &amp; SnowSQL</vt:lpstr>
      <vt:lpstr>PowerPoint Presentation</vt:lpstr>
      <vt:lpstr>2.  SQL Basics with Snowflake</vt:lpstr>
      <vt:lpstr>.. SQL Command Reference/Hands-On</vt:lpstr>
      <vt:lpstr>3. String, Datetime &amp; Analytics Functions in Snowflake</vt:lpstr>
      <vt:lpstr>4. DDL, DML, DQL statements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SQL:   A Brief guide to SnowSQL,  Data Warehousing and Analytics</dc:title>
  <dc:creator>Dixit, Prashant</dc:creator>
  <cp:lastModifiedBy>Dixit, Prashant</cp:lastModifiedBy>
  <cp:revision>1</cp:revision>
  <dcterms:created xsi:type="dcterms:W3CDTF">2023-07-09T09:25:02Z</dcterms:created>
  <dcterms:modified xsi:type="dcterms:W3CDTF">2023-07-11T09:42:11Z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2023-07-09T09:25:03Z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f4c8ce18-e04b-42df-8651-158e8071c30a</vt:lpwstr>
  </property>
  <property fmtid="{D5CDD505-2E9C-101B-9397-08002B2CF9AE}" pid="9" name="MSIP_Label_ea60d57e-af5b-4752-ac57-3e4f28ca11dc_ContentBits">
    <vt:lpwstr>0</vt:lpwstr>
  </property>
</Properties>
</file>