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
  </p:notesMasterIdLst>
  <p:sldIdLst>
    <p:sldId id="256" r:id="rId2"/>
    <p:sldId id="260" r:id="rId3"/>
    <p:sldId id="259" r:id="rId4"/>
    <p:sldId id="258" r:id="rId5"/>
    <p:sldId id="257" r:id="rId6"/>
    <p:sldId id="262" r:id="rId7"/>
    <p:sldId id="261" r:id="rId8"/>
    <p:sldId id="263" r:id="rId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p:scale>
          <a:sx n="75" d="100"/>
          <a:sy n="75" d="100"/>
        </p:scale>
        <p:origin x="974" y="19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1AFC220-E65E-42F6-86D3-BD5A70C197F8}" type="datetimeFigureOut">
              <a:rPr lang="en-US" smtClean="0"/>
              <a:t>7/18/2023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A73FC6A-82C1-4155-942B-4420A41140BF}" type="slidenum">
              <a:rPr lang="en-US" smtClean="0"/>
              <a:t>‹#›</a:t>
            </a:fld>
            <a:endParaRPr lang="en-US"/>
          </a:p>
        </p:txBody>
      </p:sp>
    </p:spTree>
    <p:extLst>
      <p:ext uri="{BB962C8B-B14F-4D97-AF65-F5344CB8AC3E}">
        <p14:creationId xmlns:p14="http://schemas.microsoft.com/office/powerpoint/2010/main" val="293087383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27B8AA-6976-78DF-22BD-D48D7F6431E1}"/>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434B48C-1D8D-E770-66C8-30B3206A7E3E}"/>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DEEC765-53C8-2A31-07FD-9EB404D4F92B}"/>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78E91AE6-4FD0-8808-2FE5-73FDF62E1BF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A9EF1-AB0D-151C-E6C9-F8C1D131ADB8}"/>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80007686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781468-5699-FADD-4D29-696D0570C4E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1E89734-121F-A757-0482-5017FB0EA6F1}"/>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E2016F8-2E05-42B9-B9A8-8E4F85C31F25}"/>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5F851018-BF38-16E8-A601-58EEC1D822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F3CB1EA-B1C4-AB0C-007F-E907372A3C8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3934209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6F0FC31-BCCC-92D4-678E-8D2A5FC738C1}"/>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BB82D2B-527C-29E7-751F-C35CFD3CF95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0DF3EBB-8C69-CC23-D673-BDF8FDB17EC9}"/>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F079B5EC-3513-4B66-64A3-A675409AEAE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5655E1B-5034-B1EB-2759-85B7125F13F5}"/>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2941570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E48D8B-352F-877D-3BA9-45B0DAF5DA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023230A-2045-2BA5-5349-77CBBAA1D228}"/>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851CDA-E735-0A1C-B120-9FBAD4366305}"/>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57C40B00-DFBC-38A7-6201-95B361EB8E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F3D2B7-77EA-32C8-9AFE-BAA190CBA68E}"/>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59526093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8BF5EC-D828-4CC2-60F0-4332E466C91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AF9854-89EC-12F9-17CD-A5D31EFF264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DA128DEA-744F-4A8F-6F3A-4CCC3CB9E1A2}"/>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CFD4D3BB-D0FD-C3E4-EF8D-9A2BFE59BC3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0B1E973-C7A4-39AD-3D25-6B22A143771D}"/>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5755795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9345A1-0FAB-87F9-53BA-794852B429D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3EC7A96-CC88-4B6D-2A6F-C7705485C1C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9DCF5C82-32E6-862F-AF23-6F28D635D96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DAB2A343-D767-19F3-4311-C8DCE0D1077C}"/>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6" name="Footer Placeholder 5">
            <a:extLst>
              <a:ext uri="{FF2B5EF4-FFF2-40B4-BE49-F238E27FC236}">
                <a16:creationId xmlns:a16="http://schemas.microsoft.com/office/drawing/2014/main" id="{A348AC0D-FA93-6823-A349-61D89BA4FAB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DD8A00D-E3F2-B552-7A29-388E3523A764}"/>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83203256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52AE72-E0A9-0E24-B496-AFAF06137ADE}"/>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8D538CD9-AA53-1CA7-1360-77CBE3EEAEC7}"/>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CD70946-B294-8108-C3FA-CAF653AF8F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DDAFD18-9D3F-9714-D855-23144B9066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19B85402-E514-6002-AA3A-053B3FE4DC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5A0F4B56-8035-A625-ADFE-987AF3480F08}"/>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8" name="Footer Placeholder 7">
            <a:extLst>
              <a:ext uri="{FF2B5EF4-FFF2-40B4-BE49-F238E27FC236}">
                <a16:creationId xmlns:a16="http://schemas.microsoft.com/office/drawing/2014/main" id="{925A3D27-88E7-0CA5-A657-D27888009C8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50560A7-34AB-10A4-3DBE-21289EF48331}"/>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6164335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FC7C33-F6F6-19E0-9610-A5C567F21EA9}"/>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4E0D2B78-FA95-4A19-31AF-DC3AF3C567F1}"/>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4" name="Footer Placeholder 3">
            <a:extLst>
              <a:ext uri="{FF2B5EF4-FFF2-40B4-BE49-F238E27FC236}">
                <a16:creationId xmlns:a16="http://schemas.microsoft.com/office/drawing/2014/main" id="{92588A89-C4BD-4E01-ACFC-F4FBB209340A}"/>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79E8C47-1A9A-1082-6B98-AF95AF1C6B97}"/>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3409430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5B2A4CD-CD16-1C51-4C19-E751328374C0}"/>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3" name="Footer Placeholder 2">
            <a:extLst>
              <a:ext uri="{FF2B5EF4-FFF2-40B4-BE49-F238E27FC236}">
                <a16:creationId xmlns:a16="http://schemas.microsoft.com/office/drawing/2014/main" id="{91845345-3922-AD60-0EE0-E866E4BAD63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B7B3A3FC-71DF-2495-91B9-4E84688B7D8F}"/>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256220752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340B5-E396-4D7F-D8D0-738315B04E82}"/>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E50F981-D83F-E9F0-E791-8F3A28B5DCF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84B5779-9E8C-3317-6DEE-65E5150747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06A01F90-C527-8EC5-77CB-F19E83E82ECD}"/>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6" name="Footer Placeholder 5">
            <a:extLst>
              <a:ext uri="{FF2B5EF4-FFF2-40B4-BE49-F238E27FC236}">
                <a16:creationId xmlns:a16="http://schemas.microsoft.com/office/drawing/2014/main" id="{B63A9011-81AF-A563-997E-4FE578D1D1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B922F6C-612B-9852-2864-813015B7E4AA}"/>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6833489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907FC5-1FD8-A7AA-66D5-39C3C8CEF61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402D634-3E4F-8CFE-6CC4-77E51186A9C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C80B1EFE-AFB6-6D12-5D8F-81B6064A242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0B9B986-0A21-EE95-E0BE-B574718BCCDA}"/>
              </a:ext>
            </a:extLst>
          </p:cNvPr>
          <p:cNvSpPr>
            <a:spLocks noGrp="1"/>
          </p:cNvSpPr>
          <p:nvPr>
            <p:ph type="dt" sz="half" idx="10"/>
          </p:nvPr>
        </p:nvSpPr>
        <p:spPr/>
        <p:txBody>
          <a:bodyPr/>
          <a:lstStyle/>
          <a:p>
            <a:fld id="{F7997D09-7DE5-489B-8D78-C93B7D0C26A6}" type="datetimeFigureOut">
              <a:rPr lang="en-US" smtClean="0"/>
              <a:t>7/18/2023</a:t>
            </a:fld>
            <a:endParaRPr lang="en-US"/>
          </a:p>
        </p:txBody>
      </p:sp>
      <p:sp>
        <p:nvSpPr>
          <p:cNvPr id="6" name="Footer Placeholder 5">
            <a:extLst>
              <a:ext uri="{FF2B5EF4-FFF2-40B4-BE49-F238E27FC236}">
                <a16:creationId xmlns:a16="http://schemas.microsoft.com/office/drawing/2014/main" id="{63EF845B-2750-CDC6-6DF3-5A3A10CBB2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2EB3396F-EAFF-06C4-6057-D8A0AF6B7A32}"/>
              </a:ext>
            </a:extLst>
          </p:cNvPr>
          <p:cNvSpPr>
            <a:spLocks noGrp="1"/>
          </p:cNvSpPr>
          <p:nvPr>
            <p:ph type="sldNum" sz="quarter" idx="12"/>
          </p:nvPr>
        </p:nvSpPr>
        <p:spPr/>
        <p:txBody>
          <a:bodyPr/>
          <a:lstStyle/>
          <a:p>
            <a:fld id="{EBF162AB-28C7-40C6-BAE6-6289A9E2C02C}" type="slidenum">
              <a:rPr lang="en-US" smtClean="0"/>
              <a:t>‹#›</a:t>
            </a:fld>
            <a:endParaRPr lang="en-US"/>
          </a:p>
        </p:txBody>
      </p:sp>
    </p:spTree>
    <p:extLst>
      <p:ext uri="{BB962C8B-B14F-4D97-AF65-F5344CB8AC3E}">
        <p14:creationId xmlns:p14="http://schemas.microsoft.com/office/powerpoint/2010/main" val="15701363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FED220B-1B93-A8DB-F05A-9F2161A18A0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77F08F29-55C4-F53D-7C91-9E26F386627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A384A6-3DCA-39DA-9142-46E0A02558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7997D09-7DE5-489B-8D78-C93B7D0C26A6}" type="datetimeFigureOut">
              <a:rPr lang="en-US" smtClean="0"/>
              <a:t>7/18/2023</a:t>
            </a:fld>
            <a:endParaRPr lang="en-US"/>
          </a:p>
        </p:txBody>
      </p:sp>
      <p:sp>
        <p:nvSpPr>
          <p:cNvPr id="5" name="Footer Placeholder 4">
            <a:extLst>
              <a:ext uri="{FF2B5EF4-FFF2-40B4-BE49-F238E27FC236}">
                <a16:creationId xmlns:a16="http://schemas.microsoft.com/office/drawing/2014/main" id="{56520D0A-E21E-7156-7456-11D01EFE176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E7FFD3BE-ACFE-4775-F4BC-2A0E6F06090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EBF162AB-28C7-40C6-BAE6-6289A9E2C02C}" type="slidenum">
              <a:rPr lang="en-US" smtClean="0"/>
              <a:t>‹#›</a:t>
            </a:fld>
            <a:endParaRPr lang="en-US"/>
          </a:p>
        </p:txBody>
      </p:sp>
    </p:spTree>
    <p:extLst>
      <p:ext uri="{BB962C8B-B14F-4D97-AF65-F5344CB8AC3E}">
        <p14:creationId xmlns:p14="http://schemas.microsoft.com/office/powerpoint/2010/main" val="4281678607"/>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1.xml"/><Relationship Id="rId5" Type="http://schemas.openxmlformats.org/officeDocument/2006/relationships/image" Target="../media/image4.svg"/><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hyperlink" Target="https://docs.snowflake.com/en/sql-reference/sql-all.html" TargetMode="External"/><Relationship Id="rId1" Type="http://schemas.openxmlformats.org/officeDocument/2006/relationships/slideLayout" Target="../slideLayouts/slideLayout1.xml"/><Relationship Id="rId4" Type="http://schemas.openxmlformats.org/officeDocument/2006/relationships/image" Target="../media/image6.sv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321615" y="178955"/>
            <a:ext cx="5269584" cy="400110"/>
          </a:xfrm>
          <a:prstGeom prst="rect">
            <a:avLst/>
          </a:prstGeom>
          <a:noFill/>
        </p:spPr>
        <p:txBody>
          <a:bodyPr wrap="square" rtlCol="0">
            <a:spAutoFit/>
          </a:bodyPr>
          <a:lstStyle/>
          <a:p>
            <a:r>
              <a:rPr lang="en-US" sz="2000" u="sng" dirty="0"/>
              <a:t>Snowflake Architecture</a:t>
            </a:r>
          </a:p>
        </p:txBody>
      </p:sp>
      <p:sp>
        <p:nvSpPr>
          <p:cNvPr id="2" name="Rectangle: Rounded Corners 1">
            <a:extLst>
              <a:ext uri="{FF2B5EF4-FFF2-40B4-BE49-F238E27FC236}">
                <a16:creationId xmlns:a16="http://schemas.microsoft.com/office/drawing/2014/main" id="{217DEA77-E3C8-FFDA-FB04-4039181DA18F}"/>
              </a:ext>
            </a:extLst>
          </p:cNvPr>
          <p:cNvSpPr/>
          <p:nvPr/>
        </p:nvSpPr>
        <p:spPr>
          <a:xfrm>
            <a:off x="414779" y="775346"/>
            <a:ext cx="6994689" cy="1885361"/>
          </a:xfrm>
          <a:prstGeom prst="round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Rounded Corners 4">
            <a:extLst>
              <a:ext uri="{FF2B5EF4-FFF2-40B4-BE49-F238E27FC236}">
                <a16:creationId xmlns:a16="http://schemas.microsoft.com/office/drawing/2014/main" id="{01327B4E-712D-E07D-68E1-47BE58E90138}"/>
              </a:ext>
            </a:extLst>
          </p:cNvPr>
          <p:cNvSpPr/>
          <p:nvPr/>
        </p:nvSpPr>
        <p:spPr>
          <a:xfrm>
            <a:off x="414779" y="2810758"/>
            <a:ext cx="6994689" cy="1885361"/>
          </a:xfrm>
          <a:prstGeom prst="round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Rounded Corners 5">
            <a:extLst>
              <a:ext uri="{FF2B5EF4-FFF2-40B4-BE49-F238E27FC236}">
                <a16:creationId xmlns:a16="http://schemas.microsoft.com/office/drawing/2014/main" id="{7E3AA87F-621D-1AF7-FD19-937358B97DA7}"/>
              </a:ext>
            </a:extLst>
          </p:cNvPr>
          <p:cNvSpPr/>
          <p:nvPr/>
        </p:nvSpPr>
        <p:spPr>
          <a:xfrm>
            <a:off x="414779" y="4872614"/>
            <a:ext cx="6994689" cy="1885361"/>
          </a:xfrm>
          <a:prstGeom prst="roundRect">
            <a:avLst/>
          </a:prstGeom>
          <a:solidFill>
            <a:schemeClr val="tx1">
              <a:lumMod val="50000"/>
            </a:schemeClr>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DC2DE582-5B46-B094-EEC6-79E3CFB4385A}"/>
              </a:ext>
            </a:extLst>
          </p:cNvPr>
          <p:cNvSpPr/>
          <p:nvPr/>
        </p:nvSpPr>
        <p:spPr>
          <a:xfrm>
            <a:off x="2378131" y="778925"/>
            <a:ext cx="4751108" cy="705440"/>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a:solidFill>
                  <a:schemeClr val="bg1"/>
                </a:solidFill>
              </a:rPr>
              <a:t>Authentication &amp; Access Control</a:t>
            </a:r>
          </a:p>
        </p:txBody>
      </p:sp>
      <p:sp>
        <p:nvSpPr>
          <p:cNvPr id="8" name="Rectangle 7">
            <a:extLst>
              <a:ext uri="{FF2B5EF4-FFF2-40B4-BE49-F238E27FC236}">
                <a16:creationId xmlns:a16="http://schemas.microsoft.com/office/drawing/2014/main" id="{E818B498-6B68-7B38-F076-9E99EC165FC3}"/>
              </a:ext>
            </a:extLst>
          </p:cNvPr>
          <p:cNvSpPr/>
          <p:nvPr/>
        </p:nvSpPr>
        <p:spPr>
          <a:xfrm>
            <a:off x="2496925" y="1830759"/>
            <a:ext cx="1105292" cy="603316"/>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Infrastructure Manager</a:t>
            </a:r>
          </a:p>
        </p:txBody>
      </p:sp>
      <p:sp>
        <p:nvSpPr>
          <p:cNvPr id="13" name="Rectangle 12">
            <a:extLst>
              <a:ext uri="{FF2B5EF4-FFF2-40B4-BE49-F238E27FC236}">
                <a16:creationId xmlns:a16="http://schemas.microsoft.com/office/drawing/2014/main" id="{91116AA2-93B9-007F-1C0E-8A38BBEF9201}"/>
              </a:ext>
            </a:extLst>
          </p:cNvPr>
          <p:cNvSpPr/>
          <p:nvPr/>
        </p:nvSpPr>
        <p:spPr>
          <a:xfrm>
            <a:off x="3714381" y="1843981"/>
            <a:ext cx="1105292" cy="603316"/>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Optimizer</a:t>
            </a:r>
          </a:p>
        </p:txBody>
      </p:sp>
      <p:sp>
        <p:nvSpPr>
          <p:cNvPr id="14" name="Rectangle 13">
            <a:extLst>
              <a:ext uri="{FF2B5EF4-FFF2-40B4-BE49-F238E27FC236}">
                <a16:creationId xmlns:a16="http://schemas.microsoft.com/office/drawing/2014/main" id="{4C7D4E86-4C53-30BC-B9B3-0FF5B07503BE}"/>
              </a:ext>
            </a:extLst>
          </p:cNvPr>
          <p:cNvSpPr/>
          <p:nvPr/>
        </p:nvSpPr>
        <p:spPr>
          <a:xfrm>
            <a:off x="4931837" y="1843981"/>
            <a:ext cx="1105292" cy="603316"/>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Metadata Manager</a:t>
            </a:r>
          </a:p>
        </p:txBody>
      </p:sp>
      <p:sp>
        <p:nvSpPr>
          <p:cNvPr id="15" name="Rectangle 14">
            <a:extLst>
              <a:ext uri="{FF2B5EF4-FFF2-40B4-BE49-F238E27FC236}">
                <a16:creationId xmlns:a16="http://schemas.microsoft.com/office/drawing/2014/main" id="{E2A11893-A1D8-C80A-9D46-7660B1620FCF}"/>
              </a:ext>
            </a:extLst>
          </p:cNvPr>
          <p:cNvSpPr/>
          <p:nvPr/>
        </p:nvSpPr>
        <p:spPr>
          <a:xfrm>
            <a:off x="6149293" y="1843981"/>
            <a:ext cx="1105292" cy="603316"/>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chemeClr val="bg1"/>
                </a:solidFill>
              </a:rPr>
              <a:t>Security</a:t>
            </a:r>
          </a:p>
        </p:txBody>
      </p:sp>
      <p:sp>
        <p:nvSpPr>
          <p:cNvPr id="16" name="TextBox 15">
            <a:extLst>
              <a:ext uri="{FF2B5EF4-FFF2-40B4-BE49-F238E27FC236}">
                <a16:creationId xmlns:a16="http://schemas.microsoft.com/office/drawing/2014/main" id="{2252DEE5-138D-AB51-6D66-BE6CA9C4828C}"/>
              </a:ext>
            </a:extLst>
          </p:cNvPr>
          <p:cNvSpPr txBox="1"/>
          <p:nvPr/>
        </p:nvSpPr>
        <p:spPr>
          <a:xfrm>
            <a:off x="773736" y="1307539"/>
            <a:ext cx="787138" cy="523220"/>
          </a:xfrm>
          <a:prstGeom prst="rect">
            <a:avLst/>
          </a:prstGeom>
          <a:noFill/>
        </p:spPr>
        <p:txBody>
          <a:bodyPr wrap="square" rtlCol="0">
            <a:spAutoFit/>
          </a:bodyPr>
          <a:lstStyle/>
          <a:p>
            <a:r>
              <a:rPr lang="en-US" sz="1400" dirty="0">
                <a:solidFill>
                  <a:schemeClr val="bg1"/>
                </a:solidFill>
              </a:rPr>
              <a:t>Cloud Services</a:t>
            </a:r>
          </a:p>
        </p:txBody>
      </p:sp>
      <p:sp>
        <p:nvSpPr>
          <p:cNvPr id="17" name="TextBox 16">
            <a:extLst>
              <a:ext uri="{FF2B5EF4-FFF2-40B4-BE49-F238E27FC236}">
                <a16:creationId xmlns:a16="http://schemas.microsoft.com/office/drawing/2014/main" id="{092B3F8F-57A0-ED2F-D4B2-4752058BBF88}"/>
              </a:ext>
            </a:extLst>
          </p:cNvPr>
          <p:cNvSpPr txBox="1"/>
          <p:nvPr/>
        </p:nvSpPr>
        <p:spPr>
          <a:xfrm>
            <a:off x="773736" y="3491828"/>
            <a:ext cx="979650" cy="523220"/>
          </a:xfrm>
          <a:prstGeom prst="rect">
            <a:avLst/>
          </a:prstGeom>
          <a:noFill/>
        </p:spPr>
        <p:txBody>
          <a:bodyPr wrap="square" rtlCol="0">
            <a:spAutoFit/>
          </a:bodyPr>
          <a:lstStyle/>
          <a:p>
            <a:r>
              <a:rPr lang="en-US" sz="1400" dirty="0">
                <a:solidFill>
                  <a:schemeClr val="bg1"/>
                </a:solidFill>
              </a:rPr>
              <a:t>Query </a:t>
            </a:r>
            <a:br>
              <a:rPr lang="en-US" sz="1400" dirty="0">
                <a:solidFill>
                  <a:schemeClr val="bg1"/>
                </a:solidFill>
              </a:rPr>
            </a:br>
            <a:r>
              <a:rPr lang="en-US" sz="1400" dirty="0">
                <a:solidFill>
                  <a:schemeClr val="bg1"/>
                </a:solidFill>
              </a:rPr>
              <a:t>Processing</a:t>
            </a:r>
          </a:p>
        </p:txBody>
      </p:sp>
      <p:sp>
        <p:nvSpPr>
          <p:cNvPr id="19" name="Rectangle 18">
            <a:extLst>
              <a:ext uri="{FF2B5EF4-FFF2-40B4-BE49-F238E27FC236}">
                <a16:creationId xmlns:a16="http://schemas.microsoft.com/office/drawing/2014/main" id="{3576230A-8B80-4118-8E04-D3EFA50588B4}"/>
              </a:ext>
            </a:extLst>
          </p:cNvPr>
          <p:cNvSpPr/>
          <p:nvPr/>
        </p:nvSpPr>
        <p:spPr>
          <a:xfrm>
            <a:off x="2956407" y="3203320"/>
            <a:ext cx="1594308" cy="985904"/>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Virtual </a:t>
            </a:r>
            <a:br>
              <a:rPr lang="en-US" sz="1200" dirty="0">
                <a:solidFill>
                  <a:schemeClr val="bg1"/>
                </a:solidFill>
              </a:rPr>
            </a:br>
            <a:r>
              <a:rPr lang="en-US" sz="1200" dirty="0">
                <a:solidFill>
                  <a:schemeClr val="bg1"/>
                </a:solidFill>
              </a:rPr>
              <a:t>Warehouse</a:t>
            </a:r>
          </a:p>
        </p:txBody>
      </p:sp>
      <p:pic>
        <p:nvPicPr>
          <p:cNvPr id="21" name="Graphic 20" descr="Single gear with solid fill">
            <a:extLst>
              <a:ext uri="{FF2B5EF4-FFF2-40B4-BE49-F238E27FC236}">
                <a16:creationId xmlns:a16="http://schemas.microsoft.com/office/drawing/2014/main" id="{EE39E328-5E17-2144-D1D6-4290CF5E997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833653" y="3306789"/>
            <a:ext cx="281625" cy="281625"/>
          </a:xfrm>
          <a:prstGeom prst="rect">
            <a:avLst/>
          </a:prstGeom>
        </p:spPr>
      </p:pic>
      <p:pic>
        <p:nvPicPr>
          <p:cNvPr id="22" name="Graphic 21" descr="Single gear with solid fill">
            <a:extLst>
              <a:ext uri="{FF2B5EF4-FFF2-40B4-BE49-F238E27FC236}">
                <a16:creationId xmlns:a16="http://schemas.microsoft.com/office/drawing/2014/main" id="{253120D9-8387-B574-E8EA-EFD48D33813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4048812" y="3344223"/>
            <a:ext cx="281625" cy="281625"/>
          </a:xfrm>
          <a:prstGeom prst="rect">
            <a:avLst/>
          </a:prstGeom>
        </p:spPr>
      </p:pic>
      <p:pic>
        <p:nvPicPr>
          <p:cNvPr id="23" name="Graphic 22" descr="Single gear with solid fill">
            <a:extLst>
              <a:ext uri="{FF2B5EF4-FFF2-40B4-BE49-F238E27FC236}">
                <a16:creationId xmlns:a16="http://schemas.microsoft.com/office/drawing/2014/main" id="{F76758D3-1C7A-4509-C9C0-BF648A64997F}"/>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3932154" y="3535849"/>
            <a:ext cx="281625" cy="281625"/>
          </a:xfrm>
          <a:prstGeom prst="rect">
            <a:avLst/>
          </a:prstGeom>
        </p:spPr>
      </p:pic>
      <p:sp>
        <p:nvSpPr>
          <p:cNvPr id="24" name="Rectangle 23">
            <a:extLst>
              <a:ext uri="{FF2B5EF4-FFF2-40B4-BE49-F238E27FC236}">
                <a16:creationId xmlns:a16="http://schemas.microsoft.com/office/drawing/2014/main" id="{4D144222-1BEB-6DC5-1409-F09CBCAD2C63}"/>
              </a:ext>
            </a:extLst>
          </p:cNvPr>
          <p:cNvSpPr/>
          <p:nvPr/>
        </p:nvSpPr>
        <p:spPr>
          <a:xfrm>
            <a:off x="5246236" y="3203320"/>
            <a:ext cx="1594308" cy="985904"/>
          </a:xfrm>
          <a:prstGeom prst="rect">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200" dirty="0">
                <a:solidFill>
                  <a:schemeClr val="bg1"/>
                </a:solidFill>
              </a:rPr>
              <a:t>Virtual </a:t>
            </a:r>
            <a:br>
              <a:rPr lang="en-US" sz="1200" dirty="0">
                <a:solidFill>
                  <a:schemeClr val="bg1"/>
                </a:solidFill>
              </a:rPr>
            </a:br>
            <a:r>
              <a:rPr lang="en-US" sz="1200" dirty="0">
                <a:solidFill>
                  <a:schemeClr val="bg1"/>
                </a:solidFill>
              </a:rPr>
              <a:t>Warehouse</a:t>
            </a:r>
          </a:p>
        </p:txBody>
      </p:sp>
      <p:pic>
        <p:nvPicPr>
          <p:cNvPr id="25" name="Graphic 24" descr="Single gear with solid fill">
            <a:extLst>
              <a:ext uri="{FF2B5EF4-FFF2-40B4-BE49-F238E27FC236}">
                <a16:creationId xmlns:a16="http://schemas.microsoft.com/office/drawing/2014/main" id="{1D443AF8-C051-A5D3-7BDE-B206855ADE62}"/>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233909" y="3288187"/>
            <a:ext cx="281625" cy="281625"/>
          </a:xfrm>
          <a:prstGeom prst="rect">
            <a:avLst/>
          </a:prstGeom>
        </p:spPr>
      </p:pic>
      <p:pic>
        <p:nvPicPr>
          <p:cNvPr id="26" name="Graphic 25" descr="Single gear with solid fill">
            <a:extLst>
              <a:ext uri="{FF2B5EF4-FFF2-40B4-BE49-F238E27FC236}">
                <a16:creationId xmlns:a16="http://schemas.microsoft.com/office/drawing/2014/main" id="{65560F24-3D6C-26AE-D753-68DF6A310ADA}"/>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6396413" y="3444193"/>
            <a:ext cx="281625" cy="281625"/>
          </a:xfrm>
          <a:prstGeom prst="rect">
            <a:avLst/>
          </a:prstGeom>
        </p:spPr>
      </p:pic>
      <p:sp>
        <p:nvSpPr>
          <p:cNvPr id="27" name="TextBox 26">
            <a:extLst>
              <a:ext uri="{FF2B5EF4-FFF2-40B4-BE49-F238E27FC236}">
                <a16:creationId xmlns:a16="http://schemas.microsoft.com/office/drawing/2014/main" id="{B1EA083F-2DC8-562D-0385-85D9E4DD78CB}"/>
              </a:ext>
            </a:extLst>
          </p:cNvPr>
          <p:cNvSpPr txBox="1"/>
          <p:nvPr/>
        </p:nvSpPr>
        <p:spPr>
          <a:xfrm>
            <a:off x="773736" y="5703735"/>
            <a:ext cx="979650" cy="523220"/>
          </a:xfrm>
          <a:prstGeom prst="rect">
            <a:avLst/>
          </a:prstGeom>
          <a:noFill/>
        </p:spPr>
        <p:txBody>
          <a:bodyPr wrap="square" rtlCol="0">
            <a:spAutoFit/>
          </a:bodyPr>
          <a:lstStyle/>
          <a:p>
            <a:r>
              <a:rPr lang="en-US" sz="1400" dirty="0">
                <a:solidFill>
                  <a:schemeClr val="bg1"/>
                </a:solidFill>
              </a:rPr>
              <a:t>Database Storage</a:t>
            </a:r>
          </a:p>
        </p:txBody>
      </p:sp>
      <p:pic>
        <p:nvPicPr>
          <p:cNvPr id="29" name="Graphic 28" descr="Database with solid fill">
            <a:extLst>
              <a:ext uri="{FF2B5EF4-FFF2-40B4-BE49-F238E27FC236}">
                <a16:creationId xmlns:a16="http://schemas.microsoft.com/office/drawing/2014/main" id="{56DFCB54-E842-A270-6CFA-3222C1729A02}"/>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956407" y="5300836"/>
            <a:ext cx="914400" cy="914400"/>
          </a:xfrm>
          <a:prstGeom prst="rect">
            <a:avLst/>
          </a:prstGeom>
        </p:spPr>
      </p:pic>
      <p:pic>
        <p:nvPicPr>
          <p:cNvPr id="31" name="Graphic 30" descr="Database with solid fill">
            <a:extLst>
              <a:ext uri="{FF2B5EF4-FFF2-40B4-BE49-F238E27FC236}">
                <a16:creationId xmlns:a16="http://schemas.microsoft.com/office/drawing/2014/main" id="{D99D7588-A4C4-DC4E-A40A-C26201E531FA}"/>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3870807" y="5312555"/>
            <a:ext cx="914400" cy="914400"/>
          </a:xfrm>
          <a:prstGeom prst="rect">
            <a:avLst/>
          </a:prstGeom>
        </p:spPr>
      </p:pic>
      <p:pic>
        <p:nvPicPr>
          <p:cNvPr id="32" name="Graphic 31" descr="Database with solid fill">
            <a:extLst>
              <a:ext uri="{FF2B5EF4-FFF2-40B4-BE49-F238E27FC236}">
                <a16:creationId xmlns:a16="http://schemas.microsoft.com/office/drawing/2014/main" id="{B56B8D92-D933-C5E3-C186-7A0FB0B11649}"/>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4785207" y="5571241"/>
            <a:ext cx="786034" cy="655714"/>
          </a:xfrm>
          <a:prstGeom prst="rect">
            <a:avLst/>
          </a:prstGeom>
        </p:spPr>
      </p:pic>
      <p:sp>
        <p:nvSpPr>
          <p:cNvPr id="33" name="TextBox 32">
            <a:extLst>
              <a:ext uri="{FF2B5EF4-FFF2-40B4-BE49-F238E27FC236}">
                <a16:creationId xmlns:a16="http://schemas.microsoft.com/office/drawing/2014/main" id="{02163423-4584-BBB1-B849-E85420234751}"/>
              </a:ext>
            </a:extLst>
          </p:cNvPr>
          <p:cNvSpPr txBox="1"/>
          <p:nvPr/>
        </p:nvSpPr>
        <p:spPr>
          <a:xfrm>
            <a:off x="7975076" y="4949072"/>
            <a:ext cx="4006392" cy="1600438"/>
          </a:xfrm>
          <a:prstGeom prst="rect">
            <a:avLst/>
          </a:prstGeom>
          <a:noFill/>
        </p:spPr>
        <p:txBody>
          <a:bodyPr wrap="square" rtlCol="0">
            <a:spAutoFit/>
          </a:bodyPr>
          <a:lstStyle/>
          <a:p>
            <a:r>
              <a:rPr lang="en-US" sz="1400" b="0" i="0" dirty="0">
                <a:solidFill>
                  <a:srgbClr val="D1D5DB"/>
                </a:solidFill>
                <a:effectLst/>
                <a:latin typeface="Söhne"/>
              </a:rPr>
              <a:t>Snowflake's storage layer is responsible for storing all data in a highly efficient and compressed manner. It uses a unique data storage format called Micro-partitions, which are immutable and contain a small amount of data. This enables efficient data retrieval and minimizes the amount of data accessed during queries.</a:t>
            </a:r>
            <a:endParaRPr lang="en-US" sz="1400" dirty="0"/>
          </a:p>
        </p:txBody>
      </p:sp>
      <p:sp>
        <p:nvSpPr>
          <p:cNvPr id="34" name="TextBox 33">
            <a:extLst>
              <a:ext uri="{FF2B5EF4-FFF2-40B4-BE49-F238E27FC236}">
                <a16:creationId xmlns:a16="http://schemas.microsoft.com/office/drawing/2014/main" id="{D01CCF1C-A2C0-FA19-5552-6617EDE8EF08}"/>
              </a:ext>
            </a:extLst>
          </p:cNvPr>
          <p:cNvSpPr txBox="1"/>
          <p:nvPr/>
        </p:nvSpPr>
        <p:spPr>
          <a:xfrm>
            <a:off x="7975076" y="2953219"/>
            <a:ext cx="4006392" cy="1600438"/>
          </a:xfrm>
          <a:prstGeom prst="rect">
            <a:avLst/>
          </a:prstGeom>
          <a:noFill/>
        </p:spPr>
        <p:txBody>
          <a:bodyPr wrap="square" rtlCol="0">
            <a:spAutoFit/>
          </a:bodyPr>
          <a:lstStyle/>
          <a:p>
            <a:r>
              <a:rPr lang="en-US" sz="1400" b="0" i="0" dirty="0">
                <a:solidFill>
                  <a:srgbClr val="D1D5DB"/>
                </a:solidFill>
                <a:effectLst/>
                <a:latin typeface="Söhne"/>
              </a:rPr>
              <a:t>The compute layer in Snowflake handles all the processing power required for executing queries and performing data transformations. It operates independently of the storage layer and can scale dynamically based on the workload demands. This separation allows users to scale compute resources up or down without impacting the underlying data.</a:t>
            </a:r>
            <a:endParaRPr lang="en-US" sz="1400" dirty="0"/>
          </a:p>
        </p:txBody>
      </p:sp>
      <p:sp>
        <p:nvSpPr>
          <p:cNvPr id="35" name="TextBox 34">
            <a:extLst>
              <a:ext uri="{FF2B5EF4-FFF2-40B4-BE49-F238E27FC236}">
                <a16:creationId xmlns:a16="http://schemas.microsoft.com/office/drawing/2014/main" id="{6FA08008-7415-C700-2D5B-F3BE4C8A78B6}"/>
              </a:ext>
            </a:extLst>
          </p:cNvPr>
          <p:cNvSpPr txBox="1"/>
          <p:nvPr/>
        </p:nvSpPr>
        <p:spPr>
          <a:xfrm>
            <a:off x="7975076" y="922818"/>
            <a:ext cx="4006392" cy="1815882"/>
          </a:xfrm>
          <a:prstGeom prst="rect">
            <a:avLst/>
          </a:prstGeom>
          <a:noFill/>
        </p:spPr>
        <p:txBody>
          <a:bodyPr wrap="square" rtlCol="0">
            <a:spAutoFit/>
          </a:bodyPr>
          <a:lstStyle/>
          <a:p>
            <a:r>
              <a:rPr lang="en-US" sz="1400" b="0" i="0" dirty="0">
                <a:solidFill>
                  <a:srgbClr val="D1D5DB"/>
                </a:solidFill>
                <a:effectLst/>
                <a:latin typeface="Söhne"/>
              </a:rPr>
              <a:t>The Cloud services layer provides the necessary management and coordination for Snowflake's overall functionality. It includes various services such as query optimization, metadata management, access control, security, and resource management. These services ensure the efficient execution of queries, data governance, and security of the Snowflake environment.</a:t>
            </a:r>
            <a:endParaRPr lang="en-US" sz="1400" dirty="0"/>
          </a:p>
        </p:txBody>
      </p:sp>
    </p:spTree>
    <p:extLst>
      <p:ext uri="{BB962C8B-B14F-4D97-AF65-F5344CB8AC3E}">
        <p14:creationId xmlns:p14="http://schemas.microsoft.com/office/powerpoint/2010/main" val="34261639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400110"/>
          </a:xfrm>
          <a:prstGeom prst="rect">
            <a:avLst/>
          </a:prstGeom>
          <a:noFill/>
        </p:spPr>
        <p:txBody>
          <a:bodyPr wrap="square" rtlCol="0">
            <a:spAutoFit/>
          </a:bodyPr>
          <a:lstStyle/>
          <a:p>
            <a:r>
              <a:rPr lang="en-US" sz="2000" u="sng" dirty="0"/>
              <a:t>Snowflake DDL - </a:t>
            </a:r>
          </a:p>
        </p:txBody>
      </p:sp>
      <p:sp>
        <p:nvSpPr>
          <p:cNvPr id="2" name="TextBox 1">
            <a:extLst>
              <a:ext uri="{FF2B5EF4-FFF2-40B4-BE49-F238E27FC236}">
                <a16:creationId xmlns:a16="http://schemas.microsoft.com/office/drawing/2014/main" id="{DAF2C502-8D02-4613-0245-496DD69053B1}"/>
              </a:ext>
            </a:extLst>
          </p:cNvPr>
          <p:cNvSpPr txBox="1"/>
          <p:nvPr/>
        </p:nvSpPr>
        <p:spPr>
          <a:xfrm>
            <a:off x="414779" y="830076"/>
            <a:ext cx="5596379" cy="5047536"/>
          </a:xfrm>
          <a:prstGeom prst="rect">
            <a:avLst/>
          </a:prstGeom>
          <a:noFill/>
        </p:spPr>
        <p:txBody>
          <a:bodyPr wrap="square" rtlCol="0">
            <a:spAutoFit/>
          </a:bodyPr>
          <a:lstStyle/>
          <a:p>
            <a:r>
              <a:rPr lang="en-US" sz="1400" dirty="0"/>
              <a:t>DDL commands are used to create, manipulate, and modify objects in Snowflake, such as users, virtual warehouses, databases, schemas, tables, views, columns, functions, and stored procedures.</a:t>
            </a:r>
          </a:p>
          <a:p>
            <a:endParaRPr lang="en-US" sz="1400" dirty="0"/>
          </a:p>
          <a:p>
            <a:r>
              <a:rPr lang="en-US" sz="1400" dirty="0"/>
              <a:t>They are also used to perform many account-level and session operations, such as setting parameters, initializing variables, and initiating transactions.</a:t>
            </a:r>
          </a:p>
          <a:p>
            <a:endParaRPr lang="en-US" sz="1400" dirty="0"/>
          </a:p>
          <a:p>
            <a:r>
              <a:rPr lang="en-US" sz="1400" dirty="0"/>
              <a:t>The following commands serve as the base for all DDL commands:</a:t>
            </a:r>
          </a:p>
          <a:p>
            <a:endParaRPr lang="en-US" sz="1400" dirty="0"/>
          </a:p>
          <a:p>
            <a:pPr marL="285750" indent="-285750">
              <a:buFont typeface="Arial" panose="020B0604020202020204" pitchFamily="34" charset="0"/>
              <a:buChar char="•"/>
            </a:pPr>
            <a:r>
              <a:rPr lang="en-US" sz="1400" dirty="0"/>
              <a:t>ALTER &lt;object&gt;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COMMENT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CREATE &lt;object&gt;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DESCRIBE &lt;object&gt;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DROP &lt;object&gt;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SHOW &lt;objects&gt;</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USE &lt;object&gt;</a:t>
            </a:r>
          </a:p>
        </p:txBody>
      </p:sp>
      <p:sp>
        <p:nvSpPr>
          <p:cNvPr id="3" name="Speech Bubble: Oval 2">
            <a:extLst>
              <a:ext uri="{FF2B5EF4-FFF2-40B4-BE49-F238E27FC236}">
                <a16:creationId xmlns:a16="http://schemas.microsoft.com/office/drawing/2014/main" id="{5400FF17-4897-4FE4-90FC-D3E2C04FBB19}"/>
              </a:ext>
            </a:extLst>
          </p:cNvPr>
          <p:cNvSpPr/>
          <p:nvPr/>
        </p:nvSpPr>
        <p:spPr>
          <a:xfrm>
            <a:off x="5907467" y="3667028"/>
            <a:ext cx="4603420" cy="3073138"/>
          </a:xfrm>
          <a:prstGeom prst="wedgeEllipseCallout">
            <a:avLst>
              <a:gd name="adj1" fmla="val -130343"/>
              <a:gd name="adj2" fmla="val -25537"/>
            </a:avLst>
          </a:prstGeom>
          <a:solidFill>
            <a:schemeClr val="tx1">
              <a:lumMod val="50000"/>
            </a:schemeClr>
          </a:solidFill>
          <a:ln w="190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1400" b="0" i="0" dirty="0">
                <a:solidFill>
                  <a:srgbClr val="2C2F34"/>
                </a:solidFill>
                <a:effectLst/>
                <a:latin typeface="Inter"/>
              </a:rPr>
              <a:t>Each command takes an </a:t>
            </a:r>
            <a:r>
              <a:rPr lang="en-US" sz="1400" b="0" i="1" dirty="0">
                <a:solidFill>
                  <a:srgbClr val="2C2F34"/>
                </a:solidFill>
                <a:effectLst/>
                <a:latin typeface="Inter"/>
              </a:rPr>
              <a:t>object type</a:t>
            </a:r>
            <a:r>
              <a:rPr lang="en-US" sz="1400" b="0" i="0" dirty="0">
                <a:solidFill>
                  <a:srgbClr val="2C2F34"/>
                </a:solidFill>
                <a:effectLst/>
                <a:latin typeface="Inter"/>
              </a:rPr>
              <a:t> and </a:t>
            </a:r>
            <a:r>
              <a:rPr lang="en-US" sz="1400" b="0" i="1" dirty="0">
                <a:solidFill>
                  <a:srgbClr val="2C2F34"/>
                </a:solidFill>
                <a:effectLst/>
                <a:latin typeface="Inter"/>
              </a:rPr>
              <a:t>identifier</a:t>
            </a:r>
            <a:r>
              <a:rPr lang="en-US" sz="1400" b="0" i="0" dirty="0">
                <a:solidFill>
                  <a:srgbClr val="2C2F34"/>
                </a:solidFill>
                <a:effectLst/>
                <a:latin typeface="Inter"/>
              </a:rPr>
              <a:t>, as well as additional parameters and options. The descriptions for the </a:t>
            </a:r>
            <a:r>
              <a:rPr lang="en-US" sz="1400" b="0" i="0" dirty="0">
                <a:effectLst/>
                <a:latin typeface="Inter"/>
                <a:hlinkClick r:id="rId2"/>
              </a:rPr>
              <a:t>individual commands</a:t>
            </a:r>
            <a:r>
              <a:rPr lang="en-US" sz="1400" b="0" i="0" dirty="0">
                <a:solidFill>
                  <a:srgbClr val="2C2F34"/>
                </a:solidFill>
                <a:effectLst/>
                <a:latin typeface="Inter"/>
              </a:rPr>
              <a:t> provide the syntax and full list of parameters that can be specified for each command. The descriptions also provide detailed usage notes and examples.</a:t>
            </a:r>
            <a:endParaRPr lang="en-US" sz="1400" dirty="0"/>
          </a:p>
        </p:txBody>
      </p:sp>
      <p:pic>
        <p:nvPicPr>
          <p:cNvPr id="6" name="Graphic 5" descr="Clipboard with solid fill">
            <a:extLst>
              <a:ext uri="{FF2B5EF4-FFF2-40B4-BE49-F238E27FC236}">
                <a16:creationId xmlns:a16="http://schemas.microsoft.com/office/drawing/2014/main" id="{D4AAB5AF-C32E-3A29-7F74-F2295A92E2C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8804271" y="1012549"/>
            <a:ext cx="824002" cy="824002"/>
          </a:xfrm>
          <a:prstGeom prst="rect">
            <a:avLst/>
          </a:prstGeom>
        </p:spPr>
      </p:pic>
      <p:sp>
        <p:nvSpPr>
          <p:cNvPr id="7" name="TextBox 6">
            <a:extLst>
              <a:ext uri="{FF2B5EF4-FFF2-40B4-BE49-F238E27FC236}">
                <a16:creationId xmlns:a16="http://schemas.microsoft.com/office/drawing/2014/main" id="{14E7BE2E-ADC5-1BFB-6D37-79AA5FEBB2D1}"/>
              </a:ext>
            </a:extLst>
          </p:cNvPr>
          <p:cNvSpPr txBox="1"/>
          <p:nvPr/>
        </p:nvSpPr>
        <p:spPr>
          <a:xfrm>
            <a:off x="9524578" y="1270661"/>
            <a:ext cx="3120272" cy="307777"/>
          </a:xfrm>
          <a:prstGeom prst="rect">
            <a:avLst/>
          </a:prstGeom>
          <a:noFill/>
        </p:spPr>
        <p:txBody>
          <a:bodyPr wrap="square" rtlCol="0">
            <a:spAutoFit/>
          </a:bodyPr>
          <a:lstStyle/>
          <a:p>
            <a:r>
              <a:rPr lang="en-US" sz="1400" dirty="0"/>
              <a:t>Refer Session2-DDL for examples</a:t>
            </a:r>
          </a:p>
        </p:txBody>
      </p:sp>
    </p:spTree>
    <p:extLst>
      <p:ext uri="{BB962C8B-B14F-4D97-AF65-F5344CB8AC3E}">
        <p14:creationId xmlns:p14="http://schemas.microsoft.com/office/powerpoint/2010/main" val="6187381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400110"/>
          </a:xfrm>
          <a:prstGeom prst="rect">
            <a:avLst/>
          </a:prstGeom>
          <a:noFill/>
        </p:spPr>
        <p:txBody>
          <a:bodyPr wrap="square" rtlCol="0">
            <a:spAutoFit/>
          </a:bodyPr>
          <a:lstStyle/>
          <a:p>
            <a:r>
              <a:rPr lang="en-US" sz="2000" u="sng" dirty="0"/>
              <a:t>Working with Roles:</a:t>
            </a:r>
          </a:p>
        </p:txBody>
      </p:sp>
      <p:sp>
        <p:nvSpPr>
          <p:cNvPr id="2" name="TextBox 1">
            <a:extLst>
              <a:ext uri="{FF2B5EF4-FFF2-40B4-BE49-F238E27FC236}">
                <a16:creationId xmlns:a16="http://schemas.microsoft.com/office/drawing/2014/main" id="{13D1B2AB-7167-ABE7-D0A7-D1B8F81DEBC9}"/>
              </a:ext>
            </a:extLst>
          </p:cNvPr>
          <p:cNvSpPr txBox="1"/>
          <p:nvPr/>
        </p:nvSpPr>
        <p:spPr>
          <a:xfrm>
            <a:off x="414780" y="1074656"/>
            <a:ext cx="6117996" cy="5632311"/>
          </a:xfrm>
          <a:prstGeom prst="rect">
            <a:avLst/>
          </a:prstGeom>
          <a:noFill/>
        </p:spPr>
        <p:txBody>
          <a:bodyPr wrap="square" rtlCol="0">
            <a:spAutoFit/>
          </a:bodyPr>
          <a:lstStyle/>
          <a:p>
            <a:pPr algn="l"/>
            <a:r>
              <a:rPr lang="en-US" b="0" i="0" dirty="0">
                <a:solidFill>
                  <a:srgbClr val="D1D5DB"/>
                </a:solidFill>
                <a:effectLst/>
                <a:latin typeface="Söhne"/>
              </a:rPr>
              <a:t>In Snowflake, roles and privileges are used to control access to the various objects and resources within a Snowflake data warehouse. They allow you to define the level of access and permissions that users have on databases, schemas, tables, views, and other objects.</a:t>
            </a:r>
            <a:br>
              <a:rPr lang="en-US" b="0" i="0" dirty="0">
                <a:solidFill>
                  <a:srgbClr val="D1D5DB"/>
                </a:solidFill>
                <a:effectLst/>
                <a:latin typeface="Söhne"/>
              </a:rPr>
            </a:br>
            <a:endParaRPr lang="en-US" b="0" i="0" dirty="0">
              <a:solidFill>
                <a:srgbClr val="D1D5DB"/>
              </a:solidFill>
              <a:effectLst/>
              <a:latin typeface="Söhne"/>
            </a:endParaRPr>
          </a:p>
          <a:p>
            <a:pPr algn="l"/>
            <a:r>
              <a:rPr lang="en-US" b="0" i="0" u="sng" dirty="0">
                <a:solidFill>
                  <a:srgbClr val="D1D5DB"/>
                </a:solidFill>
                <a:effectLst/>
                <a:latin typeface="Söhne"/>
              </a:rPr>
              <a:t>Roles:</a:t>
            </a:r>
            <a:r>
              <a:rPr lang="en-US" b="0" i="0" dirty="0">
                <a:solidFill>
                  <a:srgbClr val="D1D5DB"/>
                </a:solidFill>
                <a:effectLst/>
                <a:latin typeface="Söhne"/>
              </a:rPr>
              <a:t> </a:t>
            </a:r>
            <a:br>
              <a:rPr lang="en-US" b="0" i="0" dirty="0">
                <a:solidFill>
                  <a:srgbClr val="D1D5DB"/>
                </a:solidFill>
                <a:effectLst/>
                <a:latin typeface="Söhne"/>
              </a:rPr>
            </a:br>
            <a:r>
              <a:rPr lang="en-US" b="0" i="0" dirty="0">
                <a:solidFill>
                  <a:srgbClr val="D1D5DB"/>
                </a:solidFill>
                <a:effectLst/>
                <a:latin typeface="Söhne"/>
              </a:rPr>
              <a:t>A role is a named collection of privileges. It represents a group of users or other roles. Roles can be assigned to users or other roles, allowing them to inherit the privileges associated with the role. Roles can be hierarchical, where roles at higher levels inherit the privileges of roles at lower levels.</a:t>
            </a:r>
          </a:p>
          <a:p>
            <a:pPr algn="l"/>
            <a:br>
              <a:rPr lang="en-US" b="0" i="0" dirty="0">
                <a:solidFill>
                  <a:srgbClr val="D1D5DB"/>
                </a:solidFill>
                <a:effectLst/>
                <a:latin typeface="Söhne"/>
              </a:rPr>
            </a:br>
            <a:r>
              <a:rPr lang="en-US" b="0" i="0" u="sng" dirty="0">
                <a:solidFill>
                  <a:srgbClr val="D1D5DB"/>
                </a:solidFill>
                <a:effectLst/>
                <a:latin typeface="Söhne"/>
              </a:rPr>
              <a:t>Privileges:</a:t>
            </a:r>
            <a:r>
              <a:rPr lang="en-US" b="0" i="0" dirty="0">
                <a:solidFill>
                  <a:srgbClr val="D1D5DB"/>
                </a:solidFill>
                <a:effectLst/>
                <a:latin typeface="Söhne"/>
              </a:rPr>
              <a:t> </a:t>
            </a:r>
            <a:br>
              <a:rPr lang="en-US" b="0" i="0" dirty="0">
                <a:solidFill>
                  <a:srgbClr val="D1D5DB"/>
                </a:solidFill>
                <a:effectLst/>
                <a:latin typeface="Söhne"/>
              </a:rPr>
            </a:br>
            <a:r>
              <a:rPr lang="en-US" b="0" i="0" dirty="0">
                <a:solidFill>
                  <a:srgbClr val="D1D5DB"/>
                </a:solidFill>
                <a:effectLst/>
                <a:latin typeface="Söhne"/>
              </a:rPr>
              <a:t>Privileges define the specific actions that a user or role can perform on objects within Snowflake. Some common privileges include SELECT, INSERT, UPDATE, DELETE, and CREATE. Privileges can be granted at different levels, such as global, database, schema, table, or view level.</a:t>
            </a:r>
          </a:p>
          <a:p>
            <a:endParaRPr lang="en-US" dirty="0"/>
          </a:p>
        </p:txBody>
      </p:sp>
      <p:sp>
        <p:nvSpPr>
          <p:cNvPr id="9" name="Speech Bubble: Rectangle with Corners Rounded 8">
            <a:extLst>
              <a:ext uri="{FF2B5EF4-FFF2-40B4-BE49-F238E27FC236}">
                <a16:creationId xmlns:a16="http://schemas.microsoft.com/office/drawing/2014/main" id="{5ED6968D-57F0-6C32-93B8-13AE5036DC01}"/>
              </a:ext>
            </a:extLst>
          </p:cNvPr>
          <p:cNvSpPr/>
          <p:nvPr/>
        </p:nvSpPr>
        <p:spPr>
          <a:xfrm>
            <a:off x="7305771" y="1853545"/>
            <a:ext cx="4572001" cy="3150909"/>
          </a:xfrm>
          <a:prstGeom prst="wedgeRoundRectCallout">
            <a:avLst>
              <a:gd name="adj1" fmla="val -72869"/>
              <a:gd name="adj2" fmla="val 47346"/>
              <a:gd name="adj3" fmla="val 16667"/>
            </a:avLst>
          </a:prstGeom>
          <a:solidFill>
            <a:schemeClr val="bg1">
              <a:lumMod val="65000"/>
              <a:lumOff val="35000"/>
            </a:schemeClr>
          </a:solidFill>
          <a:ln w="19050">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rgbClr val="D1D5DB"/>
                </a:solidFill>
                <a:latin typeface="Söhne"/>
              </a:rPr>
              <a:t>The privileges that can be granted are object-specific and are grouped into following categories: </a:t>
            </a:r>
          </a:p>
          <a:p>
            <a:pPr algn="ctr"/>
            <a:r>
              <a:rPr lang="en-US" dirty="0">
                <a:solidFill>
                  <a:srgbClr val="D1D5DB"/>
                </a:solidFill>
                <a:latin typeface="Söhne"/>
              </a:rPr>
              <a:t>-- Global privileges</a:t>
            </a:r>
          </a:p>
          <a:p>
            <a:pPr algn="ctr"/>
            <a:r>
              <a:rPr lang="en-US" dirty="0">
                <a:solidFill>
                  <a:srgbClr val="D1D5DB"/>
                </a:solidFill>
                <a:latin typeface="Söhne"/>
              </a:rPr>
              <a:t>-- </a:t>
            </a:r>
            <a:r>
              <a:rPr lang="en-US" b="0" i="0" dirty="0">
                <a:solidFill>
                  <a:srgbClr val="D1D5DB"/>
                </a:solidFill>
                <a:effectLst/>
                <a:latin typeface="Söhne"/>
              </a:rPr>
              <a:t>privileges for account objects (resource monitors, virtual warehouse &amp; databases.)</a:t>
            </a:r>
            <a:r>
              <a:rPr lang="en-US" dirty="0">
                <a:solidFill>
                  <a:srgbClr val="D1D5DB"/>
                </a:solidFill>
                <a:latin typeface="Söhne"/>
              </a:rPr>
              <a:t> </a:t>
            </a:r>
          </a:p>
        </p:txBody>
      </p:sp>
    </p:spTree>
    <p:extLst>
      <p:ext uri="{BB962C8B-B14F-4D97-AF65-F5344CB8AC3E}">
        <p14:creationId xmlns:p14="http://schemas.microsoft.com/office/powerpoint/2010/main" val="55686071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400110"/>
          </a:xfrm>
          <a:prstGeom prst="rect">
            <a:avLst/>
          </a:prstGeom>
          <a:noFill/>
        </p:spPr>
        <p:txBody>
          <a:bodyPr wrap="square" rtlCol="0">
            <a:spAutoFit/>
          </a:bodyPr>
          <a:lstStyle/>
          <a:p>
            <a:r>
              <a:rPr lang="en-US" sz="2000" u="sng" dirty="0"/>
              <a:t>Different Roles in Snowflake:</a:t>
            </a:r>
          </a:p>
        </p:txBody>
      </p:sp>
      <p:sp>
        <p:nvSpPr>
          <p:cNvPr id="2" name="TextBox 1">
            <a:extLst>
              <a:ext uri="{FF2B5EF4-FFF2-40B4-BE49-F238E27FC236}">
                <a16:creationId xmlns:a16="http://schemas.microsoft.com/office/drawing/2014/main" id="{F52A12B3-9393-A0DA-490B-011952C7F24D}"/>
              </a:ext>
            </a:extLst>
          </p:cNvPr>
          <p:cNvSpPr txBox="1"/>
          <p:nvPr/>
        </p:nvSpPr>
        <p:spPr>
          <a:xfrm>
            <a:off x="339365" y="1055802"/>
            <a:ext cx="7494309" cy="4401205"/>
          </a:xfrm>
          <a:prstGeom prst="rect">
            <a:avLst/>
          </a:prstGeom>
          <a:noFill/>
          <a:ln>
            <a:solidFill>
              <a:schemeClr val="tx1">
                <a:lumMod val="65000"/>
              </a:schemeClr>
            </a:solidFill>
          </a:ln>
        </p:spPr>
        <p:txBody>
          <a:bodyPr wrap="square" rtlCol="0">
            <a:spAutoFit/>
          </a:bodyPr>
          <a:lstStyle/>
          <a:p>
            <a:pPr marL="285750" indent="-285750">
              <a:buFont typeface="Arial" panose="020B0604020202020204" pitchFamily="34" charset="0"/>
              <a:buChar char="•"/>
            </a:pPr>
            <a:r>
              <a:rPr lang="en-US" sz="1400" dirty="0"/>
              <a:t>ACCOUNTADMIN  (account administrator)</a:t>
            </a:r>
            <a:br>
              <a:rPr lang="en-US" sz="1400" dirty="0"/>
            </a:br>
            <a:r>
              <a:rPr lang="en-US" sz="1400" dirty="0"/>
              <a:t>	Top Level Role in the system and should be granted only to limited/controlled number of 	users in account.</a:t>
            </a:r>
          </a:p>
          <a:p>
            <a:endParaRPr lang="en-US" sz="1400" dirty="0"/>
          </a:p>
          <a:p>
            <a:pPr marL="285750" indent="-285750">
              <a:buFont typeface="Arial" panose="020B0604020202020204" pitchFamily="34" charset="0"/>
              <a:buChar char="•"/>
            </a:pPr>
            <a:r>
              <a:rPr lang="en-US" sz="1400" dirty="0"/>
              <a:t>SECURITYADMIN (security administrator)</a:t>
            </a:r>
          </a:p>
          <a:p>
            <a:r>
              <a:rPr lang="en-US" sz="1400" dirty="0"/>
              <a:t>	Role that can monitor and manage users and roles. More specifically this role is used to:</a:t>
            </a:r>
            <a:br>
              <a:rPr lang="en-US" sz="1400" dirty="0"/>
            </a:br>
            <a:r>
              <a:rPr lang="en-US" sz="1400" dirty="0"/>
              <a:t>		a) Modify and monitor any user, role or session.</a:t>
            </a:r>
          </a:p>
          <a:p>
            <a:pPr lvl="4"/>
            <a:r>
              <a:rPr lang="en-US" sz="1400" dirty="0"/>
              <a:t>b) Modify any grants, including revoking it.</a:t>
            </a:r>
          </a:p>
          <a:p>
            <a:endParaRPr lang="en-US" sz="1400" dirty="0"/>
          </a:p>
          <a:p>
            <a:pPr marL="285750" indent="-285750">
              <a:buFont typeface="Arial" panose="020B0604020202020204" pitchFamily="34" charset="0"/>
              <a:buChar char="•"/>
            </a:pPr>
            <a:r>
              <a:rPr lang="en-US" sz="1400" dirty="0"/>
              <a:t>USERADMIN (user and role administrator)</a:t>
            </a:r>
            <a:br>
              <a:rPr lang="en-US" sz="1400" dirty="0"/>
            </a:br>
            <a:r>
              <a:rPr lang="en-US" sz="1400" dirty="0"/>
              <a:t>	Role that can create users and roles. More specifically this role is used to create users 	and roles in your account, and grant privileges to those roles. </a:t>
            </a:r>
          </a:p>
          <a:p>
            <a:pPr marL="285750" indent="-285750">
              <a:buFont typeface="Arial" panose="020B0604020202020204" pitchFamily="34" charset="0"/>
              <a:buChar char="•"/>
            </a:pPr>
            <a:endParaRPr lang="en-US" sz="1400" dirty="0"/>
          </a:p>
          <a:p>
            <a:pPr marL="285750" indent="-285750">
              <a:buFont typeface="Arial" panose="020B0604020202020204" pitchFamily="34" charset="0"/>
              <a:buChar char="•"/>
            </a:pPr>
            <a:r>
              <a:rPr lang="en-US" sz="1400" dirty="0"/>
              <a:t>SYSADMIN (system administrator)</a:t>
            </a:r>
            <a:br>
              <a:rPr lang="en-US" sz="1400" dirty="0"/>
            </a:br>
            <a:r>
              <a:rPr lang="en-US" sz="1400" dirty="0"/>
              <a:t>	This role has privileges to create warehouse and databases (and other objects) in an 	account. Also grant privileges on warehouse, databases and other objects to other roles.</a:t>
            </a:r>
          </a:p>
          <a:p>
            <a:endParaRPr lang="en-US" sz="1400" dirty="0"/>
          </a:p>
          <a:p>
            <a:pPr marL="285750" indent="-285750">
              <a:buFont typeface="Arial" panose="020B0604020202020204" pitchFamily="34" charset="0"/>
              <a:buChar char="•"/>
            </a:pPr>
            <a:r>
              <a:rPr lang="en-US" sz="1400" dirty="0"/>
              <a:t>PUBLIC (default role assigned to every user)</a:t>
            </a:r>
          </a:p>
          <a:p>
            <a:pPr lvl="1"/>
            <a:r>
              <a:rPr lang="en-US" sz="1400" dirty="0"/>
              <a:t>	Typically used in cases where explicit access control is not needed and all users are 	viewed as equal, with regard to their access rights.</a:t>
            </a:r>
          </a:p>
        </p:txBody>
      </p:sp>
      <p:sp>
        <p:nvSpPr>
          <p:cNvPr id="3" name="Thought Bubble: Cloud 2">
            <a:extLst>
              <a:ext uri="{FF2B5EF4-FFF2-40B4-BE49-F238E27FC236}">
                <a16:creationId xmlns:a16="http://schemas.microsoft.com/office/drawing/2014/main" id="{7F27F319-5A04-FB38-B017-D530148915DA}"/>
              </a:ext>
            </a:extLst>
          </p:cNvPr>
          <p:cNvSpPr/>
          <p:nvPr/>
        </p:nvSpPr>
        <p:spPr>
          <a:xfrm>
            <a:off x="7993930" y="348792"/>
            <a:ext cx="4198070" cy="3902697"/>
          </a:xfrm>
          <a:prstGeom prst="cloudCallout">
            <a:avLst/>
          </a:prstGeom>
          <a:solidFill>
            <a:schemeClr val="tx1">
              <a:lumMod val="50000"/>
            </a:schemeClr>
          </a:solidFill>
          <a:ln w="28575">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400" b="0" i="0" dirty="0">
              <a:solidFill>
                <a:srgbClr val="2C2F34"/>
              </a:solidFill>
              <a:effectLst/>
              <a:latin typeface="Inter"/>
            </a:endParaRPr>
          </a:p>
          <a:p>
            <a:pPr algn="ctr"/>
            <a:endParaRPr lang="en-US" sz="1400" dirty="0">
              <a:solidFill>
                <a:srgbClr val="2C2F34"/>
              </a:solidFill>
              <a:latin typeface="Inter"/>
            </a:endParaRPr>
          </a:p>
          <a:p>
            <a:pPr algn="ctr"/>
            <a:r>
              <a:rPr lang="en-US" sz="1400" b="0" i="0" dirty="0">
                <a:solidFill>
                  <a:srgbClr val="2C2F34"/>
                </a:solidFill>
                <a:effectLst/>
                <a:latin typeface="Inter"/>
              </a:rPr>
              <a:t>Custom account roles can be created using the USERADMIN role (or a higher role) as well as by any role to which the CREATE ROLE privilege has been granted.</a:t>
            </a:r>
          </a:p>
          <a:p>
            <a:pPr algn="ctr"/>
            <a:r>
              <a:rPr lang="en-US" sz="1400" b="0" i="0" dirty="0">
                <a:solidFill>
                  <a:srgbClr val="2C2F34"/>
                </a:solidFill>
                <a:effectLst/>
                <a:latin typeface="Inter"/>
              </a:rPr>
              <a:t>Custom database roles can be created by the database owner (i.e. the role that has the OWNERSHIP privilege on the database).</a:t>
            </a:r>
          </a:p>
          <a:p>
            <a:pPr algn="ctr"/>
            <a:r>
              <a:rPr lang="en-US" sz="1400" b="0" i="0" dirty="0">
                <a:solidFill>
                  <a:srgbClr val="2C2F34"/>
                </a:solidFill>
                <a:effectLst/>
                <a:latin typeface="Inter"/>
              </a:rPr>
              <a:t>By default, a newly-created role is not assigned to any user, nor granted to any other role.</a:t>
            </a:r>
          </a:p>
          <a:p>
            <a:pPr algn="ctr"/>
            <a:endParaRPr lang="en-US" sz="1400" dirty="0"/>
          </a:p>
        </p:txBody>
      </p:sp>
    </p:spTree>
    <p:extLst>
      <p:ext uri="{BB962C8B-B14F-4D97-AF65-F5344CB8AC3E}">
        <p14:creationId xmlns:p14="http://schemas.microsoft.com/office/powerpoint/2010/main" val="246410846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315620" y="78884"/>
            <a:ext cx="5269584" cy="400110"/>
          </a:xfrm>
          <a:prstGeom prst="rect">
            <a:avLst/>
          </a:prstGeom>
          <a:noFill/>
        </p:spPr>
        <p:txBody>
          <a:bodyPr wrap="square" rtlCol="0">
            <a:spAutoFit/>
          </a:bodyPr>
          <a:lstStyle/>
          <a:p>
            <a:r>
              <a:rPr lang="en-US" sz="2000" u="sng" dirty="0"/>
              <a:t>Creating a Virtual Warehouse</a:t>
            </a:r>
          </a:p>
        </p:txBody>
      </p:sp>
      <p:pic>
        <p:nvPicPr>
          <p:cNvPr id="3" name="Picture 2">
            <a:extLst>
              <a:ext uri="{FF2B5EF4-FFF2-40B4-BE49-F238E27FC236}">
                <a16:creationId xmlns:a16="http://schemas.microsoft.com/office/drawing/2014/main" id="{1DE3D348-7654-E25F-A1BC-E8A03129559D}"/>
              </a:ext>
            </a:extLst>
          </p:cNvPr>
          <p:cNvPicPr>
            <a:picLocks noChangeAspect="1"/>
          </p:cNvPicPr>
          <p:nvPr/>
        </p:nvPicPr>
        <p:blipFill>
          <a:blip r:embed="rId2"/>
          <a:stretch>
            <a:fillRect/>
          </a:stretch>
        </p:blipFill>
        <p:spPr>
          <a:xfrm>
            <a:off x="315620" y="718124"/>
            <a:ext cx="3644240" cy="5975750"/>
          </a:xfrm>
          <a:prstGeom prst="rect">
            <a:avLst/>
          </a:prstGeom>
        </p:spPr>
      </p:pic>
      <p:sp>
        <p:nvSpPr>
          <p:cNvPr id="5" name="Speech Bubble: Oval 4">
            <a:extLst>
              <a:ext uri="{FF2B5EF4-FFF2-40B4-BE49-F238E27FC236}">
                <a16:creationId xmlns:a16="http://schemas.microsoft.com/office/drawing/2014/main" id="{996805A9-39B3-A0FA-DF7F-BA203DCE8554}"/>
              </a:ext>
            </a:extLst>
          </p:cNvPr>
          <p:cNvSpPr/>
          <p:nvPr/>
        </p:nvSpPr>
        <p:spPr>
          <a:xfrm>
            <a:off x="4905214" y="286135"/>
            <a:ext cx="3403167" cy="2034123"/>
          </a:xfrm>
          <a:prstGeom prst="wedgeEllipseCallout">
            <a:avLst>
              <a:gd name="adj1" fmla="val -82218"/>
              <a:gd name="adj2" fmla="val 7506"/>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sz="1100" b="1" i="0" u="sng" dirty="0">
                <a:solidFill>
                  <a:schemeClr val="bg1"/>
                </a:solidFill>
                <a:effectLst/>
                <a:latin typeface="Söhne"/>
              </a:rPr>
              <a:t>Size:</a:t>
            </a:r>
            <a:br>
              <a:rPr lang="en-US" sz="1100" b="1" i="0" dirty="0">
                <a:solidFill>
                  <a:schemeClr val="bg1"/>
                </a:solidFill>
                <a:effectLst/>
                <a:latin typeface="Söhne"/>
              </a:rPr>
            </a:br>
            <a:r>
              <a:rPr lang="en-US" sz="1100" b="0" i="0" dirty="0">
                <a:solidFill>
                  <a:schemeClr val="bg1"/>
                </a:solidFill>
                <a:effectLst/>
                <a:latin typeface="Söhne"/>
              </a:rPr>
              <a:t>You can specify the size of the virtual warehouse, which determines the amount of compute resources allocated to it. Snowflake offers a range of predefined sizes, from X-Small to 4X-Large, with varying levels of CPU and memory resources.</a:t>
            </a:r>
            <a:endParaRPr lang="en-US" sz="1100" dirty="0">
              <a:ln>
                <a:solidFill>
                  <a:schemeClr val="bg1"/>
                </a:solidFill>
              </a:ln>
              <a:solidFill>
                <a:schemeClr val="bg1"/>
              </a:solidFill>
            </a:endParaRPr>
          </a:p>
        </p:txBody>
      </p:sp>
      <p:sp>
        <p:nvSpPr>
          <p:cNvPr id="7" name="Speech Bubble: Rectangle 6">
            <a:extLst>
              <a:ext uri="{FF2B5EF4-FFF2-40B4-BE49-F238E27FC236}">
                <a16:creationId xmlns:a16="http://schemas.microsoft.com/office/drawing/2014/main" id="{38D3BFFE-6B9D-5D67-68DD-3C8460DA032E}"/>
              </a:ext>
            </a:extLst>
          </p:cNvPr>
          <p:cNvSpPr/>
          <p:nvPr/>
        </p:nvSpPr>
        <p:spPr>
          <a:xfrm>
            <a:off x="4475430" y="2480378"/>
            <a:ext cx="5045336" cy="4324261"/>
          </a:xfrm>
          <a:prstGeom prst="wedgeRectCallout">
            <a:avLst>
              <a:gd name="adj1" fmla="val -62659"/>
              <a:gd name="adj2" fmla="val -4132"/>
            </a:avLst>
          </a:prstGeom>
          <a:solidFill>
            <a:schemeClr val="tx1">
              <a:lumMod val="65000"/>
            </a:schemeClr>
          </a:solidFill>
          <a:ln>
            <a:solidFill>
              <a:schemeClr val="bg1">
                <a:lumMod val="95000"/>
                <a:lumOff val="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spAutoFit/>
          </a:bodyPr>
          <a:lstStyle/>
          <a:p>
            <a:pPr algn="l"/>
            <a:r>
              <a:rPr lang="en-US" sz="1100" b="1" i="0" u="sng" dirty="0">
                <a:solidFill>
                  <a:schemeClr val="bg1"/>
                </a:solidFill>
                <a:effectLst/>
                <a:latin typeface="Söhne"/>
              </a:rPr>
              <a:t>The scaling policy</a:t>
            </a:r>
            <a:r>
              <a:rPr lang="en-US" sz="1100" b="1" i="0" dirty="0">
                <a:solidFill>
                  <a:schemeClr val="bg1"/>
                </a:solidFill>
                <a:effectLst/>
                <a:latin typeface="Söhne"/>
              </a:rPr>
              <a:t> :</a:t>
            </a:r>
            <a:br>
              <a:rPr lang="en-US" sz="1100" b="1" i="0" dirty="0">
                <a:solidFill>
                  <a:schemeClr val="bg1"/>
                </a:solidFill>
                <a:effectLst/>
                <a:latin typeface="Söhne"/>
              </a:rPr>
            </a:br>
            <a:r>
              <a:rPr lang="en-US" sz="1100" dirty="0">
                <a:solidFill>
                  <a:schemeClr val="bg1"/>
                </a:solidFill>
                <a:latin typeface="Söhne"/>
              </a:rPr>
              <a:t>D</a:t>
            </a:r>
            <a:r>
              <a:rPr lang="en-US" sz="1100" b="0" i="0" dirty="0">
                <a:solidFill>
                  <a:schemeClr val="bg1"/>
                </a:solidFill>
                <a:effectLst/>
                <a:latin typeface="Söhne"/>
              </a:rPr>
              <a:t>etermines how Snowflake adjusts the size of the virtual warehouse based on the workload. It consists of two primary components:</a:t>
            </a:r>
            <a:br>
              <a:rPr lang="en-US" sz="1100" b="0" i="0" dirty="0">
                <a:solidFill>
                  <a:schemeClr val="bg1"/>
                </a:solidFill>
                <a:effectLst/>
                <a:latin typeface="Söhne"/>
              </a:rPr>
            </a:br>
            <a:endParaRPr lang="en-US" sz="1100" b="0" i="0" dirty="0">
              <a:solidFill>
                <a:schemeClr val="bg1"/>
              </a:solidFill>
              <a:effectLst/>
              <a:latin typeface="Söhne"/>
            </a:endParaRPr>
          </a:p>
          <a:p>
            <a:pPr algn="l"/>
            <a:r>
              <a:rPr lang="en-US" sz="1100" b="0" i="0" dirty="0">
                <a:solidFill>
                  <a:schemeClr val="bg1"/>
                </a:solidFill>
                <a:effectLst/>
                <a:latin typeface="Söhne"/>
              </a:rPr>
              <a:t>a. Minimum Cluster Count: You can set a minimum number of compute clusters that should be always available. This ensures a baseline level of compute resources for consistent performance.</a:t>
            </a:r>
          </a:p>
          <a:p>
            <a:pPr algn="l"/>
            <a:br>
              <a:rPr lang="en-US" sz="1100" b="0" i="0" dirty="0">
                <a:solidFill>
                  <a:schemeClr val="bg1"/>
                </a:solidFill>
                <a:effectLst/>
                <a:latin typeface="Söhne"/>
              </a:rPr>
            </a:br>
            <a:r>
              <a:rPr lang="en-US" sz="1100" b="0" i="0" dirty="0">
                <a:solidFill>
                  <a:schemeClr val="bg1"/>
                </a:solidFill>
                <a:effectLst/>
                <a:latin typeface="Söhne"/>
              </a:rPr>
              <a:t>b. Auto-scale Policy: Snowflake offers two options for auto-scaling:	</a:t>
            </a:r>
          </a:p>
          <a:p>
            <a:pPr lvl="1"/>
            <a:r>
              <a:rPr lang="en-US" sz="1100" b="1" i="0" dirty="0">
                <a:solidFill>
                  <a:schemeClr val="bg1"/>
                </a:solidFill>
                <a:effectLst/>
                <a:latin typeface="Söhne"/>
              </a:rPr>
              <a:t>Standard Scaling Policy</a:t>
            </a:r>
            <a:r>
              <a:rPr lang="en-US" sz="1100" b="0" i="0" dirty="0">
                <a:solidFill>
                  <a:schemeClr val="bg1"/>
                </a:solidFill>
                <a:effectLst/>
                <a:latin typeface="Söhne"/>
              </a:rPr>
              <a:t>: This policy is designed for workloads that require     consistent and predictable performance. With the standard policy, Snowflake automatically scales the virtual warehouse up or down based on the workload demand and query concurrency. It monitors the query queue time and adjusts the number of compute clusters dynamically to efficiently handle the workload.</a:t>
            </a:r>
          </a:p>
          <a:p>
            <a:pPr lvl="1"/>
            <a:endParaRPr lang="en-US" sz="1100" b="0" i="0" dirty="0">
              <a:solidFill>
                <a:schemeClr val="bg1"/>
              </a:solidFill>
              <a:effectLst/>
              <a:latin typeface="Söhne"/>
            </a:endParaRPr>
          </a:p>
          <a:p>
            <a:pPr lvl="1"/>
            <a:r>
              <a:rPr lang="en-US" sz="1100" b="1" i="0" dirty="0">
                <a:solidFill>
                  <a:schemeClr val="bg1"/>
                </a:solidFill>
                <a:effectLst/>
                <a:latin typeface="Söhne"/>
              </a:rPr>
              <a:t>Economy Scaling Policy</a:t>
            </a:r>
            <a:r>
              <a:rPr lang="en-US" sz="1100" b="0" i="0" dirty="0">
                <a:solidFill>
                  <a:schemeClr val="bg1"/>
                </a:solidFill>
                <a:effectLst/>
                <a:latin typeface="Söhne"/>
              </a:rPr>
              <a:t>: The economy policy is specifically designed for cost optimization. It aims to minimize costs by reducing the number of compute clusters during periods of low workload. When the workload decreases, Snowflake scales down the virtual warehouse to allocate fewer resources and save costs. However, it's important to note that the economy policy may result in slightly longer query queue times during peak workload periods.</a:t>
            </a:r>
            <a:br>
              <a:rPr lang="en-US" sz="1100" b="0" i="0" dirty="0">
                <a:solidFill>
                  <a:schemeClr val="bg1"/>
                </a:solidFill>
                <a:effectLst/>
                <a:latin typeface="Söhne"/>
              </a:rPr>
            </a:br>
            <a:r>
              <a:rPr lang="en-US" sz="1100" b="0" i="0" dirty="0">
                <a:solidFill>
                  <a:schemeClr val="bg1"/>
                </a:solidFill>
                <a:effectLst/>
                <a:latin typeface="Söhne"/>
              </a:rPr>
              <a:t>In both policies, Snowflake can scale up the warehouse size to accommodate increased demand or scale down when the workload decreases.</a:t>
            </a:r>
          </a:p>
          <a:p>
            <a:pPr algn="ctr"/>
            <a:endParaRPr lang="en-US" sz="1100" dirty="0">
              <a:solidFill>
                <a:schemeClr val="bg1"/>
              </a:solidFill>
              <a:latin typeface="Söhne"/>
            </a:endParaRPr>
          </a:p>
        </p:txBody>
      </p:sp>
    </p:spTree>
    <p:extLst>
      <p:ext uri="{BB962C8B-B14F-4D97-AF65-F5344CB8AC3E}">
        <p14:creationId xmlns:p14="http://schemas.microsoft.com/office/powerpoint/2010/main" val="3040897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369332"/>
          </a:xfrm>
          <a:prstGeom prst="rect">
            <a:avLst/>
          </a:prstGeom>
          <a:noFill/>
        </p:spPr>
        <p:txBody>
          <a:bodyPr wrap="square" rtlCol="0">
            <a:spAutoFit/>
          </a:bodyPr>
          <a:lstStyle/>
          <a:p>
            <a:r>
              <a:rPr lang="en-US" u="sng" dirty="0"/>
              <a:t>..Scaling policy comparison</a:t>
            </a:r>
          </a:p>
        </p:txBody>
      </p:sp>
      <p:graphicFrame>
        <p:nvGraphicFramePr>
          <p:cNvPr id="2" name="Table 2">
            <a:extLst>
              <a:ext uri="{FF2B5EF4-FFF2-40B4-BE49-F238E27FC236}">
                <a16:creationId xmlns:a16="http://schemas.microsoft.com/office/drawing/2014/main" id="{10170B0D-976A-58E8-EB88-D7DA8487B1CA}"/>
              </a:ext>
            </a:extLst>
          </p:cNvPr>
          <p:cNvGraphicFramePr>
            <a:graphicFrameLocks noGrp="1"/>
          </p:cNvGraphicFramePr>
          <p:nvPr>
            <p:extLst>
              <p:ext uri="{D42A27DB-BD31-4B8C-83A1-F6EECF244321}">
                <p14:modId xmlns:p14="http://schemas.microsoft.com/office/powerpoint/2010/main" val="1809986173"/>
              </p:ext>
            </p:extLst>
          </p:nvPr>
        </p:nvGraphicFramePr>
        <p:xfrm>
          <a:off x="414779" y="1234673"/>
          <a:ext cx="11136092" cy="3831181"/>
        </p:xfrm>
        <a:graphic>
          <a:graphicData uri="http://schemas.openxmlformats.org/drawingml/2006/table">
            <a:tbl>
              <a:tblPr firstRow="1" bandRow="1">
                <a:tableStyleId>{073A0DAA-6AF3-43AB-8588-CEC1D06C72B9}</a:tableStyleId>
              </a:tblPr>
              <a:tblGrid>
                <a:gridCol w="1813414">
                  <a:extLst>
                    <a:ext uri="{9D8B030D-6E8A-4147-A177-3AD203B41FA5}">
                      <a16:colId xmlns:a16="http://schemas.microsoft.com/office/drawing/2014/main" val="2213147995"/>
                    </a:ext>
                  </a:extLst>
                </a:gridCol>
                <a:gridCol w="3754632">
                  <a:extLst>
                    <a:ext uri="{9D8B030D-6E8A-4147-A177-3AD203B41FA5}">
                      <a16:colId xmlns:a16="http://schemas.microsoft.com/office/drawing/2014/main" val="1242609977"/>
                    </a:ext>
                  </a:extLst>
                </a:gridCol>
                <a:gridCol w="2784023">
                  <a:extLst>
                    <a:ext uri="{9D8B030D-6E8A-4147-A177-3AD203B41FA5}">
                      <a16:colId xmlns:a16="http://schemas.microsoft.com/office/drawing/2014/main" val="894202182"/>
                    </a:ext>
                  </a:extLst>
                </a:gridCol>
                <a:gridCol w="2784023">
                  <a:extLst>
                    <a:ext uri="{9D8B030D-6E8A-4147-A177-3AD203B41FA5}">
                      <a16:colId xmlns:a16="http://schemas.microsoft.com/office/drawing/2014/main" val="299634078"/>
                    </a:ext>
                  </a:extLst>
                </a:gridCol>
              </a:tblGrid>
              <a:tr h="349116">
                <a:tc>
                  <a:txBody>
                    <a:bodyPr/>
                    <a:lstStyle/>
                    <a:p>
                      <a:pPr marL="0" algn="just" defTabSz="914400" rtl="0" eaLnBrk="1" latinLnBrk="0" hangingPunct="1"/>
                      <a:r>
                        <a:rPr lang="en-US" sz="1200" b="1" kern="1200" dirty="0">
                          <a:solidFill>
                            <a:schemeClr val="lt1"/>
                          </a:solidFill>
                          <a:latin typeface="+mn-lt"/>
                          <a:ea typeface="+mn-ea"/>
                          <a:cs typeface="+mn-cs"/>
                        </a:rPr>
                        <a:t>Policy</a:t>
                      </a:r>
                    </a:p>
                  </a:txBody>
                  <a:tcPr/>
                </a:tc>
                <a:tc>
                  <a:txBody>
                    <a:bodyPr/>
                    <a:lstStyle/>
                    <a:p>
                      <a:pPr marL="0" algn="just" defTabSz="914400" rtl="0" eaLnBrk="1" latinLnBrk="0" hangingPunct="1"/>
                      <a:r>
                        <a:rPr lang="en-US" sz="1200" b="1" kern="1200" dirty="0">
                          <a:solidFill>
                            <a:schemeClr val="lt1"/>
                          </a:solidFill>
                          <a:latin typeface="+mn-lt"/>
                          <a:ea typeface="+mn-ea"/>
                          <a:cs typeface="+mn-cs"/>
                        </a:rPr>
                        <a:t>Description</a:t>
                      </a:r>
                    </a:p>
                  </a:txBody>
                  <a:tcPr/>
                </a:tc>
                <a:tc>
                  <a:txBody>
                    <a:bodyPr/>
                    <a:lstStyle/>
                    <a:p>
                      <a:pPr marL="0" algn="just" defTabSz="914400" rtl="0" eaLnBrk="1" latinLnBrk="0" hangingPunct="1"/>
                      <a:r>
                        <a:rPr lang="en-US" sz="1200" b="1" kern="1200" dirty="0">
                          <a:solidFill>
                            <a:schemeClr val="lt1"/>
                          </a:solidFill>
                          <a:latin typeface="+mn-lt"/>
                          <a:ea typeface="+mn-ea"/>
                          <a:cs typeface="+mn-cs"/>
                        </a:rPr>
                        <a:t>Warehouse Starts…</a:t>
                      </a:r>
                    </a:p>
                  </a:txBody>
                  <a:tcPr/>
                </a:tc>
                <a:tc>
                  <a:txBody>
                    <a:bodyPr/>
                    <a:lstStyle/>
                    <a:p>
                      <a:pPr marL="0" algn="just" defTabSz="914400" rtl="0" eaLnBrk="1" latinLnBrk="0" hangingPunct="1"/>
                      <a:r>
                        <a:rPr lang="en-US" sz="1200" b="1" kern="1200" dirty="0">
                          <a:solidFill>
                            <a:schemeClr val="lt1"/>
                          </a:solidFill>
                          <a:latin typeface="+mn-lt"/>
                          <a:ea typeface="+mn-ea"/>
                          <a:cs typeface="+mn-cs"/>
                        </a:rPr>
                        <a:t>Cluster Shuts Down…</a:t>
                      </a:r>
                    </a:p>
                  </a:txBody>
                  <a:tcPr/>
                </a:tc>
                <a:extLst>
                  <a:ext uri="{0D108BD9-81ED-4DB2-BD59-A6C34878D82A}">
                    <a16:rowId xmlns:a16="http://schemas.microsoft.com/office/drawing/2014/main" val="2429434613"/>
                  </a:ext>
                </a:extLst>
              </a:tr>
              <a:tr h="2023374">
                <a:tc>
                  <a:txBody>
                    <a:bodyPr/>
                    <a:lstStyle/>
                    <a:p>
                      <a:pPr algn="just"/>
                      <a:r>
                        <a:rPr lang="en-US" sz="1200" dirty="0"/>
                        <a:t>Standard (default)</a:t>
                      </a:r>
                    </a:p>
                  </a:txBody>
                  <a:tcPr/>
                </a:tc>
                <a:tc>
                  <a:txBody>
                    <a:bodyPr/>
                    <a:lstStyle/>
                    <a:p>
                      <a:pPr algn="just"/>
                      <a:r>
                        <a:rPr lang="en-US" sz="1200" dirty="0"/>
                        <a:t>Prevents/minimizes queuing by favoring starting additional clusters over conserving credits.</a:t>
                      </a:r>
                    </a:p>
                  </a:txBody>
                  <a:tcPr/>
                </a:tc>
                <a:tc>
                  <a:txBody>
                    <a:bodyPr/>
                    <a:lstStyle/>
                    <a:p>
                      <a:pPr algn="just"/>
                      <a:r>
                        <a:rPr lang="en-US" sz="1200" b="0" i="0" kern="1200" dirty="0">
                          <a:solidFill>
                            <a:schemeClr val="dk1"/>
                          </a:solidFill>
                          <a:effectLst/>
                          <a:latin typeface="+mn-lt"/>
                          <a:ea typeface="+mn-ea"/>
                          <a:cs typeface="+mn-cs"/>
                        </a:rPr>
                        <a:t>The first cluster starts immediately when either a query is queued </a:t>
                      </a:r>
                      <a:r>
                        <a:rPr lang="en-US" sz="1200" b="1" i="1" kern="1200" dirty="0">
                          <a:solidFill>
                            <a:schemeClr val="dk1"/>
                          </a:solidFill>
                          <a:effectLst/>
                          <a:latin typeface="+mn-lt"/>
                          <a:ea typeface="+mn-ea"/>
                          <a:cs typeface="+mn-cs"/>
                        </a:rPr>
                        <a:t>or</a:t>
                      </a:r>
                      <a:r>
                        <a:rPr lang="en-US" sz="1200" b="0" i="0" kern="1200" dirty="0">
                          <a:solidFill>
                            <a:schemeClr val="dk1"/>
                          </a:solidFill>
                          <a:effectLst/>
                          <a:latin typeface="+mn-lt"/>
                          <a:ea typeface="+mn-ea"/>
                          <a:cs typeface="+mn-cs"/>
                        </a:rPr>
                        <a:t> the system detects that there’s one more query than the currently-running clusters can execute.</a:t>
                      </a:r>
                    </a:p>
                    <a:p>
                      <a:pPr algn="just"/>
                      <a:r>
                        <a:rPr lang="en-US" sz="1200" b="0" i="0" kern="1200" dirty="0">
                          <a:solidFill>
                            <a:schemeClr val="dk1"/>
                          </a:solidFill>
                          <a:effectLst/>
                          <a:latin typeface="+mn-lt"/>
                          <a:ea typeface="+mn-ea"/>
                          <a:cs typeface="+mn-cs"/>
                        </a:rPr>
                        <a:t>Each successive cluster waits to start 20 seconds after the prior one has started. For example, if your warehouse is configured with 10 max clusters, it can take a full 200+ seconds to start all 10 clusters.</a:t>
                      </a:r>
                    </a:p>
                    <a:p>
                      <a:pPr algn="just"/>
                      <a:endParaRPr lang="en-US" sz="1200" dirty="0"/>
                    </a:p>
                  </a:txBody>
                  <a:tcPr/>
                </a:tc>
                <a:tc>
                  <a:txBody>
                    <a:bodyPr/>
                    <a:lstStyle/>
                    <a:p>
                      <a:pPr algn="just"/>
                      <a:r>
                        <a:rPr lang="en-US" sz="1200" dirty="0"/>
                        <a:t>After 2 to 3 consecutive successful checks (performed at 1 minute intervals), which determine whether the load on the least-loaded cluster could be redistributed to the other clusters without spinning up the cluster again.</a:t>
                      </a:r>
                    </a:p>
                  </a:txBody>
                  <a:tcPr/>
                </a:tc>
                <a:extLst>
                  <a:ext uri="{0D108BD9-81ED-4DB2-BD59-A6C34878D82A}">
                    <a16:rowId xmlns:a16="http://schemas.microsoft.com/office/drawing/2014/main" val="3684733842"/>
                  </a:ext>
                </a:extLst>
              </a:tr>
              <a:tr h="1196065">
                <a:tc>
                  <a:txBody>
                    <a:bodyPr/>
                    <a:lstStyle/>
                    <a:p>
                      <a:pPr algn="just"/>
                      <a:r>
                        <a:rPr lang="en-US" sz="1200" dirty="0"/>
                        <a:t>Economy</a:t>
                      </a:r>
                    </a:p>
                  </a:txBody>
                  <a:tcPr/>
                </a:tc>
                <a:tc>
                  <a:txBody>
                    <a:bodyPr/>
                    <a:lstStyle/>
                    <a:p>
                      <a:pPr algn="just"/>
                      <a:r>
                        <a:rPr lang="en-US" sz="1200" dirty="0"/>
                        <a:t>Conserves credits by favoring keeping running clusters fully-loaded rather than starting additional clusters, which may result in queries being queued and taking longer to complete.</a:t>
                      </a:r>
                    </a:p>
                  </a:txBody>
                  <a:tcPr/>
                </a:tc>
                <a:tc>
                  <a:txBody>
                    <a:bodyPr/>
                    <a:lstStyle/>
                    <a:p>
                      <a:pPr algn="just"/>
                      <a:r>
                        <a:rPr lang="en-US" sz="1200" dirty="0"/>
                        <a:t>Only if the system estimates there’s enough query load to keep the cluster busy for at least 6 minutes.</a:t>
                      </a:r>
                    </a:p>
                  </a:txBody>
                  <a:tcPr/>
                </a:tc>
                <a:tc>
                  <a:txBody>
                    <a:bodyPr/>
                    <a:lstStyle/>
                    <a:p>
                      <a:pPr algn="just"/>
                      <a:r>
                        <a:rPr lang="en-US" sz="1200" dirty="0"/>
                        <a:t>After 5 to 6 consecutive successful checks (performed at 1 minute intervals), which determine whether the load on the least-loaded cluster could be redistributed to the other clusters without spinning up the cluster again.</a:t>
                      </a:r>
                    </a:p>
                  </a:txBody>
                  <a:tcPr/>
                </a:tc>
                <a:extLst>
                  <a:ext uri="{0D108BD9-81ED-4DB2-BD59-A6C34878D82A}">
                    <a16:rowId xmlns:a16="http://schemas.microsoft.com/office/drawing/2014/main" val="4083374961"/>
                  </a:ext>
                </a:extLst>
              </a:tr>
            </a:tbl>
          </a:graphicData>
        </a:graphic>
      </p:graphicFrame>
    </p:spTree>
    <p:extLst>
      <p:ext uri="{BB962C8B-B14F-4D97-AF65-F5344CB8AC3E}">
        <p14:creationId xmlns:p14="http://schemas.microsoft.com/office/powerpoint/2010/main" val="123850319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48792"/>
            <a:ext cx="5269584" cy="400110"/>
          </a:xfrm>
          <a:prstGeom prst="rect">
            <a:avLst/>
          </a:prstGeom>
          <a:noFill/>
        </p:spPr>
        <p:txBody>
          <a:bodyPr wrap="square" rtlCol="0">
            <a:spAutoFit/>
          </a:bodyPr>
          <a:lstStyle/>
          <a:p>
            <a:r>
              <a:rPr lang="en-US" sz="2000" u="sng" dirty="0"/>
              <a:t>Auto Suspended Warehouses</a:t>
            </a:r>
          </a:p>
        </p:txBody>
      </p:sp>
      <p:pic>
        <p:nvPicPr>
          <p:cNvPr id="3" name="Picture 2">
            <a:extLst>
              <a:ext uri="{FF2B5EF4-FFF2-40B4-BE49-F238E27FC236}">
                <a16:creationId xmlns:a16="http://schemas.microsoft.com/office/drawing/2014/main" id="{A3C41414-F6B0-90C6-C564-19E1DB65EC87}"/>
              </a:ext>
            </a:extLst>
          </p:cNvPr>
          <p:cNvPicPr>
            <a:picLocks noChangeAspect="1"/>
          </p:cNvPicPr>
          <p:nvPr/>
        </p:nvPicPr>
        <p:blipFill>
          <a:blip r:embed="rId2"/>
          <a:stretch>
            <a:fillRect/>
          </a:stretch>
        </p:blipFill>
        <p:spPr>
          <a:xfrm>
            <a:off x="414779" y="874158"/>
            <a:ext cx="11403106" cy="3043190"/>
          </a:xfrm>
          <a:prstGeom prst="rect">
            <a:avLst/>
          </a:prstGeom>
        </p:spPr>
      </p:pic>
    </p:spTree>
    <p:extLst>
      <p:ext uri="{BB962C8B-B14F-4D97-AF65-F5344CB8AC3E}">
        <p14:creationId xmlns:p14="http://schemas.microsoft.com/office/powerpoint/2010/main" val="29660182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4AAA1F-90E4-E944-60CF-5CBC4E5A8B62}"/>
              </a:ext>
            </a:extLst>
          </p:cNvPr>
          <p:cNvSpPr txBox="1"/>
          <p:nvPr/>
        </p:nvSpPr>
        <p:spPr>
          <a:xfrm>
            <a:off x="414779" y="365787"/>
            <a:ext cx="5269584" cy="369332"/>
          </a:xfrm>
          <a:prstGeom prst="rect">
            <a:avLst/>
          </a:prstGeom>
          <a:noFill/>
        </p:spPr>
        <p:txBody>
          <a:bodyPr wrap="square" rtlCol="0">
            <a:spAutoFit/>
          </a:bodyPr>
          <a:lstStyle/>
          <a:p>
            <a:r>
              <a:rPr lang="en-US" u="sng" dirty="0"/>
              <a:t>Snowflake editions</a:t>
            </a:r>
          </a:p>
        </p:txBody>
      </p:sp>
      <p:pic>
        <p:nvPicPr>
          <p:cNvPr id="3" name="Picture 2">
            <a:extLst>
              <a:ext uri="{FF2B5EF4-FFF2-40B4-BE49-F238E27FC236}">
                <a16:creationId xmlns:a16="http://schemas.microsoft.com/office/drawing/2014/main" id="{1C39E6C2-3E9E-632E-0F25-BB1C4FBD912D}"/>
              </a:ext>
            </a:extLst>
          </p:cNvPr>
          <p:cNvPicPr>
            <a:picLocks noChangeAspect="1"/>
          </p:cNvPicPr>
          <p:nvPr/>
        </p:nvPicPr>
        <p:blipFill>
          <a:blip r:embed="rId2"/>
          <a:stretch>
            <a:fillRect/>
          </a:stretch>
        </p:blipFill>
        <p:spPr>
          <a:xfrm>
            <a:off x="414779" y="820381"/>
            <a:ext cx="9054341" cy="4084892"/>
          </a:xfrm>
          <a:prstGeom prst="rect">
            <a:avLst/>
          </a:prstGeom>
        </p:spPr>
      </p:pic>
    </p:spTree>
    <p:extLst>
      <p:ext uri="{BB962C8B-B14F-4D97-AF65-F5344CB8AC3E}">
        <p14:creationId xmlns:p14="http://schemas.microsoft.com/office/powerpoint/2010/main" val="408188013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541</TotalTime>
  <Words>1335</Words>
  <Application>Microsoft Office PowerPoint</Application>
  <PresentationFormat>Widescreen</PresentationFormat>
  <Paragraphs>85</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Inter</vt:lpstr>
      <vt:lpstr>Söhne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Dixit, Prashant</dc:creator>
  <cp:lastModifiedBy>Dixit, Prashant</cp:lastModifiedBy>
  <cp:revision>2</cp:revision>
  <dcterms:created xsi:type="dcterms:W3CDTF">2023-07-17T16:59:54Z</dcterms:created>
  <dcterms:modified xsi:type="dcterms:W3CDTF">2023-07-18T17:03:52Z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ea60d57e-af5b-4752-ac57-3e4f28ca11dc_Enabled">
    <vt:lpwstr>true</vt:lpwstr>
  </property>
  <property fmtid="{D5CDD505-2E9C-101B-9397-08002B2CF9AE}" pid="3" name="MSIP_Label_ea60d57e-af5b-4752-ac57-3e4f28ca11dc_SetDate">
    <vt:lpwstr>2023-07-17T16:59:54Z</vt:lpwstr>
  </property>
  <property fmtid="{D5CDD505-2E9C-101B-9397-08002B2CF9AE}" pid="4" name="MSIP_Label_ea60d57e-af5b-4752-ac57-3e4f28ca11dc_Method">
    <vt:lpwstr>Standard</vt:lpwstr>
  </property>
  <property fmtid="{D5CDD505-2E9C-101B-9397-08002B2CF9AE}" pid="5" name="MSIP_Label_ea60d57e-af5b-4752-ac57-3e4f28ca11dc_Name">
    <vt:lpwstr>ea60d57e-af5b-4752-ac57-3e4f28ca11dc</vt:lpwstr>
  </property>
  <property fmtid="{D5CDD505-2E9C-101B-9397-08002B2CF9AE}" pid="6" name="MSIP_Label_ea60d57e-af5b-4752-ac57-3e4f28ca11dc_SiteId">
    <vt:lpwstr>36da45f1-dd2c-4d1f-af13-5abe46b99921</vt:lpwstr>
  </property>
  <property fmtid="{D5CDD505-2E9C-101B-9397-08002B2CF9AE}" pid="7" name="MSIP_Label_ea60d57e-af5b-4752-ac57-3e4f28ca11dc_ActionId">
    <vt:lpwstr>c82a5c52-5e98-43f1-8ca5-677e4acbdb0c</vt:lpwstr>
  </property>
  <property fmtid="{D5CDD505-2E9C-101B-9397-08002B2CF9AE}" pid="8" name="MSIP_Label_ea60d57e-af5b-4752-ac57-3e4f28ca11dc_ContentBits">
    <vt:lpwstr>0</vt:lpwstr>
  </property>
</Properties>
</file>