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0" r:id="rId5"/>
    <p:sldId id="267" r:id="rId6"/>
    <p:sldId id="261" r:id="rId7"/>
    <p:sldId id="268" r:id="rId8"/>
    <p:sldId id="269" r:id="rId9"/>
    <p:sldId id="270" r:id="rId10"/>
    <p:sldId id="271" r:id="rId11"/>
    <p:sldId id="272"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A8C84B-D99B-4C66-95D1-01C685901C63}" v="135" dt="2023-08-02T08:32:43.9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B8AA-6976-78DF-22BD-D48D7F6431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34B48C-1D8D-E770-66C8-30B3206A7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EEC765-53C8-2A31-07FD-9EB404D4F92B}"/>
              </a:ext>
            </a:extLst>
          </p:cNvPr>
          <p:cNvSpPr>
            <a:spLocks noGrp="1"/>
          </p:cNvSpPr>
          <p:nvPr>
            <p:ph type="dt" sz="half" idx="10"/>
          </p:nvPr>
        </p:nvSpPr>
        <p:spPr/>
        <p:txBody>
          <a:bodyPr/>
          <a:lstStyle/>
          <a:p>
            <a:fld id="{F7997D09-7DE5-489B-8D78-C93B7D0C26A6}" type="datetimeFigureOut">
              <a:rPr lang="en-US" smtClean="0"/>
              <a:t>8/2/2023</a:t>
            </a:fld>
            <a:endParaRPr lang="en-US"/>
          </a:p>
        </p:txBody>
      </p:sp>
      <p:sp>
        <p:nvSpPr>
          <p:cNvPr id="5" name="Footer Placeholder 4">
            <a:extLst>
              <a:ext uri="{FF2B5EF4-FFF2-40B4-BE49-F238E27FC236}">
                <a16:creationId xmlns:a16="http://schemas.microsoft.com/office/drawing/2014/main" id="{78E91AE6-4FD0-8808-2FE5-73FDF62E1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A9EF1-AB0D-151C-E6C9-F8C1D131ADB8}"/>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13416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81468-5699-FADD-4D29-696D0570C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E89734-121F-A757-0482-5017FB0EA6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016F8-2E05-42B9-B9A8-8E4F85C31F25}"/>
              </a:ext>
            </a:extLst>
          </p:cNvPr>
          <p:cNvSpPr>
            <a:spLocks noGrp="1"/>
          </p:cNvSpPr>
          <p:nvPr>
            <p:ph type="dt" sz="half" idx="10"/>
          </p:nvPr>
        </p:nvSpPr>
        <p:spPr/>
        <p:txBody>
          <a:bodyPr/>
          <a:lstStyle/>
          <a:p>
            <a:fld id="{F7997D09-7DE5-489B-8D78-C93B7D0C26A6}" type="datetimeFigureOut">
              <a:rPr lang="en-US" smtClean="0"/>
              <a:t>8/2/2023</a:t>
            </a:fld>
            <a:endParaRPr lang="en-US"/>
          </a:p>
        </p:txBody>
      </p:sp>
      <p:sp>
        <p:nvSpPr>
          <p:cNvPr id="5" name="Footer Placeholder 4">
            <a:extLst>
              <a:ext uri="{FF2B5EF4-FFF2-40B4-BE49-F238E27FC236}">
                <a16:creationId xmlns:a16="http://schemas.microsoft.com/office/drawing/2014/main" id="{5F851018-BF38-16E8-A601-58EEC1D82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CB1EA-B1C4-AB0C-007F-E907372A3C8A}"/>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607903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F0FC31-BCCC-92D4-678E-8D2A5FC738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B82D2B-527C-29E7-751F-C35CFD3CF9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F3EBB-8C69-CC23-D673-BDF8FDB17EC9}"/>
              </a:ext>
            </a:extLst>
          </p:cNvPr>
          <p:cNvSpPr>
            <a:spLocks noGrp="1"/>
          </p:cNvSpPr>
          <p:nvPr>
            <p:ph type="dt" sz="half" idx="10"/>
          </p:nvPr>
        </p:nvSpPr>
        <p:spPr/>
        <p:txBody>
          <a:bodyPr/>
          <a:lstStyle/>
          <a:p>
            <a:fld id="{F7997D09-7DE5-489B-8D78-C93B7D0C26A6}" type="datetimeFigureOut">
              <a:rPr lang="en-US" smtClean="0"/>
              <a:t>8/2/2023</a:t>
            </a:fld>
            <a:endParaRPr lang="en-US"/>
          </a:p>
        </p:txBody>
      </p:sp>
      <p:sp>
        <p:nvSpPr>
          <p:cNvPr id="5" name="Footer Placeholder 4">
            <a:extLst>
              <a:ext uri="{FF2B5EF4-FFF2-40B4-BE49-F238E27FC236}">
                <a16:creationId xmlns:a16="http://schemas.microsoft.com/office/drawing/2014/main" id="{F079B5EC-3513-4B66-64A3-A675409AE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55E1B-5034-B1EB-2759-85B7125F13F5}"/>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2194737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8D8B-352F-877D-3BA9-45B0DAF5DA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3230A-2045-2BA5-5349-77CBBAA1D2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51CDA-E735-0A1C-B120-9FBAD4366305}"/>
              </a:ext>
            </a:extLst>
          </p:cNvPr>
          <p:cNvSpPr>
            <a:spLocks noGrp="1"/>
          </p:cNvSpPr>
          <p:nvPr>
            <p:ph type="dt" sz="half" idx="10"/>
          </p:nvPr>
        </p:nvSpPr>
        <p:spPr/>
        <p:txBody>
          <a:bodyPr/>
          <a:lstStyle/>
          <a:p>
            <a:fld id="{F7997D09-7DE5-489B-8D78-C93B7D0C26A6}" type="datetimeFigureOut">
              <a:rPr lang="en-US" smtClean="0"/>
              <a:t>8/2/2023</a:t>
            </a:fld>
            <a:endParaRPr lang="en-US"/>
          </a:p>
        </p:txBody>
      </p:sp>
      <p:sp>
        <p:nvSpPr>
          <p:cNvPr id="5" name="Footer Placeholder 4">
            <a:extLst>
              <a:ext uri="{FF2B5EF4-FFF2-40B4-BE49-F238E27FC236}">
                <a16:creationId xmlns:a16="http://schemas.microsoft.com/office/drawing/2014/main" id="{57C40B00-DFBC-38A7-6201-95B361EB8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3D2B7-77EA-32C8-9AFE-BAA190CBA68E}"/>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268432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F5EC-D828-4CC2-60F0-4332E466C9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AF9854-89EC-12F9-17CD-A5D31EFF2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128DEA-744F-4A8F-6F3A-4CCC3CB9E1A2}"/>
              </a:ext>
            </a:extLst>
          </p:cNvPr>
          <p:cNvSpPr>
            <a:spLocks noGrp="1"/>
          </p:cNvSpPr>
          <p:nvPr>
            <p:ph type="dt" sz="half" idx="10"/>
          </p:nvPr>
        </p:nvSpPr>
        <p:spPr/>
        <p:txBody>
          <a:bodyPr/>
          <a:lstStyle/>
          <a:p>
            <a:fld id="{F7997D09-7DE5-489B-8D78-C93B7D0C26A6}" type="datetimeFigureOut">
              <a:rPr lang="en-US" smtClean="0"/>
              <a:t>8/2/2023</a:t>
            </a:fld>
            <a:endParaRPr lang="en-US"/>
          </a:p>
        </p:txBody>
      </p:sp>
      <p:sp>
        <p:nvSpPr>
          <p:cNvPr id="5" name="Footer Placeholder 4">
            <a:extLst>
              <a:ext uri="{FF2B5EF4-FFF2-40B4-BE49-F238E27FC236}">
                <a16:creationId xmlns:a16="http://schemas.microsoft.com/office/drawing/2014/main" id="{CFD4D3BB-D0FD-C3E4-EF8D-9A2BFE59B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1E973-C7A4-39AD-3D25-6B22A143771D}"/>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3838364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45A1-0FAB-87F9-53BA-794852B42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C7A96-CC88-4B6D-2A6F-C7705485C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CF5C82-32E6-862F-AF23-6F28D635D9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B2A343-D767-19F3-4311-C8DCE0D1077C}"/>
              </a:ext>
            </a:extLst>
          </p:cNvPr>
          <p:cNvSpPr>
            <a:spLocks noGrp="1"/>
          </p:cNvSpPr>
          <p:nvPr>
            <p:ph type="dt" sz="half" idx="10"/>
          </p:nvPr>
        </p:nvSpPr>
        <p:spPr/>
        <p:txBody>
          <a:bodyPr/>
          <a:lstStyle/>
          <a:p>
            <a:fld id="{F7997D09-7DE5-489B-8D78-C93B7D0C26A6}" type="datetimeFigureOut">
              <a:rPr lang="en-US" smtClean="0"/>
              <a:t>8/2/2023</a:t>
            </a:fld>
            <a:endParaRPr lang="en-US"/>
          </a:p>
        </p:txBody>
      </p:sp>
      <p:sp>
        <p:nvSpPr>
          <p:cNvPr id="6" name="Footer Placeholder 5">
            <a:extLst>
              <a:ext uri="{FF2B5EF4-FFF2-40B4-BE49-F238E27FC236}">
                <a16:creationId xmlns:a16="http://schemas.microsoft.com/office/drawing/2014/main" id="{A348AC0D-FA93-6823-A349-61D89BA4F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D8A00D-E3F2-B552-7A29-388E3523A764}"/>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317954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AE72-E0A9-0E24-B496-AFAF06137A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538CD9-AA53-1CA7-1360-77CBE3EEAE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D70946-B294-8108-C3FA-CAF653AF8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DAFD18-9D3F-9714-D855-23144B906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B85402-E514-6002-AA3A-053B3FE4D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F4B56-8035-A625-ADFE-987AF3480F08}"/>
              </a:ext>
            </a:extLst>
          </p:cNvPr>
          <p:cNvSpPr>
            <a:spLocks noGrp="1"/>
          </p:cNvSpPr>
          <p:nvPr>
            <p:ph type="dt" sz="half" idx="10"/>
          </p:nvPr>
        </p:nvSpPr>
        <p:spPr/>
        <p:txBody>
          <a:bodyPr/>
          <a:lstStyle/>
          <a:p>
            <a:fld id="{F7997D09-7DE5-489B-8D78-C93B7D0C26A6}" type="datetimeFigureOut">
              <a:rPr lang="en-US" smtClean="0"/>
              <a:t>8/2/2023</a:t>
            </a:fld>
            <a:endParaRPr lang="en-US"/>
          </a:p>
        </p:txBody>
      </p:sp>
      <p:sp>
        <p:nvSpPr>
          <p:cNvPr id="8" name="Footer Placeholder 7">
            <a:extLst>
              <a:ext uri="{FF2B5EF4-FFF2-40B4-BE49-F238E27FC236}">
                <a16:creationId xmlns:a16="http://schemas.microsoft.com/office/drawing/2014/main" id="{925A3D27-88E7-0CA5-A657-D27888009C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0560A7-34AB-10A4-3DBE-21289EF48331}"/>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173521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7C33-F6F6-19E0-9610-A5C567F21E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0D2B78-FA95-4A19-31AF-DC3AF3C567F1}"/>
              </a:ext>
            </a:extLst>
          </p:cNvPr>
          <p:cNvSpPr>
            <a:spLocks noGrp="1"/>
          </p:cNvSpPr>
          <p:nvPr>
            <p:ph type="dt" sz="half" idx="10"/>
          </p:nvPr>
        </p:nvSpPr>
        <p:spPr/>
        <p:txBody>
          <a:bodyPr/>
          <a:lstStyle/>
          <a:p>
            <a:fld id="{F7997D09-7DE5-489B-8D78-C93B7D0C26A6}" type="datetimeFigureOut">
              <a:rPr lang="en-US" smtClean="0"/>
              <a:t>8/2/2023</a:t>
            </a:fld>
            <a:endParaRPr lang="en-US"/>
          </a:p>
        </p:txBody>
      </p:sp>
      <p:sp>
        <p:nvSpPr>
          <p:cNvPr id="4" name="Footer Placeholder 3">
            <a:extLst>
              <a:ext uri="{FF2B5EF4-FFF2-40B4-BE49-F238E27FC236}">
                <a16:creationId xmlns:a16="http://schemas.microsoft.com/office/drawing/2014/main" id="{92588A89-C4BD-4E01-ACFC-F4FBB20934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9E8C47-1A9A-1082-6B98-AF95AF1C6B97}"/>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2123737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B2A4CD-CD16-1C51-4C19-E751328374C0}"/>
              </a:ext>
            </a:extLst>
          </p:cNvPr>
          <p:cNvSpPr>
            <a:spLocks noGrp="1"/>
          </p:cNvSpPr>
          <p:nvPr>
            <p:ph type="dt" sz="half" idx="10"/>
          </p:nvPr>
        </p:nvSpPr>
        <p:spPr/>
        <p:txBody>
          <a:bodyPr/>
          <a:lstStyle/>
          <a:p>
            <a:fld id="{F7997D09-7DE5-489B-8D78-C93B7D0C26A6}" type="datetimeFigureOut">
              <a:rPr lang="en-US" smtClean="0"/>
              <a:t>8/2/2023</a:t>
            </a:fld>
            <a:endParaRPr lang="en-US"/>
          </a:p>
        </p:txBody>
      </p:sp>
      <p:sp>
        <p:nvSpPr>
          <p:cNvPr id="3" name="Footer Placeholder 2">
            <a:extLst>
              <a:ext uri="{FF2B5EF4-FFF2-40B4-BE49-F238E27FC236}">
                <a16:creationId xmlns:a16="http://schemas.microsoft.com/office/drawing/2014/main" id="{91845345-3922-AD60-0EE0-E866E4BAD6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B3A3FC-71DF-2495-91B9-4E84688B7D8F}"/>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172387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40B5-E396-4D7F-D8D0-738315B04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50F981-D83F-E9F0-E791-8F3A28B5DC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4B5779-9E8C-3317-6DEE-65E515074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01F90-C527-8EC5-77CB-F19E83E82ECD}"/>
              </a:ext>
            </a:extLst>
          </p:cNvPr>
          <p:cNvSpPr>
            <a:spLocks noGrp="1"/>
          </p:cNvSpPr>
          <p:nvPr>
            <p:ph type="dt" sz="half" idx="10"/>
          </p:nvPr>
        </p:nvSpPr>
        <p:spPr/>
        <p:txBody>
          <a:bodyPr/>
          <a:lstStyle/>
          <a:p>
            <a:fld id="{F7997D09-7DE5-489B-8D78-C93B7D0C26A6}" type="datetimeFigureOut">
              <a:rPr lang="en-US" smtClean="0"/>
              <a:t>8/2/2023</a:t>
            </a:fld>
            <a:endParaRPr lang="en-US"/>
          </a:p>
        </p:txBody>
      </p:sp>
      <p:sp>
        <p:nvSpPr>
          <p:cNvPr id="6" name="Footer Placeholder 5">
            <a:extLst>
              <a:ext uri="{FF2B5EF4-FFF2-40B4-BE49-F238E27FC236}">
                <a16:creationId xmlns:a16="http://schemas.microsoft.com/office/drawing/2014/main" id="{B63A9011-81AF-A563-997E-4FE578D1D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22F6C-612B-9852-2864-813015B7E4AA}"/>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1662260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7FC5-1FD8-A7AA-66D5-39C3C8CEF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02D634-3E4F-8CFE-6CC4-77E51186A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0B1EFE-AFB6-6D12-5D8F-81B6064A24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B9B986-0A21-EE95-E0BE-B574718BCCDA}"/>
              </a:ext>
            </a:extLst>
          </p:cNvPr>
          <p:cNvSpPr>
            <a:spLocks noGrp="1"/>
          </p:cNvSpPr>
          <p:nvPr>
            <p:ph type="dt" sz="half" idx="10"/>
          </p:nvPr>
        </p:nvSpPr>
        <p:spPr/>
        <p:txBody>
          <a:bodyPr/>
          <a:lstStyle/>
          <a:p>
            <a:fld id="{F7997D09-7DE5-489B-8D78-C93B7D0C26A6}" type="datetimeFigureOut">
              <a:rPr lang="en-US" smtClean="0"/>
              <a:t>8/2/2023</a:t>
            </a:fld>
            <a:endParaRPr lang="en-US"/>
          </a:p>
        </p:txBody>
      </p:sp>
      <p:sp>
        <p:nvSpPr>
          <p:cNvPr id="6" name="Footer Placeholder 5">
            <a:extLst>
              <a:ext uri="{FF2B5EF4-FFF2-40B4-BE49-F238E27FC236}">
                <a16:creationId xmlns:a16="http://schemas.microsoft.com/office/drawing/2014/main" id="{63EF845B-2750-CDC6-6DF3-5A3A10CBB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3396F-EAFF-06C4-6057-D8A0AF6B7A32}"/>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3578765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ED220B-1B93-A8DB-F05A-9F2161A18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F08F29-55C4-F53D-7C91-9E26F38662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384A6-3DCA-39DA-9142-46E0A02558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97D09-7DE5-489B-8D78-C93B7D0C26A6}" type="datetimeFigureOut">
              <a:rPr lang="en-US" smtClean="0"/>
              <a:t>8/2/2023</a:t>
            </a:fld>
            <a:endParaRPr lang="en-US"/>
          </a:p>
        </p:txBody>
      </p:sp>
      <p:sp>
        <p:nvSpPr>
          <p:cNvPr id="5" name="Footer Placeholder 4">
            <a:extLst>
              <a:ext uri="{FF2B5EF4-FFF2-40B4-BE49-F238E27FC236}">
                <a16:creationId xmlns:a16="http://schemas.microsoft.com/office/drawing/2014/main" id="{56520D0A-E21E-7156-7456-11D01EFE17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FFD3BE-ACFE-4775-F4BC-2A0E6F0609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162AB-28C7-40C6-BAE6-6289A9E2C02C}" type="slidenum">
              <a:rPr lang="en-US" smtClean="0"/>
              <a:t>‹#›</a:t>
            </a:fld>
            <a:endParaRPr lang="en-US"/>
          </a:p>
        </p:txBody>
      </p:sp>
    </p:spTree>
    <p:extLst>
      <p:ext uri="{BB962C8B-B14F-4D97-AF65-F5344CB8AC3E}">
        <p14:creationId xmlns:p14="http://schemas.microsoft.com/office/powerpoint/2010/main" val="10375042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docs.snowflake.com/en/user-guide/tables-temp-transien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414779" y="272659"/>
            <a:ext cx="526958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a:ln>
                  <a:noFill/>
                </a:ln>
                <a:solidFill>
                  <a:prstClr val="white"/>
                </a:solidFill>
                <a:effectLst/>
                <a:uLnTx/>
                <a:uFillTx/>
                <a:latin typeface="Calibri" panose="020F0502020204030204"/>
                <a:ea typeface="+mn-ea"/>
                <a:cs typeface="+mn-cs"/>
              </a:rPr>
              <a:t>Micro-partitions</a:t>
            </a:r>
          </a:p>
        </p:txBody>
      </p:sp>
      <p:sp>
        <p:nvSpPr>
          <p:cNvPr id="3" name="Rectangle: Rounded Corners 2">
            <a:extLst>
              <a:ext uri="{FF2B5EF4-FFF2-40B4-BE49-F238E27FC236}">
                <a16:creationId xmlns:a16="http://schemas.microsoft.com/office/drawing/2014/main" id="{964398E4-3B9E-D203-61FE-28ED8E5D5696}"/>
              </a:ext>
            </a:extLst>
          </p:cNvPr>
          <p:cNvSpPr/>
          <p:nvPr/>
        </p:nvSpPr>
        <p:spPr>
          <a:xfrm>
            <a:off x="8738647" y="99510"/>
            <a:ext cx="3255390" cy="4510197"/>
          </a:xfrm>
          <a:prstGeom prst="roundRect">
            <a:avLst/>
          </a:prstGeom>
          <a:solidFill>
            <a:schemeClr val="bg1">
              <a:lumMod val="75000"/>
              <a:lumOff val="25000"/>
            </a:schemeClr>
          </a:solidFill>
          <a:ln w="5715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u="sng" dirty="0"/>
              <a:t>Limitations of traditional warehouses</a:t>
            </a:r>
            <a:br>
              <a:rPr lang="en-US" sz="1400" u="sng" dirty="0"/>
            </a:br>
            <a:endParaRPr lang="en-US" sz="1400" u="sng" dirty="0"/>
          </a:p>
          <a:p>
            <a:pPr marL="285750" indent="-285750">
              <a:buFont typeface="Arial" panose="020B0604020202020204" pitchFamily="34" charset="0"/>
              <a:buChar char="•"/>
            </a:pPr>
            <a:r>
              <a:rPr lang="en-US" sz="1400" dirty="0"/>
              <a:t>Traditional data warehouses rely on static partitioning of large tables to achieve acceptable performance and enable better scaling.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 these systems, a partition is a unit of management that is manipulated independently using specialized DDL and syntax;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however, static partitioning has several well-known limitations, such as </a:t>
            </a:r>
            <a:r>
              <a:rPr lang="en-US" sz="1400" u="sng" dirty="0"/>
              <a:t>maintenance overhead</a:t>
            </a:r>
            <a:r>
              <a:rPr lang="en-US" sz="1400" dirty="0"/>
              <a:t> and </a:t>
            </a:r>
            <a:r>
              <a:rPr lang="en-US" sz="1400" u="sng" dirty="0"/>
              <a:t>data skew</a:t>
            </a:r>
            <a:r>
              <a:rPr lang="en-US" sz="1400" dirty="0"/>
              <a:t>, which can result in disproportionately-sized partitions.</a:t>
            </a:r>
          </a:p>
        </p:txBody>
      </p:sp>
      <p:sp>
        <p:nvSpPr>
          <p:cNvPr id="6" name="TextBox 5">
            <a:extLst>
              <a:ext uri="{FF2B5EF4-FFF2-40B4-BE49-F238E27FC236}">
                <a16:creationId xmlns:a16="http://schemas.microsoft.com/office/drawing/2014/main" id="{D4AA629E-853B-859B-6D36-46A897930821}"/>
              </a:ext>
            </a:extLst>
          </p:cNvPr>
          <p:cNvSpPr txBox="1"/>
          <p:nvPr/>
        </p:nvSpPr>
        <p:spPr>
          <a:xfrm>
            <a:off x="414779" y="804745"/>
            <a:ext cx="8003357" cy="5909310"/>
          </a:xfrm>
          <a:prstGeom prst="rect">
            <a:avLst/>
          </a:prstGeom>
          <a:noFill/>
        </p:spPr>
        <p:txBody>
          <a:bodyPr wrap="square" rtlCol="0">
            <a:spAutoFit/>
          </a:bodyPr>
          <a:lstStyle/>
          <a:p>
            <a:r>
              <a:rPr lang="en-US" sz="1400" dirty="0"/>
              <a:t>The Snowflake Data Platform implements a powerful and unique form of partitioning, called micro-partitioning, that delivers all the advantages of static partitioning without the known limitations, as well as providing additional significant benefits.</a:t>
            </a:r>
          </a:p>
          <a:p>
            <a:endParaRPr lang="en-US" sz="1400" dirty="0"/>
          </a:p>
          <a:p>
            <a:pPr marL="285750" indent="-285750">
              <a:buFont typeface="Arial" panose="020B0604020202020204" pitchFamily="34" charset="0"/>
              <a:buChar char="•"/>
            </a:pPr>
            <a:r>
              <a:rPr lang="en-US" sz="1400" dirty="0"/>
              <a:t>In Snowflake, all data in tables is automatically divided into micro-partitions, which are contiguous units of storage.</a:t>
            </a:r>
          </a:p>
          <a:p>
            <a:endParaRPr lang="en-US" sz="1400" dirty="0"/>
          </a:p>
          <a:p>
            <a:pPr marL="285750" indent="-285750">
              <a:buFont typeface="Arial" panose="020B0604020202020204" pitchFamily="34" charset="0"/>
              <a:buChar char="•"/>
            </a:pPr>
            <a:r>
              <a:rPr lang="en-US" sz="1400" dirty="0"/>
              <a:t>Each micro-partition contains between 50 MB and 500 MB of uncompressed data, but in practice, the data is always stored compressed.</a:t>
            </a:r>
          </a:p>
          <a:p>
            <a:endParaRPr lang="en-US" sz="1400" dirty="0"/>
          </a:p>
          <a:p>
            <a:pPr marL="285750" indent="-285750">
              <a:buFont typeface="Arial" panose="020B0604020202020204" pitchFamily="34" charset="0"/>
              <a:buChar char="•"/>
            </a:pPr>
            <a:r>
              <a:rPr lang="en-US" sz="1400" dirty="0"/>
              <a:t>This compression is applied automatically during the data loading phase, and Snowflake uses a combination of compression algorithms to optimize the storage efficiency.</a:t>
            </a:r>
          </a:p>
          <a:p>
            <a:endParaRPr lang="en-US" sz="1400" dirty="0"/>
          </a:p>
          <a:p>
            <a:endParaRPr lang="en-US" sz="1400" dirty="0"/>
          </a:p>
          <a:p>
            <a:pPr marL="285750" indent="-285750">
              <a:buFont typeface="Arial" panose="020B0604020202020204" pitchFamily="34" charset="0"/>
              <a:buChar char="•"/>
            </a:pPr>
            <a:r>
              <a:rPr lang="en-US" sz="1400" dirty="0"/>
              <a:t>Groups of rows in tables are mapped into individual micro-partitions, organized in a columnar fashion. This size and structure allows for extremely granular pruning of very large tables, which can be comprised of millions, or even hundreds of millions, of micro-partitions.</a:t>
            </a:r>
          </a:p>
          <a:p>
            <a:endParaRPr lang="en-US" sz="1400" dirty="0"/>
          </a:p>
          <a:p>
            <a:pPr marL="285750" indent="-285750">
              <a:buFont typeface="Arial" panose="020B0604020202020204" pitchFamily="34" charset="0"/>
              <a:buChar char="•"/>
            </a:pPr>
            <a:r>
              <a:rPr lang="en-US" sz="1400" dirty="0"/>
              <a:t>Snowflake stores metadata about all rows stored in a micro-partition, including:</a:t>
            </a:r>
            <a:br>
              <a:rPr lang="en-US" sz="1400" dirty="0"/>
            </a:br>
            <a:r>
              <a:rPr lang="en-US" sz="1400" dirty="0"/>
              <a:t>    </a:t>
            </a:r>
            <a:r>
              <a:rPr lang="en-US" sz="1400" dirty="0">
                <a:solidFill>
                  <a:schemeClr val="tx1">
                    <a:lumMod val="65000"/>
                  </a:schemeClr>
                </a:solidFill>
              </a:rPr>
              <a:t>-&gt; The range of values for each of the columns in the micro-partition.</a:t>
            </a:r>
          </a:p>
          <a:p>
            <a:r>
              <a:rPr lang="en-US" sz="1400" dirty="0">
                <a:solidFill>
                  <a:schemeClr val="tx1">
                    <a:lumMod val="65000"/>
                  </a:schemeClr>
                </a:solidFill>
              </a:rPr>
              <a:t>           -&gt; The number of distinct values.</a:t>
            </a:r>
            <a:br>
              <a:rPr lang="en-US" sz="1400" dirty="0">
                <a:solidFill>
                  <a:schemeClr val="tx1">
                    <a:lumMod val="65000"/>
                  </a:schemeClr>
                </a:solidFill>
              </a:rPr>
            </a:br>
            <a:r>
              <a:rPr lang="en-US" sz="1400" dirty="0">
                <a:solidFill>
                  <a:schemeClr val="tx1">
                    <a:lumMod val="65000"/>
                  </a:schemeClr>
                </a:solidFill>
              </a:rPr>
              <a:t>           -&gt; Additional properties used for both optimization and efficient query processing.</a:t>
            </a:r>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618738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4F3936-14C8-C292-E7F0-E728BB7497D1}"/>
              </a:ext>
            </a:extLst>
          </p:cNvPr>
          <p:cNvPicPr>
            <a:picLocks noChangeAspect="1"/>
          </p:cNvPicPr>
          <p:nvPr/>
        </p:nvPicPr>
        <p:blipFill>
          <a:blip r:embed="rId2"/>
          <a:stretch>
            <a:fillRect/>
          </a:stretch>
        </p:blipFill>
        <p:spPr>
          <a:xfrm>
            <a:off x="0" y="0"/>
            <a:ext cx="6165130" cy="3952007"/>
          </a:xfrm>
          <a:prstGeom prst="rect">
            <a:avLst/>
          </a:prstGeom>
        </p:spPr>
      </p:pic>
      <p:sp>
        <p:nvSpPr>
          <p:cNvPr id="2" name="TextBox 1">
            <a:extLst>
              <a:ext uri="{FF2B5EF4-FFF2-40B4-BE49-F238E27FC236}">
                <a16:creationId xmlns:a16="http://schemas.microsoft.com/office/drawing/2014/main" id="{E592AC84-189D-92AC-F7A1-346941AA04DC}"/>
              </a:ext>
            </a:extLst>
          </p:cNvPr>
          <p:cNvSpPr txBox="1"/>
          <p:nvPr/>
        </p:nvSpPr>
        <p:spPr>
          <a:xfrm>
            <a:off x="6589336" y="235670"/>
            <a:ext cx="5137607" cy="2031325"/>
          </a:xfrm>
          <a:prstGeom prst="rect">
            <a:avLst/>
          </a:prstGeom>
          <a:noFill/>
        </p:spPr>
        <p:txBody>
          <a:bodyPr wrap="square" rtlCol="0">
            <a:spAutoFit/>
          </a:bodyPr>
          <a:lstStyle/>
          <a:p>
            <a:r>
              <a:rPr lang="en-US" sz="1400" dirty="0"/>
              <a:t>The table consists of 24 rows stored across 4 micro-partitions, with the rows divided equally between each micro-partition. </a:t>
            </a:r>
          </a:p>
          <a:p>
            <a:endParaRPr lang="en-US" sz="1400" dirty="0"/>
          </a:p>
          <a:p>
            <a:r>
              <a:rPr lang="en-US" sz="1400" dirty="0"/>
              <a:t>Within each micro-partition, the data is sorted and stored by column, which enables Snowflake to perform the following actions for queries on the table:</a:t>
            </a:r>
            <a:br>
              <a:rPr lang="en-US" sz="1400" dirty="0"/>
            </a:br>
            <a:endParaRPr lang="en-US" sz="1400" dirty="0"/>
          </a:p>
          <a:p>
            <a:pPr marL="285750" indent="-285750">
              <a:buFont typeface="Arial" panose="020B0604020202020204" pitchFamily="34" charset="0"/>
              <a:buChar char="•"/>
            </a:pPr>
            <a:r>
              <a:rPr lang="en-US" sz="1400" dirty="0"/>
              <a:t>First, prune micro-partitions that are not needed for the query.</a:t>
            </a:r>
          </a:p>
          <a:p>
            <a:pPr marL="285750" indent="-285750">
              <a:buFont typeface="Arial" panose="020B0604020202020204" pitchFamily="34" charset="0"/>
              <a:buChar char="•"/>
            </a:pPr>
            <a:r>
              <a:rPr lang="en-US" sz="1400" dirty="0"/>
              <a:t>Then, prune by column within the remaining micro-partitions.</a:t>
            </a:r>
          </a:p>
        </p:txBody>
      </p:sp>
      <p:sp>
        <p:nvSpPr>
          <p:cNvPr id="3" name="Thought Bubble: Cloud 2">
            <a:extLst>
              <a:ext uri="{FF2B5EF4-FFF2-40B4-BE49-F238E27FC236}">
                <a16:creationId xmlns:a16="http://schemas.microsoft.com/office/drawing/2014/main" id="{877DC111-F2C1-E36F-3321-71BA6CF712E0}"/>
              </a:ext>
            </a:extLst>
          </p:cNvPr>
          <p:cNvSpPr/>
          <p:nvPr/>
        </p:nvSpPr>
        <p:spPr>
          <a:xfrm>
            <a:off x="8125904" y="2403590"/>
            <a:ext cx="3940404" cy="4076045"/>
          </a:xfrm>
          <a:prstGeom prst="cloudCallout">
            <a:avLst>
              <a:gd name="adj1" fmla="val -69700"/>
              <a:gd name="adj2" fmla="val -47712"/>
            </a:avLst>
          </a:prstGeom>
          <a:solidFill>
            <a:schemeClr val="bg1">
              <a:lumMod val="75000"/>
              <a:lumOff val="25000"/>
            </a:schemeClr>
          </a:solidFill>
          <a:ln w="5715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200" b="0" i="0" dirty="0">
                <a:solidFill>
                  <a:srgbClr val="D1D5DB"/>
                </a:solidFill>
                <a:effectLst/>
                <a:latin typeface="Söhne"/>
              </a:rPr>
              <a:t>Query pruning in Snowflake refers to the optimization technique used to reduce the amount of data that needs to be scanned and processed during query execution.</a:t>
            </a:r>
            <a:br>
              <a:rPr lang="en-US" sz="1200" b="0" i="0" dirty="0">
                <a:solidFill>
                  <a:srgbClr val="D1D5DB"/>
                </a:solidFill>
                <a:effectLst/>
                <a:latin typeface="Söhne"/>
              </a:rPr>
            </a:br>
            <a:br>
              <a:rPr lang="en-US" sz="1200" b="0" i="0" dirty="0">
                <a:solidFill>
                  <a:srgbClr val="D1D5DB"/>
                </a:solidFill>
                <a:effectLst/>
                <a:latin typeface="Söhne"/>
              </a:rPr>
            </a:br>
            <a:r>
              <a:rPr lang="en-US" sz="1200" b="0" i="0" dirty="0">
                <a:solidFill>
                  <a:srgbClr val="D1D5DB"/>
                </a:solidFill>
                <a:effectLst/>
                <a:latin typeface="Söhne"/>
              </a:rPr>
              <a:t> By analyzing the metadata associated with micro-partitions and leveraging the clustering information, Snowflake can skip unnecessary data blocks and access only the relevant data, resulting in faster query response times and more efficient resource utilization.</a:t>
            </a:r>
            <a:endParaRPr lang="en-US" sz="1200" dirty="0"/>
          </a:p>
        </p:txBody>
      </p:sp>
      <p:sp>
        <p:nvSpPr>
          <p:cNvPr id="4" name="Speech Bubble: Rectangle with Corners Rounded 3">
            <a:extLst>
              <a:ext uri="{FF2B5EF4-FFF2-40B4-BE49-F238E27FC236}">
                <a16:creationId xmlns:a16="http://schemas.microsoft.com/office/drawing/2014/main" id="{A73BEAAE-53E5-5A1E-6382-A71D416047BE}"/>
              </a:ext>
            </a:extLst>
          </p:cNvPr>
          <p:cNvSpPr/>
          <p:nvPr/>
        </p:nvSpPr>
        <p:spPr>
          <a:xfrm>
            <a:off x="1517714" y="4054162"/>
            <a:ext cx="5967168" cy="2758202"/>
          </a:xfrm>
          <a:prstGeom prst="wedgeRoundRectCallout">
            <a:avLst>
              <a:gd name="adj1" fmla="val -67174"/>
              <a:gd name="adj2" fmla="val -46363"/>
              <a:gd name="adj3" fmla="val 16667"/>
            </a:avLst>
          </a:prstGeom>
          <a:solidFill>
            <a:schemeClr val="bg1">
              <a:lumMod val="75000"/>
              <a:lumOff val="25000"/>
            </a:schemeClr>
          </a:solidFill>
          <a:ln w="57150">
            <a:solidFill>
              <a:schemeClr val="tx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200" b="1" u="sng" dirty="0">
                <a:solidFill>
                  <a:srgbClr val="D1D5DB"/>
                </a:solidFill>
                <a:latin typeface="Söhne"/>
              </a:rPr>
              <a:t>Clustering</a:t>
            </a:r>
            <a:br>
              <a:rPr lang="en-US" sz="1200" dirty="0">
                <a:solidFill>
                  <a:srgbClr val="D1D5DB"/>
                </a:solidFill>
                <a:latin typeface="Söhne"/>
              </a:rPr>
            </a:br>
            <a:br>
              <a:rPr lang="en-US" sz="1200" dirty="0">
                <a:solidFill>
                  <a:srgbClr val="D1D5DB"/>
                </a:solidFill>
                <a:latin typeface="Söhne"/>
              </a:rPr>
            </a:br>
            <a:r>
              <a:rPr lang="en-US" sz="1200" dirty="0">
                <a:solidFill>
                  <a:srgbClr val="D1D5DB"/>
                </a:solidFill>
                <a:latin typeface="Söhne"/>
              </a:rPr>
              <a:t>Typically, data stored in tables is sorted/ordered along natural dimensions. This “clustering” is a key factor in queries because table data that is not sorted or is only partially sorted may impact query performance, particularly on very large tables.</a:t>
            </a:r>
          </a:p>
          <a:p>
            <a:br>
              <a:rPr lang="en-US" sz="1200" dirty="0">
                <a:solidFill>
                  <a:srgbClr val="D1D5DB"/>
                </a:solidFill>
                <a:latin typeface="Söhne"/>
              </a:rPr>
            </a:br>
            <a:r>
              <a:rPr lang="en-US" sz="1200" dirty="0">
                <a:solidFill>
                  <a:srgbClr val="D1D5DB"/>
                </a:solidFill>
                <a:latin typeface="Söhne"/>
              </a:rPr>
              <a:t>In Snowflake, as data is inserted/loaded into a table, clustering metadata is collected and recorded for each micro-partition created during the process. </a:t>
            </a:r>
            <a:br>
              <a:rPr lang="en-US" sz="1200" dirty="0">
                <a:solidFill>
                  <a:srgbClr val="D1D5DB"/>
                </a:solidFill>
                <a:latin typeface="Söhne"/>
              </a:rPr>
            </a:br>
            <a:br>
              <a:rPr lang="en-US" sz="1200" dirty="0">
                <a:solidFill>
                  <a:srgbClr val="D1D5DB"/>
                </a:solidFill>
                <a:latin typeface="Söhne"/>
              </a:rPr>
            </a:br>
            <a:r>
              <a:rPr lang="en-US" sz="1200" dirty="0">
                <a:solidFill>
                  <a:srgbClr val="D1D5DB"/>
                </a:solidFill>
                <a:latin typeface="Söhne"/>
              </a:rPr>
              <a:t>Snowflake then leverages this clustering information to avoid unnecessary scanning of micro-partitions during querying, significantly accelerating the performance of queries that reference these columns.</a:t>
            </a:r>
          </a:p>
          <a:p>
            <a:endParaRPr lang="en-US" sz="1200" dirty="0">
              <a:solidFill>
                <a:srgbClr val="D1D5DB"/>
              </a:solidFill>
              <a:latin typeface="Söhne"/>
            </a:endParaRPr>
          </a:p>
        </p:txBody>
      </p:sp>
    </p:spTree>
    <p:extLst>
      <p:ext uri="{BB962C8B-B14F-4D97-AF65-F5344CB8AC3E}">
        <p14:creationId xmlns:p14="http://schemas.microsoft.com/office/powerpoint/2010/main" val="174678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FDA6926-507C-79E3-DA95-209C22BA9562}"/>
              </a:ext>
            </a:extLst>
          </p:cNvPr>
          <p:cNvSpPr/>
          <p:nvPr/>
        </p:nvSpPr>
        <p:spPr>
          <a:xfrm>
            <a:off x="1253765" y="568751"/>
            <a:ext cx="5081048" cy="904973"/>
          </a:xfrm>
          <a:prstGeom prst="roundRect">
            <a:avLst/>
          </a:prstGeom>
          <a:solidFill>
            <a:schemeClr val="bg1">
              <a:lumMod val="65000"/>
              <a:lumOff val="35000"/>
            </a:schemeClr>
          </a:solidFill>
          <a:ln w="5715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In contrast to traditional static partitioning, Snowflake micro-partitions are derived automatically; they don’t need to be explicitly defined up-front or maintained by users.</a:t>
            </a:r>
          </a:p>
        </p:txBody>
      </p:sp>
      <p:sp>
        <p:nvSpPr>
          <p:cNvPr id="10" name="Rectangle: Rounded Corners 9">
            <a:extLst>
              <a:ext uri="{FF2B5EF4-FFF2-40B4-BE49-F238E27FC236}">
                <a16:creationId xmlns:a16="http://schemas.microsoft.com/office/drawing/2014/main" id="{E73CDE4F-92AD-F448-104F-662D4ECCA3F6}"/>
              </a:ext>
            </a:extLst>
          </p:cNvPr>
          <p:cNvSpPr/>
          <p:nvPr/>
        </p:nvSpPr>
        <p:spPr>
          <a:xfrm>
            <a:off x="1253765" y="1759670"/>
            <a:ext cx="5081048" cy="904973"/>
          </a:xfrm>
          <a:prstGeom prst="roundRect">
            <a:avLst/>
          </a:prstGeom>
          <a:solidFill>
            <a:schemeClr val="bg1">
              <a:lumMod val="65000"/>
              <a:lumOff val="35000"/>
            </a:schemeClr>
          </a:solidFill>
          <a:ln w="5715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dirty="0"/>
              <a:t>As the name suggests, micro-partitions are small in size (50 to 500 MB, before compression), which enables extremely efficient DML and fine-grained pruning for faster queries.</a:t>
            </a:r>
          </a:p>
        </p:txBody>
      </p:sp>
      <p:pic>
        <p:nvPicPr>
          <p:cNvPr id="12" name="Graphic 11" descr="Arrow Right outline">
            <a:extLst>
              <a:ext uri="{FF2B5EF4-FFF2-40B4-BE49-F238E27FC236}">
                <a16:creationId xmlns:a16="http://schemas.microsoft.com/office/drawing/2014/main" id="{EA1F5FF5-63D1-30A9-887C-5162003B56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6351" y="792637"/>
            <a:ext cx="457200" cy="457200"/>
          </a:xfrm>
          <a:prstGeom prst="rect">
            <a:avLst/>
          </a:prstGeom>
        </p:spPr>
      </p:pic>
      <p:pic>
        <p:nvPicPr>
          <p:cNvPr id="13" name="Graphic 12" descr="Arrow Right outline">
            <a:extLst>
              <a:ext uri="{FF2B5EF4-FFF2-40B4-BE49-F238E27FC236}">
                <a16:creationId xmlns:a16="http://schemas.microsoft.com/office/drawing/2014/main" id="{6094399C-333E-B71C-4468-6DB2D39468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6351" y="1983556"/>
            <a:ext cx="457200" cy="457200"/>
          </a:xfrm>
          <a:prstGeom prst="rect">
            <a:avLst/>
          </a:prstGeom>
        </p:spPr>
      </p:pic>
      <p:sp>
        <p:nvSpPr>
          <p:cNvPr id="14" name="Rectangle: Rounded Corners 13">
            <a:extLst>
              <a:ext uri="{FF2B5EF4-FFF2-40B4-BE49-F238E27FC236}">
                <a16:creationId xmlns:a16="http://schemas.microsoft.com/office/drawing/2014/main" id="{DC4BE1DE-AA5A-DD49-4FFE-B0E95A576A25}"/>
              </a:ext>
            </a:extLst>
          </p:cNvPr>
          <p:cNvSpPr/>
          <p:nvPr/>
        </p:nvSpPr>
        <p:spPr>
          <a:xfrm>
            <a:off x="1253765" y="4141508"/>
            <a:ext cx="5081048" cy="904973"/>
          </a:xfrm>
          <a:prstGeom prst="roundRect">
            <a:avLst/>
          </a:prstGeom>
          <a:solidFill>
            <a:schemeClr val="bg1">
              <a:lumMod val="65000"/>
              <a:lumOff val="35000"/>
            </a:schemeClr>
          </a:solidFill>
          <a:ln w="5715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dirty="0"/>
              <a:t>Columns are stored independently within micro-partitions, often referred to as columnar storage. This enables efficient scanning of individual columns; only the columns referenced by a query are scanned.</a:t>
            </a:r>
          </a:p>
        </p:txBody>
      </p:sp>
      <p:sp>
        <p:nvSpPr>
          <p:cNvPr id="15" name="Rectangle: Rounded Corners 14">
            <a:extLst>
              <a:ext uri="{FF2B5EF4-FFF2-40B4-BE49-F238E27FC236}">
                <a16:creationId xmlns:a16="http://schemas.microsoft.com/office/drawing/2014/main" id="{74CCA2C5-5D48-4C85-21E3-66367C22EB3D}"/>
              </a:ext>
            </a:extLst>
          </p:cNvPr>
          <p:cNvSpPr/>
          <p:nvPr/>
        </p:nvSpPr>
        <p:spPr>
          <a:xfrm>
            <a:off x="1253765" y="2950589"/>
            <a:ext cx="5081048" cy="904973"/>
          </a:xfrm>
          <a:prstGeom prst="roundRect">
            <a:avLst/>
          </a:prstGeom>
          <a:solidFill>
            <a:schemeClr val="bg1">
              <a:lumMod val="65000"/>
              <a:lumOff val="35000"/>
            </a:schemeClr>
          </a:solidFill>
          <a:ln w="5715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dirty="0"/>
              <a:t>As the name suggests, micro-partitions are small in size (50 to 500 MB, before compression), which enables extremely efficient DML and fine-grained pruning for faster queries.</a:t>
            </a:r>
          </a:p>
        </p:txBody>
      </p:sp>
      <p:pic>
        <p:nvPicPr>
          <p:cNvPr id="16" name="Graphic 15" descr="Arrow Right outline">
            <a:extLst>
              <a:ext uri="{FF2B5EF4-FFF2-40B4-BE49-F238E27FC236}">
                <a16:creationId xmlns:a16="http://schemas.microsoft.com/office/drawing/2014/main" id="{6CB2906D-706F-6559-C6ED-2555CAC5AB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636" y="3286026"/>
            <a:ext cx="457200" cy="457200"/>
          </a:xfrm>
          <a:prstGeom prst="rect">
            <a:avLst/>
          </a:prstGeom>
        </p:spPr>
      </p:pic>
      <p:pic>
        <p:nvPicPr>
          <p:cNvPr id="17" name="Graphic 16" descr="Arrow Right outline">
            <a:extLst>
              <a:ext uri="{FF2B5EF4-FFF2-40B4-BE49-F238E27FC236}">
                <a16:creationId xmlns:a16="http://schemas.microsoft.com/office/drawing/2014/main" id="{13790CC6-878F-0299-E7C5-7BE3B084D4D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6351" y="4417245"/>
            <a:ext cx="457200" cy="457200"/>
          </a:xfrm>
          <a:prstGeom prst="rect">
            <a:avLst/>
          </a:prstGeom>
        </p:spPr>
      </p:pic>
      <p:sp>
        <p:nvSpPr>
          <p:cNvPr id="19" name="Speech Bubble: Rectangle with Corners Rounded 18">
            <a:extLst>
              <a:ext uri="{FF2B5EF4-FFF2-40B4-BE49-F238E27FC236}">
                <a16:creationId xmlns:a16="http://schemas.microsoft.com/office/drawing/2014/main" id="{C447069E-7485-3EA7-B183-289F37A7B6CC}"/>
              </a:ext>
            </a:extLst>
          </p:cNvPr>
          <p:cNvSpPr/>
          <p:nvPr/>
        </p:nvSpPr>
        <p:spPr>
          <a:xfrm>
            <a:off x="7786540" y="1318184"/>
            <a:ext cx="4213781" cy="3480059"/>
          </a:xfrm>
          <a:prstGeom prst="wedgeRoundRectCallout">
            <a:avLst>
              <a:gd name="adj1" fmla="val 49341"/>
              <a:gd name="adj2" fmla="val 87846"/>
              <a:gd name="adj3" fmla="val 16667"/>
            </a:avLst>
          </a:prstGeom>
          <a:solidFill>
            <a:schemeClr val="bg1">
              <a:lumMod val="75000"/>
              <a:lumOff val="25000"/>
            </a:schemeClr>
          </a:solidFill>
          <a:ln w="5715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200" b="0" i="0" dirty="0">
                <a:solidFill>
                  <a:srgbClr val="D1D5DB"/>
                </a:solidFill>
                <a:effectLst/>
                <a:latin typeface="Söhne"/>
              </a:rPr>
              <a:t>Snowflake applies a combination of different compression techniques, including run-length encoding, dictionary encoding, and bit packing, depending on the data's characteristics and column types. </a:t>
            </a:r>
          </a:p>
          <a:p>
            <a:pPr algn="l"/>
            <a:endParaRPr lang="en-US" sz="1200" dirty="0">
              <a:solidFill>
                <a:srgbClr val="D1D5DB"/>
              </a:solidFill>
              <a:latin typeface="Söhne"/>
            </a:endParaRPr>
          </a:p>
          <a:p>
            <a:pPr algn="l"/>
            <a:r>
              <a:rPr lang="en-US" sz="1200" b="0" i="0" dirty="0">
                <a:solidFill>
                  <a:srgbClr val="D1D5DB"/>
                </a:solidFill>
                <a:effectLst/>
                <a:latin typeface="Söhne"/>
              </a:rPr>
              <a:t>This approach optimizes the compression ratio, leading to a smaller storage footprint for the data. The compression process occurs during the data loading phase, and Snowflake transparently handles the compression and decompression tasks as needed. </a:t>
            </a:r>
          </a:p>
          <a:p>
            <a:pPr algn="l"/>
            <a:endParaRPr lang="en-US" sz="1200" dirty="0">
              <a:solidFill>
                <a:srgbClr val="D1D5DB"/>
              </a:solidFill>
              <a:latin typeface="Söhne"/>
            </a:endParaRPr>
          </a:p>
          <a:p>
            <a:pPr algn="l"/>
            <a:r>
              <a:rPr lang="en-US" sz="1200" b="0" i="0" dirty="0">
                <a:solidFill>
                  <a:srgbClr val="D1D5DB"/>
                </a:solidFill>
                <a:effectLst/>
                <a:latin typeface="Söhne"/>
              </a:rPr>
              <a:t>When querying data, Snowflake automatically decompresses only the necessary data to perform the required calculations or retrieve the requested information. This "on-the-fly" decompression ensures that query performance remains efficient, as only the relevant data is decompressed during query execution.</a:t>
            </a:r>
          </a:p>
          <a:p>
            <a:endParaRPr lang="en-US" sz="1200" dirty="0"/>
          </a:p>
        </p:txBody>
      </p:sp>
      <p:sp>
        <p:nvSpPr>
          <p:cNvPr id="20" name="Rectangle: Rounded Corners 19">
            <a:extLst>
              <a:ext uri="{FF2B5EF4-FFF2-40B4-BE49-F238E27FC236}">
                <a16:creationId xmlns:a16="http://schemas.microsoft.com/office/drawing/2014/main" id="{C34CE08B-6072-3DB8-CE43-3AD0571C3188}"/>
              </a:ext>
            </a:extLst>
          </p:cNvPr>
          <p:cNvSpPr/>
          <p:nvPr/>
        </p:nvSpPr>
        <p:spPr>
          <a:xfrm>
            <a:off x="1253765" y="5332427"/>
            <a:ext cx="5081048" cy="904973"/>
          </a:xfrm>
          <a:prstGeom prst="roundRect">
            <a:avLst/>
          </a:prstGeom>
          <a:solidFill>
            <a:schemeClr val="bg1">
              <a:lumMod val="65000"/>
              <a:lumOff val="35000"/>
            </a:schemeClr>
          </a:solidFill>
          <a:ln w="5715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dirty="0"/>
              <a:t>Columns are also compressed individually within micro-partitions. Snowflake automatically determines the most efficient compression algorithm for the columns in each micro-partition.</a:t>
            </a:r>
          </a:p>
        </p:txBody>
      </p:sp>
      <p:pic>
        <p:nvPicPr>
          <p:cNvPr id="21" name="Graphic 20" descr="Arrow Right outline">
            <a:extLst>
              <a:ext uri="{FF2B5EF4-FFF2-40B4-BE49-F238E27FC236}">
                <a16:creationId xmlns:a16="http://schemas.microsoft.com/office/drawing/2014/main" id="{7759C677-1A44-B963-3152-30E2E3EF94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6351" y="5555534"/>
            <a:ext cx="457200" cy="457200"/>
          </a:xfrm>
          <a:prstGeom prst="rect">
            <a:avLst/>
          </a:prstGeom>
        </p:spPr>
      </p:pic>
      <p:sp>
        <p:nvSpPr>
          <p:cNvPr id="22" name="TextBox 21">
            <a:extLst>
              <a:ext uri="{FF2B5EF4-FFF2-40B4-BE49-F238E27FC236}">
                <a16:creationId xmlns:a16="http://schemas.microsoft.com/office/drawing/2014/main" id="{CB8E17BE-ED66-D806-DD54-E72FA4CFBCFA}"/>
              </a:ext>
            </a:extLst>
          </p:cNvPr>
          <p:cNvSpPr txBox="1"/>
          <p:nvPr/>
        </p:nvSpPr>
        <p:spPr>
          <a:xfrm>
            <a:off x="268664" y="-220554"/>
            <a:ext cx="5410986" cy="707886"/>
          </a:xfrm>
          <a:prstGeom prst="rect">
            <a:avLst/>
          </a:prstGeom>
          <a:noFill/>
        </p:spPr>
        <p:txBody>
          <a:bodyPr wrap="square" rtlCol="0">
            <a:spAutoFit/>
          </a:bodyPr>
          <a:lstStyle/>
          <a:p>
            <a:endParaRPr lang="en-US" sz="2000" u="sng" dirty="0"/>
          </a:p>
          <a:p>
            <a:r>
              <a:rPr lang="en-US" sz="2000" u="sng" dirty="0"/>
              <a:t>Benefits of Micro-partitioning</a:t>
            </a:r>
          </a:p>
        </p:txBody>
      </p:sp>
      <p:pic>
        <p:nvPicPr>
          <p:cNvPr id="24" name="Graphic 23" descr="Right pointing backhand index with solid fill">
            <a:extLst>
              <a:ext uri="{FF2B5EF4-FFF2-40B4-BE49-F238E27FC236}">
                <a16:creationId xmlns:a16="http://schemas.microsoft.com/office/drawing/2014/main" id="{435855A0-E015-797D-1E96-4DDFEB9ECA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72140" y="2601013"/>
            <a:ext cx="914400" cy="914400"/>
          </a:xfrm>
          <a:prstGeom prst="rect">
            <a:avLst/>
          </a:prstGeom>
        </p:spPr>
      </p:pic>
      <p:cxnSp>
        <p:nvCxnSpPr>
          <p:cNvPr id="26" name="Straight Arrow Connector 25">
            <a:extLst>
              <a:ext uri="{FF2B5EF4-FFF2-40B4-BE49-F238E27FC236}">
                <a16:creationId xmlns:a16="http://schemas.microsoft.com/office/drawing/2014/main" id="{30AB5408-02F0-DDBF-009F-B0B46ECEEE6A}"/>
              </a:ext>
            </a:extLst>
          </p:cNvPr>
          <p:cNvCxnSpPr/>
          <p:nvPr/>
        </p:nvCxnSpPr>
        <p:spPr>
          <a:xfrm>
            <a:off x="6671035" y="405353"/>
            <a:ext cx="75414" cy="5607381"/>
          </a:xfrm>
          <a:prstGeom prst="straightConnector1">
            <a:avLst/>
          </a:prstGeom>
          <a:ln w="762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075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Rounded Corners 46">
            <a:extLst>
              <a:ext uri="{FF2B5EF4-FFF2-40B4-BE49-F238E27FC236}">
                <a16:creationId xmlns:a16="http://schemas.microsoft.com/office/drawing/2014/main" id="{E63AB421-08C9-7A66-8035-6FA4EB6069DD}"/>
              </a:ext>
            </a:extLst>
          </p:cNvPr>
          <p:cNvSpPr/>
          <p:nvPr/>
        </p:nvSpPr>
        <p:spPr>
          <a:xfrm>
            <a:off x="520801" y="690508"/>
            <a:ext cx="11027034" cy="3276873"/>
          </a:xfrm>
          <a:prstGeom prst="roundRect">
            <a:avLst/>
          </a:prstGeom>
          <a:solidFill>
            <a:schemeClr val="tx2">
              <a:lumMod val="25000"/>
            </a:schemeClr>
          </a:solidFill>
          <a:ln w="762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Speech Bubble: Rectangle with Corners Rounded 49">
            <a:extLst>
              <a:ext uri="{FF2B5EF4-FFF2-40B4-BE49-F238E27FC236}">
                <a16:creationId xmlns:a16="http://schemas.microsoft.com/office/drawing/2014/main" id="{4B03600F-BD15-7CB9-5627-D2B1FEB909A5}"/>
              </a:ext>
            </a:extLst>
          </p:cNvPr>
          <p:cNvSpPr/>
          <p:nvPr/>
        </p:nvSpPr>
        <p:spPr>
          <a:xfrm>
            <a:off x="3577992" y="4144132"/>
            <a:ext cx="2836413" cy="2623257"/>
          </a:xfrm>
          <a:prstGeom prst="wedgeRoundRectCallout">
            <a:avLst>
              <a:gd name="adj1" fmla="val -18407"/>
              <a:gd name="adj2" fmla="val -76795"/>
              <a:gd name="adj3" fmla="val 16667"/>
            </a:avLst>
          </a:prstGeom>
          <a:solidFill>
            <a:schemeClr val="tx1">
              <a:lumMod val="50000"/>
            </a:schemeClr>
          </a:solidFill>
          <a:ln w="762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95000"/>
                    <a:lumOff val="5000"/>
                  </a:schemeClr>
                </a:solidFill>
              </a:rPr>
              <a:t>Result caching stores the results of a previously executed query in the query result cache, which is a memory-based cache within Snowflake. When the same query is executed again, Snowflake checks if the query and its parameters (e.g., input values, filter conditions) match a cached result. If a match is found, Snowflake can use the cached result instead of re-executing the query, providing faster response times.</a:t>
            </a:r>
          </a:p>
        </p:txBody>
      </p:sp>
      <p:sp>
        <p:nvSpPr>
          <p:cNvPr id="49" name="Speech Bubble: Rectangle with Corners Rounded 48">
            <a:extLst>
              <a:ext uri="{FF2B5EF4-FFF2-40B4-BE49-F238E27FC236}">
                <a16:creationId xmlns:a16="http://schemas.microsoft.com/office/drawing/2014/main" id="{23042A7D-D995-1654-D3BA-18AC975CB84A}"/>
              </a:ext>
            </a:extLst>
          </p:cNvPr>
          <p:cNvSpPr/>
          <p:nvPr/>
        </p:nvSpPr>
        <p:spPr>
          <a:xfrm>
            <a:off x="173094" y="4145190"/>
            <a:ext cx="2836413" cy="2623257"/>
          </a:xfrm>
          <a:prstGeom prst="wedgeRoundRectCallout">
            <a:avLst>
              <a:gd name="adj1" fmla="val 23469"/>
              <a:gd name="adj2" fmla="val -78233"/>
              <a:gd name="adj3" fmla="val 16667"/>
            </a:avLst>
          </a:prstGeom>
          <a:solidFill>
            <a:schemeClr val="tx1">
              <a:lumMod val="50000"/>
            </a:schemeClr>
          </a:solidFill>
          <a:ln w="762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0" i="0" dirty="0">
                <a:solidFill>
                  <a:schemeClr val="bg1">
                    <a:lumMod val="95000"/>
                    <a:lumOff val="5000"/>
                  </a:schemeClr>
                </a:solidFill>
                <a:effectLst/>
                <a:latin typeface="Söhne"/>
              </a:rPr>
              <a:t>Metadata caching stores frequently accessed metadata in memory to optimize query planning and optimization. Metadata includes information about the database schema, table structure, and statistics about the data distribution.</a:t>
            </a:r>
            <a:br>
              <a:rPr lang="en-US" sz="1200" b="0" i="0" dirty="0">
                <a:solidFill>
                  <a:schemeClr val="bg1">
                    <a:lumMod val="95000"/>
                    <a:lumOff val="5000"/>
                  </a:schemeClr>
                </a:solidFill>
                <a:effectLst/>
                <a:latin typeface="Söhne"/>
              </a:rPr>
            </a:br>
            <a:br>
              <a:rPr lang="en-US" sz="1200" b="0" i="0" dirty="0">
                <a:solidFill>
                  <a:schemeClr val="bg1">
                    <a:lumMod val="95000"/>
                    <a:lumOff val="5000"/>
                  </a:schemeClr>
                </a:solidFill>
                <a:effectLst/>
                <a:latin typeface="Söhne"/>
              </a:rPr>
            </a:br>
            <a:r>
              <a:rPr lang="en-US" sz="1200" b="0" i="0" dirty="0">
                <a:solidFill>
                  <a:schemeClr val="bg1">
                    <a:lumMod val="95000"/>
                    <a:lumOff val="5000"/>
                  </a:schemeClr>
                </a:solidFill>
                <a:effectLst/>
                <a:latin typeface="Söhne"/>
              </a:rPr>
              <a:t>Storing this information in memory reduces the need to repeatedly access disk storage during query planning and execution, leading to faster query compilation and better optimization.</a:t>
            </a:r>
            <a:endParaRPr lang="en-US" sz="1200" dirty="0">
              <a:solidFill>
                <a:schemeClr val="bg1">
                  <a:lumMod val="95000"/>
                  <a:lumOff val="5000"/>
                </a:schemeClr>
              </a:solidFill>
            </a:endParaRPr>
          </a:p>
        </p:txBody>
      </p:sp>
      <p:sp>
        <p:nvSpPr>
          <p:cNvPr id="5" name="Rectangle: Rounded Corners 4">
            <a:extLst>
              <a:ext uri="{FF2B5EF4-FFF2-40B4-BE49-F238E27FC236}">
                <a16:creationId xmlns:a16="http://schemas.microsoft.com/office/drawing/2014/main" id="{3FB94DB5-05AB-3E33-C6F4-C247AC874362}"/>
              </a:ext>
            </a:extLst>
          </p:cNvPr>
          <p:cNvSpPr/>
          <p:nvPr/>
        </p:nvSpPr>
        <p:spPr>
          <a:xfrm>
            <a:off x="1491792" y="740002"/>
            <a:ext cx="1517715" cy="2149312"/>
          </a:xfrm>
          <a:prstGeom prst="roundRect">
            <a:avLst/>
          </a:prstGeom>
          <a:solidFill>
            <a:schemeClr val="accent1">
              <a:lumMod val="20000"/>
              <a:lumOff val="80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Stats</a:t>
            </a:r>
          </a:p>
        </p:txBody>
      </p:sp>
      <p:pic>
        <p:nvPicPr>
          <p:cNvPr id="8" name="Graphic 7" descr="Database outline">
            <a:extLst>
              <a:ext uri="{FF2B5EF4-FFF2-40B4-BE49-F238E27FC236}">
                <a16:creationId xmlns:a16="http://schemas.microsoft.com/office/drawing/2014/main" id="{C6600DAB-329D-F9C0-1B7A-1BA4B89412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76167" y="765926"/>
            <a:ext cx="914400" cy="914400"/>
          </a:xfrm>
          <a:prstGeom prst="rect">
            <a:avLst/>
          </a:prstGeom>
        </p:spPr>
      </p:pic>
      <p:sp>
        <p:nvSpPr>
          <p:cNvPr id="9" name="Rectangle: Rounded Corners 8">
            <a:extLst>
              <a:ext uri="{FF2B5EF4-FFF2-40B4-BE49-F238E27FC236}">
                <a16:creationId xmlns:a16="http://schemas.microsoft.com/office/drawing/2014/main" id="{79EB1326-E9DD-1DF6-97F9-E060BE91BEAA}"/>
              </a:ext>
            </a:extLst>
          </p:cNvPr>
          <p:cNvSpPr/>
          <p:nvPr/>
        </p:nvSpPr>
        <p:spPr>
          <a:xfrm>
            <a:off x="3630888" y="740002"/>
            <a:ext cx="1517715" cy="2149312"/>
          </a:xfrm>
          <a:prstGeom prst="roundRect">
            <a:avLst/>
          </a:prstGeom>
          <a:solidFill>
            <a:schemeClr val="accent1">
              <a:lumMod val="20000"/>
              <a:lumOff val="80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Query Results</a:t>
            </a:r>
          </a:p>
        </p:txBody>
      </p:sp>
      <p:sp>
        <p:nvSpPr>
          <p:cNvPr id="11" name="Rectangle: Rounded Corners 10">
            <a:extLst>
              <a:ext uri="{FF2B5EF4-FFF2-40B4-BE49-F238E27FC236}">
                <a16:creationId xmlns:a16="http://schemas.microsoft.com/office/drawing/2014/main" id="{96E70C14-EF0D-0EEC-6E82-993113B1F33E}"/>
              </a:ext>
            </a:extLst>
          </p:cNvPr>
          <p:cNvSpPr/>
          <p:nvPr/>
        </p:nvSpPr>
        <p:spPr>
          <a:xfrm>
            <a:off x="5508457" y="732930"/>
            <a:ext cx="1517715" cy="2149312"/>
          </a:xfrm>
          <a:prstGeom prst="roundRect">
            <a:avLst/>
          </a:prstGeom>
          <a:solidFill>
            <a:schemeClr val="accent1">
              <a:lumMod val="20000"/>
              <a:lumOff val="80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lumOff val="5000"/>
                  </a:schemeClr>
                </a:solidFill>
              </a:rPr>
              <a:t>Data</a:t>
            </a:r>
          </a:p>
        </p:txBody>
      </p:sp>
      <p:pic>
        <p:nvPicPr>
          <p:cNvPr id="31" name="Graphic 30" descr="Table outline">
            <a:extLst>
              <a:ext uri="{FF2B5EF4-FFF2-40B4-BE49-F238E27FC236}">
                <a16:creationId xmlns:a16="http://schemas.microsoft.com/office/drawing/2014/main" id="{5E592B16-2DEF-D0C3-1DE8-35C15199CCA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39353" y="876692"/>
            <a:ext cx="669303" cy="669303"/>
          </a:xfrm>
          <a:prstGeom prst="rect">
            <a:avLst/>
          </a:prstGeom>
        </p:spPr>
      </p:pic>
      <p:pic>
        <p:nvPicPr>
          <p:cNvPr id="33" name="Graphic 32" descr="Research outline">
            <a:extLst>
              <a:ext uri="{FF2B5EF4-FFF2-40B4-BE49-F238E27FC236}">
                <a16:creationId xmlns:a16="http://schemas.microsoft.com/office/drawing/2014/main" id="{DB0A3D5A-9775-0ED2-0436-F04AAF6994C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38999" y="994526"/>
            <a:ext cx="457200" cy="457200"/>
          </a:xfrm>
          <a:prstGeom prst="rect">
            <a:avLst/>
          </a:prstGeom>
        </p:spPr>
      </p:pic>
      <p:pic>
        <p:nvPicPr>
          <p:cNvPr id="35" name="Graphic 34" descr="Gears with solid fill">
            <a:extLst>
              <a:ext uri="{FF2B5EF4-FFF2-40B4-BE49-F238E27FC236}">
                <a16:creationId xmlns:a16="http://schemas.microsoft.com/office/drawing/2014/main" id="{47E7EC48-A461-6935-B3F3-53A8E7652A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038693" y="690509"/>
            <a:ext cx="914400" cy="914400"/>
          </a:xfrm>
          <a:prstGeom prst="rect">
            <a:avLst/>
          </a:prstGeom>
        </p:spPr>
      </p:pic>
      <p:pic>
        <p:nvPicPr>
          <p:cNvPr id="37" name="Graphic 36" descr="Single gear outline">
            <a:extLst>
              <a:ext uri="{FF2B5EF4-FFF2-40B4-BE49-F238E27FC236}">
                <a16:creationId xmlns:a16="http://schemas.microsoft.com/office/drawing/2014/main" id="{A21E3354-EC58-49DA-4DEF-D1ACF8E0E09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91147" y="1126499"/>
            <a:ext cx="563252" cy="563252"/>
          </a:xfrm>
          <a:prstGeom prst="rect">
            <a:avLst/>
          </a:prstGeom>
        </p:spPr>
      </p:pic>
      <p:pic>
        <p:nvPicPr>
          <p:cNvPr id="38" name="Graphic 37" descr="Database outline">
            <a:extLst>
              <a:ext uri="{FF2B5EF4-FFF2-40B4-BE49-F238E27FC236}">
                <a16:creationId xmlns:a16="http://schemas.microsoft.com/office/drawing/2014/main" id="{9306E12E-B5E0-7E28-29F6-B61C0B8B33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33984" y="740002"/>
            <a:ext cx="914400" cy="685800"/>
          </a:xfrm>
          <a:prstGeom prst="rect">
            <a:avLst/>
          </a:prstGeom>
        </p:spPr>
      </p:pic>
      <p:pic>
        <p:nvPicPr>
          <p:cNvPr id="40" name="Graphic 39" descr="Database with solid fill">
            <a:extLst>
              <a:ext uri="{FF2B5EF4-FFF2-40B4-BE49-F238E27FC236}">
                <a16:creationId xmlns:a16="http://schemas.microsoft.com/office/drawing/2014/main" id="{E8A08AB8-FD54-2F31-7D17-A92619DB080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565994" y="1545991"/>
            <a:ext cx="914400" cy="914400"/>
          </a:xfrm>
          <a:prstGeom prst="rect">
            <a:avLst/>
          </a:prstGeom>
        </p:spPr>
      </p:pic>
      <p:pic>
        <p:nvPicPr>
          <p:cNvPr id="41" name="Graphic 40" descr="Database with solid fill">
            <a:extLst>
              <a:ext uri="{FF2B5EF4-FFF2-40B4-BE49-F238E27FC236}">
                <a16:creationId xmlns:a16="http://schemas.microsoft.com/office/drawing/2014/main" id="{9A508270-AE14-ED4E-3CF4-B83535896A0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360874" y="1147709"/>
            <a:ext cx="914400" cy="1371600"/>
          </a:xfrm>
          <a:prstGeom prst="rect">
            <a:avLst/>
          </a:prstGeom>
        </p:spPr>
      </p:pic>
      <p:pic>
        <p:nvPicPr>
          <p:cNvPr id="42" name="Graphic 41" descr="Database with solid fill">
            <a:extLst>
              <a:ext uri="{FF2B5EF4-FFF2-40B4-BE49-F238E27FC236}">
                <a16:creationId xmlns:a16="http://schemas.microsoft.com/office/drawing/2014/main" id="{8492A369-2175-3B04-1895-1EF533CB08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051299" y="1545991"/>
            <a:ext cx="914400" cy="914400"/>
          </a:xfrm>
          <a:prstGeom prst="rect">
            <a:avLst/>
          </a:prstGeom>
        </p:spPr>
      </p:pic>
      <p:sp>
        <p:nvSpPr>
          <p:cNvPr id="43" name="TextBox 42">
            <a:extLst>
              <a:ext uri="{FF2B5EF4-FFF2-40B4-BE49-F238E27FC236}">
                <a16:creationId xmlns:a16="http://schemas.microsoft.com/office/drawing/2014/main" id="{707F0968-83A1-AA82-55C0-70899DDF2534}"/>
              </a:ext>
            </a:extLst>
          </p:cNvPr>
          <p:cNvSpPr txBox="1"/>
          <p:nvPr/>
        </p:nvSpPr>
        <p:spPr>
          <a:xfrm>
            <a:off x="8342388" y="2519309"/>
            <a:ext cx="3139125" cy="646331"/>
          </a:xfrm>
          <a:prstGeom prst="rect">
            <a:avLst/>
          </a:prstGeom>
          <a:noFill/>
        </p:spPr>
        <p:txBody>
          <a:bodyPr wrap="square" rtlCol="0">
            <a:spAutoFit/>
          </a:bodyPr>
          <a:lstStyle/>
          <a:p>
            <a:r>
              <a:rPr lang="en-US" dirty="0"/>
              <a:t>Long Term </a:t>
            </a:r>
            <a:br>
              <a:rPr lang="en-US" dirty="0"/>
            </a:br>
            <a:r>
              <a:rPr lang="en-US" dirty="0"/>
              <a:t>centralized Storage – “Remote”</a:t>
            </a:r>
          </a:p>
        </p:txBody>
      </p:sp>
      <p:sp>
        <p:nvSpPr>
          <p:cNvPr id="44" name="TextBox 43">
            <a:extLst>
              <a:ext uri="{FF2B5EF4-FFF2-40B4-BE49-F238E27FC236}">
                <a16:creationId xmlns:a16="http://schemas.microsoft.com/office/drawing/2014/main" id="{446F6F93-5E57-875A-64E6-4A5622E8E264}"/>
              </a:ext>
            </a:extLst>
          </p:cNvPr>
          <p:cNvSpPr txBox="1"/>
          <p:nvPr/>
        </p:nvSpPr>
        <p:spPr>
          <a:xfrm>
            <a:off x="1431186" y="2995615"/>
            <a:ext cx="1738459" cy="369332"/>
          </a:xfrm>
          <a:prstGeom prst="rect">
            <a:avLst/>
          </a:prstGeom>
          <a:noFill/>
        </p:spPr>
        <p:txBody>
          <a:bodyPr wrap="square" rtlCol="0">
            <a:spAutoFit/>
          </a:bodyPr>
          <a:lstStyle/>
          <a:p>
            <a:r>
              <a:rPr lang="en-US" dirty="0"/>
              <a:t>Metadata Cache</a:t>
            </a:r>
          </a:p>
        </p:txBody>
      </p:sp>
      <p:sp>
        <p:nvSpPr>
          <p:cNvPr id="45" name="TextBox 44">
            <a:extLst>
              <a:ext uri="{FF2B5EF4-FFF2-40B4-BE49-F238E27FC236}">
                <a16:creationId xmlns:a16="http://schemas.microsoft.com/office/drawing/2014/main" id="{FE2EBE21-CF76-1BC2-7C02-E987B95212DE}"/>
              </a:ext>
            </a:extLst>
          </p:cNvPr>
          <p:cNvSpPr txBox="1"/>
          <p:nvPr/>
        </p:nvSpPr>
        <p:spPr>
          <a:xfrm>
            <a:off x="3712762" y="2995615"/>
            <a:ext cx="1738459" cy="369332"/>
          </a:xfrm>
          <a:prstGeom prst="rect">
            <a:avLst/>
          </a:prstGeom>
          <a:noFill/>
        </p:spPr>
        <p:txBody>
          <a:bodyPr wrap="square" rtlCol="0">
            <a:spAutoFit/>
          </a:bodyPr>
          <a:lstStyle/>
          <a:p>
            <a:r>
              <a:rPr lang="en-US" dirty="0"/>
              <a:t>Results Cache</a:t>
            </a:r>
          </a:p>
        </p:txBody>
      </p:sp>
      <p:sp>
        <p:nvSpPr>
          <p:cNvPr id="46" name="TextBox 45">
            <a:extLst>
              <a:ext uri="{FF2B5EF4-FFF2-40B4-BE49-F238E27FC236}">
                <a16:creationId xmlns:a16="http://schemas.microsoft.com/office/drawing/2014/main" id="{C6135B82-98F1-CF3E-D0FE-AFE57F9CCCF1}"/>
              </a:ext>
            </a:extLst>
          </p:cNvPr>
          <p:cNvSpPr txBox="1"/>
          <p:nvPr/>
        </p:nvSpPr>
        <p:spPr>
          <a:xfrm>
            <a:off x="5713612" y="2967335"/>
            <a:ext cx="1307456" cy="923330"/>
          </a:xfrm>
          <a:prstGeom prst="rect">
            <a:avLst/>
          </a:prstGeom>
          <a:noFill/>
        </p:spPr>
        <p:txBody>
          <a:bodyPr wrap="square" rtlCol="0">
            <a:spAutoFit/>
          </a:bodyPr>
          <a:lstStyle/>
          <a:p>
            <a:r>
              <a:rPr lang="en-US" dirty="0"/>
              <a:t>Warehouse</a:t>
            </a:r>
          </a:p>
          <a:p>
            <a:r>
              <a:rPr lang="en-US" dirty="0"/>
              <a:t>SSD cache</a:t>
            </a:r>
          </a:p>
          <a:p>
            <a:r>
              <a:rPr lang="en-US" dirty="0"/>
              <a:t>“Local”</a:t>
            </a:r>
          </a:p>
        </p:txBody>
      </p:sp>
      <p:sp>
        <p:nvSpPr>
          <p:cNvPr id="51" name="Speech Bubble: Rectangle with Corners Rounded 50">
            <a:extLst>
              <a:ext uri="{FF2B5EF4-FFF2-40B4-BE49-F238E27FC236}">
                <a16:creationId xmlns:a16="http://schemas.microsoft.com/office/drawing/2014/main" id="{AB78E0F4-2E5E-06EE-7A1E-C74CF31AC59A}"/>
              </a:ext>
            </a:extLst>
          </p:cNvPr>
          <p:cNvSpPr/>
          <p:nvPr/>
        </p:nvSpPr>
        <p:spPr>
          <a:xfrm>
            <a:off x="6772773" y="4107486"/>
            <a:ext cx="2915845" cy="2698663"/>
          </a:xfrm>
          <a:prstGeom prst="wedgeRoundRectCallout">
            <a:avLst>
              <a:gd name="adj1" fmla="val -42324"/>
              <a:gd name="adj2" fmla="val -74209"/>
              <a:gd name="adj3" fmla="val 16667"/>
            </a:avLst>
          </a:prstGeom>
          <a:solidFill>
            <a:schemeClr val="tx1">
              <a:lumMod val="50000"/>
            </a:schemeClr>
          </a:solidFill>
          <a:ln w="762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lumMod val="95000"/>
                    <a:lumOff val="5000"/>
                  </a:schemeClr>
                </a:solidFill>
              </a:rPr>
              <a:t>The warehouse SSD cache, also known as the local cache, is a cache at the warehouse level. It utilizes solid-state drives (SSDs) to cache data blocks from cloud storage that are frequently accessed by queries running on a specific warehouse. This local caching reduces the need to fetch frequently accessed data blocks from cloud storage, leading to lower latency and faster query processing. The warehouse SSD cache is specific to each warehouse, and cached data is not shared across warehouses.</a:t>
            </a:r>
          </a:p>
        </p:txBody>
      </p:sp>
      <p:sp>
        <p:nvSpPr>
          <p:cNvPr id="52" name="TextBox 51">
            <a:extLst>
              <a:ext uri="{FF2B5EF4-FFF2-40B4-BE49-F238E27FC236}">
                <a16:creationId xmlns:a16="http://schemas.microsoft.com/office/drawing/2014/main" id="{BC9E55E8-518C-5650-4DDB-BBB6F8B701EB}"/>
              </a:ext>
            </a:extLst>
          </p:cNvPr>
          <p:cNvSpPr txBox="1"/>
          <p:nvPr/>
        </p:nvSpPr>
        <p:spPr>
          <a:xfrm>
            <a:off x="302626" y="80793"/>
            <a:ext cx="5410986" cy="400110"/>
          </a:xfrm>
          <a:prstGeom prst="rect">
            <a:avLst/>
          </a:prstGeom>
          <a:noFill/>
        </p:spPr>
        <p:txBody>
          <a:bodyPr wrap="square" rtlCol="0">
            <a:spAutoFit/>
          </a:bodyPr>
          <a:lstStyle/>
          <a:p>
            <a:r>
              <a:rPr lang="en-US" sz="2000" u="sng" dirty="0"/>
              <a:t>Caching in Snowflake</a:t>
            </a:r>
          </a:p>
        </p:txBody>
      </p:sp>
    </p:spTree>
    <p:extLst>
      <p:ext uri="{BB962C8B-B14F-4D97-AF65-F5344CB8AC3E}">
        <p14:creationId xmlns:p14="http://schemas.microsoft.com/office/powerpoint/2010/main" val="70062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443058" y="744000"/>
            <a:ext cx="8446417" cy="1831271"/>
          </a:xfrm>
          <a:prstGeom prst="rect">
            <a:avLst/>
          </a:prstGeom>
          <a:solidFill>
            <a:schemeClr val="tx1">
              <a:lumMod val="50000"/>
            </a:schemeClr>
          </a:solidFill>
          <a:ln w="28575">
            <a:solidFill>
              <a:schemeClr val="bg1">
                <a:lumMod val="95000"/>
                <a:lumOff val="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chemeClr val="bg1">
                    <a:lumMod val="95000"/>
                    <a:lumOff val="5000"/>
                  </a:schemeClr>
                </a:solidFill>
                <a:effectLst/>
                <a:uLnTx/>
                <a:uFillTx/>
                <a:latin typeface="Calibri" panose="020F0502020204030204"/>
                <a:ea typeface="+mn-ea"/>
                <a:cs typeface="+mn-cs"/>
              </a:rPr>
              <a:t>Query Results are reused if all the following conditions are met:</a:t>
            </a:r>
            <a:br>
              <a:rPr kumimoji="0" lang="en-US" sz="1600" b="1" i="0" u="sng" strike="noStrike" kern="1200" cap="none" spc="0" normalizeH="0" baseline="0" noProof="0" dirty="0">
                <a:ln>
                  <a:noFill/>
                </a:ln>
                <a:solidFill>
                  <a:schemeClr val="bg1">
                    <a:lumMod val="95000"/>
                    <a:lumOff val="5000"/>
                  </a:schemeClr>
                </a:solidFill>
                <a:effectLst/>
                <a:uLnTx/>
                <a:uFillTx/>
                <a:latin typeface="Calibri" panose="020F0502020204030204"/>
                <a:ea typeface="+mn-ea"/>
                <a:cs typeface="+mn-cs"/>
              </a:rPr>
            </a:br>
            <a:endParaRPr kumimoji="0" lang="en-US" sz="1600" b="1" i="0" u="sng" strike="noStrike" kern="1200" cap="none" spc="0" normalizeH="0" baseline="0" noProof="0" dirty="0">
              <a:ln>
                <a:noFill/>
              </a:ln>
              <a:solidFill>
                <a:schemeClr val="bg1">
                  <a:lumMod val="95000"/>
                  <a:lumOff val="5000"/>
                </a:schemeClr>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50" dirty="0">
                <a:solidFill>
                  <a:schemeClr val="bg1">
                    <a:lumMod val="95000"/>
                    <a:lumOff val="5000"/>
                  </a:schemeClr>
                </a:solidFill>
                <a:latin typeface="Calibri" panose="020F0502020204030204"/>
              </a:rPr>
              <a:t>The new query syntactically matches the previous executed query.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50" dirty="0">
                <a:solidFill>
                  <a:schemeClr val="bg1">
                    <a:lumMod val="95000"/>
                    <a:lumOff val="5000"/>
                  </a:schemeClr>
                </a:solidFill>
                <a:latin typeface="Calibri" panose="020F0502020204030204"/>
              </a:rPr>
              <a:t>The table data contributing to the query result has not changed.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50" dirty="0">
                <a:solidFill>
                  <a:schemeClr val="bg1">
                    <a:lumMod val="95000"/>
                    <a:lumOff val="5000"/>
                  </a:schemeClr>
                </a:solidFill>
                <a:latin typeface="Calibri" panose="020F0502020204030204"/>
              </a:rPr>
              <a:t>The persisted result for the previous query is still available.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50" dirty="0">
                <a:solidFill>
                  <a:schemeClr val="bg1">
                    <a:lumMod val="95000"/>
                    <a:lumOff val="5000"/>
                  </a:schemeClr>
                </a:solidFill>
                <a:latin typeface="Calibri" panose="020F0502020204030204"/>
              </a:rPr>
              <a:t>The query does not include functions that must be evaluated at execution time, e.g., current_timestamp(), UUID_STRING(), etc.  however current_date() is an exception.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50" b="0" i="0" strike="noStrike" kern="1200" cap="none" spc="0" normalizeH="0" baseline="0" noProof="0" dirty="0">
                <a:ln>
                  <a:noFill/>
                </a:ln>
                <a:solidFill>
                  <a:schemeClr val="bg1">
                    <a:lumMod val="95000"/>
                    <a:lumOff val="5000"/>
                  </a:schemeClr>
                </a:solidFill>
                <a:effectLst/>
                <a:uLnTx/>
                <a:uFillTx/>
                <a:latin typeface="Calibri" panose="020F0502020204030204"/>
                <a:ea typeface="+mn-ea"/>
                <a:cs typeface="+mn-cs"/>
              </a:rPr>
              <a:t>The </a:t>
            </a:r>
            <a:r>
              <a:rPr lang="en-US" sz="1350" dirty="0">
                <a:solidFill>
                  <a:schemeClr val="bg1">
                    <a:lumMod val="95000"/>
                    <a:lumOff val="5000"/>
                  </a:schemeClr>
                </a:solidFill>
                <a:latin typeface="Calibri" panose="020F0502020204030204"/>
              </a:rPr>
              <a:t>micro-partitions for tables involved in query have not changed (reclustered or consolidated )</a:t>
            </a:r>
            <a:endParaRPr kumimoji="0" lang="en-US" sz="1350" b="0" i="0" strike="noStrike" kern="1200" cap="none" spc="0" normalizeH="0" baseline="0" noProof="0" dirty="0">
              <a:ln>
                <a:noFill/>
              </a:ln>
              <a:solidFill>
                <a:schemeClr val="bg1">
                  <a:lumMod val="95000"/>
                  <a:lumOff val="5000"/>
                </a:scheme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269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51F2D8-2203-D700-EC1A-68375A1076B5}"/>
              </a:ext>
            </a:extLst>
          </p:cNvPr>
          <p:cNvSpPr txBox="1"/>
          <p:nvPr/>
        </p:nvSpPr>
        <p:spPr>
          <a:xfrm>
            <a:off x="302626" y="80793"/>
            <a:ext cx="5410986" cy="400110"/>
          </a:xfrm>
          <a:prstGeom prst="rect">
            <a:avLst/>
          </a:prstGeom>
          <a:noFill/>
        </p:spPr>
        <p:txBody>
          <a:bodyPr wrap="square" rtlCol="0">
            <a:spAutoFit/>
          </a:bodyPr>
          <a:lstStyle/>
          <a:p>
            <a:r>
              <a:rPr lang="en-US" sz="2000" u="sng" dirty="0">
                <a:solidFill>
                  <a:schemeClr val="tx1">
                    <a:lumMod val="95000"/>
                  </a:schemeClr>
                </a:solidFill>
                <a:hlinkClick r:id="rId2">
                  <a:extLst>
                    <a:ext uri="{A12FA001-AC4F-418D-AE19-62706E023703}">
                      <ahyp:hlinkClr xmlns:ahyp="http://schemas.microsoft.com/office/drawing/2018/hyperlinkcolor" val="tx"/>
                    </a:ext>
                  </a:extLst>
                </a:hlinkClick>
              </a:rPr>
              <a:t>Types of tables in Snowflake:</a:t>
            </a:r>
            <a:endParaRPr lang="en-US" sz="2000" u="sng" dirty="0">
              <a:solidFill>
                <a:schemeClr val="tx1">
                  <a:lumMod val="95000"/>
                </a:schemeClr>
              </a:solidFill>
            </a:endParaRPr>
          </a:p>
        </p:txBody>
      </p:sp>
      <p:sp>
        <p:nvSpPr>
          <p:cNvPr id="3" name="Rectangle: Rounded Corners 2">
            <a:extLst>
              <a:ext uri="{FF2B5EF4-FFF2-40B4-BE49-F238E27FC236}">
                <a16:creationId xmlns:a16="http://schemas.microsoft.com/office/drawing/2014/main" id="{9190C7E9-A3B7-2B85-A917-25E1A6094AD3}"/>
              </a:ext>
            </a:extLst>
          </p:cNvPr>
          <p:cNvSpPr/>
          <p:nvPr/>
        </p:nvSpPr>
        <p:spPr>
          <a:xfrm>
            <a:off x="990739" y="696472"/>
            <a:ext cx="1592162" cy="904973"/>
          </a:xfrm>
          <a:prstGeom prst="roundRect">
            <a:avLst/>
          </a:prstGeom>
          <a:solidFill>
            <a:schemeClr val="bg1">
              <a:lumMod val="65000"/>
              <a:lumOff val="35000"/>
            </a:schemeClr>
          </a:solidFill>
          <a:ln w="5715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Permanent Tables</a:t>
            </a:r>
          </a:p>
        </p:txBody>
      </p:sp>
      <p:sp>
        <p:nvSpPr>
          <p:cNvPr id="6" name="Speech Bubble: Rectangle with Corners Rounded 5">
            <a:extLst>
              <a:ext uri="{FF2B5EF4-FFF2-40B4-BE49-F238E27FC236}">
                <a16:creationId xmlns:a16="http://schemas.microsoft.com/office/drawing/2014/main" id="{547556AB-06B6-5C9B-5C08-2AE24363A06E}"/>
              </a:ext>
            </a:extLst>
          </p:cNvPr>
          <p:cNvSpPr/>
          <p:nvPr/>
        </p:nvSpPr>
        <p:spPr>
          <a:xfrm>
            <a:off x="171706" y="3626963"/>
            <a:ext cx="2967420" cy="2623257"/>
          </a:xfrm>
          <a:prstGeom prst="wedgeRoundRectCallout">
            <a:avLst>
              <a:gd name="adj1" fmla="val 4569"/>
              <a:gd name="adj2" fmla="val -119918"/>
              <a:gd name="adj3" fmla="val 16667"/>
            </a:avLst>
          </a:prstGeom>
          <a:solidFill>
            <a:schemeClr val="tx1">
              <a:lumMod val="50000"/>
            </a:schemeClr>
          </a:solidFill>
          <a:ln w="762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300" dirty="0">
                <a:solidFill>
                  <a:schemeClr val="bg1">
                    <a:lumMod val="95000"/>
                    <a:lumOff val="5000"/>
                  </a:schemeClr>
                </a:solidFill>
              </a:rPr>
              <a:t>Default table type when creating any table.</a:t>
            </a:r>
          </a:p>
          <a:p>
            <a:pPr marL="171450" indent="-171450">
              <a:buFont typeface="Arial" panose="020B0604020202020204" pitchFamily="34" charset="0"/>
              <a:buChar char="•"/>
            </a:pPr>
            <a:r>
              <a:rPr lang="en-US" sz="1300" dirty="0">
                <a:solidFill>
                  <a:schemeClr val="bg1">
                    <a:lumMod val="95000"/>
                    <a:lumOff val="5000"/>
                  </a:schemeClr>
                </a:solidFill>
              </a:rPr>
              <a:t>Created for longer period.</a:t>
            </a:r>
          </a:p>
          <a:p>
            <a:pPr marL="171450" indent="-171450">
              <a:buFont typeface="Arial" panose="020B0604020202020204" pitchFamily="34" charset="0"/>
              <a:buChar char="•"/>
            </a:pPr>
            <a:r>
              <a:rPr lang="en-US" sz="1300" dirty="0">
                <a:solidFill>
                  <a:schemeClr val="bg1">
                    <a:lumMod val="95000"/>
                    <a:lumOff val="5000"/>
                  </a:schemeClr>
                </a:solidFill>
              </a:rPr>
              <a:t>Level of data protection and recovery mechanisms are implemented.</a:t>
            </a:r>
          </a:p>
          <a:p>
            <a:pPr marL="171450" indent="-171450">
              <a:buFont typeface="Arial" panose="020B0604020202020204" pitchFamily="34" charset="0"/>
              <a:buChar char="•"/>
            </a:pPr>
            <a:r>
              <a:rPr lang="en-US" sz="1300" dirty="0">
                <a:solidFill>
                  <a:schemeClr val="bg1">
                    <a:lumMod val="95000"/>
                    <a:lumOff val="5000"/>
                  </a:schemeClr>
                </a:solidFill>
              </a:rPr>
              <a:t>High time travel retention in comparison to transient and temporary tables.</a:t>
            </a:r>
          </a:p>
          <a:p>
            <a:pPr marL="171450" indent="-171450">
              <a:buFont typeface="Arial" panose="020B0604020202020204" pitchFamily="34" charset="0"/>
              <a:buChar char="•"/>
            </a:pPr>
            <a:r>
              <a:rPr lang="en-US" sz="1300" dirty="0">
                <a:solidFill>
                  <a:schemeClr val="bg1">
                    <a:lumMod val="95000"/>
                    <a:lumOff val="5000"/>
                  </a:schemeClr>
                </a:solidFill>
              </a:rPr>
              <a:t>Have a fail-safe period of 7 days.</a:t>
            </a:r>
          </a:p>
          <a:p>
            <a:endParaRPr lang="en-US" sz="1300" dirty="0">
              <a:solidFill>
                <a:schemeClr val="bg1">
                  <a:lumMod val="95000"/>
                  <a:lumOff val="5000"/>
                </a:schemeClr>
              </a:solidFill>
            </a:endParaRPr>
          </a:p>
        </p:txBody>
      </p:sp>
      <p:sp>
        <p:nvSpPr>
          <p:cNvPr id="7" name="Rectangle: Rounded Corners 6">
            <a:extLst>
              <a:ext uri="{FF2B5EF4-FFF2-40B4-BE49-F238E27FC236}">
                <a16:creationId xmlns:a16="http://schemas.microsoft.com/office/drawing/2014/main" id="{564988BF-2845-3DCE-EA1F-2BD9A60B3071}"/>
              </a:ext>
            </a:extLst>
          </p:cNvPr>
          <p:cNvSpPr/>
          <p:nvPr/>
        </p:nvSpPr>
        <p:spPr>
          <a:xfrm>
            <a:off x="4121450" y="696473"/>
            <a:ext cx="1592162" cy="904973"/>
          </a:xfrm>
          <a:prstGeom prst="roundRect">
            <a:avLst/>
          </a:prstGeom>
          <a:solidFill>
            <a:schemeClr val="bg1">
              <a:lumMod val="65000"/>
              <a:lumOff val="35000"/>
            </a:schemeClr>
          </a:solidFill>
          <a:ln w="5715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Temporary Tables</a:t>
            </a:r>
          </a:p>
        </p:txBody>
      </p:sp>
      <p:sp>
        <p:nvSpPr>
          <p:cNvPr id="9" name="Speech Bubble: Rectangle with Corners Rounded 8">
            <a:extLst>
              <a:ext uri="{FF2B5EF4-FFF2-40B4-BE49-F238E27FC236}">
                <a16:creationId xmlns:a16="http://schemas.microsoft.com/office/drawing/2014/main" id="{F80B73EE-C2DB-4C4C-F166-A44CEFB3656B}"/>
              </a:ext>
            </a:extLst>
          </p:cNvPr>
          <p:cNvSpPr/>
          <p:nvPr/>
        </p:nvSpPr>
        <p:spPr>
          <a:xfrm>
            <a:off x="3598864" y="3535053"/>
            <a:ext cx="3527799" cy="2715168"/>
          </a:xfrm>
          <a:prstGeom prst="wedgeRoundRectCallout">
            <a:avLst>
              <a:gd name="adj1" fmla="val -10644"/>
              <a:gd name="adj2" fmla="val -114973"/>
              <a:gd name="adj3" fmla="val 16667"/>
            </a:avLst>
          </a:prstGeom>
          <a:solidFill>
            <a:schemeClr val="tx1">
              <a:lumMod val="50000"/>
            </a:schemeClr>
          </a:solidFill>
          <a:ln w="762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300" dirty="0">
                <a:solidFill>
                  <a:schemeClr val="bg1">
                    <a:lumMod val="95000"/>
                    <a:lumOff val="5000"/>
                  </a:schemeClr>
                </a:solidFill>
              </a:rPr>
              <a:t>Stores non-permanent data.</a:t>
            </a:r>
          </a:p>
          <a:p>
            <a:pPr marL="285750" indent="-285750">
              <a:buFont typeface="Arial" panose="020B0604020202020204" pitchFamily="34" charset="0"/>
              <a:buChar char="•"/>
            </a:pPr>
            <a:r>
              <a:rPr lang="en-US" sz="1300" dirty="0">
                <a:solidFill>
                  <a:schemeClr val="bg1">
                    <a:lumMod val="95000"/>
                    <a:lumOff val="5000"/>
                  </a:schemeClr>
                </a:solidFill>
              </a:rPr>
              <a:t>Exists only within session they were created.</a:t>
            </a:r>
          </a:p>
          <a:p>
            <a:pPr marL="285750" indent="-285750">
              <a:buFont typeface="Arial" panose="020B0604020202020204" pitchFamily="34" charset="0"/>
              <a:buChar char="•"/>
            </a:pPr>
            <a:r>
              <a:rPr lang="en-US" sz="1300" dirty="0">
                <a:solidFill>
                  <a:schemeClr val="bg1">
                    <a:lumMod val="95000"/>
                    <a:lumOff val="5000"/>
                  </a:schemeClr>
                </a:solidFill>
              </a:rPr>
              <a:t>Not visible to other users or sessions.</a:t>
            </a:r>
          </a:p>
          <a:p>
            <a:pPr marL="285750" indent="-285750">
              <a:buFont typeface="Arial" panose="020B0604020202020204" pitchFamily="34" charset="0"/>
              <a:buChar char="•"/>
            </a:pPr>
            <a:r>
              <a:rPr lang="en-US" sz="1300" dirty="0">
                <a:solidFill>
                  <a:schemeClr val="bg1">
                    <a:lumMod val="95000"/>
                    <a:lumOff val="5000"/>
                  </a:schemeClr>
                </a:solidFill>
              </a:rPr>
              <a:t>Do not support some std. features like cloning. </a:t>
            </a:r>
          </a:p>
          <a:p>
            <a:pPr marL="285750" indent="-285750">
              <a:buFont typeface="Arial" panose="020B0604020202020204" pitchFamily="34" charset="0"/>
              <a:buChar char="•"/>
            </a:pPr>
            <a:r>
              <a:rPr lang="en-US" sz="1300" dirty="0">
                <a:solidFill>
                  <a:schemeClr val="bg1">
                    <a:lumMod val="95000"/>
                    <a:lumOff val="5000"/>
                  </a:schemeClr>
                </a:solidFill>
              </a:rPr>
              <a:t>Once the session ends, data stored in tables is purged and cannot be recovered either by user or by Snowflake.</a:t>
            </a:r>
          </a:p>
          <a:p>
            <a:pPr marL="285750" indent="-285750">
              <a:buFont typeface="Arial" panose="020B0604020202020204" pitchFamily="34" charset="0"/>
              <a:buChar char="•"/>
            </a:pPr>
            <a:r>
              <a:rPr lang="en-US" sz="1300" dirty="0">
                <a:solidFill>
                  <a:schemeClr val="bg1">
                    <a:lumMod val="95000"/>
                    <a:lumOff val="5000"/>
                  </a:schemeClr>
                </a:solidFill>
              </a:rPr>
              <a:t>Can create temporary &amp; permanent table with the same name and within same schema. (temp table takes precedence)</a:t>
            </a:r>
          </a:p>
          <a:p>
            <a:r>
              <a:rPr lang="en-US" sz="1300" dirty="0">
                <a:solidFill>
                  <a:schemeClr val="bg1">
                    <a:lumMod val="95000"/>
                    <a:lumOff val="5000"/>
                  </a:schemeClr>
                </a:solidFill>
              </a:rPr>
              <a:t> </a:t>
            </a:r>
          </a:p>
        </p:txBody>
      </p:sp>
      <p:sp>
        <p:nvSpPr>
          <p:cNvPr id="10" name="Rectangle: Rounded Corners 9">
            <a:extLst>
              <a:ext uri="{FF2B5EF4-FFF2-40B4-BE49-F238E27FC236}">
                <a16:creationId xmlns:a16="http://schemas.microsoft.com/office/drawing/2014/main" id="{596CF2F4-CD5E-4ABF-030F-6D4EA080B886}"/>
              </a:ext>
            </a:extLst>
          </p:cNvPr>
          <p:cNvSpPr/>
          <p:nvPr/>
        </p:nvSpPr>
        <p:spPr>
          <a:xfrm>
            <a:off x="8421644" y="696471"/>
            <a:ext cx="1592162" cy="904973"/>
          </a:xfrm>
          <a:prstGeom prst="roundRect">
            <a:avLst/>
          </a:prstGeom>
          <a:solidFill>
            <a:schemeClr val="bg1">
              <a:lumMod val="65000"/>
              <a:lumOff val="35000"/>
            </a:schemeClr>
          </a:solidFill>
          <a:ln w="5715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Transient Tables</a:t>
            </a:r>
          </a:p>
        </p:txBody>
      </p:sp>
      <p:sp>
        <p:nvSpPr>
          <p:cNvPr id="11" name="Speech Bubble: Rectangle with Corners Rounded 10">
            <a:extLst>
              <a:ext uri="{FF2B5EF4-FFF2-40B4-BE49-F238E27FC236}">
                <a16:creationId xmlns:a16="http://schemas.microsoft.com/office/drawing/2014/main" id="{C084E1C6-11D9-6593-8870-2C80A2D5F0BC}"/>
              </a:ext>
            </a:extLst>
          </p:cNvPr>
          <p:cNvSpPr/>
          <p:nvPr/>
        </p:nvSpPr>
        <p:spPr>
          <a:xfrm>
            <a:off x="7748229" y="3429000"/>
            <a:ext cx="4365214" cy="2821221"/>
          </a:xfrm>
          <a:prstGeom prst="wedgeRoundRectCallout">
            <a:avLst>
              <a:gd name="adj1" fmla="val -8506"/>
              <a:gd name="adj2" fmla="val -113931"/>
              <a:gd name="adj3" fmla="val 16667"/>
            </a:avLst>
          </a:prstGeom>
          <a:solidFill>
            <a:schemeClr val="tx1">
              <a:lumMod val="50000"/>
            </a:schemeClr>
          </a:solidFill>
          <a:ln w="7620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300" dirty="0">
                <a:solidFill>
                  <a:schemeClr val="bg1">
                    <a:lumMod val="95000"/>
                    <a:lumOff val="5000"/>
                  </a:schemeClr>
                </a:solidFill>
              </a:rPr>
              <a:t>Persist until explicitly dropped.</a:t>
            </a:r>
          </a:p>
          <a:p>
            <a:pPr marL="285750" indent="-285750">
              <a:buFont typeface="Arial" panose="020B0604020202020204" pitchFamily="34" charset="0"/>
              <a:buChar char="•"/>
            </a:pPr>
            <a:r>
              <a:rPr lang="en-US" sz="1300" dirty="0">
                <a:solidFill>
                  <a:schemeClr val="bg1">
                    <a:lumMod val="95000"/>
                    <a:lumOff val="5000"/>
                  </a:schemeClr>
                </a:solidFill>
              </a:rPr>
              <a:t>Similar to permanent tables, except that they don’t have a fail-safe period.</a:t>
            </a:r>
          </a:p>
          <a:p>
            <a:pPr marL="285750" indent="-285750">
              <a:buFont typeface="Arial" panose="020B0604020202020204" pitchFamily="34" charset="0"/>
              <a:buChar char="•"/>
            </a:pPr>
            <a:r>
              <a:rPr lang="en-US" sz="1300" dirty="0">
                <a:solidFill>
                  <a:schemeClr val="bg1">
                    <a:lumMod val="95000"/>
                    <a:lumOff val="5000"/>
                  </a:schemeClr>
                </a:solidFill>
              </a:rPr>
              <a:t>Specifically designed for data that doesn’t need same level of data protection and recovery as provided by permanent tables.</a:t>
            </a:r>
          </a:p>
          <a:p>
            <a:pPr marL="285750" indent="-285750">
              <a:buFont typeface="Arial" panose="020B0604020202020204" pitchFamily="34" charset="0"/>
              <a:buChar char="•"/>
            </a:pPr>
            <a:r>
              <a:rPr lang="en-US" sz="1300" dirty="0">
                <a:solidFill>
                  <a:schemeClr val="bg1">
                    <a:lumMod val="95000"/>
                    <a:lumOff val="5000"/>
                  </a:schemeClr>
                </a:solidFill>
              </a:rPr>
              <a:t>Contribute to overall storage charges that Snowflake bills, similar to permanent tables, but do not include fail-safe costs.</a:t>
            </a:r>
          </a:p>
          <a:p>
            <a:pPr marL="285750" indent="-285750">
              <a:buFont typeface="Arial" panose="020B0604020202020204" pitchFamily="34" charset="0"/>
              <a:buChar char="•"/>
            </a:pPr>
            <a:r>
              <a:rPr lang="en-US" sz="1300" dirty="0">
                <a:solidFill>
                  <a:schemeClr val="bg1">
                    <a:lumMod val="95000"/>
                    <a:lumOff val="5000"/>
                  </a:schemeClr>
                </a:solidFill>
              </a:rPr>
              <a:t>Can create transient databases and schema as well.</a:t>
            </a:r>
          </a:p>
          <a:p>
            <a:pPr marL="285750" indent="-285750">
              <a:buFont typeface="Arial" panose="020B0604020202020204" pitchFamily="34" charset="0"/>
              <a:buChar char="•"/>
            </a:pPr>
            <a:r>
              <a:rPr lang="en-US" sz="1300" dirty="0">
                <a:solidFill>
                  <a:schemeClr val="bg1">
                    <a:lumMod val="95000"/>
                    <a:lumOff val="5000"/>
                  </a:schemeClr>
                </a:solidFill>
              </a:rPr>
              <a:t>All tables created in transient schema, as well as all schemas created in transient db are transient.</a:t>
            </a:r>
          </a:p>
          <a:p>
            <a:pPr marL="285750" indent="-285750">
              <a:buFont typeface="Arial" panose="020B0604020202020204" pitchFamily="34" charset="0"/>
              <a:buChar char="•"/>
            </a:pPr>
            <a:endParaRPr lang="en-US" sz="1300" dirty="0">
              <a:solidFill>
                <a:schemeClr val="bg1">
                  <a:lumMod val="95000"/>
                  <a:lumOff val="5000"/>
                </a:schemeClr>
              </a:solidFill>
            </a:endParaRPr>
          </a:p>
        </p:txBody>
      </p:sp>
    </p:spTree>
    <p:extLst>
      <p:ext uri="{BB962C8B-B14F-4D97-AF65-F5344CB8AC3E}">
        <p14:creationId xmlns:p14="http://schemas.microsoft.com/office/powerpoint/2010/main" val="962353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BFB4E6-CB6E-E0BE-4467-2E46FB0A7DBB}"/>
              </a:ext>
            </a:extLst>
          </p:cNvPr>
          <p:cNvSpPr txBox="1"/>
          <p:nvPr/>
        </p:nvSpPr>
        <p:spPr>
          <a:xfrm>
            <a:off x="302626" y="80793"/>
            <a:ext cx="2817646" cy="400110"/>
          </a:xfrm>
          <a:prstGeom prst="rect">
            <a:avLst/>
          </a:prstGeom>
          <a:noFill/>
        </p:spPr>
        <p:txBody>
          <a:bodyPr wrap="square" rtlCol="0">
            <a:spAutoFit/>
          </a:bodyPr>
          <a:lstStyle/>
          <a:p>
            <a:r>
              <a:rPr lang="en-US" sz="2000" u="sng" dirty="0"/>
              <a:t>Time Travel in Snowflake</a:t>
            </a:r>
          </a:p>
        </p:txBody>
      </p:sp>
      <p:cxnSp>
        <p:nvCxnSpPr>
          <p:cNvPr id="7" name="Straight Arrow Connector 6">
            <a:extLst>
              <a:ext uri="{FF2B5EF4-FFF2-40B4-BE49-F238E27FC236}">
                <a16:creationId xmlns:a16="http://schemas.microsoft.com/office/drawing/2014/main" id="{EB5AEF57-042D-70FE-58D5-13199A7777CE}"/>
              </a:ext>
            </a:extLst>
          </p:cNvPr>
          <p:cNvCxnSpPr>
            <a:cxnSpLocks/>
          </p:cNvCxnSpPr>
          <p:nvPr/>
        </p:nvCxnSpPr>
        <p:spPr>
          <a:xfrm>
            <a:off x="838986" y="1677971"/>
            <a:ext cx="10718276" cy="0"/>
          </a:xfrm>
          <a:prstGeom prst="straightConnector1">
            <a:avLst/>
          </a:prstGeom>
          <a:ln w="76200">
            <a:solidFill>
              <a:schemeClr val="bg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F690909-55F9-A82B-B33B-B33F885A3413}"/>
              </a:ext>
            </a:extLst>
          </p:cNvPr>
          <p:cNvSpPr txBox="1"/>
          <p:nvPr/>
        </p:nvSpPr>
        <p:spPr>
          <a:xfrm>
            <a:off x="1225484" y="2569468"/>
            <a:ext cx="1602557" cy="707886"/>
          </a:xfrm>
          <a:prstGeom prst="rect">
            <a:avLst/>
          </a:prstGeom>
          <a:noFill/>
        </p:spPr>
        <p:txBody>
          <a:bodyPr wrap="square" rtlCol="0">
            <a:spAutoFit/>
          </a:bodyPr>
          <a:lstStyle/>
          <a:p>
            <a:r>
              <a:rPr lang="en-US" sz="1600" dirty="0"/>
              <a:t>Day1</a:t>
            </a:r>
          </a:p>
          <a:p>
            <a:pPr marL="285750" indent="-285750">
              <a:buFont typeface="Arial" panose="020B0604020202020204" pitchFamily="34" charset="0"/>
              <a:buChar char="•"/>
            </a:pPr>
            <a:r>
              <a:rPr lang="en-US" sz="1200" dirty="0"/>
              <a:t>created table</a:t>
            </a:r>
          </a:p>
          <a:p>
            <a:pPr marL="285750" indent="-285750">
              <a:buFont typeface="Arial" panose="020B0604020202020204" pitchFamily="34" charset="0"/>
              <a:buChar char="•"/>
            </a:pPr>
            <a:r>
              <a:rPr lang="en-US" sz="1200" dirty="0"/>
              <a:t>inserted 3 records</a:t>
            </a:r>
            <a:endParaRPr lang="en-US" dirty="0"/>
          </a:p>
        </p:txBody>
      </p:sp>
      <p:pic>
        <p:nvPicPr>
          <p:cNvPr id="12" name="Graphic 11" descr="Table outline">
            <a:extLst>
              <a:ext uri="{FF2B5EF4-FFF2-40B4-BE49-F238E27FC236}">
                <a16:creationId xmlns:a16="http://schemas.microsoft.com/office/drawing/2014/main" id="{848B142A-BFEB-5255-D8B3-486C7EDDBF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5484" y="1350125"/>
            <a:ext cx="655692" cy="655692"/>
          </a:xfrm>
          <a:prstGeom prst="rect">
            <a:avLst/>
          </a:prstGeom>
        </p:spPr>
      </p:pic>
      <p:pic>
        <p:nvPicPr>
          <p:cNvPr id="13" name="Graphic 12" descr="Table outline">
            <a:extLst>
              <a:ext uri="{FF2B5EF4-FFF2-40B4-BE49-F238E27FC236}">
                <a16:creationId xmlns:a16="http://schemas.microsoft.com/office/drawing/2014/main" id="{AD60F81E-DA0B-C417-391F-B3C6427441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97637" y="1350125"/>
            <a:ext cx="655692" cy="655692"/>
          </a:xfrm>
          <a:prstGeom prst="rect">
            <a:avLst/>
          </a:prstGeom>
        </p:spPr>
      </p:pic>
      <p:cxnSp>
        <p:nvCxnSpPr>
          <p:cNvPr id="17" name="Straight Arrow Connector 16">
            <a:extLst>
              <a:ext uri="{FF2B5EF4-FFF2-40B4-BE49-F238E27FC236}">
                <a16:creationId xmlns:a16="http://schemas.microsoft.com/office/drawing/2014/main" id="{D98D50D6-3B12-FCDF-AE17-836F1CFE5F8B}"/>
              </a:ext>
            </a:extLst>
          </p:cNvPr>
          <p:cNvCxnSpPr>
            <a:cxnSpLocks/>
          </p:cNvCxnSpPr>
          <p:nvPr/>
        </p:nvCxnSpPr>
        <p:spPr>
          <a:xfrm>
            <a:off x="1553330" y="1864415"/>
            <a:ext cx="0" cy="705053"/>
          </a:xfrm>
          <a:prstGeom prst="straightConnector1">
            <a:avLst/>
          </a:prstGeom>
          <a:solidFill>
            <a:srgbClr val="000000"/>
          </a:solidFill>
          <a:ln w="28575" cap="flat">
            <a:solidFill>
              <a:schemeClr val="bg1">
                <a:lumMod val="95000"/>
                <a:lumOff val="5000"/>
              </a:schemeClr>
            </a:solidFill>
            <a:prstDash val="solid"/>
            <a:miter/>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DAE00FF-6E89-B0CB-0F70-786DA9424CD4}"/>
              </a:ext>
            </a:extLst>
          </p:cNvPr>
          <p:cNvCxnSpPr>
            <a:cxnSpLocks/>
          </p:cNvCxnSpPr>
          <p:nvPr/>
        </p:nvCxnSpPr>
        <p:spPr>
          <a:xfrm>
            <a:off x="3025483" y="972918"/>
            <a:ext cx="0" cy="705053"/>
          </a:xfrm>
          <a:prstGeom prst="straightConnector1">
            <a:avLst/>
          </a:prstGeom>
          <a:solidFill>
            <a:srgbClr val="000000"/>
          </a:solidFill>
          <a:ln w="28575" cap="flat">
            <a:solidFill>
              <a:schemeClr val="bg1">
                <a:lumMod val="95000"/>
                <a:lumOff val="5000"/>
              </a:schemeClr>
            </a:solidFill>
            <a:prstDash val="solid"/>
            <a:miter/>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13D13E1-B085-0778-15BE-C9829192045F}"/>
              </a:ext>
            </a:extLst>
          </p:cNvPr>
          <p:cNvSpPr txBox="1"/>
          <p:nvPr/>
        </p:nvSpPr>
        <p:spPr>
          <a:xfrm>
            <a:off x="2828041" y="489981"/>
            <a:ext cx="1602557" cy="523220"/>
          </a:xfrm>
          <a:prstGeom prst="rect">
            <a:avLst/>
          </a:prstGeom>
          <a:noFill/>
        </p:spPr>
        <p:txBody>
          <a:bodyPr wrap="square" rtlCol="0">
            <a:spAutoFit/>
          </a:bodyPr>
          <a:lstStyle/>
          <a:p>
            <a:r>
              <a:rPr lang="en-US" sz="1600" dirty="0"/>
              <a:t>Day5</a:t>
            </a:r>
          </a:p>
          <a:p>
            <a:pPr marL="171450" indent="-171450">
              <a:buFont typeface="Arial" panose="020B0604020202020204" pitchFamily="34" charset="0"/>
              <a:buChar char="•"/>
            </a:pPr>
            <a:r>
              <a:rPr lang="en-US" sz="1200" dirty="0"/>
              <a:t>inserted 5 records</a:t>
            </a:r>
            <a:endParaRPr lang="en-US" dirty="0"/>
          </a:p>
        </p:txBody>
      </p:sp>
      <p:pic>
        <p:nvPicPr>
          <p:cNvPr id="21" name="Graphic 20" descr="Table outline">
            <a:extLst>
              <a:ext uri="{FF2B5EF4-FFF2-40B4-BE49-F238E27FC236}">
                <a16:creationId xmlns:a16="http://schemas.microsoft.com/office/drawing/2014/main" id="{71914398-C621-EFF1-6FDF-2A74B251B6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69790" y="1350125"/>
            <a:ext cx="655692" cy="655692"/>
          </a:xfrm>
          <a:prstGeom prst="rect">
            <a:avLst/>
          </a:prstGeom>
        </p:spPr>
      </p:pic>
      <p:sp>
        <p:nvSpPr>
          <p:cNvPr id="22" name="TextBox 21">
            <a:extLst>
              <a:ext uri="{FF2B5EF4-FFF2-40B4-BE49-F238E27FC236}">
                <a16:creationId xmlns:a16="http://schemas.microsoft.com/office/drawing/2014/main" id="{635BFF2F-DF5B-9BE8-4939-E20E0F5EFAB6}"/>
              </a:ext>
            </a:extLst>
          </p:cNvPr>
          <p:cNvSpPr txBox="1"/>
          <p:nvPr/>
        </p:nvSpPr>
        <p:spPr>
          <a:xfrm>
            <a:off x="4169790" y="2613430"/>
            <a:ext cx="1602557" cy="523220"/>
          </a:xfrm>
          <a:prstGeom prst="rect">
            <a:avLst/>
          </a:prstGeom>
          <a:noFill/>
        </p:spPr>
        <p:txBody>
          <a:bodyPr wrap="square" rtlCol="0">
            <a:spAutoFit/>
          </a:bodyPr>
          <a:lstStyle/>
          <a:p>
            <a:r>
              <a:rPr lang="en-US" sz="1600" dirty="0"/>
              <a:t>Day10</a:t>
            </a:r>
          </a:p>
          <a:p>
            <a:pPr marL="171450" indent="-171450">
              <a:buFont typeface="Arial" panose="020B0604020202020204" pitchFamily="34" charset="0"/>
              <a:buChar char="•"/>
            </a:pPr>
            <a:r>
              <a:rPr lang="en-US" sz="1200" dirty="0"/>
              <a:t>Updated 6 records</a:t>
            </a:r>
            <a:endParaRPr lang="en-US" dirty="0"/>
          </a:p>
        </p:txBody>
      </p:sp>
      <p:cxnSp>
        <p:nvCxnSpPr>
          <p:cNvPr id="23" name="Straight Arrow Connector 22">
            <a:extLst>
              <a:ext uri="{FF2B5EF4-FFF2-40B4-BE49-F238E27FC236}">
                <a16:creationId xmlns:a16="http://schemas.microsoft.com/office/drawing/2014/main" id="{CC461CE1-D25D-4057-7A99-507EE1F50B38}"/>
              </a:ext>
            </a:extLst>
          </p:cNvPr>
          <p:cNvCxnSpPr>
            <a:cxnSpLocks/>
          </p:cNvCxnSpPr>
          <p:nvPr/>
        </p:nvCxnSpPr>
        <p:spPr>
          <a:xfrm>
            <a:off x="4497636" y="1864414"/>
            <a:ext cx="0" cy="705053"/>
          </a:xfrm>
          <a:prstGeom prst="straightConnector1">
            <a:avLst/>
          </a:prstGeom>
          <a:solidFill>
            <a:srgbClr val="000000"/>
          </a:solidFill>
          <a:ln w="28575" cap="flat">
            <a:solidFill>
              <a:schemeClr val="bg1">
                <a:lumMod val="95000"/>
                <a:lumOff val="5000"/>
              </a:schemeClr>
            </a:solidFill>
            <a:prstDash val="solid"/>
            <a:miter/>
          </a:ln>
        </p:spPr>
        <p:style>
          <a:lnRef idx="1">
            <a:schemeClr val="accent1"/>
          </a:lnRef>
          <a:fillRef idx="0">
            <a:schemeClr val="accent1"/>
          </a:fillRef>
          <a:effectRef idx="0">
            <a:schemeClr val="accent1"/>
          </a:effectRef>
          <a:fontRef idx="minor">
            <a:schemeClr val="tx1"/>
          </a:fontRef>
        </p:style>
      </p:cxnSp>
      <p:pic>
        <p:nvPicPr>
          <p:cNvPr id="24" name="Graphic 23" descr="Table outline">
            <a:extLst>
              <a:ext uri="{FF2B5EF4-FFF2-40B4-BE49-F238E27FC236}">
                <a16:creationId xmlns:a16="http://schemas.microsoft.com/office/drawing/2014/main" id="{85B19DD3-5109-A7E7-CB32-B63E1424DA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41943" y="1350125"/>
            <a:ext cx="655692" cy="655692"/>
          </a:xfrm>
          <a:prstGeom prst="rect">
            <a:avLst/>
          </a:prstGeom>
        </p:spPr>
      </p:pic>
      <p:cxnSp>
        <p:nvCxnSpPr>
          <p:cNvPr id="25" name="Straight Arrow Connector 24">
            <a:extLst>
              <a:ext uri="{FF2B5EF4-FFF2-40B4-BE49-F238E27FC236}">
                <a16:creationId xmlns:a16="http://schemas.microsoft.com/office/drawing/2014/main" id="{9E014D1E-82DD-C6D8-5647-3386F63133FD}"/>
              </a:ext>
            </a:extLst>
          </p:cNvPr>
          <p:cNvCxnSpPr>
            <a:cxnSpLocks/>
          </p:cNvCxnSpPr>
          <p:nvPr/>
        </p:nvCxnSpPr>
        <p:spPr>
          <a:xfrm>
            <a:off x="5969789" y="938423"/>
            <a:ext cx="0" cy="705053"/>
          </a:xfrm>
          <a:prstGeom prst="straightConnector1">
            <a:avLst/>
          </a:prstGeom>
          <a:solidFill>
            <a:srgbClr val="000000"/>
          </a:solidFill>
          <a:ln w="28575" cap="flat">
            <a:solidFill>
              <a:schemeClr val="bg1">
                <a:lumMod val="95000"/>
                <a:lumOff val="5000"/>
              </a:schemeClr>
            </a:solidFill>
            <a:prstDash val="solid"/>
            <a:miter/>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8B8C105-CC01-AD42-E0E4-BA18CB827D8C}"/>
              </a:ext>
            </a:extLst>
          </p:cNvPr>
          <p:cNvSpPr txBox="1"/>
          <p:nvPr/>
        </p:nvSpPr>
        <p:spPr>
          <a:xfrm>
            <a:off x="5496356" y="415203"/>
            <a:ext cx="1602557" cy="523220"/>
          </a:xfrm>
          <a:prstGeom prst="rect">
            <a:avLst/>
          </a:prstGeom>
          <a:noFill/>
        </p:spPr>
        <p:txBody>
          <a:bodyPr wrap="square" rtlCol="0">
            <a:spAutoFit/>
          </a:bodyPr>
          <a:lstStyle/>
          <a:p>
            <a:r>
              <a:rPr lang="en-US" sz="1600" dirty="0"/>
              <a:t>Day12</a:t>
            </a:r>
          </a:p>
          <a:p>
            <a:pPr marL="171450" indent="-171450">
              <a:buFont typeface="Arial" panose="020B0604020202020204" pitchFamily="34" charset="0"/>
              <a:buChar char="•"/>
            </a:pPr>
            <a:r>
              <a:rPr lang="en-US" sz="1200" dirty="0"/>
              <a:t>Deleted 1 record</a:t>
            </a:r>
            <a:endParaRPr lang="en-US" dirty="0"/>
          </a:p>
        </p:txBody>
      </p:sp>
      <p:sp>
        <p:nvSpPr>
          <p:cNvPr id="27" name="TextBox 26">
            <a:extLst>
              <a:ext uri="{FF2B5EF4-FFF2-40B4-BE49-F238E27FC236}">
                <a16:creationId xmlns:a16="http://schemas.microsoft.com/office/drawing/2014/main" id="{83753385-F255-4BD8-19DE-F5E8625C451B}"/>
              </a:ext>
            </a:extLst>
          </p:cNvPr>
          <p:cNvSpPr txBox="1"/>
          <p:nvPr/>
        </p:nvSpPr>
        <p:spPr>
          <a:xfrm>
            <a:off x="10165237" y="1684186"/>
            <a:ext cx="1602557" cy="369332"/>
          </a:xfrm>
          <a:prstGeom prst="rect">
            <a:avLst/>
          </a:prstGeom>
          <a:noFill/>
        </p:spPr>
        <p:txBody>
          <a:bodyPr wrap="square" rtlCol="0">
            <a:spAutoFit/>
          </a:bodyPr>
          <a:lstStyle/>
          <a:p>
            <a:r>
              <a:rPr lang="en-US" dirty="0"/>
              <a:t>Timeline </a:t>
            </a:r>
            <a:r>
              <a:rPr lang="en-US" dirty="0">
                <a:sym typeface="Wingdings" panose="05000000000000000000" pitchFamily="2" charset="2"/>
              </a:rPr>
              <a:t>  </a:t>
            </a:r>
            <a:endParaRPr lang="en-US" dirty="0"/>
          </a:p>
        </p:txBody>
      </p:sp>
      <p:pic>
        <p:nvPicPr>
          <p:cNvPr id="28" name="Graphic 27" descr="Table outline">
            <a:extLst>
              <a:ext uri="{FF2B5EF4-FFF2-40B4-BE49-F238E27FC236}">
                <a16:creationId xmlns:a16="http://schemas.microsoft.com/office/drawing/2014/main" id="{415CE634-9F7B-5C13-392E-34026C0B3CA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04756" y="1325444"/>
            <a:ext cx="655692" cy="655692"/>
          </a:xfrm>
          <a:prstGeom prst="rect">
            <a:avLst/>
          </a:prstGeom>
        </p:spPr>
      </p:pic>
      <p:sp>
        <p:nvSpPr>
          <p:cNvPr id="30" name="Rectangle: Rounded Corners 29">
            <a:extLst>
              <a:ext uri="{FF2B5EF4-FFF2-40B4-BE49-F238E27FC236}">
                <a16:creationId xmlns:a16="http://schemas.microsoft.com/office/drawing/2014/main" id="{3D1564F5-375C-AD56-BF1B-4DC06302D5B2}"/>
              </a:ext>
            </a:extLst>
          </p:cNvPr>
          <p:cNvSpPr/>
          <p:nvPr/>
        </p:nvSpPr>
        <p:spPr>
          <a:xfrm>
            <a:off x="302626" y="3718166"/>
            <a:ext cx="6202837" cy="707884"/>
          </a:xfrm>
          <a:prstGeom prst="roundRect">
            <a:avLst/>
          </a:prstGeom>
          <a:solidFill>
            <a:schemeClr val="bg1">
              <a:lumMod val="65000"/>
              <a:lumOff val="35000"/>
            </a:schemeClr>
          </a:solidFill>
          <a:ln w="5715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Time Travel allows you to query data at different points in time within the retention period. This can be particularly useful for auditing, debugging, and recovering from accidental data changes. </a:t>
            </a:r>
          </a:p>
        </p:txBody>
      </p:sp>
      <p:pic>
        <p:nvPicPr>
          <p:cNvPr id="32" name="Picture 31">
            <a:extLst>
              <a:ext uri="{FF2B5EF4-FFF2-40B4-BE49-F238E27FC236}">
                <a16:creationId xmlns:a16="http://schemas.microsoft.com/office/drawing/2014/main" id="{BB4C0F6C-6C1C-FDC1-F77E-F709A37BF3D9}"/>
              </a:ext>
            </a:extLst>
          </p:cNvPr>
          <p:cNvPicPr>
            <a:picLocks noChangeAspect="1"/>
          </p:cNvPicPr>
          <p:nvPr/>
        </p:nvPicPr>
        <p:blipFill>
          <a:blip r:embed="rId4"/>
          <a:stretch>
            <a:fillRect/>
          </a:stretch>
        </p:blipFill>
        <p:spPr>
          <a:xfrm>
            <a:off x="6617614" y="2560289"/>
            <a:ext cx="5459577" cy="2244193"/>
          </a:xfrm>
          <a:prstGeom prst="rect">
            <a:avLst/>
          </a:prstGeom>
        </p:spPr>
      </p:pic>
      <p:sp>
        <p:nvSpPr>
          <p:cNvPr id="33" name="Rectangle: Rounded Corners 32">
            <a:extLst>
              <a:ext uri="{FF2B5EF4-FFF2-40B4-BE49-F238E27FC236}">
                <a16:creationId xmlns:a16="http://schemas.microsoft.com/office/drawing/2014/main" id="{7A648587-78B4-08B6-DF07-D63609293A8C}"/>
              </a:ext>
            </a:extLst>
          </p:cNvPr>
          <p:cNvSpPr/>
          <p:nvPr/>
        </p:nvSpPr>
        <p:spPr>
          <a:xfrm>
            <a:off x="302626" y="4822901"/>
            <a:ext cx="6202837" cy="1315497"/>
          </a:xfrm>
          <a:prstGeom prst="roundRect">
            <a:avLst/>
          </a:prstGeom>
          <a:solidFill>
            <a:schemeClr val="bg1">
              <a:lumMod val="65000"/>
              <a:lumOff val="35000"/>
            </a:schemeClr>
          </a:solidFill>
          <a:ln w="5715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t>Run queries on data that has been updated or deleted in the past.</a:t>
            </a:r>
          </a:p>
          <a:p>
            <a:pPr marL="285750" indent="-285750">
              <a:buFont typeface="Arial" panose="020B0604020202020204" pitchFamily="34" charset="0"/>
              <a:buChar char="•"/>
            </a:pPr>
            <a:r>
              <a:rPr lang="en-US" sz="1400" dirty="0"/>
              <a:t>Create clones of entire tables, schemas, and databases at or before specific points in the past.</a:t>
            </a:r>
          </a:p>
          <a:p>
            <a:pPr marL="285750" indent="-285750">
              <a:buFont typeface="Arial" panose="020B0604020202020204" pitchFamily="34" charset="0"/>
              <a:buChar char="•"/>
            </a:pPr>
            <a:r>
              <a:rPr lang="en-US" sz="1400" dirty="0"/>
              <a:t>Restore tables, schemas, and databases that have been dropped.</a:t>
            </a:r>
          </a:p>
        </p:txBody>
      </p:sp>
    </p:spTree>
    <p:extLst>
      <p:ext uri="{BB962C8B-B14F-4D97-AF65-F5344CB8AC3E}">
        <p14:creationId xmlns:p14="http://schemas.microsoft.com/office/powerpoint/2010/main" val="80442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51F2D8-2203-D700-EC1A-68375A1076B5}"/>
              </a:ext>
            </a:extLst>
          </p:cNvPr>
          <p:cNvSpPr txBox="1"/>
          <p:nvPr/>
        </p:nvSpPr>
        <p:spPr>
          <a:xfrm>
            <a:off x="302626" y="80793"/>
            <a:ext cx="5410986" cy="400110"/>
          </a:xfrm>
          <a:prstGeom prst="rect">
            <a:avLst/>
          </a:prstGeom>
          <a:noFill/>
        </p:spPr>
        <p:txBody>
          <a:bodyPr wrap="square" rtlCol="0">
            <a:spAutoFit/>
          </a:bodyPr>
          <a:lstStyle/>
          <a:p>
            <a:r>
              <a:rPr lang="en-US" sz="2000" u="sng" dirty="0">
                <a:solidFill>
                  <a:schemeClr val="tx1">
                    <a:lumMod val="95000"/>
                  </a:schemeClr>
                </a:solidFill>
              </a:rPr>
              <a:t>Time Travel : </a:t>
            </a:r>
            <a:r>
              <a:rPr lang="en-US" u="sng" dirty="0">
                <a:solidFill>
                  <a:schemeClr val="tx1">
                    <a:lumMod val="95000"/>
                  </a:schemeClr>
                </a:solidFill>
              </a:rPr>
              <a:t>Data retention period </a:t>
            </a:r>
            <a:endParaRPr lang="en-US" sz="2000" u="sng" dirty="0">
              <a:solidFill>
                <a:schemeClr val="tx1">
                  <a:lumMod val="95000"/>
                </a:schemeClr>
              </a:solidFill>
            </a:endParaRPr>
          </a:p>
        </p:txBody>
      </p:sp>
      <p:sp>
        <p:nvSpPr>
          <p:cNvPr id="3" name="Rectangle: Rounded Corners 2">
            <a:extLst>
              <a:ext uri="{FF2B5EF4-FFF2-40B4-BE49-F238E27FC236}">
                <a16:creationId xmlns:a16="http://schemas.microsoft.com/office/drawing/2014/main" id="{9190C7E9-A3B7-2B85-A917-25E1A6094AD3}"/>
              </a:ext>
            </a:extLst>
          </p:cNvPr>
          <p:cNvSpPr/>
          <p:nvPr/>
        </p:nvSpPr>
        <p:spPr>
          <a:xfrm>
            <a:off x="302626" y="715326"/>
            <a:ext cx="8040096" cy="4016930"/>
          </a:xfrm>
          <a:prstGeom prst="roundRect">
            <a:avLst/>
          </a:prstGeom>
          <a:solidFill>
            <a:schemeClr val="bg1">
              <a:lumMod val="65000"/>
              <a:lumOff val="35000"/>
            </a:schemeClr>
          </a:solidFill>
          <a:ln w="5715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t>Specifies the number of days for which historical data is preserved.</a:t>
            </a:r>
            <a:br>
              <a:rPr lang="en-US" sz="1400" dirty="0"/>
            </a:br>
            <a:r>
              <a:rPr lang="en-US" sz="1400" dirty="0"/>
              <a:t>(Can set for Permanent table up to 90 days, 1 day for transient and temporary)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Std. retention period is 1 day (24 hours) and is automatically enabled for all snowflake accounts.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For Snowflake Std. edition:</a:t>
            </a:r>
          </a:p>
          <a:p>
            <a:pPr lvl="1"/>
            <a:r>
              <a:rPr lang="en-US" sz="1400" dirty="0"/>
              <a:t> the retention period can be set to 0 or unset back to default 1 at account and objects level.</a:t>
            </a:r>
          </a:p>
          <a:p>
            <a:pPr lvl="1"/>
            <a:endParaRPr lang="en-US" sz="1400" dirty="0"/>
          </a:p>
          <a:p>
            <a:pPr marL="285750" indent="-285750">
              <a:buFont typeface="Arial" panose="020B0604020202020204" pitchFamily="34" charset="0"/>
              <a:buChar char="•"/>
            </a:pPr>
            <a:r>
              <a:rPr lang="en-US" sz="1400" dirty="0"/>
              <a:t>For Snowflake enterprise edition (and higher):  </a:t>
            </a:r>
          </a:p>
          <a:p>
            <a:r>
              <a:rPr lang="en-US" sz="1400" dirty="0"/>
              <a:t>            -- For transient objects, the retention period can be set to 0, or unset back to default 1 at   	account and objects level. Same is true for Temporary tables.</a:t>
            </a:r>
          </a:p>
          <a:p>
            <a:r>
              <a:rPr lang="en-US" sz="1400" dirty="0"/>
              <a:t>            -- For  permanent objects, the retention period can be set up to 90 days.</a:t>
            </a:r>
          </a:p>
          <a:p>
            <a:endParaRPr lang="en-US" sz="1400" dirty="0"/>
          </a:p>
          <a:p>
            <a:pPr marL="285750" indent="-285750">
              <a:buFont typeface="Arial" panose="020B0604020202020204" pitchFamily="34" charset="0"/>
              <a:buChar char="•"/>
            </a:pPr>
            <a:r>
              <a:rPr lang="en-US" sz="1400" dirty="0"/>
              <a:t>Only ACCOUNTADMIN role can set DATA_RETENTION_TIME_IN_DAYS value.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Once the defined period ahs elapsed, the data is moved into Snowflake Fail-Safe.</a:t>
            </a:r>
          </a:p>
        </p:txBody>
      </p:sp>
    </p:spTree>
    <p:extLst>
      <p:ext uri="{BB962C8B-B14F-4D97-AF65-F5344CB8AC3E}">
        <p14:creationId xmlns:p14="http://schemas.microsoft.com/office/powerpoint/2010/main" val="4160835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059920A-0B66-4E6F-F57A-22392119362D}"/>
              </a:ext>
            </a:extLst>
          </p:cNvPr>
          <p:cNvSpPr>
            <a:spLocks noGrp="1"/>
          </p:cNvSpPr>
          <p:nvPr>
            <p:ph type="subTitle" idx="1"/>
          </p:nvPr>
        </p:nvSpPr>
        <p:spPr>
          <a:xfrm>
            <a:off x="302626" y="858837"/>
            <a:ext cx="9144000" cy="2827043"/>
          </a:xfrm>
        </p:spPr>
        <p:txBody>
          <a:bodyPr>
            <a:normAutofit/>
          </a:bodyPr>
          <a:lstStyle/>
          <a:p>
            <a:pPr marL="285750" indent="-285750" algn="l">
              <a:buFont typeface="Arial" panose="020B0604020202020204" pitchFamily="34" charset="0"/>
              <a:buChar char="•"/>
            </a:pPr>
            <a:r>
              <a:rPr lang="en-US" sz="1400" dirty="0">
                <a:solidFill>
                  <a:schemeClr val="tx1">
                    <a:lumMod val="85000"/>
                  </a:schemeClr>
                </a:solidFill>
              </a:rPr>
              <a:t>Fail-safe provides a (non-configurable) 7-day period during which historical data may be recoverable by Snowflake. </a:t>
            </a:r>
          </a:p>
          <a:p>
            <a:pPr marL="285750" indent="-285750" algn="l">
              <a:buFont typeface="Arial" panose="020B0604020202020204" pitchFamily="34" charset="0"/>
              <a:buChar char="•"/>
            </a:pPr>
            <a:r>
              <a:rPr lang="en-US" sz="1400" dirty="0">
                <a:solidFill>
                  <a:schemeClr val="tx1">
                    <a:lumMod val="85000"/>
                  </a:schemeClr>
                </a:solidFill>
              </a:rPr>
              <a:t>This period starts immediately after the Time Travel retention period ends. </a:t>
            </a:r>
            <a:br>
              <a:rPr lang="en-US" sz="1400" dirty="0">
                <a:solidFill>
                  <a:schemeClr val="tx1">
                    <a:lumMod val="85000"/>
                  </a:schemeClr>
                </a:solidFill>
              </a:rPr>
            </a:br>
            <a:r>
              <a:rPr lang="en-US" sz="1400" dirty="0">
                <a:solidFill>
                  <a:schemeClr val="tx1">
                    <a:lumMod val="85000"/>
                  </a:schemeClr>
                </a:solidFill>
              </a:rPr>
              <a:t>(however, note that a long-running Time Travel query will delay moving any data and objects (tables, schemas, and databases) in the account into Fail-safe, until the query completes.</a:t>
            </a:r>
          </a:p>
          <a:p>
            <a:pPr marL="285750" indent="-285750" algn="l">
              <a:buFont typeface="Arial" panose="020B0604020202020204" pitchFamily="34" charset="0"/>
              <a:buChar char="•"/>
            </a:pPr>
            <a:r>
              <a:rPr lang="en-US" sz="1400" dirty="0">
                <a:solidFill>
                  <a:schemeClr val="tx1">
                    <a:lumMod val="85000"/>
                  </a:schemeClr>
                </a:solidFill>
              </a:rPr>
              <a:t>Fail-safe is a data recovery service that is provided on a </a:t>
            </a:r>
            <a:r>
              <a:rPr lang="en-US" sz="1400" u="sng" dirty="0">
                <a:solidFill>
                  <a:schemeClr val="tx1">
                    <a:lumMod val="85000"/>
                  </a:schemeClr>
                </a:solidFill>
              </a:rPr>
              <a:t>best effort basis</a:t>
            </a:r>
            <a:r>
              <a:rPr lang="en-US" sz="1400" dirty="0">
                <a:solidFill>
                  <a:schemeClr val="tx1">
                    <a:lumMod val="85000"/>
                  </a:schemeClr>
                </a:solidFill>
              </a:rPr>
              <a:t> and is </a:t>
            </a:r>
            <a:r>
              <a:rPr lang="en-US" sz="1400" u="sng" dirty="0">
                <a:solidFill>
                  <a:schemeClr val="tx1">
                    <a:lumMod val="85000"/>
                  </a:schemeClr>
                </a:solidFill>
              </a:rPr>
              <a:t>intended only for use when all other recovery options have been attempted</a:t>
            </a:r>
            <a:r>
              <a:rPr lang="en-US" sz="1400" dirty="0">
                <a:solidFill>
                  <a:schemeClr val="tx1">
                    <a:lumMod val="85000"/>
                  </a:schemeClr>
                </a:solidFill>
              </a:rPr>
              <a:t>.</a:t>
            </a:r>
          </a:p>
          <a:p>
            <a:pPr marL="285750" indent="-285750" algn="l">
              <a:buFont typeface="Arial" panose="020B0604020202020204" pitchFamily="34" charset="0"/>
              <a:buChar char="•"/>
            </a:pPr>
            <a:r>
              <a:rPr lang="en-US" sz="1400" dirty="0">
                <a:solidFill>
                  <a:schemeClr val="tx1">
                    <a:lumMod val="85000"/>
                  </a:schemeClr>
                </a:solidFill>
              </a:rPr>
              <a:t>Fail-safe is not provided as a means for accessing historical data after the Time Travel retention period has ended. </a:t>
            </a:r>
          </a:p>
          <a:p>
            <a:pPr marL="285750" indent="-285750" algn="l">
              <a:buFont typeface="Arial" panose="020B0604020202020204" pitchFamily="34" charset="0"/>
              <a:buChar char="•"/>
            </a:pPr>
            <a:r>
              <a:rPr lang="en-US" sz="1400" dirty="0">
                <a:solidFill>
                  <a:schemeClr val="tx1">
                    <a:lumMod val="85000"/>
                  </a:schemeClr>
                </a:solidFill>
              </a:rPr>
              <a:t>It is for use only by Snowflake to recover data that may have been lost or damaged due to extreme operational failures.</a:t>
            </a:r>
          </a:p>
          <a:p>
            <a:pPr marL="285750" indent="-285750" algn="l">
              <a:buFont typeface="Arial" panose="020B0604020202020204" pitchFamily="34" charset="0"/>
              <a:buChar char="•"/>
            </a:pPr>
            <a:r>
              <a:rPr lang="en-US" sz="1400" dirty="0">
                <a:solidFill>
                  <a:schemeClr val="tx1">
                    <a:lumMod val="85000"/>
                  </a:schemeClr>
                </a:solidFill>
              </a:rPr>
              <a:t>Data recovery through Fail-safe may take from several hours to several days to complete.</a:t>
            </a:r>
          </a:p>
          <a:p>
            <a:pPr marL="285750" indent="-285750" algn="l">
              <a:buFont typeface="Arial" panose="020B0604020202020204" pitchFamily="34" charset="0"/>
              <a:buChar char="•"/>
            </a:pPr>
            <a:endParaRPr lang="en-US" sz="1400" dirty="0">
              <a:solidFill>
                <a:schemeClr val="tx1">
                  <a:lumMod val="85000"/>
                </a:schemeClr>
              </a:solidFill>
            </a:endParaRPr>
          </a:p>
          <a:p>
            <a:pPr marL="285750" indent="-285750" algn="l">
              <a:buFont typeface="Arial" panose="020B0604020202020204" pitchFamily="34" charset="0"/>
              <a:buChar char="•"/>
            </a:pPr>
            <a:endParaRPr lang="en-US" sz="1400" dirty="0">
              <a:solidFill>
                <a:schemeClr val="tx1">
                  <a:lumMod val="85000"/>
                </a:schemeClr>
              </a:solidFill>
            </a:endParaRPr>
          </a:p>
        </p:txBody>
      </p:sp>
      <p:sp>
        <p:nvSpPr>
          <p:cNvPr id="4" name="TextBox 3">
            <a:extLst>
              <a:ext uri="{FF2B5EF4-FFF2-40B4-BE49-F238E27FC236}">
                <a16:creationId xmlns:a16="http://schemas.microsoft.com/office/drawing/2014/main" id="{B13ADD0E-A9A2-B0B0-8E11-84E67AB47D60}"/>
              </a:ext>
            </a:extLst>
          </p:cNvPr>
          <p:cNvSpPr txBox="1"/>
          <p:nvPr/>
        </p:nvSpPr>
        <p:spPr>
          <a:xfrm>
            <a:off x="302626" y="80793"/>
            <a:ext cx="2591403" cy="400110"/>
          </a:xfrm>
          <a:prstGeom prst="rect">
            <a:avLst/>
          </a:prstGeom>
          <a:noFill/>
        </p:spPr>
        <p:txBody>
          <a:bodyPr wrap="square" rtlCol="0">
            <a:spAutoFit/>
          </a:bodyPr>
          <a:lstStyle/>
          <a:p>
            <a:r>
              <a:rPr lang="en-US" sz="2000" u="sng" dirty="0">
                <a:solidFill>
                  <a:schemeClr val="tx1">
                    <a:lumMod val="95000"/>
                  </a:schemeClr>
                </a:solidFill>
              </a:rPr>
              <a:t>Fail Safe in Snowflake</a:t>
            </a:r>
          </a:p>
        </p:txBody>
      </p:sp>
    </p:spTree>
    <p:extLst>
      <p:ext uri="{BB962C8B-B14F-4D97-AF65-F5344CB8AC3E}">
        <p14:creationId xmlns:p14="http://schemas.microsoft.com/office/powerpoint/2010/main" val="25879265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35BEB0F2826B44C8EABB4C71DDD0EB5" ma:contentTypeVersion="10" ma:contentTypeDescription="Create a new document." ma:contentTypeScope="" ma:versionID="04067a94cc6982ddaf2a82dab399854f">
  <xsd:schema xmlns:xsd="http://www.w3.org/2001/XMLSchema" xmlns:xs="http://www.w3.org/2001/XMLSchema" xmlns:p="http://schemas.microsoft.com/office/2006/metadata/properties" xmlns:ns3="4de1902b-c9ce-465e-9f6b-6de540260415" xmlns:ns4="c23c7ba6-5320-46da-9875-8d5b3cd8cd24" targetNamespace="http://schemas.microsoft.com/office/2006/metadata/properties" ma:root="true" ma:fieldsID="9d44a91913b074983b4b1bebe4bb545e" ns3:_="" ns4:_="">
    <xsd:import namespace="4de1902b-c9ce-465e-9f6b-6de540260415"/>
    <xsd:import namespace="c23c7ba6-5320-46da-9875-8d5b3cd8cd24"/>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DateTaken" minOccurs="0"/>
                <xsd:element ref="ns3:MediaServiceObjectDetectorVersions" minOccurs="0"/>
                <xsd:element ref="ns3:MediaServiceAuto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e1902b-c9ce-465e-9f6b-6de540260415"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23c7ba6-5320-46da-9875-8d5b3cd8cd24"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4de1902b-c9ce-465e-9f6b-6de540260415" xsi:nil="true"/>
  </documentManagement>
</p:properties>
</file>

<file path=customXml/itemProps1.xml><?xml version="1.0" encoding="utf-8"?>
<ds:datastoreItem xmlns:ds="http://schemas.openxmlformats.org/officeDocument/2006/customXml" ds:itemID="{2A651BF5-B89F-4DF9-A25E-D43D1E64B75B}">
  <ds:schemaRefs>
    <ds:schemaRef ds:uri="http://schemas.microsoft.com/sharepoint/v3/contenttype/forms"/>
  </ds:schemaRefs>
</ds:datastoreItem>
</file>

<file path=customXml/itemProps2.xml><?xml version="1.0" encoding="utf-8"?>
<ds:datastoreItem xmlns:ds="http://schemas.openxmlformats.org/officeDocument/2006/customXml" ds:itemID="{6B800DEA-D87C-4963-AFAE-646F4E738D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e1902b-c9ce-465e-9f6b-6de540260415"/>
    <ds:schemaRef ds:uri="c23c7ba6-5320-46da-9875-8d5b3cd8cd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600A875-3618-4980-A763-E767E96505ED}">
  <ds:schemaRefs>
    <ds:schemaRef ds:uri="http://purl.org/dc/dcmitype/"/>
    <ds:schemaRef ds:uri="http://schemas.microsoft.com/office/2006/metadata/properties"/>
    <ds:schemaRef ds:uri="c23c7ba6-5320-46da-9875-8d5b3cd8cd24"/>
    <ds:schemaRef ds:uri="http://schemas.microsoft.com/office/2006/documentManagement/types"/>
    <ds:schemaRef ds:uri="4de1902b-c9ce-465e-9f6b-6de540260415"/>
    <ds:schemaRef ds:uri="http://purl.org/dc/terms/"/>
    <ds:schemaRef ds:uri="http://schemas.openxmlformats.org/package/2006/metadata/core-properties"/>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1128</TotalTime>
  <Words>1786</Words>
  <Application>Microsoft Office PowerPoint</Application>
  <PresentationFormat>Widescreen</PresentationFormat>
  <Paragraphs>120</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Söhne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Dixit, Prashant</dc:creator>
  <cp:lastModifiedBy>Dixit, Prashant</cp:lastModifiedBy>
  <cp:revision>2</cp:revision>
  <dcterms:created xsi:type="dcterms:W3CDTF">2023-07-25T09:28:47Z</dcterms:created>
  <dcterms:modified xsi:type="dcterms:W3CDTF">2023-08-02T09:54:24Z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2023-07-25T09:28:48Z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6ea2a2fc-3324-4ade-a54e-12fb574879c0</vt:lpwstr>
  </property>
  <property fmtid="{D5CDD505-2E9C-101B-9397-08002B2CF9AE}" pid="8" name="MSIP_Label_ea60d57e-af5b-4752-ac57-3e4f28ca11dc_ContentBits">
    <vt:lpwstr>0</vt:lpwstr>
  </property>
  <property fmtid="{D5CDD505-2E9C-101B-9397-08002B2CF9AE}" pid="9" name="ContentTypeId">
    <vt:lpwstr>0x010100035BEB0F2826B44C8EABB4C71DDD0EB5</vt:lpwstr>
  </property>
</Properties>
</file>