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A8C84B-D99B-4C66-95D1-01C685901C63}" v="59" dt="2023-07-26T08:05:17.7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7B8AA-6976-78DF-22BD-D48D7F6431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34B48C-1D8D-E770-66C8-30B3206A7E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EEC765-53C8-2A31-07FD-9EB404D4F92B}"/>
              </a:ext>
            </a:extLst>
          </p:cNvPr>
          <p:cNvSpPr>
            <a:spLocks noGrp="1"/>
          </p:cNvSpPr>
          <p:nvPr>
            <p:ph type="dt" sz="half" idx="10"/>
          </p:nvPr>
        </p:nvSpPr>
        <p:spPr/>
        <p:txBody>
          <a:bodyPr/>
          <a:lstStyle/>
          <a:p>
            <a:fld id="{F7997D09-7DE5-489B-8D78-C93B7D0C26A6}" type="datetimeFigureOut">
              <a:rPr lang="en-US" smtClean="0"/>
              <a:t>7/26/2023</a:t>
            </a:fld>
            <a:endParaRPr lang="en-US"/>
          </a:p>
        </p:txBody>
      </p:sp>
      <p:sp>
        <p:nvSpPr>
          <p:cNvPr id="5" name="Footer Placeholder 4">
            <a:extLst>
              <a:ext uri="{FF2B5EF4-FFF2-40B4-BE49-F238E27FC236}">
                <a16:creationId xmlns:a16="http://schemas.microsoft.com/office/drawing/2014/main" id="{78E91AE6-4FD0-8808-2FE5-73FDF62E1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A9EF1-AB0D-151C-E6C9-F8C1D131ADB8}"/>
              </a:ext>
            </a:extLst>
          </p:cNvPr>
          <p:cNvSpPr>
            <a:spLocks noGrp="1"/>
          </p:cNvSpPr>
          <p:nvPr>
            <p:ph type="sldNum" sz="quarter" idx="12"/>
          </p:nvPr>
        </p:nvSpPr>
        <p:spPr/>
        <p:txBody>
          <a:bodyPr/>
          <a:lstStyle/>
          <a:p>
            <a:fld id="{EBF162AB-28C7-40C6-BAE6-6289A9E2C02C}" type="slidenum">
              <a:rPr lang="en-US" smtClean="0"/>
              <a:t>‹#›</a:t>
            </a:fld>
            <a:endParaRPr lang="en-US"/>
          </a:p>
        </p:txBody>
      </p:sp>
    </p:spTree>
    <p:extLst>
      <p:ext uri="{BB962C8B-B14F-4D97-AF65-F5344CB8AC3E}">
        <p14:creationId xmlns:p14="http://schemas.microsoft.com/office/powerpoint/2010/main" val="134163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81468-5699-FADD-4D29-696D0570C4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E89734-121F-A757-0482-5017FB0EA6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2016F8-2E05-42B9-B9A8-8E4F85C31F25}"/>
              </a:ext>
            </a:extLst>
          </p:cNvPr>
          <p:cNvSpPr>
            <a:spLocks noGrp="1"/>
          </p:cNvSpPr>
          <p:nvPr>
            <p:ph type="dt" sz="half" idx="10"/>
          </p:nvPr>
        </p:nvSpPr>
        <p:spPr/>
        <p:txBody>
          <a:bodyPr/>
          <a:lstStyle/>
          <a:p>
            <a:fld id="{F7997D09-7DE5-489B-8D78-C93B7D0C26A6}" type="datetimeFigureOut">
              <a:rPr lang="en-US" smtClean="0"/>
              <a:t>7/26/2023</a:t>
            </a:fld>
            <a:endParaRPr lang="en-US"/>
          </a:p>
        </p:txBody>
      </p:sp>
      <p:sp>
        <p:nvSpPr>
          <p:cNvPr id="5" name="Footer Placeholder 4">
            <a:extLst>
              <a:ext uri="{FF2B5EF4-FFF2-40B4-BE49-F238E27FC236}">
                <a16:creationId xmlns:a16="http://schemas.microsoft.com/office/drawing/2014/main" id="{5F851018-BF38-16E8-A601-58EEC1D822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3CB1EA-B1C4-AB0C-007F-E907372A3C8A}"/>
              </a:ext>
            </a:extLst>
          </p:cNvPr>
          <p:cNvSpPr>
            <a:spLocks noGrp="1"/>
          </p:cNvSpPr>
          <p:nvPr>
            <p:ph type="sldNum" sz="quarter" idx="12"/>
          </p:nvPr>
        </p:nvSpPr>
        <p:spPr/>
        <p:txBody>
          <a:bodyPr/>
          <a:lstStyle/>
          <a:p>
            <a:fld id="{EBF162AB-28C7-40C6-BAE6-6289A9E2C02C}" type="slidenum">
              <a:rPr lang="en-US" smtClean="0"/>
              <a:t>‹#›</a:t>
            </a:fld>
            <a:endParaRPr lang="en-US"/>
          </a:p>
        </p:txBody>
      </p:sp>
    </p:spTree>
    <p:extLst>
      <p:ext uri="{BB962C8B-B14F-4D97-AF65-F5344CB8AC3E}">
        <p14:creationId xmlns:p14="http://schemas.microsoft.com/office/powerpoint/2010/main" val="607903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F0FC31-BCCC-92D4-678E-8D2A5FC738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B82D2B-527C-29E7-751F-C35CFD3CF9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DF3EBB-8C69-CC23-D673-BDF8FDB17EC9}"/>
              </a:ext>
            </a:extLst>
          </p:cNvPr>
          <p:cNvSpPr>
            <a:spLocks noGrp="1"/>
          </p:cNvSpPr>
          <p:nvPr>
            <p:ph type="dt" sz="half" idx="10"/>
          </p:nvPr>
        </p:nvSpPr>
        <p:spPr/>
        <p:txBody>
          <a:bodyPr/>
          <a:lstStyle/>
          <a:p>
            <a:fld id="{F7997D09-7DE5-489B-8D78-C93B7D0C26A6}" type="datetimeFigureOut">
              <a:rPr lang="en-US" smtClean="0"/>
              <a:t>7/26/2023</a:t>
            </a:fld>
            <a:endParaRPr lang="en-US"/>
          </a:p>
        </p:txBody>
      </p:sp>
      <p:sp>
        <p:nvSpPr>
          <p:cNvPr id="5" name="Footer Placeholder 4">
            <a:extLst>
              <a:ext uri="{FF2B5EF4-FFF2-40B4-BE49-F238E27FC236}">
                <a16:creationId xmlns:a16="http://schemas.microsoft.com/office/drawing/2014/main" id="{F079B5EC-3513-4B66-64A3-A675409AE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655E1B-5034-B1EB-2759-85B7125F13F5}"/>
              </a:ext>
            </a:extLst>
          </p:cNvPr>
          <p:cNvSpPr>
            <a:spLocks noGrp="1"/>
          </p:cNvSpPr>
          <p:nvPr>
            <p:ph type="sldNum" sz="quarter" idx="12"/>
          </p:nvPr>
        </p:nvSpPr>
        <p:spPr/>
        <p:txBody>
          <a:bodyPr/>
          <a:lstStyle/>
          <a:p>
            <a:fld id="{EBF162AB-28C7-40C6-BAE6-6289A9E2C02C}" type="slidenum">
              <a:rPr lang="en-US" smtClean="0"/>
              <a:t>‹#›</a:t>
            </a:fld>
            <a:endParaRPr lang="en-US"/>
          </a:p>
        </p:txBody>
      </p:sp>
    </p:spTree>
    <p:extLst>
      <p:ext uri="{BB962C8B-B14F-4D97-AF65-F5344CB8AC3E}">
        <p14:creationId xmlns:p14="http://schemas.microsoft.com/office/powerpoint/2010/main" val="2194737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48D8B-352F-877D-3BA9-45B0DAF5DA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23230A-2045-2BA5-5349-77CBBAA1D2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851CDA-E735-0A1C-B120-9FBAD4366305}"/>
              </a:ext>
            </a:extLst>
          </p:cNvPr>
          <p:cNvSpPr>
            <a:spLocks noGrp="1"/>
          </p:cNvSpPr>
          <p:nvPr>
            <p:ph type="dt" sz="half" idx="10"/>
          </p:nvPr>
        </p:nvSpPr>
        <p:spPr/>
        <p:txBody>
          <a:bodyPr/>
          <a:lstStyle/>
          <a:p>
            <a:fld id="{F7997D09-7DE5-489B-8D78-C93B7D0C26A6}" type="datetimeFigureOut">
              <a:rPr lang="en-US" smtClean="0"/>
              <a:t>7/26/2023</a:t>
            </a:fld>
            <a:endParaRPr lang="en-US"/>
          </a:p>
        </p:txBody>
      </p:sp>
      <p:sp>
        <p:nvSpPr>
          <p:cNvPr id="5" name="Footer Placeholder 4">
            <a:extLst>
              <a:ext uri="{FF2B5EF4-FFF2-40B4-BE49-F238E27FC236}">
                <a16:creationId xmlns:a16="http://schemas.microsoft.com/office/drawing/2014/main" id="{57C40B00-DFBC-38A7-6201-95B361EB8E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F3D2B7-77EA-32C8-9AFE-BAA190CBA68E}"/>
              </a:ext>
            </a:extLst>
          </p:cNvPr>
          <p:cNvSpPr>
            <a:spLocks noGrp="1"/>
          </p:cNvSpPr>
          <p:nvPr>
            <p:ph type="sldNum" sz="quarter" idx="12"/>
          </p:nvPr>
        </p:nvSpPr>
        <p:spPr/>
        <p:txBody>
          <a:bodyPr/>
          <a:lstStyle/>
          <a:p>
            <a:fld id="{EBF162AB-28C7-40C6-BAE6-6289A9E2C02C}" type="slidenum">
              <a:rPr lang="en-US" smtClean="0"/>
              <a:t>‹#›</a:t>
            </a:fld>
            <a:endParaRPr lang="en-US"/>
          </a:p>
        </p:txBody>
      </p:sp>
    </p:spTree>
    <p:extLst>
      <p:ext uri="{BB962C8B-B14F-4D97-AF65-F5344CB8AC3E}">
        <p14:creationId xmlns:p14="http://schemas.microsoft.com/office/powerpoint/2010/main" val="2684324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BF5EC-D828-4CC2-60F0-4332E466C9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AF9854-89EC-12F9-17CD-A5D31EFF26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128DEA-744F-4A8F-6F3A-4CCC3CB9E1A2}"/>
              </a:ext>
            </a:extLst>
          </p:cNvPr>
          <p:cNvSpPr>
            <a:spLocks noGrp="1"/>
          </p:cNvSpPr>
          <p:nvPr>
            <p:ph type="dt" sz="half" idx="10"/>
          </p:nvPr>
        </p:nvSpPr>
        <p:spPr/>
        <p:txBody>
          <a:bodyPr/>
          <a:lstStyle/>
          <a:p>
            <a:fld id="{F7997D09-7DE5-489B-8D78-C93B7D0C26A6}" type="datetimeFigureOut">
              <a:rPr lang="en-US" smtClean="0"/>
              <a:t>7/26/2023</a:t>
            </a:fld>
            <a:endParaRPr lang="en-US"/>
          </a:p>
        </p:txBody>
      </p:sp>
      <p:sp>
        <p:nvSpPr>
          <p:cNvPr id="5" name="Footer Placeholder 4">
            <a:extLst>
              <a:ext uri="{FF2B5EF4-FFF2-40B4-BE49-F238E27FC236}">
                <a16:creationId xmlns:a16="http://schemas.microsoft.com/office/drawing/2014/main" id="{CFD4D3BB-D0FD-C3E4-EF8D-9A2BFE59B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B1E973-C7A4-39AD-3D25-6B22A143771D}"/>
              </a:ext>
            </a:extLst>
          </p:cNvPr>
          <p:cNvSpPr>
            <a:spLocks noGrp="1"/>
          </p:cNvSpPr>
          <p:nvPr>
            <p:ph type="sldNum" sz="quarter" idx="12"/>
          </p:nvPr>
        </p:nvSpPr>
        <p:spPr/>
        <p:txBody>
          <a:bodyPr/>
          <a:lstStyle/>
          <a:p>
            <a:fld id="{EBF162AB-28C7-40C6-BAE6-6289A9E2C02C}" type="slidenum">
              <a:rPr lang="en-US" smtClean="0"/>
              <a:t>‹#›</a:t>
            </a:fld>
            <a:endParaRPr lang="en-US"/>
          </a:p>
        </p:txBody>
      </p:sp>
    </p:spTree>
    <p:extLst>
      <p:ext uri="{BB962C8B-B14F-4D97-AF65-F5344CB8AC3E}">
        <p14:creationId xmlns:p14="http://schemas.microsoft.com/office/powerpoint/2010/main" val="3838364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345A1-0FAB-87F9-53BA-794852B429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C7A96-CC88-4B6D-2A6F-C7705485C1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CF5C82-32E6-862F-AF23-6F28D635D9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B2A343-D767-19F3-4311-C8DCE0D1077C}"/>
              </a:ext>
            </a:extLst>
          </p:cNvPr>
          <p:cNvSpPr>
            <a:spLocks noGrp="1"/>
          </p:cNvSpPr>
          <p:nvPr>
            <p:ph type="dt" sz="half" idx="10"/>
          </p:nvPr>
        </p:nvSpPr>
        <p:spPr/>
        <p:txBody>
          <a:bodyPr/>
          <a:lstStyle/>
          <a:p>
            <a:fld id="{F7997D09-7DE5-489B-8D78-C93B7D0C26A6}" type="datetimeFigureOut">
              <a:rPr lang="en-US" smtClean="0"/>
              <a:t>7/26/2023</a:t>
            </a:fld>
            <a:endParaRPr lang="en-US"/>
          </a:p>
        </p:txBody>
      </p:sp>
      <p:sp>
        <p:nvSpPr>
          <p:cNvPr id="6" name="Footer Placeholder 5">
            <a:extLst>
              <a:ext uri="{FF2B5EF4-FFF2-40B4-BE49-F238E27FC236}">
                <a16:creationId xmlns:a16="http://schemas.microsoft.com/office/drawing/2014/main" id="{A348AC0D-FA93-6823-A349-61D89BA4FA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D8A00D-E3F2-B552-7A29-388E3523A764}"/>
              </a:ext>
            </a:extLst>
          </p:cNvPr>
          <p:cNvSpPr>
            <a:spLocks noGrp="1"/>
          </p:cNvSpPr>
          <p:nvPr>
            <p:ph type="sldNum" sz="quarter" idx="12"/>
          </p:nvPr>
        </p:nvSpPr>
        <p:spPr/>
        <p:txBody>
          <a:bodyPr/>
          <a:lstStyle/>
          <a:p>
            <a:fld id="{EBF162AB-28C7-40C6-BAE6-6289A9E2C02C}" type="slidenum">
              <a:rPr lang="en-US" smtClean="0"/>
              <a:t>‹#›</a:t>
            </a:fld>
            <a:endParaRPr lang="en-US"/>
          </a:p>
        </p:txBody>
      </p:sp>
    </p:spTree>
    <p:extLst>
      <p:ext uri="{BB962C8B-B14F-4D97-AF65-F5344CB8AC3E}">
        <p14:creationId xmlns:p14="http://schemas.microsoft.com/office/powerpoint/2010/main" val="3179545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AE72-E0A9-0E24-B496-AFAF06137A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538CD9-AA53-1CA7-1360-77CBE3EEAE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D70946-B294-8108-C3FA-CAF653AF8F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DAFD18-9D3F-9714-D855-23144B9066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B85402-E514-6002-AA3A-053B3FE4DC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0F4B56-8035-A625-ADFE-987AF3480F08}"/>
              </a:ext>
            </a:extLst>
          </p:cNvPr>
          <p:cNvSpPr>
            <a:spLocks noGrp="1"/>
          </p:cNvSpPr>
          <p:nvPr>
            <p:ph type="dt" sz="half" idx="10"/>
          </p:nvPr>
        </p:nvSpPr>
        <p:spPr/>
        <p:txBody>
          <a:bodyPr/>
          <a:lstStyle/>
          <a:p>
            <a:fld id="{F7997D09-7DE5-489B-8D78-C93B7D0C26A6}" type="datetimeFigureOut">
              <a:rPr lang="en-US" smtClean="0"/>
              <a:t>7/26/2023</a:t>
            </a:fld>
            <a:endParaRPr lang="en-US"/>
          </a:p>
        </p:txBody>
      </p:sp>
      <p:sp>
        <p:nvSpPr>
          <p:cNvPr id="8" name="Footer Placeholder 7">
            <a:extLst>
              <a:ext uri="{FF2B5EF4-FFF2-40B4-BE49-F238E27FC236}">
                <a16:creationId xmlns:a16="http://schemas.microsoft.com/office/drawing/2014/main" id="{925A3D27-88E7-0CA5-A657-D27888009C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0560A7-34AB-10A4-3DBE-21289EF48331}"/>
              </a:ext>
            </a:extLst>
          </p:cNvPr>
          <p:cNvSpPr>
            <a:spLocks noGrp="1"/>
          </p:cNvSpPr>
          <p:nvPr>
            <p:ph type="sldNum" sz="quarter" idx="12"/>
          </p:nvPr>
        </p:nvSpPr>
        <p:spPr/>
        <p:txBody>
          <a:bodyPr/>
          <a:lstStyle/>
          <a:p>
            <a:fld id="{EBF162AB-28C7-40C6-BAE6-6289A9E2C02C}" type="slidenum">
              <a:rPr lang="en-US" smtClean="0"/>
              <a:t>‹#›</a:t>
            </a:fld>
            <a:endParaRPr lang="en-US"/>
          </a:p>
        </p:txBody>
      </p:sp>
    </p:spTree>
    <p:extLst>
      <p:ext uri="{BB962C8B-B14F-4D97-AF65-F5344CB8AC3E}">
        <p14:creationId xmlns:p14="http://schemas.microsoft.com/office/powerpoint/2010/main" val="1735215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7C33-F6F6-19E0-9610-A5C567F21E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0D2B78-FA95-4A19-31AF-DC3AF3C567F1}"/>
              </a:ext>
            </a:extLst>
          </p:cNvPr>
          <p:cNvSpPr>
            <a:spLocks noGrp="1"/>
          </p:cNvSpPr>
          <p:nvPr>
            <p:ph type="dt" sz="half" idx="10"/>
          </p:nvPr>
        </p:nvSpPr>
        <p:spPr/>
        <p:txBody>
          <a:bodyPr/>
          <a:lstStyle/>
          <a:p>
            <a:fld id="{F7997D09-7DE5-489B-8D78-C93B7D0C26A6}" type="datetimeFigureOut">
              <a:rPr lang="en-US" smtClean="0"/>
              <a:t>7/26/2023</a:t>
            </a:fld>
            <a:endParaRPr lang="en-US"/>
          </a:p>
        </p:txBody>
      </p:sp>
      <p:sp>
        <p:nvSpPr>
          <p:cNvPr id="4" name="Footer Placeholder 3">
            <a:extLst>
              <a:ext uri="{FF2B5EF4-FFF2-40B4-BE49-F238E27FC236}">
                <a16:creationId xmlns:a16="http://schemas.microsoft.com/office/drawing/2014/main" id="{92588A89-C4BD-4E01-ACFC-F4FBB20934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9E8C47-1A9A-1082-6B98-AF95AF1C6B97}"/>
              </a:ext>
            </a:extLst>
          </p:cNvPr>
          <p:cNvSpPr>
            <a:spLocks noGrp="1"/>
          </p:cNvSpPr>
          <p:nvPr>
            <p:ph type="sldNum" sz="quarter" idx="12"/>
          </p:nvPr>
        </p:nvSpPr>
        <p:spPr/>
        <p:txBody>
          <a:bodyPr/>
          <a:lstStyle/>
          <a:p>
            <a:fld id="{EBF162AB-28C7-40C6-BAE6-6289A9E2C02C}" type="slidenum">
              <a:rPr lang="en-US" smtClean="0"/>
              <a:t>‹#›</a:t>
            </a:fld>
            <a:endParaRPr lang="en-US"/>
          </a:p>
        </p:txBody>
      </p:sp>
    </p:spTree>
    <p:extLst>
      <p:ext uri="{BB962C8B-B14F-4D97-AF65-F5344CB8AC3E}">
        <p14:creationId xmlns:p14="http://schemas.microsoft.com/office/powerpoint/2010/main" val="2123737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B2A4CD-CD16-1C51-4C19-E751328374C0}"/>
              </a:ext>
            </a:extLst>
          </p:cNvPr>
          <p:cNvSpPr>
            <a:spLocks noGrp="1"/>
          </p:cNvSpPr>
          <p:nvPr>
            <p:ph type="dt" sz="half" idx="10"/>
          </p:nvPr>
        </p:nvSpPr>
        <p:spPr/>
        <p:txBody>
          <a:bodyPr/>
          <a:lstStyle/>
          <a:p>
            <a:fld id="{F7997D09-7DE5-489B-8D78-C93B7D0C26A6}" type="datetimeFigureOut">
              <a:rPr lang="en-US" smtClean="0"/>
              <a:t>7/26/2023</a:t>
            </a:fld>
            <a:endParaRPr lang="en-US"/>
          </a:p>
        </p:txBody>
      </p:sp>
      <p:sp>
        <p:nvSpPr>
          <p:cNvPr id="3" name="Footer Placeholder 2">
            <a:extLst>
              <a:ext uri="{FF2B5EF4-FFF2-40B4-BE49-F238E27FC236}">
                <a16:creationId xmlns:a16="http://schemas.microsoft.com/office/drawing/2014/main" id="{91845345-3922-AD60-0EE0-E866E4BAD6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B3A3FC-71DF-2495-91B9-4E84688B7D8F}"/>
              </a:ext>
            </a:extLst>
          </p:cNvPr>
          <p:cNvSpPr>
            <a:spLocks noGrp="1"/>
          </p:cNvSpPr>
          <p:nvPr>
            <p:ph type="sldNum" sz="quarter" idx="12"/>
          </p:nvPr>
        </p:nvSpPr>
        <p:spPr/>
        <p:txBody>
          <a:bodyPr/>
          <a:lstStyle/>
          <a:p>
            <a:fld id="{EBF162AB-28C7-40C6-BAE6-6289A9E2C02C}" type="slidenum">
              <a:rPr lang="en-US" smtClean="0"/>
              <a:t>‹#›</a:t>
            </a:fld>
            <a:endParaRPr lang="en-US"/>
          </a:p>
        </p:txBody>
      </p:sp>
    </p:spTree>
    <p:extLst>
      <p:ext uri="{BB962C8B-B14F-4D97-AF65-F5344CB8AC3E}">
        <p14:creationId xmlns:p14="http://schemas.microsoft.com/office/powerpoint/2010/main" val="172387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340B5-E396-4D7F-D8D0-738315B04E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50F981-D83F-E9F0-E791-8F3A28B5DC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4B5779-9E8C-3317-6DEE-65E515074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A01F90-C527-8EC5-77CB-F19E83E82ECD}"/>
              </a:ext>
            </a:extLst>
          </p:cNvPr>
          <p:cNvSpPr>
            <a:spLocks noGrp="1"/>
          </p:cNvSpPr>
          <p:nvPr>
            <p:ph type="dt" sz="half" idx="10"/>
          </p:nvPr>
        </p:nvSpPr>
        <p:spPr/>
        <p:txBody>
          <a:bodyPr/>
          <a:lstStyle/>
          <a:p>
            <a:fld id="{F7997D09-7DE5-489B-8D78-C93B7D0C26A6}" type="datetimeFigureOut">
              <a:rPr lang="en-US" smtClean="0"/>
              <a:t>7/26/2023</a:t>
            </a:fld>
            <a:endParaRPr lang="en-US"/>
          </a:p>
        </p:txBody>
      </p:sp>
      <p:sp>
        <p:nvSpPr>
          <p:cNvPr id="6" name="Footer Placeholder 5">
            <a:extLst>
              <a:ext uri="{FF2B5EF4-FFF2-40B4-BE49-F238E27FC236}">
                <a16:creationId xmlns:a16="http://schemas.microsoft.com/office/drawing/2014/main" id="{B63A9011-81AF-A563-997E-4FE578D1D1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922F6C-612B-9852-2864-813015B7E4AA}"/>
              </a:ext>
            </a:extLst>
          </p:cNvPr>
          <p:cNvSpPr>
            <a:spLocks noGrp="1"/>
          </p:cNvSpPr>
          <p:nvPr>
            <p:ph type="sldNum" sz="quarter" idx="12"/>
          </p:nvPr>
        </p:nvSpPr>
        <p:spPr/>
        <p:txBody>
          <a:bodyPr/>
          <a:lstStyle/>
          <a:p>
            <a:fld id="{EBF162AB-28C7-40C6-BAE6-6289A9E2C02C}" type="slidenum">
              <a:rPr lang="en-US" smtClean="0"/>
              <a:t>‹#›</a:t>
            </a:fld>
            <a:endParaRPr lang="en-US"/>
          </a:p>
        </p:txBody>
      </p:sp>
    </p:spTree>
    <p:extLst>
      <p:ext uri="{BB962C8B-B14F-4D97-AF65-F5344CB8AC3E}">
        <p14:creationId xmlns:p14="http://schemas.microsoft.com/office/powerpoint/2010/main" val="1662260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7FC5-1FD8-A7AA-66D5-39C3C8CEF6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02D634-3E4F-8CFE-6CC4-77E51186A9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0B1EFE-AFB6-6D12-5D8F-81B6064A24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B9B986-0A21-EE95-E0BE-B574718BCCDA}"/>
              </a:ext>
            </a:extLst>
          </p:cNvPr>
          <p:cNvSpPr>
            <a:spLocks noGrp="1"/>
          </p:cNvSpPr>
          <p:nvPr>
            <p:ph type="dt" sz="half" idx="10"/>
          </p:nvPr>
        </p:nvSpPr>
        <p:spPr/>
        <p:txBody>
          <a:bodyPr/>
          <a:lstStyle/>
          <a:p>
            <a:fld id="{F7997D09-7DE5-489B-8D78-C93B7D0C26A6}" type="datetimeFigureOut">
              <a:rPr lang="en-US" smtClean="0"/>
              <a:t>7/26/2023</a:t>
            </a:fld>
            <a:endParaRPr lang="en-US"/>
          </a:p>
        </p:txBody>
      </p:sp>
      <p:sp>
        <p:nvSpPr>
          <p:cNvPr id="6" name="Footer Placeholder 5">
            <a:extLst>
              <a:ext uri="{FF2B5EF4-FFF2-40B4-BE49-F238E27FC236}">
                <a16:creationId xmlns:a16="http://schemas.microsoft.com/office/drawing/2014/main" id="{63EF845B-2750-CDC6-6DF3-5A3A10CBB2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B3396F-EAFF-06C4-6057-D8A0AF6B7A32}"/>
              </a:ext>
            </a:extLst>
          </p:cNvPr>
          <p:cNvSpPr>
            <a:spLocks noGrp="1"/>
          </p:cNvSpPr>
          <p:nvPr>
            <p:ph type="sldNum" sz="quarter" idx="12"/>
          </p:nvPr>
        </p:nvSpPr>
        <p:spPr/>
        <p:txBody>
          <a:bodyPr/>
          <a:lstStyle/>
          <a:p>
            <a:fld id="{EBF162AB-28C7-40C6-BAE6-6289A9E2C02C}" type="slidenum">
              <a:rPr lang="en-US" smtClean="0"/>
              <a:t>‹#›</a:t>
            </a:fld>
            <a:endParaRPr lang="en-US"/>
          </a:p>
        </p:txBody>
      </p:sp>
    </p:spTree>
    <p:extLst>
      <p:ext uri="{BB962C8B-B14F-4D97-AF65-F5344CB8AC3E}">
        <p14:creationId xmlns:p14="http://schemas.microsoft.com/office/powerpoint/2010/main" val="3578765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ED220B-1B93-A8DB-F05A-9F2161A18A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F08F29-55C4-F53D-7C91-9E26F38662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A384A6-3DCA-39DA-9142-46E0A02558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997D09-7DE5-489B-8D78-C93B7D0C26A6}" type="datetimeFigureOut">
              <a:rPr lang="en-US" smtClean="0"/>
              <a:t>7/26/2023</a:t>
            </a:fld>
            <a:endParaRPr lang="en-US"/>
          </a:p>
        </p:txBody>
      </p:sp>
      <p:sp>
        <p:nvSpPr>
          <p:cNvPr id="5" name="Footer Placeholder 4">
            <a:extLst>
              <a:ext uri="{FF2B5EF4-FFF2-40B4-BE49-F238E27FC236}">
                <a16:creationId xmlns:a16="http://schemas.microsoft.com/office/drawing/2014/main" id="{56520D0A-E21E-7156-7456-11D01EFE17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FFD3BE-ACFE-4775-F4BC-2A0E6F0609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162AB-28C7-40C6-BAE6-6289A9E2C02C}" type="slidenum">
              <a:rPr lang="en-US" smtClean="0"/>
              <a:t>‹#›</a:t>
            </a:fld>
            <a:endParaRPr lang="en-US"/>
          </a:p>
        </p:txBody>
      </p:sp>
    </p:spTree>
    <p:extLst>
      <p:ext uri="{BB962C8B-B14F-4D97-AF65-F5344CB8AC3E}">
        <p14:creationId xmlns:p14="http://schemas.microsoft.com/office/powerpoint/2010/main" val="10375042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4AAA1F-90E4-E944-60CF-5CBC4E5A8B62}"/>
              </a:ext>
            </a:extLst>
          </p:cNvPr>
          <p:cNvSpPr txBox="1"/>
          <p:nvPr/>
        </p:nvSpPr>
        <p:spPr>
          <a:xfrm>
            <a:off x="414779" y="300940"/>
            <a:ext cx="526958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sng" strike="noStrike" kern="1200" cap="none" spc="0" normalizeH="0" baseline="0" noProof="0">
                <a:ln>
                  <a:noFill/>
                </a:ln>
                <a:solidFill>
                  <a:prstClr val="white"/>
                </a:solidFill>
                <a:effectLst/>
                <a:uLnTx/>
                <a:uFillTx/>
                <a:latin typeface="Calibri" panose="020F0502020204030204"/>
                <a:ea typeface="+mn-ea"/>
                <a:cs typeface="+mn-cs"/>
              </a:rPr>
              <a:t>Snowflake </a:t>
            </a:r>
            <a:endParaRPr kumimoji="0" lang="en-US" sz="2000" b="0" i="0" u="sng"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DAF2C502-8D02-4613-0245-496DD69053B1}"/>
              </a:ext>
            </a:extLst>
          </p:cNvPr>
          <p:cNvSpPr txBox="1"/>
          <p:nvPr/>
        </p:nvSpPr>
        <p:spPr>
          <a:xfrm>
            <a:off x="414779" y="830076"/>
            <a:ext cx="9144000" cy="52629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Snowflake pricing is based on a </a:t>
            </a:r>
            <a:r>
              <a:rPr kumimoji="0" lang="en-US" sz="1400" b="0" i="0" u="sng" strike="noStrike" kern="1200" cap="none" spc="0" normalizeH="0" baseline="0" noProof="0" dirty="0">
                <a:ln>
                  <a:noFill/>
                </a:ln>
                <a:solidFill>
                  <a:prstClr val="white"/>
                </a:solidFill>
                <a:effectLst/>
                <a:uLnTx/>
                <a:uFillTx/>
                <a:latin typeface="Calibri" panose="020F0502020204030204"/>
                <a:ea typeface="+mn-ea"/>
                <a:cs typeface="+mn-cs"/>
              </a:rPr>
              <a:t>pay-as-you-go model</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offering a cloud-based data platform that allows businesses to efficiently store, analyze, and process large volumes of data. </a:t>
            </a:r>
            <a:b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br>
            <a:b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The pricing structure includes: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serverless features,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storage costs,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and compute costs for virtual warehouses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which are billed per second of usage. </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400" dirty="0">
                <a:solidFill>
                  <a:prstClr val="white"/>
                </a:solidFill>
                <a:latin typeface="Calibri" panose="020F0502020204030204"/>
              </a:rPr>
            </a:br>
            <a:br>
              <a:rPr lang="en-US" sz="1400" dirty="0">
                <a:solidFill>
                  <a:prstClr val="white"/>
                </a:solidFill>
                <a:latin typeface="Calibri" panose="020F0502020204030204"/>
              </a:rPr>
            </a:br>
            <a:br>
              <a:rPr lang="en-US" sz="1400" dirty="0">
                <a:solidFill>
                  <a:prstClr val="white"/>
                </a:solidFill>
                <a:latin typeface="Calibri" panose="020F0502020204030204"/>
              </a:rPr>
            </a:br>
            <a:br>
              <a:rPr lang="en-US" sz="1400" dirty="0">
                <a:solidFill>
                  <a:prstClr val="white"/>
                </a:solidFill>
                <a:latin typeface="Calibri" panose="020F0502020204030204"/>
              </a:rPr>
            </a:br>
            <a:br>
              <a:rPr lang="en-US" sz="1400" dirty="0">
                <a:solidFill>
                  <a:prstClr val="white"/>
                </a:solidFill>
                <a:latin typeface="Calibri" panose="020F0502020204030204"/>
              </a:rPr>
            </a:br>
            <a:br>
              <a:rPr lang="en-US" sz="1400" dirty="0">
                <a:solidFill>
                  <a:prstClr val="white"/>
                </a:solidFill>
                <a:latin typeface="Calibri" panose="020F0502020204030204"/>
              </a:rPr>
            </a:br>
            <a:br>
              <a:rPr lang="en-US" sz="1400" dirty="0">
                <a:solidFill>
                  <a:prstClr val="white"/>
                </a:solidFill>
                <a:latin typeface="Calibri" panose="020F0502020204030204"/>
              </a:rPr>
            </a:br>
            <a:endParaRPr lang="en-US" sz="1400" dirty="0">
              <a:solidFill>
                <a:prstClr val="white"/>
              </a:solidFill>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 storage costs are determined by the volume of data stored each month, and data transfer costs apply when moving data in and out of Snowflake or between different regions and cloud providers. </a:t>
            </a:r>
            <a:b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br>
            <a:endParaRPr lang="en-US" sz="1400" dirty="0">
              <a:solidFill>
                <a:prstClr val="white"/>
              </a:solidFill>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To optimize costs, users can right-size virtual warehouses, implement auto-suspending features, and utilize data compression, partitioning, and clustering techniques. </a:t>
            </a:r>
            <a:b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b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Monitoring credit consumption is crucial, and Snowflake provides various ACCOUNT_USAGE views to track credit utilization accurately.</a:t>
            </a:r>
          </a:p>
        </p:txBody>
      </p:sp>
      <p:pic>
        <p:nvPicPr>
          <p:cNvPr id="5" name="Picture 4">
            <a:extLst>
              <a:ext uri="{FF2B5EF4-FFF2-40B4-BE49-F238E27FC236}">
                <a16:creationId xmlns:a16="http://schemas.microsoft.com/office/drawing/2014/main" id="{10F54A54-5783-AAF3-9CBF-EF6FC5186071}"/>
              </a:ext>
            </a:extLst>
          </p:cNvPr>
          <p:cNvPicPr>
            <a:picLocks noChangeAspect="1"/>
          </p:cNvPicPr>
          <p:nvPr/>
        </p:nvPicPr>
        <p:blipFill>
          <a:blip r:embed="rId2"/>
          <a:stretch>
            <a:fillRect/>
          </a:stretch>
        </p:blipFill>
        <p:spPr>
          <a:xfrm>
            <a:off x="4432757" y="1432874"/>
            <a:ext cx="7181065" cy="2712783"/>
          </a:xfrm>
          <a:prstGeom prst="rect">
            <a:avLst/>
          </a:prstGeom>
        </p:spPr>
      </p:pic>
    </p:spTree>
    <p:extLst>
      <p:ext uri="{BB962C8B-B14F-4D97-AF65-F5344CB8AC3E}">
        <p14:creationId xmlns:p14="http://schemas.microsoft.com/office/powerpoint/2010/main" val="618738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4AAA1F-90E4-E944-60CF-5CBC4E5A8B62}"/>
              </a:ext>
            </a:extLst>
          </p:cNvPr>
          <p:cNvSpPr txBox="1"/>
          <p:nvPr/>
        </p:nvSpPr>
        <p:spPr>
          <a:xfrm>
            <a:off x="227814" y="141402"/>
            <a:ext cx="8982173" cy="113877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prstClr val="white"/>
                </a:solidFill>
                <a:effectLst/>
                <a:uLnTx/>
                <a:uFillTx/>
                <a:latin typeface="Calibri" panose="020F0502020204030204"/>
                <a:ea typeface="+mn-ea"/>
                <a:cs typeface="+mn-cs"/>
              </a:rPr>
              <a:t>Serverless Features</a:t>
            </a:r>
            <a:br>
              <a:rPr kumimoji="0" lang="en-US" sz="2000" b="0" i="0" u="sng" strike="noStrike" kern="1200" cap="none" spc="0" normalizeH="0" baseline="0" noProof="0" dirty="0">
                <a:ln>
                  <a:noFill/>
                </a:ln>
                <a:solidFill>
                  <a:prstClr val="white"/>
                </a:solidFill>
                <a:effectLst/>
                <a:uLnTx/>
                <a:uFillTx/>
                <a:latin typeface="Calibri" panose="020F0502020204030204"/>
                <a:ea typeface="+mn-ea"/>
                <a:cs typeface="+mn-cs"/>
              </a:rPr>
            </a:br>
            <a:br>
              <a:rPr kumimoji="0" lang="en-US" sz="2000" b="0" i="0" u="sng"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400" b="0" i="0" strike="noStrike" kern="1200" cap="none" spc="0" normalizeH="0" baseline="0" noProof="0" dirty="0">
                <a:ln>
                  <a:noFill/>
                </a:ln>
                <a:solidFill>
                  <a:prstClr val="white"/>
                </a:solidFill>
                <a:effectLst/>
                <a:uLnTx/>
                <a:uFillTx/>
                <a:latin typeface="Calibri" panose="020F0502020204030204"/>
                <a:ea typeface="+mn-ea"/>
                <a:cs typeface="+mn-cs"/>
              </a:rPr>
              <a:t>Snowflake Offers the following additional features that use snowflake managed compute resources and consume snowflake credits when they are used.</a:t>
            </a:r>
            <a:endParaRPr kumimoji="0" lang="en-US" sz="2000" b="0" i="0"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3" name="Table 4">
            <a:extLst>
              <a:ext uri="{FF2B5EF4-FFF2-40B4-BE49-F238E27FC236}">
                <a16:creationId xmlns:a16="http://schemas.microsoft.com/office/drawing/2014/main" id="{B27EF08C-CC0E-6CC1-F3B0-077E1E86103E}"/>
              </a:ext>
            </a:extLst>
          </p:cNvPr>
          <p:cNvGraphicFramePr>
            <a:graphicFrameLocks noGrp="1"/>
          </p:cNvGraphicFramePr>
          <p:nvPr>
            <p:extLst>
              <p:ext uri="{D42A27DB-BD31-4B8C-83A1-F6EECF244321}">
                <p14:modId xmlns:p14="http://schemas.microsoft.com/office/powerpoint/2010/main" val="1385242974"/>
              </p:ext>
            </p:extLst>
          </p:nvPr>
        </p:nvGraphicFramePr>
        <p:xfrm>
          <a:off x="227815" y="1745790"/>
          <a:ext cx="11736370" cy="4763418"/>
        </p:xfrm>
        <a:graphic>
          <a:graphicData uri="http://schemas.openxmlformats.org/drawingml/2006/table">
            <a:tbl>
              <a:tblPr firstRow="1" bandRow="1">
                <a:tableStyleId>{073A0DAA-6AF3-43AB-8588-CEC1D06C72B9}</a:tableStyleId>
              </a:tblPr>
              <a:tblGrid>
                <a:gridCol w="2347274">
                  <a:extLst>
                    <a:ext uri="{9D8B030D-6E8A-4147-A177-3AD203B41FA5}">
                      <a16:colId xmlns:a16="http://schemas.microsoft.com/office/drawing/2014/main" val="3058611474"/>
                    </a:ext>
                  </a:extLst>
                </a:gridCol>
                <a:gridCol w="2347274">
                  <a:extLst>
                    <a:ext uri="{9D8B030D-6E8A-4147-A177-3AD203B41FA5}">
                      <a16:colId xmlns:a16="http://schemas.microsoft.com/office/drawing/2014/main" val="2942399766"/>
                    </a:ext>
                  </a:extLst>
                </a:gridCol>
                <a:gridCol w="2347274">
                  <a:extLst>
                    <a:ext uri="{9D8B030D-6E8A-4147-A177-3AD203B41FA5}">
                      <a16:colId xmlns:a16="http://schemas.microsoft.com/office/drawing/2014/main" val="3155217560"/>
                    </a:ext>
                  </a:extLst>
                </a:gridCol>
                <a:gridCol w="2347274">
                  <a:extLst>
                    <a:ext uri="{9D8B030D-6E8A-4147-A177-3AD203B41FA5}">
                      <a16:colId xmlns:a16="http://schemas.microsoft.com/office/drawing/2014/main" val="3930616596"/>
                    </a:ext>
                  </a:extLst>
                </a:gridCol>
                <a:gridCol w="2347274">
                  <a:extLst>
                    <a:ext uri="{9D8B030D-6E8A-4147-A177-3AD203B41FA5}">
                      <a16:colId xmlns:a16="http://schemas.microsoft.com/office/drawing/2014/main" val="4232757034"/>
                    </a:ext>
                  </a:extLst>
                </a:gridCol>
              </a:tblGrid>
              <a:tr h="694356">
                <a:tc>
                  <a:txBody>
                    <a:bodyPr/>
                    <a:lstStyle/>
                    <a:p>
                      <a:pPr algn="ctr"/>
                      <a:r>
                        <a:rPr lang="en-US" dirty="0">
                          <a:solidFill>
                            <a:schemeClr val="bg1">
                              <a:lumMod val="50000"/>
                              <a:lumOff val="50000"/>
                            </a:schemeClr>
                          </a:solidFill>
                        </a:rPr>
                        <a:t>Snowpipe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lumMod val="50000"/>
                              <a:lumOff val="50000"/>
                            </a:schemeClr>
                          </a:solidFill>
                        </a:rPr>
                        <a:t>Database Replication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lumMod val="50000"/>
                              <a:lumOff val="50000"/>
                            </a:schemeClr>
                          </a:solidFill>
                        </a:rPr>
                        <a:t>Materialized Views Maintenance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lumMod val="50000"/>
                              <a:lumOff val="50000"/>
                            </a:schemeClr>
                          </a:solidFill>
                        </a:rPr>
                        <a:t>Automatic Clustering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lumMod val="50000"/>
                              <a:lumOff val="50000"/>
                            </a:schemeClr>
                          </a:solidFill>
                        </a:rPr>
                        <a:t>Search Optimization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4812581"/>
                  </a:ext>
                </a:extLst>
              </a:tr>
              <a:tr h="1242051">
                <a:tc>
                  <a:txBody>
                    <a:bodyPr/>
                    <a:lstStyle/>
                    <a:p>
                      <a:pPr algn="l"/>
                      <a:r>
                        <a:rPr lang="en-US" sz="1400" dirty="0">
                          <a:solidFill>
                            <a:schemeClr val="bg1">
                              <a:lumMod val="95000"/>
                              <a:lumOff val="5000"/>
                            </a:schemeClr>
                          </a:solidFill>
                        </a:rPr>
                        <a:t>Is an automated service that rapidly ingests streaming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tc>
                  <a:txBody>
                    <a:bodyPr/>
                    <a:lstStyle/>
                    <a:p>
                      <a:pPr algn="l"/>
                      <a:r>
                        <a:rPr lang="en-US" sz="1400" dirty="0">
                          <a:solidFill>
                            <a:schemeClr val="bg1">
                              <a:lumMod val="95000"/>
                              <a:lumOff val="5000"/>
                            </a:schemeClr>
                          </a:solidFill>
                        </a:rPr>
                        <a:t>Seamlessly replicates data across regions and cloud platforms.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tc>
                  <a:txBody>
                    <a:bodyPr/>
                    <a:lstStyle/>
                    <a:p>
                      <a:pPr algn="l"/>
                      <a:r>
                        <a:rPr lang="en-US" sz="1400" dirty="0">
                          <a:solidFill>
                            <a:schemeClr val="bg1">
                              <a:lumMod val="95000"/>
                              <a:lumOff val="5000"/>
                            </a:schemeClr>
                          </a:solidFill>
                        </a:rPr>
                        <a:t>Automatically syncs materialized views with underlying tables.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tc>
                  <a:txBody>
                    <a:bodyPr/>
                    <a:lstStyle/>
                    <a:p>
                      <a:pPr algn="l"/>
                      <a:endParaRPr lang="en-US" sz="1400" dirty="0">
                        <a:solidFill>
                          <a:schemeClr val="bg1">
                            <a:lumMod val="95000"/>
                            <a:lumOff val="5000"/>
                          </a:schemeClr>
                        </a:solidFill>
                      </a:endParaRPr>
                    </a:p>
                    <a:p>
                      <a:pPr algn="l"/>
                      <a:r>
                        <a:rPr lang="en-US" sz="1400" dirty="0">
                          <a:solidFill>
                            <a:schemeClr val="bg1">
                              <a:lumMod val="95000"/>
                              <a:lumOff val="5000"/>
                            </a:schemeClr>
                          </a:solidFill>
                        </a:rPr>
                        <a:t>Maintains optional clustering state using defined cluster keys.</a:t>
                      </a:r>
                    </a:p>
                    <a:p>
                      <a:pPr algn="l"/>
                      <a:endParaRPr lang="en-US" sz="1400" dirty="0">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tc>
                  <a:txBody>
                    <a:bodyPr/>
                    <a:lstStyle/>
                    <a:p>
                      <a:pPr algn="l"/>
                      <a:r>
                        <a:rPr lang="en-US" sz="1400" dirty="0">
                          <a:solidFill>
                            <a:schemeClr val="bg1">
                              <a:lumMod val="95000"/>
                              <a:lumOff val="5000"/>
                            </a:schemeClr>
                          </a:solidFill>
                        </a:rPr>
                        <a:t>Greatly speed up point lookup queries in massive tables.</a:t>
                      </a:r>
                    </a:p>
                    <a:p>
                      <a:pPr algn="l"/>
                      <a:endParaRPr lang="en-US" sz="1400" dirty="0">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extLst>
                  <a:ext uri="{0D108BD9-81ED-4DB2-BD59-A6C34878D82A}">
                    <a16:rowId xmlns:a16="http://schemas.microsoft.com/office/drawing/2014/main" val="2521485135"/>
                  </a:ext>
                </a:extLst>
              </a:tr>
              <a:tr h="1242051">
                <a:tc>
                  <a:txBody>
                    <a:bodyPr/>
                    <a:lstStyle/>
                    <a:p>
                      <a:pPr algn="l"/>
                      <a:r>
                        <a:rPr lang="en-US" sz="1400" dirty="0">
                          <a:solidFill>
                            <a:schemeClr val="bg1">
                              <a:lumMod val="95000"/>
                              <a:lumOff val="5000"/>
                            </a:schemeClr>
                          </a:solidFill>
                        </a:rPr>
                        <a:t>Requires no virtual warehouse.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tc>
                  <a:txBody>
                    <a:bodyPr/>
                    <a:lstStyle/>
                    <a:p>
                      <a:pPr algn="l"/>
                      <a:r>
                        <a:rPr lang="en-US" sz="1400" dirty="0">
                          <a:solidFill>
                            <a:schemeClr val="bg1">
                              <a:lumMod val="95000"/>
                              <a:lumOff val="5000"/>
                            </a:schemeClr>
                          </a:solidFill>
                        </a:rPr>
                        <a:t>Requires no virtual warehouse.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tc>
                  <a:txBody>
                    <a:bodyPr/>
                    <a:lstStyle/>
                    <a:p>
                      <a:pPr algn="l"/>
                      <a:r>
                        <a:rPr lang="en-US" sz="1400" dirty="0">
                          <a:solidFill>
                            <a:schemeClr val="bg1">
                              <a:lumMod val="95000"/>
                              <a:lumOff val="5000"/>
                            </a:schemeClr>
                          </a:solidFill>
                        </a:rPr>
                        <a:t>Requires no virtual warehouse.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tc>
                  <a:txBody>
                    <a:bodyPr/>
                    <a:lstStyle/>
                    <a:p>
                      <a:pPr algn="l"/>
                      <a:r>
                        <a:rPr lang="en-US" sz="1400" dirty="0">
                          <a:solidFill>
                            <a:schemeClr val="bg1">
                              <a:lumMod val="95000"/>
                              <a:lumOff val="5000"/>
                            </a:schemeClr>
                          </a:solidFill>
                        </a:rPr>
                        <a:t>Applies to tables and materialized views.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tc>
                  <a:txBody>
                    <a:bodyPr/>
                    <a:lstStyle/>
                    <a:p>
                      <a:pPr algn="l"/>
                      <a:r>
                        <a:rPr lang="en-US" sz="1400" dirty="0">
                          <a:solidFill>
                            <a:schemeClr val="bg1">
                              <a:lumMod val="95000"/>
                              <a:lumOff val="5000"/>
                            </a:schemeClr>
                          </a:solidFill>
                        </a:rPr>
                        <a:t>Pair SOS with smaller virtual warehouses to lower costs.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extLst>
                  <a:ext uri="{0D108BD9-81ED-4DB2-BD59-A6C34878D82A}">
                    <a16:rowId xmlns:a16="http://schemas.microsoft.com/office/drawing/2014/main" val="2364843587"/>
                  </a:ext>
                </a:extLst>
              </a:tr>
              <a:tr h="1242051">
                <a:tc>
                  <a:txBody>
                    <a:bodyPr/>
                    <a:lstStyle/>
                    <a:p>
                      <a:pPr algn="l"/>
                      <a:r>
                        <a:rPr lang="en-US" sz="1400" dirty="0">
                          <a:solidFill>
                            <a:schemeClr val="bg1">
                              <a:lumMod val="95000"/>
                              <a:lumOff val="5000"/>
                            </a:schemeClr>
                          </a:solidFill>
                        </a:rPr>
                        <a:t>Uses Snowflake managed compute resources, which are paid for with Snowflake credits and are billed per second, plus incurs a fixed Snowflake credit charge per file.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tc>
                  <a:txBody>
                    <a:bodyPr/>
                    <a:lstStyle/>
                    <a:p>
                      <a:pPr algn="l"/>
                      <a:r>
                        <a:rPr lang="en-US" sz="1400" dirty="0">
                          <a:solidFill>
                            <a:schemeClr val="bg1">
                              <a:lumMod val="95000"/>
                              <a:lumOff val="5000"/>
                            </a:schemeClr>
                          </a:solidFill>
                        </a:rPr>
                        <a:t>Uses Snowflake managed compute resources, which are paid for with Snowflake credits and are billed per second, plus incurs a standard storage and data transfers costs.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tc>
                  <a:txBody>
                    <a:bodyPr/>
                    <a:lstStyle/>
                    <a:p>
                      <a:pPr algn="l"/>
                      <a:r>
                        <a:rPr lang="en-US" sz="1400" dirty="0">
                          <a:solidFill>
                            <a:schemeClr val="bg1">
                              <a:lumMod val="95000"/>
                              <a:lumOff val="5000"/>
                            </a:schemeClr>
                          </a:solidFill>
                        </a:rPr>
                        <a:t>Uses Snowflake managed compute resources, which are paid for with Snowflake credits and are billed per second.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lumMod val="95000"/>
                              <a:lumOff val="5000"/>
                            </a:schemeClr>
                          </a:solidFill>
                        </a:rPr>
                        <a:t>Uses Snowflake managed compute resources, which are paid for with Snowflake credits and are billed per second.</a:t>
                      </a:r>
                    </a:p>
                    <a:p>
                      <a:pPr algn="l"/>
                      <a:endParaRPr lang="en-US" sz="1400" dirty="0">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lumMod val="95000"/>
                              <a:lumOff val="5000"/>
                            </a:schemeClr>
                          </a:solidFill>
                        </a:rPr>
                        <a:t>Uses Snowflake managed compute resources, which are paid for with Snowflake credits and are billed per second.</a:t>
                      </a:r>
                    </a:p>
                    <a:p>
                      <a:pPr algn="l"/>
                      <a:endParaRPr lang="en-US" sz="1400" dirty="0">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extLst>
                  <a:ext uri="{0D108BD9-81ED-4DB2-BD59-A6C34878D82A}">
                    <a16:rowId xmlns:a16="http://schemas.microsoft.com/office/drawing/2014/main" val="1821999886"/>
                  </a:ext>
                </a:extLst>
              </a:tr>
            </a:tbl>
          </a:graphicData>
        </a:graphic>
      </p:graphicFrame>
    </p:spTree>
    <p:extLst>
      <p:ext uri="{BB962C8B-B14F-4D97-AF65-F5344CB8AC3E}">
        <p14:creationId xmlns:p14="http://schemas.microsoft.com/office/powerpoint/2010/main" val="3234075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4AAA1F-90E4-E944-60CF-5CBC4E5A8B62}"/>
              </a:ext>
            </a:extLst>
          </p:cNvPr>
          <p:cNvSpPr txBox="1"/>
          <p:nvPr/>
        </p:nvSpPr>
        <p:spPr>
          <a:xfrm>
            <a:off x="414778" y="348792"/>
            <a:ext cx="682500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prstClr val="white"/>
                </a:solidFill>
                <a:effectLst/>
                <a:uLnTx/>
                <a:uFillTx/>
                <a:latin typeface="Calibri" panose="020F0502020204030204"/>
                <a:ea typeface="+mn-ea"/>
                <a:cs typeface="+mn-cs"/>
              </a:rPr>
              <a:t>Snowflake- Storage cost  (On-demand/pre purchased)</a:t>
            </a:r>
          </a:p>
        </p:txBody>
      </p:sp>
      <p:sp>
        <p:nvSpPr>
          <p:cNvPr id="6" name="TextBox 5">
            <a:extLst>
              <a:ext uri="{FF2B5EF4-FFF2-40B4-BE49-F238E27FC236}">
                <a16:creationId xmlns:a16="http://schemas.microsoft.com/office/drawing/2014/main" id="{DF671D1E-F055-F990-1054-CB3994294749}"/>
              </a:ext>
            </a:extLst>
          </p:cNvPr>
          <p:cNvSpPr txBox="1"/>
          <p:nvPr/>
        </p:nvSpPr>
        <p:spPr>
          <a:xfrm>
            <a:off x="322869" y="815348"/>
            <a:ext cx="5773132" cy="5909310"/>
          </a:xfrm>
          <a:prstGeom prst="rect">
            <a:avLst/>
          </a:prstGeom>
          <a:noFill/>
        </p:spPr>
        <p:txBody>
          <a:bodyPr wrap="square">
            <a:spAutoFit/>
          </a:bodyPr>
          <a:lstStyle/>
          <a:p>
            <a:r>
              <a:rPr lang="en-US" sz="1400" dirty="0"/>
              <a:t>Snowflake is a cloud-based data warehousing platform that separates storage and compute resources, allowing you to scale each independently. This separation provides flexibility and cost-effectiveness, as you only pay for the storage you use, and the compute resources you need for processing data.</a:t>
            </a:r>
          </a:p>
          <a:p>
            <a:endParaRPr lang="en-US" sz="1400" dirty="0"/>
          </a:p>
          <a:p>
            <a:r>
              <a:rPr lang="en-US" sz="1400" dirty="0"/>
              <a:t>There are two main types of storage cost options in Snowflake:</a:t>
            </a:r>
          </a:p>
          <a:p>
            <a:endParaRPr lang="en-US" sz="1400" dirty="0"/>
          </a:p>
          <a:p>
            <a:r>
              <a:rPr lang="en-US" sz="1400" u="sng" dirty="0"/>
              <a:t>On-Demand Storage:</a:t>
            </a:r>
            <a:br>
              <a:rPr lang="en-US" sz="1400" u="sng" dirty="0"/>
            </a:br>
            <a:endParaRPr lang="en-US" sz="1400" u="sng" dirty="0"/>
          </a:p>
          <a:p>
            <a:pPr marL="285750" indent="-285750">
              <a:buFont typeface="Arial" panose="020B0604020202020204" pitchFamily="34" charset="0"/>
              <a:buChar char="•"/>
            </a:pPr>
            <a:r>
              <a:rPr lang="en-US" sz="1400" dirty="0"/>
              <a:t>With on-demand storage, you pay for the storage you use on a pay-as-you-go basis.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pricing is usually based on the amount of data stored in your Snowflake account per month. This means that if your data volume fluctuates or you have a smaller amount of data, on-demand storage can be a suitable choice.</a:t>
            </a:r>
          </a:p>
          <a:p>
            <a:endParaRPr lang="en-US" sz="1400" dirty="0"/>
          </a:p>
          <a:p>
            <a:r>
              <a:rPr lang="en-US" sz="1400" u="sng" dirty="0"/>
              <a:t>Pre-Purchased Storage (Snowflake On-Demand Capacity)</a:t>
            </a:r>
            <a:r>
              <a:rPr lang="en-US" sz="1400" dirty="0"/>
              <a:t>:</a:t>
            </a:r>
            <a:br>
              <a:rPr lang="en-US" sz="1400" dirty="0"/>
            </a:br>
            <a:endParaRPr lang="en-US" sz="1400" dirty="0"/>
          </a:p>
          <a:p>
            <a:pPr marL="285750" indent="-285750">
              <a:buFont typeface="Arial" panose="020B0604020202020204" pitchFamily="34" charset="0"/>
              <a:buChar char="•"/>
            </a:pPr>
            <a:r>
              <a:rPr lang="en-US" sz="1400" dirty="0"/>
              <a:t>Pre-purchased storage, also known as Snowflake On-Demand Capacity, involves committing to a specific amount of storage in advance for a fixed duration, typically in terms of months or years.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By pre-purchasing storage, you can often get a discount compared to the on-demand storage pricing. This option is beneficial if you have predictable data storage requirements and want to save on costs in the long run.</a:t>
            </a:r>
          </a:p>
        </p:txBody>
      </p:sp>
      <p:sp>
        <p:nvSpPr>
          <p:cNvPr id="8" name="Speech Bubble: Rectangle with Corners Rounded 7">
            <a:extLst>
              <a:ext uri="{FF2B5EF4-FFF2-40B4-BE49-F238E27FC236}">
                <a16:creationId xmlns:a16="http://schemas.microsoft.com/office/drawing/2014/main" id="{C073CF98-D8C6-977C-995F-AE4CE850CDD4}"/>
              </a:ext>
            </a:extLst>
          </p:cNvPr>
          <p:cNvSpPr/>
          <p:nvPr/>
        </p:nvSpPr>
        <p:spPr>
          <a:xfrm>
            <a:off x="6843860" y="2384980"/>
            <a:ext cx="5213022" cy="3525625"/>
          </a:xfrm>
          <a:prstGeom prst="wedgeRoundRectCallout">
            <a:avLst>
              <a:gd name="adj1" fmla="val -64005"/>
              <a:gd name="adj2" fmla="val -101014"/>
              <a:gd name="adj3" fmla="val 16667"/>
            </a:avLst>
          </a:prstGeom>
          <a:solidFill>
            <a:schemeClr val="bg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r>
              <a:rPr lang="en-US" sz="1400" b="0" i="0" dirty="0">
                <a:solidFill>
                  <a:schemeClr val="bg1"/>
                </a:solidFill>
                <a:effectLst/>
                <a:latin typeface="Söhne"/>
              </a:rPr>
            </a:br>
            <a:br>
              <a:rPr lang="en-US" sz="1400" b="0" i="0" dirty="0">
                <a:solidFill>
                  <a:schemeClr val="bg1"/>
                </a:solidFill>
                <a:effectLst/>
                <a:latin typeface="Söhne"/>
              </a:rPr>
            </a:br>
            <a:br>
              <a:rPr lang="en-US" sz="1400" b="0" i="0" dirty="0">
                <a:solidFill>
                  <a:schemeClr val="bg1"/>
                </a:solidFill>
                <a:effectLst/>
                <a:latin typeface="Söhne"/>
              </a:rPr>
            </a:br>
            <a:r>
              <a:rPr lang="en-US" sz="1400" b="0" i="0" dirty="0">
                <a:solidFill>
                  <a:schemeClr val="bg1"/>
                </a:solidFill>
                <a:effectLst/>
                <a:latin typeface="Söhne"/>
              </a:rPr>
              <a:t>When choosing between on-demand and pre-purchased storage, consider the following factors:</a:t>
            </a:r>
            <a:br>
              <a:rPr lang="en-US" sz="1400" b="0" i="0" dirty="0">
                <a:solidFill>
                  <a:schemeClr val="bg1"/>
                </a:solidFill>
                <a:effectLst/>
                <a:latin typeface="Söhne"/>
              </a:rPr>
            </a:br>
            <a:endParaRPr lang="en-US" sz="1400" b="0" i="0" dirty="0">
              <a:solidFill>
                <a:schemeClr val="bg1"/>
              </a:solidFill>
              <a:effectLst/>
              <a:latin typeface="Söhne"/>
            </a:endParaRPr>
          </a:p>
          <a:p>
            <a:pPr marL="285750" indent="-285750" algn="l">
              <a:buFont typeface="Arial" panose="020B0604020202020204" pitchFamily="34" charset="0"/>
              <a:buChar char="•"/>
            </a:pPr>
            <a:r>
              <a:rPr lang="en-US" sz="1400" b="1" i="0" dirty="0">
                <a:solidFill>
                  <a:schemeClr val="bg1"/>
                </a:solidFill>
                <a:effectLst/>
                <a:latin typeface="Söhne"/>
              </a:rPr>
              <a:t>Data Volume</a:t>
            </a:r>
            <a:r>
              <a:rPr lang="en-US" sz="1400" b="0" i="0" dirty="0">
                <a:solidFill>
                  <a:schemeClr val="bg1"/>
                </a:solidFill>
                <a:effectLst/>
                <a:latin typeface="Söhne"/>
              </a:rPr>
              <a:t>: If your </a:t>
            </a:r>
            <a:r>
              <a:rPr lang="en-US" sz="1400" b="0" i="0" u="sng" dirty="0">
                <a:solidFill>
                  <a:schemeClr val="bg1"/>
                </a:solidFill>
                <a:effectLst/>
                <a:latin typeface="Söhne"/>
              </a:rPr>
              <a:t>data volume varies significantly over time</a:t>
            </a:r>
            <a:r>
              <a:rPr lang="en-US" sz="1400" b="0" i="0" dirty="0">
                <a:solidFill>
                  <a:schemeClr val="bg1"/>
                </a:solidFill>
                <a:effectLst/>
                <a:latin typeface="Söhne"/>
              </a:rPr>
              <a:t> or if you have a </a:t>
            </a:r>
            <a:r>
              <a:rPr lang="en-US" sz="1400" b="0" i="0" u="sng" dirty="0">
                <a:solidFill>
                  <a:schemeClr val="bg1"/>
                </a:solidFill>
                <a:effectLst/>
                <a:latin typeface="Söhne"/>
              </a:rPr>
              <a:t>smaller amount of data</a:t>
            </a:r>
            <a:r>
              <a:rPr lang="en-US" sz="1400" b="0" i="0" dirty="0">
                <a:solidFill>
                  <a:schemeClr val="bg1"/>
                </a:solidFill>
                <a:effectLst/>
                <a:latin typeface="Söhne"/>
              </a:rPr>
              <a:t>, on-demand storage might be more cost-effective.</a:t>
            </a:r>
            <a:br>
              <a:rPr lang="en-US" sz="1400" b="0" i="0" dirty="0">
                <a:solidFill>
                  <a:schemeClr val="bg1"/>
                </a:solidFill>
                <a:effectLst/>
                <a:latin typeface="Söhne"/>
              </a:rPr>
            </a:br>
            <a:endParaRPr lang="en-US" sz="1400" b="0" i="0" dirty="0">
              <a:solidFill>
                <a:schemeClr val="bg1"/>
              </a:solidFill>
              <a:effectLst/>
              <a:latin typeface="Söhne"/>
            </a:endParaRPr>
          </a:p>
          <a:p>
            <a:pPr marL="285750" indent="-285750" algn="l">
              <a:buFont typeface="Arial" panose="020B0604020202020204" pitchFamily="34" charset="0"/>
              <a:buChar char="•"/>
            </a:pPr>
            <a:r>
              <a:rPr lang="en-US" sz="1400" b="1" i="0" dirty="0">
                <a:solidFill>
                  <a:schemeClr val="bg1"/>
                </a:solidFill>
                <a:effectLst/>
                <a:latin typeface="Söhne"/>
              </a:rPr>
              <a:t>Predictable Workloads</a:t>
            </a:r>
            <a:r>
              <a:rPr lang="en-US" sz="1400" b="0" i="0" dirty="0">
                <a:solidFill>
                  <a:schemeClr val="bg1"/>
                </a:solidFill>
                <a:effectLst/>
                <a:latin typeface="Söhne"/>
              </a:rPr>
              <a:t>: If you have a </a:t>
            </a:r>
            <a:r>
              <a:rPr lang="en-US" sz="1400" b="0" i="0" u="sng" dirty="0">
                <a:solidFill>
                  <a:schemeClr val="bg1"/>
                </a:solidFill>
                <a:effectLst/>
                <a:latin typeface="Söhne"/>
              </a:rPr>
              <a:t>consistent and predictable</a:t>
            </a:r>
            <a:r>
              <a:rPr lang="en-US" sz="1400" b="0" i="0" dirty="0">
                <a:solidFill>
                  <a:schemeClr val="bg1"/>
                </a:solidFill>
                <a:effectLst/>
                <a:latin typeface="Söhne"/>
              </a:rPr>
              <a:t> data storage pattern, pre-purchasing storage can lead to cost savings.</a:t>
            </a:r>
            <a:br>
              <a:rPr lang="en-US" sz="1400" b="0" i="0" dirty="0">
                <a:solidFill>
                  <a:schemeClr val="bg1"/>
                </a:solidFill>
                <a:effectLst/>
                <a:latin typeface="Söhne"/>
              </a:rPr>
            </a:br>
            <a:endParaRPr lang="en-US" sz="1400" b="0" i="0" dirty="0">
              <a:solidFill>
                <a:schemeClr val="bg1"/>
              </a:solidFill>
              <a:effectLst/>
              <a:latin typeface="Söhne"/>
            </a:endParaRPr>
          </a:p>
          <a:p>
            <a:pPr marL="285750" indent="-285750" algn="l">
              <a:buFont typeface="Arial" panose="020B0604020202020204" pitchFamily="34" charset="0"/>
              <a:buChar char="•"/>
            </a:pPr>
            <a:r>
              <a:rPr lang="en-US" sz="1400" b="1" i="0" dirty="0">
                <a:solidFill>
                  <a:schemeClr val="bg1"/>
                </a:solidFill>
                <a:effectLst/>
                <a:latin typeface="Söhne"/>
              </a:rPr>
              <a:t>Budget</a:t>
            </a:r>
            <a:r>
              <a:rPr lang="en-US" sz="1400" b="0" i="0" dirty="0">
                <a:solidFill>
                  <a:schemeClr val="bg1"/>
                </a:solidFill>
                <a:effectLst/>
                <a:latin typeface="Söhne"/>
              </a:rPr>
              <a:t>: Consider your budget and cost requirements. Pre-purchased storage might require a larger upfront investment, while on-demand storage can be more flexible in terms of payment.</a:t>
            </a:r>
          </a:p>
          <a:p>
            <a:pPr algn="ctr"/>
            <a:endParaRPr lang="en-US" sz="1400" dirty="0">
              <a:solidFill>
                <a:schemeClr val="bg1"/>
              </a:solidFill>
            </a:endParaRPr>
          </a:p>
          <a:p>
            <a:pPr algn="ctr"/>
            <a:endParaRPr lang="en-US" sz="1400" dirty="0">
              <a:solidFill>
                <a:schemeClr val="bg1"/>
              </a:solidFill>
            </a:endParaRPr>
          </a:p>
        </p:txBody>
      </p:sp>
    </p:spTree>
    <p:extLst>
      <p:ext uri="{BB962C8B-B14F-4D97-AF65-F5344CB8AC3E}">
        <p14:creationId xmlns:p14="http://schemas.microsoft.com/office/powerpoint/2010/main" val="3404214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4AAA1F-90E4-E944-60CF-5CBC4E5A8B62}"/>
              </a:ext>
            </a:extLst>
          </p:cNvPr>
          <p:cNvSpPr txBox="1"/>
          <p:nvPr/>
        </p:nvSpPr>
        <p:spPr>
          <a:xfrm>
            <a:off x="414779" y="348792"/>
            <a:ext cx="526958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prstClr val="white"/>
                </a:solidFill>
                <a:effectLst/>
                <a:uLnTx/>
                <a:uFillTx/>
                <a:latin typeface="Calibri" panose="020F0502020204030204"/>
                <a:ea typeface="+mn-ea"/>
                <a:cs typeface="+mn-cs"/>
              </a:rPr>
              <a:t>Snowflake – choose storage type wisely</a:t>
            </a:r>
          </a:p>
        </p:txBody>
      </p:sp>
      <p:sp>
        <p:nvSpPr>
          <p:cNvPr id="3" name="TextBox 2">
            <a:extLst>
              <a:ext uri="{FF2B5EF4-FFF2-40B4-BE49-F238E27FC236}">
                <a16:creationId xmlns:a16="http://schemas.microsoft.com/office/drawing/2014/main" id="{D79F12B4-8A4C-CA8E-7676-52967E91C636}"/>
              </a:ext>
            </a:extLst>
          </p:cNvPr>
          <p:cNvSpPr txBox="1"/>
          <p:nvPr/>
        </p:nvSpPr>
        <p:spPr>
          <a:xfrm>
            <a:off x="6278251" y="379570"/>
            <a:ext cx="6094428" cy="369332"/>
          </a:xfrm>
          <a:prstGeom prst="rect">
            <a:avLst/>
          </a:prstGeom>
          <a:noFill/>
        </p:spPr>
        <p:txBody>
          <a:bodyPr wrap="square">
            <a:spAutoFit/>
          </a:bodyPr>
          <a:lstStyle/>
          <a:p>
            <a:r>
              <a:rPr lang="en-US" dirty="0">
                <a:solidFill>
                  <a:schemeClr val="accent1">
                    <a:lumMod val="60000"/>
                    <a:lumOff val="40000"/>
                  </a:schemeClr>
                </a:solidFill>
              </a:rPr>
              <a:t>https://www.snowflake.com/pricing/pricing-guide/</a:t>
            </a:r>
          </a:p>
        </p:txBody>
      </p:sp>
      <p:graphicFrame>
        <p:nvGraphicFramePr>
          <p:cNvPr id="2" name="Table 4">
            <a:extLst>
              <a:ext uri="{FF2B5EF4-FFF2-40B4-BE49-F238E27FC236}">
                <a16:creationId xmlns:a16="http://schemas.microsoft.com/office/drawing/2014/main" id="{4F097785-0344-6E9D-6D5B-958ED3C2C36E}"/>
              </a:ext>
            </a:extLst>
          </p:cNvPr>
          <p:cNvGraphicFramePr>
            <a:graphicFrameLocks noGrp="1"/>
          </p:cNvGraphicFramePr>
          <p:nvPr>
            <p:extLst>
              <p:ext uri="{D42A27DB-BD31-4B8C-83A1-F6EECF244321}">
                <p14:modId xmlns:p14="http://schemas.microsoft.com/office/powerpoint/2010/main" val="1145113501"/>
              </p:ext>
            </p:extLst>
          </p:nvPr>
        </p:nvGraphicFramePr>
        <p:xfrm>
          <a:off x="3079684" y="999494"/>
          <a:ext cx="8128000" cy="26873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770640205"/>
                    </a:ext>
                  </a:extLst>
                </a:gridCol>
                <a:gridCol w="2032000">
                  <a:extLst>
                    <a:ext uri="{9D8B030D-6E8A-4147-A177-3AD203B41FA5}">
                      <a16:colId xmlns:a16="http://schemas.microsoft.com/office/drawing/2014/main" val="3037813559"/>
                    </a:ext>
                  </a:extLst>
                </a:gridCol>
                <a:gridCol w="2032000">
                  <a:extLst>
                    <a:ext uri="{9D8B030D-6E8A-4147-A177-3AD203B41FA5}">
                      <a16:colId xmlns:a16="http://schemas.microsoft.com/office/drawing/2014/main" val="3961361431"/>
                    </a:ext>
                  </a:extLst>
                </a:gridCol>
                <a:gridCol w="2032000">
                  <a:extLst>
                    <a:ext uri="{9D8B030D-6E8A-4147-A177-3AD203B41FA5}">
                      <a16:colId xmlns:a16="http://schemas.microsoft.com/office/drawing/2014/main" val="2185995820"/>
                    </a:ext>
                  </a:extLst>
                </a:gridCol>
              </a:tblGrid>
              <a:tr h="370840">
                <a:tc>
                  <a:txBody>
                    <a:bodyPr/>
                    <a:lstStyle/>
                    <a:p>
                      <a:r>
                        <a:rPr lang="en-US" sz="1400" dirty="0">
                          <a:solidFill>
                            <a:schemeClr val="bg1"/>
                          </a:solidFill>
                        </a:rPr>
                        <a:t>Assumptions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tc>
                  <a:txBody>
                    <a:bodyPr/>
                    <a:lstStyle/>
                    <a:p>
                      <a:r>
                        <a:rPr lang="en-US" sz="1400" dirty="0">
                          <a:solidFill>
                            <a:schemeClr val="bg1"/>
                          </a:solidFill>
                        </a:rPr>
                        <a:t>Actual consumption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tc>
                  <a:txBody>
                    <a:bodyPr/>
                    <a:lstStyle/>
                    <a:p>
                      <a:r>
                        <a:rPr lang="en-US" sz="1400" dirty="0">
                          <a:solidFill>
                            <a:schemeClr val="bg1"/>
                          </a:solidFill>
                        </a:rPr>
                        <a:t>Cost per 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tc>
                  <a:txBody>
                    <a:bodyPr/>
                    <a:lstStyle/>
                    <a:p>
                      <a:r>
                        <a:rPr lang="en-US" sz="1400" dirty="0">
                          <a:solidFill>
                            <a:schemeClr val="bg1"/>
                          </a:solidFill>
                        </a:rPr>
                        <a:t>Total cost per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extLst>
                  <a:ext uri="{0D108BD9-81ED-4DB2-BD59-A6C34878D82A}">
                    <a16:rowId xmlns:a16="http://schemas.microsoft.com/office/drawing/2014/main" val="2082825426"/>
                  </a:ext>
                </a:extLst>
              </a:tr>
              <a:tr h="370840">
                <a:tc>
                  <a:txBody>
                    <a:bodyPr/>
                    <a:lstStyle/>
                    <a:p>
                      <a:r>
                        <a:rPr lang="en-US" sz="1400" dirty="0">
                          <a:solidFill>
                            <a:schemeClr val="bg1"/>
                          </a:solidFill>
                        </a:rPr>
                        <a:t>100 GB of storage would be required per month.</a:t>
                      </a:r>
                    </a:p>
                    <a:p>
                      <a:endParaRPr lang="en-US" sz="1400" dirty="0">
                        <a:solidFill>
                          <a:schemeClr val="bg1"/>
                        </a:solidFill>
                      </a:endParaRPr>
                    </a:p>
                    <a:p>
                      <a:r>
                        <a:rPr lang="en-US" sz="1400" b="0" dirty="0">
                          <a:solidFill>
                            <a:schemeClr val="bg1"/>
                          </a:solidFill>
                        </a:rPr>
                        <a:t>Selected </a:t>
                      </a:r>
                      <a:r>
                        <a:rPr lang="en-US" sz="1400" b="1" dirty="0">
                          <a:solidFill>
                            <a:schemeClr val="bg1"/>
                          </a:solidFill>
                        </a:rPr>
                        <a:t>pre-purchased</a:t>
                      </a:r>
                      <a:r>
                        <a:rPr lang="en-US" sz="1400" b="0" dirty="0">
                          <a:solidFill>
                            <a:schemeClr val="bg1"/>
                          </a:solidFill>
                        </a:rPr>
                        <a:t> storage plan.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tc>
                  <a:txBody>
                    <a:bodyPr/>
                    <a:lstStyle/>
                    <a:p>
                      <a:r>
                        <a:rPr lang="en-US" sz="1400" dirty="0">
                          <a:solidFill>
                            <a:schemeClr val="bg1"/>
                          </a:solidFill>
                        </a:rPr>
                        <a:t>      </a:t>
                      </a:r>
                    </a:p>
                    <a:p>
                      <a:r>
                        <a:rPr lang="en-US" sz="1400" dirty="0">
                          <a:solidFill>
                            <a:schemeClr val="bg1"/>
                          </a:solidFill>
                        </a:rPr>
                        <a:t>      </a:t>
                      </a:r>
                    </a:p>
                    <a:p>
                      <a:r>
                        <a:rPr lang="en-US" sz="1400" dirty="0">
                          <a:solidFill>
                            <a:schemeClr val="bg1"/>
                          </a:solidFill>
                        </a:rPr>
                        <a:t>             20GB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tc>
                  <a:txBody>
                    <a:bodyPr/>
                    <a:lstStyle/>
                    <a:p>
                      <a:endParaRPr lang="en-US" sz="1400" dirty="0">
                        <a:solidFill>
                          <a:schemeClr val="bg1"/>
                        </a:solidFill>
                      </a:endParaRPr>
                    </a:p>
                    <a:p>
                      <a:endParaRPr lang="en-US" sz="1400" dirty="0">
                        <a:solidFill>
                          <a:schemeClr val="bg1"/>
                        </a:solidFill>
                      </a:endParaRPr>
                    </a:p>
                    <a:p>
                      <a:r>
                        <a:rPr lang="en-US" sz="1400" dirty="0">
                          <a:solidFill>
                            <a:schemeClr val="bg1"/>
                          </a:solidFill>
                        </a:rPr>
                        <a:t>           $23/TB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tc>
                  <a:txBody>
                    <a:bodyPr/>
                    <a:lstStyle/>
                    <a:p>
                      <a:endParaRPr lang="en-US" sz="1400" dirty="0">
                        <a:solidFill>
                          <a:schemeClr val="bg1"/>
                        </a:solidFill>
                      </a:endParaRPr>
                    </a:p>
                    <a:p>
                      <a:endParaRPr lang="en-US" sz="1400" dirty="0">
                        <a:solidFill>
                          <a:schemeClr val="bg1"/>
                        </a:solidFill>
                      </a:endParaRPr>
                    </a:p>
                    <a:p>
                      <a:r>
                        <a:rPr lang="en-US" sz="1400" dirty="0">
                          <a:solidFill>
                            <a:schemeClr val="bg1"/>
                          </a:solidFill>
                        </a:rPr>
                        <a:t>         0.1 * 23  = $2.3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extLst>
                  <a:ext uri="{0D108BD9-81ED-4DB2-BD59-A6C34878D82A}">
                    <a16:rowId xmlns:a16="http://schemas.microsoft.com/office/drawing/2014/main" val="2367292491"/>
                  </a:ext>
                </a:extLst>
              </a:tr>
              <a:tr h="370840">
                <a:tc>
                  <a:txBody>
                    <a:bodyPr/>
                    <a:lstStyle/>
                    <a:p>
                      <a:r>
                        <a:rPr lang="en-US" sz="1400" dirty="0">
                          <a:solidFill>
                            <a:schemeClr val="bg1"/>
                          </a:solidFill>
                        </a:rPr>
                        <a:t>10GB of storage would be required per month.</a:t>
                      </a:r>
                    </a:p>
                    <a:p>
                      <a:endParaRPr lang="en-US" sz="1400" dirty="0">
                        <a:solidFill>
                          <a:schemeClr val="bg1"/>
                        </a:solidFill>
                      </a:endParaRPr>
                    </a:p>
                    <a:p>
                      <a:r>
                        <a:rPr lang="en-US" sz="1400" dirty="0">
                          <a:solidFill>
                            <a:schemeClr val="bg1"/>
                          </a:solidFill>
                        </a:rPr>
                        <a:t>Selected </a:t>
                      </a:r>
                      <a:r>
                        <a:rPr lang="en-US" sz="1400" b="1" dirty="0">
                          <a:solidFill>
                            <a:schemeClr val="bg1"/>
                          </a:solidFill>
                        </a:rPr>
                        <a:t>on-demand</a:t>
                      </a:r>
                      <a:r>
                        <a:rPr lang="en-US" sz="1400" dirty="0">
                          <a:solidFill>
                            <a:schemeClr val="bg1"/>
                          </a:solidFill>
                        </a:rPr>
                        <a:t> storage plan.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tc>
                  <a:txBody>
                    <a:bodyPr/>
                    <a:lstStyle/>
                    <a:p>
                      <a:r>
                        <a:rPr lang="en-US" sz="1400" dirty="0">
                          <a:solidFill>
                            <a:schemeClr val="bg1"/>
                          </a:solidFill>
                        </a:rPr>
                        <a:t>  </a:t>
                      </a:r>
                    </a:p>
                    <a:p>
                      <a:r>
                        <a:rPr lang="en-US" sz="1400" dirty="0">
                          <a:solidFill>
                            <a:schemeClr val="bg1"/>
                          </a:solidFill>
                        </a:rPr>
                        <a:t>    </a:t>
                      </a:r>
                    </a:p>
                    <a:p>
                      <a:r>
                        <a:rPr lang="en-US" sz="1400" dirty="0">
                          <a:solidFill>
                            <a:schemeClr val="bg1"/>
                          </a:solidFill>
                        </a:rPr>
                        <a:t>             20 GB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tc>
                  <a:txBody>
                    <a:bodyPr/>
                    <a:lstStyle/>
                    <a:p>
                      <a:endParaRPr lang="en-US" sz="1400" dirty="0">
                        <a:solidFill>
                          <a:schemeClr val="bg1"/>
                        </a:solidFill>
                      </a:endParaRPr>
                    </a:p>
                    <a:p>
                      <a:endParaRPr lang="en-US" sz="1400" dirty="0">
                        <a:solidFill>
                          <a:schemeClr val="bg1"/>
                        </a:solidFill>
                      </a:endParaRPr>
                    </a:p>
                    <a:p>
                      <a:r>
                        <a:rPr lang="en-US" sz="1400" dirty="0">
                          <a:solidFill>
                            <a:schemeClr val="bg1"/>
                          </a:solidFill>
                        </a:rPr>
                        <a:t>            $40/TB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tc>
                  <a:txBody>
                    <a:bodyPr/>
                    <a:lstStyle/>
                    <a:p>
                      <a:endParaRPr lang="en-US" sz="1400" dirty="0">
                        <a:solidFill>
                          <a:schemeClr val="bg1"/>
                        </a:solidFill>
                      </a:endParaRPr>
                    </a:p>
                    <a:p>
                      <a:endParaRPr lang="en-US" sz="1400" dirty="0">
                        <a:solidFill>
                          <a:schemeClr val="bg1"/>
                        </a:solidFill>
                      </a:endParaRPr>
                    </a:p>
                    <a:p>
                      <a:r>
                        <a:rPr lang="en-US" sz="1400" dirty="0">
                          <a:solidFill>
                            <a:schemeClr val="bg1"/>
                          </a:solidFill>
                        </a:rPr>
                        <a:t>          0.02 * 40 = $0.8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extLst>
                  <a:ext uri="{0D108BD9-81ED-4DB2-BD59-A6C34878D82A}">
                    <a16:rowId xmlns:a16="http://schemas.microsoft.com/office/drawing/2014/main" val="3098343814"/>
                  </a:ext>
                </a:extLst>
              </a:tr>
            </a:tbl>
          </a:graphicData>
        </a:graphic>
      </p:graphicFrame>
      <p:pic>
        <p:nvPicPr>
          <p:cNvPr id="6" name="Graphic 5" descr="User with solid fill">
            <a:extLst>
              <a:ext uri="{FF2B5EF4-FFF2-40B4-BE49-F238E27FC236}">
                <a16:creationId xmlns:a16="http://schemas.microsoft.com/office/drawing/2014/main" id="{63BA1D06-7BA3-4C63-1C6F-F5F9CE4FA6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17083" y="1433386"/>
            <a:ext cx="711893" cy="711893"/>
          </a:xfrm>
          <a:prstGeom prst="rect">
            <a:avLst/>
          </a:prstGeom>
        </p:spPr>
      </p:pic>
      <p:sp>
        <p:nvSpPr>
          <p:cNvPr id="8" name="TextBox 7">
            <a:extLst>
              <a:ext uri="{FF2B5EF4-FFF2-40B4-BE49-F238E27FC236}">
                <a16:creationId xmlns:a16="http://schemas.microsoft.com/office/drawing/2014/main" id="{25995AB9-E817-5D8C-E97C-75D1B1EFDF48}"/>
              </a:ext>
            </a:extLst>
          </p:cNvPr>
          <p:cNvSpPr txBox="1"/>
          <p:nvPr/>
        </p:nvSpPr>
        <p:spPr>
          <a:xfrm>
            <a:off x="2317684" y="2056518"/>
            <a:ext cx="762000" cy="338554"/>
          </a:xfrm>
          <a:prstGeom prst="rect">
            <a:avLst/>
          </a:prstGeom>
          <a:noFill/>
        </p:spPr>
        <p:txBody>
          <a:bodyPr wrap="square" rtlCol="0">
            <a:spAutoFit/>
          </a:bodyPr>
          <a:lstStyle/>
          <a:p>
            <a:r>
              <a:rPr lang="en-US" sz="1600" dirty="0"/>
              <a:t>User1</a:t>
            </a:r>
          </a:p>
        </p:txBody>
      </p:sp>
      <p:graphicFrame>
        <p:nvGraphicFramePr>
          <p:cNvPr id="10" name="Table 4">
            <a:extLst>
              <a:ext uri="{FF2B5EF4-FFF2-40B4-BE49-F238E27FC236}">
                <a16:creationId xmlns:a16="http://schemas.microsoft.com/office/drawing/2014/main" id="{50A734AD-CE76-C1BE-1E82-BFB6E140C819}"/>
              </a:ext>
            </a:extLst>
          </p:cNvPr>
          <p:cNvGraphicFramePr>
            <a:graphicFrameLocks noGrp="1"/>
          </p:cNvGraphicFramePr>
          <p:nvPr>
            <p:extLst>
              <p:ext uri="{D42A27DB-BD31-4B8C-83A1-F6EECF244321}">
                <p14:modId xmlns:p14="http://schemas.microsoft.com/office/powerpoint/2010/main" val="4006241358"/>
              </p:ext>
            </p:extLst>
          </p:nvPr>
        </p:nvGraphicFramePr>
        <p:xfrm>
          <a:off x="3079684" y="3988133"/>
          <a:ext cx="8128000" cy="26873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770640205"/>
                    </a:ext>
                  </a:extLst>
                </a:gridCol>
                <a:gridCol w="2032000">
                  <a:extLst>
                    <a:ext uri="{9D8B030D-6E8A-4147-A177-3AD203B41FA5}">
                      <a16:colId xmlns:a16="http://schemas.microsoft.com/office/drawing/2014/main" val="3037813559"/>
                    </a:ext>
                  </a:extLst>
                </a:gridCol>
                <a:gridCol w="2032000">
                  <a:extLst>
                    <a:ext uri="{9D8B030D-6E8A-4147-A177-3AD203B41FA5}">
                      <a16:colId xmlns:a16="http://schemas.microsoft.com/office/drawing/2014/main" val="3961361431"/>
                    </a:ext>
                  </a:extLst>
                </a:gridCol>
                <a:gridCol w="2032000">
                  <a:extLst>
                    <a:ext uri="{9D8B030D-6E8A-4147-A177-3AD203B41FA5}">
                      <a16:colId xmlns:a16="http://schemas.microsoft.com/office/drawing/2014/main" val="2185995820"/>
                    </a:ext>
                  </a:extLst>
                </a:gridCol>
              </a:tblGrid>
              <a:tr h="370840">
                <a:tc>
                  <a:txBody>
                    <a:bodyPr/>
                    <a:lstStyle/>
                    <a:p>
                      <a:r>
                        <a:rPr lang="en-US" sz="1400" dirty="0">
                          <a:solidFill>
                            <a:schemeClr val="bg1"/>
                          </a:solidFill>
                        </a:rPr>
                        <a:t>Assumptions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tc>
                  <a:txBody>
                    <a:bodyPr/>
                    <a:lstStyle/>
                    <a:p>
                      <a:r>
                        <a:rPr lang="en-US" sz="1400" dirty="0">
                          <a:solidFill>
                            <a:schemeClr val="bg1"/>
                          </a:solidFill>
                        </a:rPr>
                        <a:t>Actual consumption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tc>
                  <a:txBody>
                    <a:bodyPr/>
                    <a:lstStyle/>
                    <a:p>
                      <a:r>
                        <a:rPr lang="en-US" sz="1400" dirty="0">
                          <a:solidFill>
                            <a:schemeClr val="bg1"/>
                          </a:solidFill>
                        </a:rPr>
                        <a:t>Cost per 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tc>
                  <a:txBody>
                    <a:bodyPr/>
                    <a:lstStyle/>
                    <a:p>
                      <a:r>
                        <a:rPr lang="en-US" sz="1400" dirty="0">
                          <a:solidFill>
                            <a:schemeClr val="bg1"/>
                          </a:solidFill>
                        </a:rPr>
                        <a:t>Total cost per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extLst>
                  <a:ext uri="{0D108BD9-81ED-4DB2-BD59-A6C34878D82A}">
                    <a16:rowId xmlns:a16="http://schemas.microsoft.com/office/drawing/2014/main" val="2082825426"/>
                  </a:ext>
                </a:extLst>
              </a:tr>
              <a:tr h="370840">
                <a:tc>
                  <a:txBody>
                    <a:bodyPr/>
                    <a:lstStyle/>
                    <a:p>
                      <a:r>
                        <a:rPr lang="en-US" sz="1400" dirty="0">
                          <a:solidFill>
                            <a:schemeClr val="bg1"/>
                          </a:solidFill>
                        </a:rPr>
                        <a:t>100 GB of storage would be required per month.</a:t>
                      </a:r>
                    </a:p>
                    <a:p>
                      <a:endParaRPr lang="en-US" sz="1400" dirty="0">
                        <a:solidFill>
                          <a:schemeClr val="bg1"/>
                        </a:solidFill>
                      </a:endParaRPr>
                    </a:p>
                    <a:p>
                      <a:r>
                        <a:rPr lang="en-US" sz="1400" b="0" dirty="0">
                          <a:solidFill>
                            <a:schemeClr val="bg1"/>
                          </a:solidFill>
                        </a:rPr>
                        <a:t>Selected </a:t>
                      </a:r>
                      <a:r>
                        <a:rPr lang="en-US" sz="1400" b="1" dirty="0">
                          <a:solidFill>
                            <a:schemeClr val="bg1"/>
                          </a:solidFill>
                        </a:rPr>
                        <a:t>pre-purchased</a:t>
                      </a:r>
                      <a:r>
                        <a:rPr lang="en-US" sz="1400" b="0" dirty="0">
                          <a:solidFill>
                            <a:schemeClr val="bg1"/>
                          </a:solidFill>
                        </a:rPr>
                        <a:t> storage plan.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tc>
                  <a:txBody>
                    <a:bodyPr/>
                    <a:lstStyle/>
                    <a:p>
                      <a:r>
                        <a:rPr lang="en-US" sz="1400" dirty="0">
                          <a:solidFill>
                            <a:schemeClr val="bg1"/>
                          </a:solidFill>
                        </a:rPr>
                        <a:t>      </a:t>
                      </a:r>
                    </a:p>
                    <a:p>
                      <a:r>
                        <a:rPr lang="en-US" sz="1400" dirty="0">
                          <a:solidFill>
                            <a:schemeClr val="bg1"/>
                          </a:solidFill>
                        </a:rPr>
                        <a:t>      </a:t>
                      </a:r>
                    </a:p>
                    <a:p>
                      <a:r>
                        <a:rPr lang="en-US" sz="1400" dirty="0">
                          <a:solidFill>
                            <a:schemeClr val="bg1"/>
                          </a:solidFill>
                        </a:rPr>
                        <a:t>             90GB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tc>
                  <a:txBody>
                    <a:bodyPr/>
                    <a:lstStyle/>
                    <a:p>
                      <a:endParaRPr lang="en-US" sz="1400" dirty="0">
                        <a:solidFill>
                          <a:schemeClr val="bg1"/>
                        </a:solidFill>
                      </a:endParaRPr>
                    </a:p>
                    <a:p>
                      <a:endParaRPr lang="en-US" sz="1400" dirty="0">
                        <a:solidFill>
                          <a:schemeClr val="bg1"/>
                        </a:solidFill>
                      </a:endParaRPr>
                    </a:p>
                    <a:p>
                      <a:r>
                        <a:rPr lang="en-US" sz="1400" dirty="0">
                          <a:solidFill>
                            <a:schemeClr val="bg1"/>
                          </a:solidFill>
                        </a:rPr>
                        <a:t>           $23/TB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tc>
                  <a:txBody>
                    <a:bodyPr/>
                    <a:lstStyle/>
                    <a:p>
                      <a:endParaRPr lang="en-US" sz="1400" dirty="0">
                        <a:solidFill>
                          <a:schemeClr val="bg1"/>
                        </a:solidFill>
                      </a:endParaRPr>
                    </a:p>
                    <a:p>
                      <a:endParaRPr lang="en-US" sz="1400" dirty="0">
                        <a:solidFill>
                          <a:schemeClr val="bg1"/>
                        </a:solidFill>
                      </a:endParaRPr>
                    </a:p>
                    <a:p>
                      <a:r>
                        <a:rPr lang="en-US" sz="1400" dirty="0">
                          <a:solidFill>
                            <a:schemeClr val="bg1"/>
                          </a:solidFill>
                        </a:rPr>
                        <a:t>         0.1 * 23  = $2.3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extLst>
                  <a:ext uri="{0D108BD9-81ED-4DB2-BD59-A6C34878D82A}">
                    <a16:rowId xmlns:a16="http://schemas.microsoft.com/office/drawing/2014/main" val="2367292491"/>
                  </a:ext>
                </a:extLst>
              </a:tr>
              <a:tr h="370840">
                <a:tc>
                  <a:txBody>
                    <a:bodyPr/>
                    <a:lstStyle/>
                    <a:p>
                      <a:r>
                        <a:rPr lang="en-US" sz="1400" dirty="0">
                          <a:solidFill>
                            <a:schemeClr val="bg1"/>
                          </a:solidFill>
                        </a:rPr>
                        <a:t>10GB of storage would be required per month.</a:t>
                      </a:r>
                    </a:p>
                    <a:p>
                      <a:endParaRPr lang="en-US" sz="1400" dirty="0">
                        <a:solidFill>
                          <a:schemeClr val="bg1"/>
                        </a:solidFill>
                      </a:endParaRPr>
                    </a:p>
                    <a:p>
                      <a:r>
                        <a:rPr lang="en-US" sz="1400" dirty="0">
                          <a:solidFill>
                            <a:schemeClr val="bg1"/>
                          </a:solidFill>
                        </a:rPr>
                        <a:t>Selected </a:t>
                      </a:r>
                      <a:r>
                        <a:rPr lang="en-US" sz="1400" b="1" dirty="0">
                          <a:solidFill>
                            <a:schemeClr val="bg1"/>
                          </a:solidFill>
                        </a:rPr>
                        <a:t>on-demand</a:t>
                      </a:r>
                      <a:r>
                        <a:rPr lang="en-US" sz="1400" dirty="0">
                          <a:solidFill>
                            <a:schemeClr val="bg1"/>
                          </a:solidFill>
                        </a:rPr>
                        <a:t> storage plan.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tc>
                  <a:txBody>
                    <a:bodyPr/>
                    <a:lstStyle/>
                    <a:p>
                      <a:r>
                        <a:rPr lang="en-US" sz="1400" dirty="0">
                          <a:solidFill>
                            <a:schemeClr val="bg1"/>
                          </a:solidFill>
                        </a:rPr>
                        <a:t>  </a:t>
                      </a:r>
                    </a:p>
                    <a:p>
                      <a:r>
                        <a:rPr lang="en-US" sz="1400" dirty="0">
                          <a:solidFill>
                            <a:schemeClr val="bg1"/>
                          </a:solidFill>
                        </a:rPr>
                        <a:t>    </a:t>
                      </a:r>
                    </a:p>
                    <a:p>
                      <a:r>
                        <a:rPr lang="en-US" sz="1400" dirty="0">
                          <a:solidFill>
                            <a:schemeClr val="bg1"/>
                          </a:solidFill>
                        </a:rPr>
                        <a:t>             90 GB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tc>
                  <a:txBody>
                    <a:bodyPr/>
                    <a:lstStyle/>
                    <a:p>
                      <a:endParaRPr lang="en-US" sz="1400" dirty="0">
                        <a:solidFill>
                          <a:schemeClr val="bg1"/>
                        </a:solidFill>
                      </a:endParaRPr>
                    </a:p>
                    <a:p>
                      <a:endParaRPr lang="en-US" sz="1400" dirty="0">
                        <a:solidFill>
                          <a:schemeClr val="bg1"/>
                        </a:solidFill>
                      </a:endParaRPr>
                    </a:p>
                    <a:p>
                      <a:r>
                        <a:rPr lang="en-US" sz="1400" dirty="0">
                          <a:solidFill>
                            <a:schemeClr val="bg1"/>
                          </a:solidFill>
                        </a:rPr>
                        <a:t>            $40/TB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tc>
                  <a:txBody>
                    <a:bodyPr/>
                    <a:lstStyle/>
                    <a:p>
                      <a:endParaRPr lang="en-US" sz="1400" dirty="0">
                        <a:solidFill>
                          <a:schemeClr val="bg1"/>
                        </a:solidFill>
                      </a:endParaRPr>
                    </a:p>
                    <a:p>
                      <a:endParaRPr lang="en-US" sz="1400" dirty="0">
                        <a:solidFill>
                          <a:schemeClr val="bg1"/>
                        </a:solidFill>
                      </a:endParaRPr>
                    </a:p>
                    <a:p>
                      <a:r>
                        <a:rPr lang="en-US" sz="1400" dirty="0">
                          <a:solidFill>
                            <a:schemeClr val="bg1"/>
                          </a:solidFill>
                        </a:rPr>
                        <a:t>          0.09 * 40 = $3.6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lumOff val="50000"/>
                      </a:schemeClr>
                    </a:solidFill>
                  </a:tcPr>
                </a:tc>
                <a:extLst>
                  <a:ext uri="{0D108BD9-81ED-4DB2-BD59-A6C34878D82A}">
                    <a16:rowId xmlns:a16="http://schemas.microsoft.com/office/drawing/2014/main" val="3098343814"/>
                  </a:ext>
                </a:extLst>
              </a:tr>
            </a:tbl>
          </a:graphicData>
        </a:graphic>
      </p:graphicFrame>
      <p:pic>
        <p:nvPicPr>
          <p:cNvPr id="11" name="Graphic 10" descr="User with solid fill">
            <a:extLst>
              <a:ext uri="{FF2B5EF4-FFF2-40B4-BE49-F238E27FC236}">
                <a16:creationId xmlns:a16="http://schemas.microsoft.com/office/drawing/2014/main" id="{92C3E6C7-E571-C400-60F3-EFFD6C24C7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43063" y="4405455"/>
            <a:ext cx="711893" cy="711893"/>
          </a:xfrm>
          <a:prstGeom prst="rect">
            <a:avLst/>
          </a:prstGeom>
        </p:spPr>
      </p:pic>
      <p:sp>
        <p:nvSpPr>
          <p:cNvPr id="12" name="TextBox 11">
            <a:extLst>
              <a:ext uri="{FF2B5EF4-FFF2-40B4-BE49-F238E27FC236}">
                <a16:creationId xmlns:a16="http://schemas.microsoft.com/office/drawing/2014/main" id="{D3128B55-F86D-8B4B-2AB8-43518C27683B}"/>
              </a:ext>
            </a:extLst>
          </p:cNvPr>
          <p:cNvSpPr txBox="1"/>
          <p:nvPr/>
        </p:nvSpPr>
        <p:spPr>
          <a:xfrm>
            <a:off x="2317082" y="5045057"/>
            <a:ext cx="762000" cy="338554"/>
          </a:xfrm>
          <a:prstGeom prst="rect">
            <a:avLst/>
          </a:prstGeom>
          <a:noFill/>
        </p:spPr>
        <p:txBody>
          <a:bodyPr wrap="square" rtlCol="0">
            <a:spAutoFit/>
          </a:bodyPr>
          <a:lstStyle/>
          <a:p>
            <a:r>
              <a:rPr lang="en-US" sz="1600" dirty="0"/>
              <a:t>User1</a:t>
            </a:r>
          </a:p>
        </p:txBody>
      </p:sp>
      <p:sp>
        <p:nvSpPr>
          <p:cNvPr id="13" name="TextBox 12">
            <a:extLst>
              <a:ext uri="{FF2B5EF4-FFF2-40B4-BE49-F238E27FC236}">
                <a16:creationId xmlns:a16="http://schemas.microsoft.com/office/drawing/2014/main" id="{39161D38-A5CA-60C9-6204-B125C62B67A4}"/>
              </a:ext>
            </a:extLst>
          </p:cNvPr>
          <p:cNvSpPr txBox="1"/>
          <p:nvPr/>
        </p:nvSpPr>
        <p:spPr>
          <a:xfrm>
            <a:off x="2317082" y="3348260"/>
            <a:ext cx="762000" cy="338554"/>
          </a:xfrm>
          <a:prstGeom prst="rect">
            <a:avLst/>
          </a:prstGeom>
          <a:noFill/>
        </p:spPr>
        <p:txBody>
          <a:bodyPr wrap="square" rtlCol="0">
            <a:spAutoFit/>
          </a:bodyPr>
          <a:lstStyle/>
          <a:p>
            <a:r>
              <a:rPr lang="en-US" sz="1600" dirty="0"/>
              <a:t>User2</a:t>
            </a:r>
          </a:p>
        </p:txBody>
      </p:sp>
      <p:pic>
        <p:nvPicPr>
          <p:cNvPr id="14" name="Graphic 13" descr="User with solid fill">
            <a:extLst>
              <a:ext uri="{FF2B5EF4-FFF2-40B4-BE49-F238E27FC236}">
                <a16:creationId xmlns:a16="http://schemas.microsoft.com/office/drawing/2014/main" id="{A6312E02-45A2-A77B-DF78-F163B3290E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17082" y="2700845"/>
            <a:ext cx="711893" cy="711893"/>
          </a:xfrm>
          <a:prstGeom prst="rect">
            <a:avLst/>
          </a:prstGeom>
        </p:spPr>
      </p:pic>
      <p:pic>
        <p:nvPicPr>
          <p:cNvPr id="15" name="Graphic 14" descr="User with solid fill">
            <a:extLst>
              <a:ext uri="{FF2B5EF4-FFF2-40B4-BE49-F238E27FC236}">
                <a16:creationId xmlns:a16="http://schemas.microsoft.com/office/drawing/2014/main" id="{8D92D0F4-6BE1-5A49-5797-61D97BCC63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43063" y="5596386"/>
            <a:ext cx="711893" cy="711893"/>
          </a:xfrm>
          <a:prstGeom prst="rect">
            <a:avLst/>
          </a:prstGeom>
        </p:spPr>
      </p:pic>
      <p:sp>
        <p:nvSpPr>
          <p:cNvPr id="16" name="TextBox 15">
            <a:extLst>
              <a:ext uri="{FF2B5EF4-FFF2-40B4-BE49-F238E27FC236}">
                <a16:creationId xmlns:a16="http://schemas.microsoft.com/office/drawing/2014/main" id="{3985426D-B634-6E9F-F2BE-B1C95E61D3AA}"/>
              </a:ext>
            </a:extLst>
          </p:cNvPr>
          <p:cNvSpPr txBox="1"/>
          <p:nvPr/>
        </p:nvSpPr>
        <p:spPr>
          <a:xfrm>
            <a:off x="2266975" y="6217569"/>
            <a:ext cx="762000" cy="338554"/>
          </a:xfrm>
          <a:prstGeom prst="rect">
            <a:avLst/>
          </a:prstGeom>
          <a:noFill/>
        </p:spPr>
        <p:txBody>
          <a:bodyPr wrap="square" rtlCol="0">
            <a:spAutoFit/>
          </a:bodyPr>
          <a:lstStyle/>
          <a:p>
            <a:r>
              <a:rPr lang="en-US" sz="1600" dirty="0"/>
              <a:t>User2</a:t>
            </a:r>
          </a:p>
        </p:txBody>
      </p:sp>
      <p:cxnSp>
        <p:nvCxnSpPr>
          <p:cNvPr id="18" name="Straight Arrow Connector 17">
            <a:extLst>
              <a:ext uri="{FF2B5EF4-FFF2-40B4-BE49-F238E27FC236}">
                <a16:creationId xmlns:a16="http://schemas.microsoft.com/office/drawing/2014/main" id="{AD483839-D1A2-D480-6375-6508E946F30D}"/>
              </a:ext>
            </a:extLst>
          </p:cNvPr>
          <p:cNvCxnSpPr/>
          <p:nvPr/>
        </p:nvCxnSpPr>
        <p:spPr>
          <a:xfrm>
            <a:off x="1838227" y="3856091"/>
            <a:ext cx="10180949" cy="0"/>
          </a:xfrm>
          <a:prstGeom prst="straightConnector1">
            <a:avLst/>
          </a:prstGeom>
          <a:ln w="57150">
            <a:solidFill>
              <a:schemeClr val="bg1">
                <a:lumMod val="95000"/>
                <a:lumOff val="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2688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4AAA1F-90E4-E944-60CF-5CBC4E5A8B62}"/>
              </a:ext>
            </a:extLst>
          </p:cNvPr>
          <p:cNvSpPr txBox="1"/>
          <p:nvPr/>
        </p:nvSpPr>
        <p:spPr>
          <a:xfrm>
            <a:off x="227814" y="141402"/>
            <a:ext cx="898217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prstClr val="white"/>
                </a:solidFill>
                <a:effectLst/>
                <a:uLnTx/>
                <a:uFillTx/>
                <a:latin typeface="Calibri" panose="020F0502020204030204"/>
                <a:ea typeface="+mn-ea"/>
                <a:cs typeface="+mn-cs"/>
              </a:rPr>
              <a:t>Virtual Warehouse/Compute cost</a:t>
            </a:r>
            <a:br>
              <a:rPr kumimoji="0" lang="en-US" sz="2000" b="0" i="0" u="sng" strike="noStrike" kern="1200" cap="none" spc="0" normalizeH="0" baseline="0" noProof="0" dirty="0">
                <a:ln>
                  <a:noFill/>
                </a:ln>
                <a:solidFill>
                  <a:prstClr val="white"/>
                </a:solidFill>
                <a:effectLst/>
                <a:uLnTx/>
                <a:uFillTx/>
                <a:latin typeface="Calibri" panose="020F0502020204030204"/>
                <a:ea typeface="+mn-ea"/>
                <a:cs typeface="+mn-cs"/>
              </a:rPr>
            </a:br>
            <a:endParaRPr kumimoji="0" lang="en-US" sz="2000" b="0" i="0"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4BF25F0-83E4-D58D-B9D9-2D13CB71783C}"/>
              </a:ext>
            </a:extLst>
          </p:cNvPr>
          <p:cNvSpPr txBox="1"/>
          <p:nvPr/>
        </p:nvSpPr>
        <p:spPr>
          <a:xfrm>
            <a:off x="227814" y="849288"/>
            <a:ext cx="6094428" cy="2031325"/>
          </a:xfrm>
          <a:prstGeom prst="rect">
            <a:avLst/>
          </a:prstGeom>
          <a:solidFill>
            <a:schemeClr val="bg1">
              <a:lumMod val="75000"/>
              <a:lumOff val="25000"/>
            </a:schemeClr>
          </a:solidFill>
        </p:spPr>
        <p:txBody>
          <a:bodyPr wrap="square">
            <a:spAutoFit/>
          </a:bodyPr>
          <a:lstStyle/>
          <a:p>
            <a:pPr marL="285750" indent="-285750">
              <a:buFont typeface="Arial" panose="020B0604020202020204" pitchFamily="34" charset="0"/>
              <a:buChar char="•"/>
            </a:pPr>
            <a:r>
              <a:rPr lang="en-US" sz="1400" b="0" i="0" dirty="0">
                <a:solidFill>
                  <a:srgbClr val="000000"/>
                </a:solidFill>
                <a:effectLst/>
                <a:latin typeface="Lato-Regular"/>
              </a:rPr>
              <a:t>Snowflake supports a wide range of virtual warehouse sizes: X-Small, Small, Medium, Large, X-Large, 2X-Large, 3X-Large, and 4X-Large. </a:t>
            </a:r>
          </a:p>
          <a:p>
            <a:pPr marL="285750" indent="-285750">
              <a:buFont typeface="Arial" panose="020B0604020202020204" pitchFamily="34" charset="0"/>
              <a:buChar char="•"/>
            </a:pPr>
            <a:endParaRPr lang="en-US" sz="1400" dirty="0">
              <a:solidFill>
                <a:srgbClr val="000000"/>
              </a:solidFill>
              <a:latin typeface="Lato-Regular"/>
            </a:endParaRPr>
          </a:p>
          <a:p>
            <a:pPr marL="285750" indent="-285750">
              <a:buFont typeface="Arial" panose="020B0604020202020204" pitchFamily="34" charset="0"/>
              <a:buChar char="•"/>
            </a:pPr>
            <a:r>
              <a:rPr lang="en-US" sz="1400" b="0" i="0" dirty="0">
                <a:solidFill>
                  <a:srgbClr val="000000"/>
                </a:solidFill>
                <a:effectLst/>
                <a:latin typeface="Lato-Regular"/>
              </a:rPr>
              <a:t>The size of the virtual warehouse determines how fast queries will run. When a virtual warehouse is not running (that is, when it is set to sleep mode), it does not consume any Snowflake credits. </a:t>
            </a:r>
          </a:p>
          <a:p>
            <a:pPr marL="285750" indent="-285750">
              <a:buFont typeface="Arial" panose="020B0604020202020204" pitchFamily="34" charset="0"/>
              <a:buChar char="•"/>
            </a:pPr>
            <a:endParaRPr lang="en-US" sz="1400" dirty="0">
              <a:solidFill>
                <a:srgbClr val="000000"/>
              </a:solidFill>
              <a:latin typeface="Lato-Regular"/>
            </a:endParaRPr>
          </a:p>
          <a:p>
            <a:pPr marL="285750" indent="-285750">
              <a:buFont typeface="Arial" panose="020B0604020202020204" pitchFamily="34" charset="0"/>
              <a:buChar char="•"/>
            </a:pPr>
            <a:r>
              <a:rPr lang="en-US" sz="1400" b="0" i="0" dirty="0">
                <a:solidFill>
                  <a:srgbClr val="000000"/>
                </a:solidFill>
                <a:effectLst/>
                <a:latin typeface="Lato-Regular"/>
              </a:rPr>
              <a:t>The different sizes of virtual warehouses consume Snowflake credits at the following rates, billed by the second with a one-minute minimum.</a:t>
            </a:r>
            <a:endParaRPr lang="en-US" sz="1400" dirty="0"/>
          </a:p>
        </p:txBody>
      </p:sp>
      <p:graphicFrame>
        <p:nvGraphicFramePr>
          <p:cNvPr id="8" name="Table 8">
            <a:extLst>
              <a:ext uri="{FF2B5EF4-FFF2-40B4-BE49-F238E27FC236}">
                <a16:creationId xmlns:a16="http://schemas.microsoft.com/office/drawing/2014/main" id="{1F24B378-8803-E52F-3D9B-40E6693C5A2C}"/>
              </a:ext>
            </a:extLst>
          </p:cNvPr>
          <p:cNvGraphicFramePr>
            <a:graphicFrameLocks noGrp="1"/>
          </p:cNvGraphicFramePr>
          <p:nvPr>
            <p:extLst>
              <p:ext uri="{D42A27DB-BD31-4B8C-83A1-F6EECF244321}">
                <p14:modId xmlns:p14="http://schemas.microsoft.com/office/powerpoint/2010/main" val="1474090978"/>
              </p:ext>
            </p:extLst>
          </p:nvPr>
        </p:nvGraphicFramePr>
        <p:xfrm>
          <a:off x="227814" y="3249134"/>
          <a:ext cx="10471610" cy="1259840"/>
        </p:xfrm>
        <a:graphic>
          <a:graphicData uri="http://schemas.openxmlformats.org/drawingml/2006/table">
            <a:tbl>
              <a:tblPr firstRow="1" bandRow="1">
                <a:tableStyleId>{073A0DAA-6AF3-43AB-8588-CEC1D06C72B9}</a:tableStyleId>
              </a:tblPr>
              <a:tblGrid>
                <a:gridCol w="1516146">
                  <a:extLst>
                    <a:ext uri="{9D8B030D-6E8A-4147-A177-3AD203B41FA5}">
                      <a16:colId xmlns:a16="http://schemas.microsoft.com/office/drawing/2014/main" val="3272381069"/>
                    </a:ext>
                  </a:extLst>
                </a:gridCol>
                <a:gridCol w="763570">
                  <a:extLst>
                    <a:ext uri="{9D8B030D-6E8A-4147-A177-3AD203B41FA5}">
                      <a16:colId xmlns:a16="http://schemas.microsoft.com/office/drawing/2014/main" val="3874474525"/>
                    </a:ext>
                  </a:extLst>
                </a:gridCol>
                <a:gridCol w="861767">
                  <a:extLst>
                    <a:ext uri="{9D8B030D-6E8A-4147-A177-3AD203B41FA5}">
                      <a16:colId xmlns:a16="http://schemas.microsoft.com/office/drawing/2014/main" val="4278933210"/>
                    </a:ext>
                  </a:extLst>
                </a:gridCol>
                <a:gridCol w="835059">
                  <a:extLst>
                    <a:ext uri="{9D8B030D-6E8A-4147-A177-3AD203B41FA5}">
                      <a16:colId xmlns:a16="http://schemas.microsoft.com/office/drawing/2014/main" val="2362407257"/>
                    </a:ext>
                  </a:extLst>
                </a:gridCol>
                <a:gridCol w="876692">
                  <a:extLst>
                    <a:ext uri="{9D8B030D-6E8A-4147-A177-3AD203B41FA5}">
                      <a16:colId xmlns:a16="http://schemas.microsoft.com/office/drawing/2014/main" val="1561178690"/>
                    </a:ext>
                  </a:extLst>
                </a:gridCol>
                <a:gridCol w="942681">
                  <a:extLst>
                    <a:ext uri="{9D8B030D-6E8A-4147-A177-3AD203B41FA5}">
                      <a16:colId xmlns:a16="http://schemas.microsoft.com/office/drawing/2014/main" val="2256899995"/>
                    </a:ext>
                  </a:extLst>
                </a:gridCol>
                <a:gridCol w="942680">
                  <a:extLst>
                    <a:ext uri="{9D8B030D-6E8A-4147-A177-3AD203B41FA5}">
                      <a16:colId xmlns:a16="http://schemas.microsoft.com/office/drawing/2014/main" val="1943688534"/>
                    </a:ext>
                  </a:extLst>
                </a:gridCol>
                <a:gridCol w="980388">
                  <a:extLst>
                    <a:ext uri="{9D8B030D-6E8A-4147-A177-3AD203B41FA5}">
                      <a16:colId xmlns:a16="http://schemas.microsoft.com/office/drawing/2014/main" val="244234239"/>
                    </a:ext>
                  </a:extLst>
                </a:gridCol>
                <a:gridCol w="1055802">
                  <a:extLst>
                    <a:ext uri="{9D8B030D-6E8A-4147-A177-3AD203B41FA5}">
                      <a16:colId xmlns:a16="http://schemas.microsoft.com/office/drawing/2014/main" val="1910140821"/>
                    </a:ext>
                  </a:extLst>
                </a:gridCol>
                <a:gridCol w="1696825">
                  <a:extLst>
                    <a:ext uri="{9D8B030D-6E8A-4147-A177-3AD203B41FA5}">
                      <a16:colId xmlns:a16="http://schemas.microsoft.com/office/drawing/2014/main" val="72313770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r>
                        <a:rPr lang="en-US" dirty="0"/>
                        <a:t>XS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r>
                        <a:rPr lang="en-US" dirty="0"/>
                        <a: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r>
                        <a:rPr lang="en-US" dirty="0"/>
                        <a:t>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r>
                        <a:rPr lang="en-US" dirty="0"/>
                        <a:t>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r>
                        <a:rPr lang="en-US" dirty="0"/>
                        <a:t>XL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r>
                        <a:rPr lang="en-US" dirty="0"/>
                        <a:t>2XL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r>
                        <a:rPr lang="en-US" dirty="0"/>
                        <a:t>3XL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r>
                        <a:rPr lang="en-US" dirty="0"/>
                        <a:t>4XL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r>
                        <a:rPr lang="en-US" dirty="0"/>
                        <a:t>5XL             6XL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2057731095"/>
                  </a:ext>
                </a:extLst>
              </a:tr>
              <a:tr h="370840">
                <a:tc>
                  <a:txBody>
                    <a:bodyPr/>
                    <a:lstStyle/>
                    <a:p>
                      <a:r>
                        <a:rPr lang="en-US" sz="1400" dirty="0"/>
                        <a:t>Std.</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r>
                        <a:rPr lang="en-US"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r>
                        <a:rPr lang="en-US" dirty="0"/>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r>
                        <a:rPr lang="en-US" dirty="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r>
                        <a:rPr lang="en-US" dirty="0"/>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r>
                        <a:rPr lang="en-US" dirty="0"/>
                        <a:t>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r>
                        <a:rPr lang="en-US" dirty="0"/>
                        <a:t>32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r>
                        <a:rPr lang="en-US" dirty="0"/>
                        <a:t>64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r>
                        <a:rPr lang="en-US" dirty="0"/>
                        <a:t>128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r>
                        <a:rPr lang="en-US" dirty="0"/>
                        <a:t>256             512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941400575"/>
                  </a:ext>
                </a:extLst>
              </a:tr>
              <a:tr h="274239">
                <a:tc>
                  <a:txBody>
                    <a:bodyPr/>
                    <a:lstStyle/>
                    <a:p>
                      <a:r>
                        <a:rPr lang="en-US" sz="1400" dirty="0"/>
                        <a:t>Snowpark-Optimized</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r>
                        <a:rPr lang="en-US" dirty="0"/>
                        <a:t>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r>
                        <a:rPr lang="en-US" dirty="0"/>
                        <a:t>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r>
                        <a:rPr lang="en-US" dirty="0"/>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r>
                        <a:rPr lang="en-US" dirty="0"/>
                        <a:t>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r>
                        <a:rPr lang="en-US" dirty="0"/>
                        <a:t>24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r>
                        <a:rPr lang="en-US" dirty="0"/>
                        <a:t>48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r>
                        <a:rPr lang="en-US" dirty="0"/>
                        <a:t>96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r>
                        <a:rPr lang="en-US" dirty="0"/>
                        <a:t>192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r>
                        <a:rPr lang="en-US" dirty="0"/>
                        <a:t>384             786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4008092827"/>
                  </a:ext>
                </a:extLst>
              </a:tr>
            </a:tbl>
          </a:graphicData>
        </a:graphic>
      </p:graphicFrame>
    </p:spTree>
    <p:extLst>
      <p:ext uri="{BB962C8B-B14F-4D97-AF65-F5344CB8AC3E}">
        <p14:creationId xmlns:p14="http://schemas.microsoft.com/office/powerpoint/2010/main" val="1279974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4AAA1F-90E4-E944-60CF-5CBC4E5A8B62}"/>
              </a:ext>
            </a:extLst>
          </p:cNvPr>
          <p:cNvSpPr txBox="1"/>
          <p:nvPr/>
        </p:nvSpPr>
        <p:spPr>
          <a:xfrm>
            <a:off x="227814" y="141402"/>
            <a:ext cx="898217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strike="noStrike" kern="1200" cap="none" spc="0" normalizeH="0" baseline="0" noProof="0" dirty="0">
                <a:ln>
                  <a:noFill/>
                </a:ln>
                <a:solidFill>
                  <a:prstClr val="white"/>
                </a:solidFill>
                <a:effectLst/>
                <a:uLnTx/>
                <a:uFillTx/>
                <a:latin typeface="Calibri" panose="020F0502020204030204"/>
                <a:ea typeface="+mn-ea"/>
                <a:cs typeface="+mn-cs"/>
              </a:rPr>
              <a:t>Data Transfer</a:t>
            </a:r>
          </a:p>
        </p:txBody>
      </p:sp>
      <p:sp>
        <p:nvSpPr>
          <p:cNvPr id="5" name="TextBox 4">
            <a:extLst>
              <a:ext uri="{FF2B5EF4-FFF2-40B4-BE49-F238E27FC236}">
                <a16:creationId xmlns:a16="http://schemas.microsoft.com/office/drawing/2014/main" id="{06EED6E6-5311-083E-E1A0-9379313A88F9}"/>
              </a:ext>
            </a:extLst>
          </p:cNvPr>
          <p:cNvSpPr txBox="1"/>
          <p:nvPr/>
        </p:nvSpPr>
        <p:spPr>
          <a:xfrm>
            <a:off x="227814" y="634746"/>
            <a:ext cx="5701646" cy="954107"/>
          </a:xfrm>
          <a:prstGeom prst="rect">
            <a:avLst/>
          </a:prstGeom>
          <a:noFill/>
        </p:spPr>
        <p:txBody>
          <a:bodyPr wrap="square">
            <a:spAutoFit/>
          </a:bodyPr>
          <a:lstStyle/>
          <a:p>
            <a:r>
              <a:rPr lang="en-US" sz="1400" b="0" i="0" dirty="0">
                <a:solidFill>
                  <a:srgbClr val="000000"/>
                </a:solidFill>
                <a:effectLst/>
                <a:latin typeface="Lato-Regular"/>
              </a:rPr>
              <a:t>Customers who wish to move or copy their data between regions or clouds will incur data transfer charges. Features such as External Tables, External Functions and Data Lake Export may incur data transfer charges.</a:t>
            </a:r>
            <a:endParaRPr lang="en-US" sz="1400" dirty="0"/>
          </a:p>
        </p:txBody>
      </p:sp>
    </p:spTree>
    <p:extLst>
      <p:ext uri="{BB962C8B-B14F-4D97-AF65-F5344CB8AC3E}">
        <p14:creationId xmlns:p14="http://schemas.microsoft.com/office/powerpoint/2010/main" val="1854950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4AAA1F-90E4-E944-60CF-5CBC4E5A8B62}"/>
              </a:ext>
            </a:extLst>
          </p:cNvPr>
          <p:cNvSpPr txBox="1"/>
          <p:nvPr/>
        </p:nvSpPr>
        <p:spPr>
          <a:xfrm>
            <a:off x="227814" y="141402"/>
            <a:ext cx="898217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strike="noStrike" kern="1200" cap="none" spc="0" normalizeH="0" baseline="0" noProof="0" dirty="0">
                <a:ln>
                  <a:noFill/>
                </a:ln>
                <a:solidFill>
                  <a:prstClr val="white"/>
                </a:solidFill>
                <a:effectLst/>
                <a:uLnTx/>
                <a:uFillTx/>
                <a:latin typeface="Calibri" panose="020F0502020204030204"/>
                <a:ea typeface="+mn-ea"/>
                <a:cs typeface="+mn-cs"/>
              </a:rPr>
              <a:t>Pricing Example-1</a:t>
            </a:r>
          </a:p>
        </p:txBody>
      </p:sp>
      <p:sp>
        <p:nvSpPr>
          <p:cNvPr id="7" name="Rectangle 2">
            <a:extLst>
              <a:ext uri="{FF2B5EF4-FFF2-40B4-BE49-F238E27FC236}">
                <a16:creationId xmlns:a16="http://schemas.microsoft.com/office/drawing/2014/main" id="{196A560C-B26D-DED5-465A-6E34890679DC}"/>
              </a:ext>
            </a:extLst>
          </p:cNvPr>
          <p:cNvSpPr>
            <a:spLocks noChangeArrowheads="1"/>
          </p:cNvSpPr>
          <p:nvPr/>
        </p:nvSpPr>
        <p:spPr bwMode="auto">
          <a:xfrm>
            <a:off x="227814" y="260394"/>
            <a:ext cx="6759018" cy="6679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pPr>
            <a:r>
              <a:rPr kumimoji="0" lang="en-US" altLang="en-US" sz="1200" b="1" i="0" u="sng" strike="noStrike" cap="none" normalizeH="0" baseline="0" dirty="0">
                <a:ln>
                  <a:noFill/>
                </a:ln>
                <a:solidFill>
                  <a:schemeClr val="bg1">
                    <a:lumMod val="95000"/>
                    <a:lumOff val="5000"/>
                  </a:schemeClr>
                </a:solidFill>
                <a:effectLst/>
                <a:latin typeface="Söhne"/>
              </a:rPr>
              <a:t>Customer Information</a:t>
            </a:r>
          </a:p>
          <a:p>
            <a:pPr marR="0" lvl="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effectLst/>
                <a:latin typeface="Söhne"/>
              </a:rPr>
              <a:t>The customer has purchased the Snowflake Capacity Standard Service with Premier Support.</a:t>
            </a:r>
          </a:p>
          <a:p>
            <a:pPr marR="0" lvl="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effectLst/>
                <a:latin typeface="Söhne"/>
              </a:rPr>
              <a:t>The customer </a:t>
            </a:r>
            <a:r>
              <a:rPr lang="en-US" altLang="en-US" sz="1200" dirty="0">
                <a:latin typeface="Söhne"/>
              </a:rPr>
              <a:t>is in</a:t>
            </a:r>
            <a:r>
              <a:rPr kumimoji="0" lang="en-US" altLang="en-US" sz="1200" b="0" i="0" u="none" strike="noStrike" cap="none" normalizeH="0" baseline="0" dirty="0">
                <a:ln>
                  <a:noFill/>
                </a:ln>
                <a:effectLst/>
                <a:latin typeface="Söhne"/>
              </a:rPr>
              <a:t> the United States.</a:t>
            </a:r>
          </a:p>
          <a:p>
            <a:pPr marR="0" lvl="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effectLst/>
                <a:latin typeface="Söhne"/>
              </a:rPr>
              <a:t>They load data into Snowflake every night.</a:t>
            </a:r>
          </a:p>
          <a:p>
            <a:pPr marR="0" lvl="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effectLst/>
                <a:latin typeface="Söhne"/>
              </a:rPr>
              <a:t>There are 8 users who access the database during business hours.</a:t>
            </a:r>
            <a:br>
              <a:rPr kumimoji="0" lang="en-US" altLang="en-US" sz="1200" b="0" i="0" u="none" strike="noStrike" cap="none" normalizeH="0" baseline="0" dirty="0">
                <a:ln>
                  <a:noFill/>
                </a:ln>
                <a:solidFill>
                  <a:schemeClr val="tx1"/>
                </a:solidFill>
                <a:effectLst/>
                <a:latin typeface="Söhne"/>
              </a:rPr>
            </a:br>
            <a:endParaRPr kumimoji="0" lang="en-US" altLang="en-US" sz="1200" b="0" i="0" u="none" strike="noStrike" cap="none" normalizeH="0" baseline="0" dirty="0">
              <a:ln>
                <a:noFill/>
              </a:ln>
              <a:solidFill>
                <a:schemeClr val="tx1"/>
              </a:solidFill>
              <a:effectLst/>
              <a:latin typeface="Söhne"/>
            </a:endParaRPr>
          </a:p>
          <a:p>
            <a:pPr marR="0" lvl="0" algn="l" defTabSz="914400" rtl="0" eaLnBrk="0" fontAlgn="base" latinLnBrk="0" hangingPunct="0">
              <a:lnSpc>
                <a:spcPct val="100000"/>
              </a:lnSpc>
              <a:spcBef>
                <a:spcPct val="0"/>
              </a:spcBef>
              <a:spcAft>
                <a:spcPct val="0"/>
              </a:spcAft>
              <a:buClrTx/>
              <a:buSzTx/>
              <a:tabLst/>
            </a:pPr>
            <a:r>
              <a:rPr kumimoji="0" lang="en-US" altLang="en-US" sz="1200" b="1" i="0" u="sng" strike="noStrike" cap="none" normalizeH="0" baseline="0" dirty="0">
                <a:ln>
                  <a:noFill/>
                </a:ln>
                <a:solidFill>
                  <a:schemeClr val="bg1">
                    <a:lumMod val="95000"/>
                    <a:lumOff val="5000"/>
                  </a:schemeClr>
                </a:solidFill>
                <a:effectLst/>
                <a:latin typeface="Söhne"/>
              </a:rPr>
              <a:t>Data Loading Requirements</a:t>
            </a:r>
          </a:p>
          <a:p>
            <a:pPr marR="0" lvl="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Söhne"/>
              </a:rPr>
              <a:t>The customer performs data loading daily.</a:t>
            </a:r>
          </a:p>
          <a:p>
            <a:pPr marR="0" lvl="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Söhne"/>
              </a:rPr>
              <a:t>They use a "Small Standard Virtual Warehouse" for the data loading task, which consumes 2 credits per hour.</a:t>
            </a:r>
          </a:p>
          <a:p>
            <a:pPr marR="0" lvl="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Söhne"/>
              </a:rPr>
              <a:t>The loading window is 2.5 hours each night.</a:t>
            </a:r>
          </a:p>
          <a:p>
            <a:pPr marR="0" lvl="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Söhne"/>
            </a:endParaRPr>
          </a:p>
          <a:p>
            <a:pPr marR="0" lvl="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accent1">
                    <a:lumMod val="60000"/>
                    <a:lumOff val="40000"/>
                  </a:schemeClr>
                </a:solidFill>
                <a:effectLst/>
                <a:latin typeface="Söhne"/>
              </a:rPr>
              <a:t>To calculate the credits required per month for data loading:</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accent1">
                    <a:lumMod val="60000"/>
                    <a:lumOff val="40000"/>
                  </a:schemeClr>
                </a:solidFill>
                <a:effectLst/>
                <a:latin typeface="Söhne"/>
              </a:rPr>
              <a:t>2 credits/hour * 2.5 hours/day * 31 days/month = 155 credits per month.</a:t>
            </a:r>
          </a:p>
          <a:p>
            <a:pPr marR="0" lvl="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chemeClr val="tx1"/>
              </a:solidFill>
              <a:effectLst/>
              <a:latin typeface="Söhne"/>
            </a:endParaRPr>
          </a:p>
          <a:p>
            <a:pPr marR="0" lvl="0" algn="l" defTabSz="914400" rtl="0" eaLnBrk="0" fontAlgn="base" latinLnBrk="0" hangingPunct="0">
              <a:lnSpc>
                <a:spcPct val="100000"/>
              </a:lnSpc>
              <a:spcBef>
                <a:spcPct val="0"/>
              </a:spcBef>
              <a:spcAft>
                <a:spcPct val="0"/>
              </a:spcAft>
              <a:buClrTx/>
              <a:buSzTx/>
              <a:tabLst/>
            </a:pPr>
            <a:r>
              <a:rPr kumimoji="0" lang="en-US" altLang="en-US" sz="1200" b="1" i="0" u="sng" strike="noStrike" cap="none" normalizeH="0" baseline="0" dirty="0">
                <a:ln>
                  <a:noFill/>
                </a:ln>
                <a:solidFill>
                  <a:schemeClr val="bg1">
                    <a:lumMod val="95000"/>
                    <a:lumOff val="5000"/>
                  </a:schemeClr>
                </a:solidFill>
                <a:effectLst/>
                <a:latin typeface="Söhne"/>
              </a:rPr>
              <a:t>User Requirements</a:t>
            </a:r>
          </a:p>
          <a:p>
            <a:pPr marR="0" lvl="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Söhne"/>
              </a:rPr>
              <a:t>There are 8 users who access the Snowflake database.</a:t>
            </a:r>
          </a:p>
          <a:p>
            <a:pPr marR="0" lvl="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Söhne"/>
              </a:rPr>
              <a:t>The users work from 8 AM to 6 PM, which is a total of 10 hours per day.</a:t>
            </a:r>
          </a:p>
          <a:p>
            <a:pPr marR="0" lvl="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Söhne"/>
              </a:rPr>
              <a:t>They use a "Medium Virtual Warehouse" for their work, which consumes 4 credits per hour.</a:t>
            </a:r>
          </a:p>
          <a:p>
            <a:pPr marR="0" lvl="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Söhne"/>
            </a:endParaRPr>
          </a:p>
          <a:p>
            <a:pPr marR="0" lvl="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accent1">
                    <a:lumMod val="60000"/>
                    <a:lumOff val="40000"/>
                  </a:schemeClr>
                </a:solidFill>
                <a:effectLst/>
                <a:latin typeface="Söhne"/>
              </a:rPr>
              <a:t>To calculate the credits required per month for user access:</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accent1">
                    <a:lumMod val="60000"/>
                    <a:lumOff val="40000"/>
                  </a:schemeClr>
                </a:solidFill>
                <a:effectLst/>
                <a:latin typeface="Söhne"/>
              </a:rPr>
              <a:t>4 credits/hour * 10 hours/day * 20 days/month = 800 credits per month.</a:t>
            </a:r>
          </a:p>
          <a:p>
            <a:pPr marR="0" lvl="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chemeClr val="tx1"/>
              </a:solidFill>
              <a:effectLst/>
              <a:latin typeface="Söhne"/>
            </a:endParaRPr>
          </a:p>
          <a:p>
            <a:pPr marR="0" lvl="0" algn="l" defTabSz="914400" rtl="0" eaLnBrk="0" fontAlgn="base" latinLnBrk="0" hangingPunct="0">
              <a:lnSpc>
                <a:spcPct val="100000"/>
              </a:lnSpc>
              <a:spcBef>
                <a:spcPct val="0"/>
              </a:spcBef>
              <a:spcAft>
                <a:spcPct val="0"/>
              </a:spcAft>
              <a:buClrTx/>
              <a:buSzTx/>
              <a:tabLst/>
            </a:pPr>
            <a:r>
              <a:rPr lang="en-US" altLang="en-US" sz="1400" b="1" u="sng" dirty="0">
                <a:solidFill>
                  <a:schemeClr val="bg1">
                    <a:lumMod val="95000"/>
                    <a:lumOff val="5000"/>
                  </a:schemeClr>
                </a:solidFill>
                <a:latin typeface="Söhne"/>
              </a:rPr>
              <a:t>Total Credits Required</a:t>
            </a:r>
          </a:p>
          <a:p>
            <a:pPr marR="0" lvl="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Söhne"/>
              </a:rPr>
              <a:t>To get the total credits required per month, add the credits required for data loading and user access:</a:t>
            </a:r>
            <a:endParaRPr lang="en-US" altLang="en-US" sz="1200" dirty="0">
              <a:latin typeface="Söhne"/>
            </a:endParaRPr>
          </a:p>
          <a:p>
            <a:pPr marR="0" lvl="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accent1">
                    <a:lumMod val="60000"/>
                    <a:lumOff val="40000"/>
                  </a:schemeClr>
                </a:solidFill>
                <a:effectLst/>
                <a:latin typeface="Söhne"/>
              </a:rPr>
              <a:t>Total credits required per month = 800 credits (users) + 155 credits (data loading) = 955 credits per month.</a:t>
            </a:r>
          </a:p>
          <a:p>
            <a:pPr marR="0" lvl="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chemeClr val="tx1"/>
              </a:solidFill>
              <a:effectLst/>
              <a:latin typeface="Söhne"/>
            </a:endParaRPr>
          </a:p>
          <a:p>
            <a:pPr marR="0" lvl="0" algn="l" defTabSz="914400" rtl="0" eaLnBrk="0" fontAlgn="base" latinLnBrk="0" hangingPunct="0">
              <a:lnSpc>
                <a:spcPct val="100000"/>
              </a:lnSpc>
              <a:spcBef>
                <a:spcPct val="0"/>
              </a:spcBef>
              <a:spcAft>
                <a:spcPct val="0"/>
              </a:spcAft>
              <a:buClrTx/>
              <a:buSzTx/>
              <a:tabLst/>
            </a:pPr>
            <a:endParaRPr lang="en-US" altLang="en-US" sz="1200" b="1" dirty="0">
              <a:latin typeface="Söhne"/>
            </a:endParaRPr>
          </a:p>
          <a:p>
            <a:pPr marR="0" lvl="0" algn="l" defTabSz="914400" rtl="0" eaLnBrk="0" fontAlgn="base" latinLnBrk="0" hangingPunct="0">
              <a:lnSpc>
                <a:spcPct val="100000"/>
              </a:lnSpc>
              <a:spcBef>
                <a:spcPct val="0"/>
              </a:spcBef>
              <a:spcAft>
                <a:spcPct val="0"/>
              </a:spcAft>
              <a:buClrTx/>
              <a:buSzTx/>
              <a:tabLst/>
            </a:pPr>
            <a:r>
              <a:rPr kumimoji="0" lang="en-US" altLang="en-US" sz="1200" b="1" i="0" u="sng" strike="noStrike" cap="none" normalizeH="0" baseline="0" dirty="0">
                <a:ln>
                  <a:noFill/>
                </a:ln>
                <a:solidFill>
                  <a:schemeClr val="bg1">
                    <a:lumMod val="95000"/>
                    <a:lumOff val="5000"/>
                  </a:schemeClr>
                </a:solidFill>
                <a:effectLst/>
                <a:latin typeface="Söhne"/>
              </a:rPr>
              <a:t>Storage Requirements</a:t>
            </a:r>
            <a:endParaRPr lang="en-US" altLang="en-US" sz="1200" b="1" u="sng" dirty="0">
              <a:solidFill>
                <a:schemeClr val="bg1">
                  <a:lumMod val="95000"/>
                  <a:lumOff val="5000"/>
                </a:schemeClr>
              </a:solidFill>
              <a:latin typeface="Söhne"/>
            </a:endParaRPr>
          </a:p>
          <a:p>
            <a:pPr marR="0" lvl="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Söhne"/>
              </a:rPr>
              <a:t>The customer stores an average of 4 TB of compressed data in Snowflake.</a:t>
            </a:r>
          </a:p>
          <a:p>
            <a:pPr marR="0" lvl="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Söhne"/>
              </a:rPr>
              <a:t>Snowflake provides a pricing model based on storage usage at a rate of $23 per TB per month.</a:t>
            </a:r>
          </a:p>
          <a:p>
            <a:pPr marR="0" lvl="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accent1">
                    <a:lumMod val="60000"/>
                    <a:lumOff val="40000"/>
                  </a:schemeClr>
                </a:solidFill>
                <a:effectLst/>
                <a:latin typeface="Söhne"/>
              </a:rPr>
              <a:t>To calculate the data storage price per year:</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accent1">
                    <a:lumMod val="60000"/>
                    <a:lumOff val="40000"/>
                  </a:schemeClr>
                </a:solidFill>
                <a:effectLst/>
                <a:latin typeface="Söhne"/>
              </a:rPr>
              <a:t>4 TB * $23/TB/month * 12 months = $1,104 per year.</a:t>
            </a:r>
          </a:p>
          <a:p>
            <a:pPr marR="0" lvl="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chemeClr val="tx1"/>
              </a:solidFill>
              <a:effectLst/>
              <a:latin typeface="Söhne"/>
            </a:endParaRPr>
          </a:p>
        </p:txBody>
      </p:sp>
      <p:sp>
        <p:nvSpPr>
          <p:cNvPr id="8" name="TextBox 7">
            <a:extLst>
              <a:ext uri="{FF2B5EF4-FFF2-40B4-BE49-F238E27FC236}">
                <a16:creationId xmlns:a16="http://schemas.microsoft.com/office/drawing/2014/main" id="{FEF5BE70-6796-9339-B13C-D60C703862DB}"/>
              </a:ext>
            </a:extLst>
          </p:cNvPr>
          <p:cNvSpPr txBox="1"/>
          <p:nvPr/>
        </p:nvSpPr>
        <p:spPr>
          <a:xfrm>
            <a:off x="7211505" y="1136460"/>
            <a:ext cx="4603422" cy="4593565"/>
          </a:xfrm>
          <a:prstGeom prst="rect">
            <a:avLst/>
          </a:prstGeom>
          <a:noFill/>
        </p:spPr>
        <p:txBody>
          <a:bodyPr wrap="square" rtlCol="0">
            <a:spAutoFit/>
          </a:bodyPr>
          <a:lstStyle/>
          <a:p>
            <a:pPr marR="0" lvl="0" algn="l" defTabSz="914400" rtl="0" eaLnBrk="0" fontAlgn="base" latinLnBrk="0" hangingPunct="0">
              <a:lnSpc>
                <a:spcPct val="100000"/>
              </a:lnSpc>
              <a:spcBef>
                <a:spcPct val="0"/>
              </a:spcBef>
              <a:spcAft>
                <a:spcPct val="0"/>
              </a:spcAft>
              <a:buClrTx/>
              <a:buSzTx/>
              <a:tabLst/>
            </a:pPr>
            <a:r>
              <a:rPr lang="en-US" altLang="en-US" sz="1200" b="1" u="sng" dirty="0">
                <a:solidFill>
                  <a:schemeClr val="bg1">
                    <a:lumMod val="95000"/>
                    <a:lumOff val="5000"/>
                  </a:schemeClr>
                </a:solidFill>
                <a:latin typeface="Söhne"/>
              </a:rPr>
              <a:t>Virtual Warehouse Cost</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Söhne"/>
              </a:rPr>
              <a:t>The cost of using the virtual warehouse is calculated based on the total credits required per month.</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Söhne"/>
              </a:rPr>
              <a:t>The cost per credit is $2, but there is also a 5% sample discount applied (0.95).</a:t>
            </a:r>
          </a:p>
          <a:p>
            <a:pPr marR="0" lvl="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Söhne"/>
              </a:rPr>
              <a:t>To calculate the virtual warehouse cost per year:</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Söhne"/>
              </a:rPr>
              <a:t>955 credits per month * $2/credit * 0.95 * 12 months = $21,774 per year.</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endParaRPr kumimoji="0" lang="en-US" altLang="en-US" sz="1050" b="1"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endParaRPr lang="en-US" altLang="en-US" sz="1050" b="1" dirty="0">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endParaRPr kumimoji="0" lang="en-US" altLang="en-US" sz="1050" b="1"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endParaRPr lang="en-US" altLang="en-US" sz="1050" b="1" dirty="0">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endParaRPr kumimoji="0" lang="en-US" altLang="en-US" sz="1050" b="1"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endParaRPr lang="en-US" altLang="en-US" sz="1050" b="1" dirty="0">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endParaRPr kumimoji="0" lang="en-US" altLang="en-US" sz="1050" b="1"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050" b="1" i="0" u="none" strike="noStrike" cap="none" normalizeH="0" baseline="0" dirty="0">
                <a:ln>
                  <a:noFill/>
                </a:ln>
                <a:solidFill>
                  <a:schemeClr val="tx1"/>
                </a:solidFill>
                <a:effectLst/>
                <a:latin typeface="Söhne"/>
              </a:rPr>
              <a:t>Total Price</a:t>
            </a:r>
            <a:endParaRPr kumimoji="0" lang="en-US" altLang="en-US" sz="1050" b="0" i="0" u="none" strike="noStrike" cap="none" normalizeH="0" baseline="0" dirty="0">
              <a:ln>
                <a:noFill/>
              </a:ln>
              <a:solidFill>
                <a:schemeClr val="tx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Söhne"/>
              </a:rPr>
              <a:t>The total price per year is the sum of the data storage price and the virtual warehouse cost: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Söhne"/>
              </a:rPr>
              <a:t>Total Price per year = $1,104 (data storage) + $21,774 (virtual warehouse) = $22,878.</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Söhne"/>
              </a:rPr>
              <a:t>So, the customer will be paying a total price of $22,878 per year for the Snowflake Capacity Standard Service with Premier Support in the United States, </a:t>
            </a:r>
            <a:br>
              <a:rPr kumimoji="0" lang="en-US" altLang="en-US" sz="1050" b="0" i="0" u="none" strike="noStrike" cap="none" normalizeH="0" baseline="0" dirty="0">
                <a:ln>
                  <a:noFill/>
                </a:ln>
                <a:solidFill>
                  <a:schemeClr val="tx1"/>
                </a:solidFill>
                <a:effectLst/>
                <a:latin typeface="Söhne"/>
              </a:rPr>
            </a:br>
            <a:r>
              <a:rPr kumimoji="0" lang="en-US" altLang="en-US" sz="1050" b="0" i="0" u="none" strike="noStrike" cap="none" normalizeH="0" baseline="0" dirty="0">
                <a:ln>
                  <a:noFill/>
                </a:ln>
                <a:solidFill>
                  <a:schemeClr val="tx1"/>
                </a:solidFill>
                <a:effectLst/>
                <a:latin typeface="Söhne"/>
              </a:rPr>
              <a:t>considering the data loading frequency, user access, and storage requirements as outlined in the example.</a:t>
            </a:r>
          </a:p>
          <a:p>
            <a:endParaRPr lang="en-US" dirty="0"/>
          </a:p>
        </p:txBody>
      </p:sp>
    </p:spTree>
    <p:extLst>
      <p:ext uri="{BB962C8B-B14F-4D97-AF65-F5344CB8AC3E}">
        <p14:creationId xmlns:p14="http://schemas.microsoft.com/office/powerpoint/2010/main" val="62877652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de1902b-c9ce-465e-9f6b-6de54026041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5BEB0F2826B44C8EABB4C71DDD0EB5" ma:contentTypeVersion="10" ma:contentTypeDescription="Create a new document." ma:contentTypeScope="" ma:versionID="04067a94cc6982ddaf2a82dab399854f">
  <xsd:schema xmlns:xsd="http://www.w3.org/2001/XMLSchema" xmlns:xs="http://www.w3.org/2001/XMLSchema" xmlns:p="http://schemas.microsoft.com/office/2006/metadata/properties" xmlns:ns3="4de1902b-c9ce-465e-9f6b-6de540260415" xmlns:ns4="c23c7ba6-5320-46da-9875-8d5b3cd8cd24" targetNamespace="http://schemas.microsoft.com/office/2006/metadata/properties" ma:root="true" ma:fieldsID="9d44a91913b074983b4b1bebe4bb545e" ns3:_="" ns4:_="">
    <xsd:import namespace="4de1902b-c9ce-465e-9f6b-6de540260415"/>
    <xsd:import namespace="c23c7ba6-5320-46da-9875-8d5b3cd8cd24"/>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DateTaken" minOccurs="0"/>
                <xsd:element ref="ns3:MediaServiceObjectDetectorVersions" minOccurs="0"/>
                <xsd:element ref="ns3:MediaServiceAutoTag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e1902b-c9ce-465e-9f6b-6de540260415"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23c7ba6-5320-46da-9875-8d5b3cd8cd24"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600A875-3618-4980-A763-E767E96505ED}">
  <ds:schemaRefs>
    <ds:schemaRef ds:uri="c23c7ba6-5320-46da-9875-8d5b3cd8cd24"/>
    <ds:schemaRef ds:uri="http://schemas.microsoft.com/office/infopath/2007/PartnerControls"/>
    <ds:schemaRef ds:uri="http://schemas.openxmlformats.org/package/2006/metadata/core-properties"/>
    <ds:schemaRef ds:uri="http://purl.org/dc/dcmitype/"/>
    <ds:schemaRef ds:uri="http://schemas.microsoft.com/office/2006/metadata/properties"/>
    <ds:schemaRef ds:uri="http://purl.org/dc/terms/"/>
    <ds:schemaRef ds:uri="http://schemas.microsoft.com/office/2006/documentManagement/types"/>
    <ds:schemaRef ds:uri="4de1902b-c9ce-465e-9f6b-6de540260415"/>
    <ds:schemaRef ds:uri="http://www.w3.org/XML/1998/namespace"/>
    <ds:schemaRef ds:uri="http://purl.org/dc/elements/1.1/"/>
  </ds:schemaRefs>
</ds:datastoreItem>
</file>

<file path=customXml/itemProps2.xml><?xml version="1.0" encoding="utf-8"?>
<ds:datastoreItem xmlns:ds="http://schemas.openxmlformats.org/officeDocument/2006/customXml" ds:itemID="{6B800DEA-D87C-4963-AFAE-646F4E738D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e1902b-c9ce-465e-9f6b-6de540260415"/>
    <ds:schemaRef ds:uri="c23c7ba6-5320-46da-9875-8d5b3cd8cd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651BF5-B89F-4DF9-A25E-D43D1E64B75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690</TotalTime>
  <Words>1492</Words>
  <Application>Microsoft Office PowerPoint</Application>
  <PresentationFormat>Widescreen</PresentationFormat>
  <Paragraphs>198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Lato-Regular</vt:lpstr>
      <vt:lpstr>Söhne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Dixit, Prashant</dc:creator>
  <cp:lastModifiedBy>Dixit, Prashant</cp:lastModifiedBy>
  <cp:revision>2</cp:revision>
  <dcterms:created xsi:type="dcterms:W3CDTF">2023-07-25T09:28:47Z</dcterms:created>
  <dcterms:modified xsi:type="dcterms:W3CDTF">2023-07-26T09:45:08Z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2023-07-25T09:28:48Z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6ea2a2fc-3324-4ade-a54e-12fb574879c0</vt:lpwstr>
  </property>
  <property fmtid="{D5CDD505-2E9C-101B-9397-08002B2CF9AE}" pid="8" name="MSIP_Label_ea60d57e-af5b-4752-ac57-3e4f28ca11dc_ContentBits">
    <vt:lpwstr>0</vt:lpwstr>
  </property>
  <property fmtid="{D5CDD505-2E9C-101B-9397-08002B2CF9AE}" pid="9" name="ContentTypeId">
    <vt:lpwstr>0x010100035BEB0F2826B44C8EABB4C71DDD0EB5</vt:lpwstr>
  </property>
</Properties>
</file>