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T Lakes Neue" charset="1" panose="02010001040000080307"/>
      <p:regular r:id="rId18"/>
    </p:embeddedFont>
    <p:embeddedFont>
      <p:font typeface="Canva Sans Bold" charset="1" panose="020B0803030501040103"/>
      <p:regular r:id="rId19"/>
    </p:embeddedFont>
    <p:embeddedFont>
      <p:font typeface="TT Lakes Neue Bold" charset="1" panose="02010001040000080307"/>
      <p:regular r:id="rId20"/>
    </p:embeddedFont>
    <p:embeddedFont>
      <p:font typeface="Raleway Semi-Bold" charset="1" panose="00000000000000000000"/>
      <p:regular r:id="rId21"/>
    </p:embeddedFont>
    <p:embeddedFont>
      <p:font typeface="Raleway Bold" charset="1" panose="00000000000000000000"/>
      <p:regular r:id="rId22"/>
    </p:embeddedFont>
    <p:embeddedFont>
      <p:font typeface="Canva Sans" charset="1" panose="020B05030305010401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7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8.jpeg" Type="http://schemas.openxmlformats.org/officeDocument/2006/relationships/image"/><Relationship Id="rId9" Target="../media/image19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2.jpeg" Type="http://schemas.openxmlformats.org/officeDocument/2006/relationships/image"/><Relationship Id="rId5" Target="../media/image13.jpe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7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6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471022"/>
            <a:ext cx="5126886" cy="5033670"/>
          </a:xfrm>
          <a:custGeom>
            <a:avLst/>
            <a:gdLst/>
            <a:ahLst/>
            <a:cxnLst/>
            <a:rect r="r" b="b" t="t" l="l"/>
            <a:pathLst>
              <a:path h="5033670" w="5126886">
                <a:moveTo>
                  <a:pt x="0" y="0"/>
                </a:moveTo>
                <a:lnTo>
                  <a:pt x="5126886" y="0"/>
                </a:lnTo>
                <a:lnTo>
                  <a:pt x="5126886" y="5033670"/>
                </a:lnTo>
                <a:lnTo>
                  <a:pt x="0" y="50336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97478" y="1160616"/>
            <a:ext cx="742265" cy="742265"/>
          </a:xfrm>
          <a:custGeom>
            <a:avLst/>
            <a:gdLst/>
            <a:ahLst/>
            <a:cxnLst/>
            <a:rect r="r" b="b" t="t" l="l"/>
            <a:pathLst>
              <a:path h="742265" w="742265">
                <a:moveTo>
                  <a:pt x="0" y="0"/>
                </a:moveTo>
                <a:lnTo>
                  <a:pt x="742265" y="0"/>
                </a:lnTo>
                <a:lnTo>
                  <a:pt x="742265" y="742265"/>
                </a:lnTo>
                <a:lnTo>
                  <a:pt x="0" y="7422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175678" y="1560323"/>
            <a:ext cx="1418817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 01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68610" y="805631"/>
            <a:ext cx="13331829" cy="1309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</a:pPr>
            <a:r>
              <a:rPr lang="en-US" sz="77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Group 08 - AI(AI101B)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5218" y="6272644"/>
            <a:ext cx="9370100" cy="3313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20427" indent="-410214" lvl="1">
              <a:lnSpc>
                <a:spcPts val="5320"/>
              </a:lnSpc>
              <a:buAutoNum type="arabicPeriod" startAt="1"/>
            </a:pPr>
            <a:r>
              <a:rPr lang="en-US" b="true" sz="3800">
                <a:solidFill>
                  <a:srgbClr val="EBF1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Devansh Mittal - 202401100400078</a:t>
            </a:r>
          </a:p>
          <a:p>
            <a:pPr algn="ctr" marL="820427" indent="-410214" lvl="1">
              <a:lnSpc>
                <a:spcPts val="5320"/>
              </a:lnSpc>
              <a:buAutoNum type="arabicPeriod" startAt="1"/>
            </a:pPr>
            <a:r>
              <a:rPr lang="en-US" b="true" sz="3800">
                <a:solidFill>
                  <a:srgbClr val="EBF1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Deepak Joshi - 202401100400075</a:t>
            </a:r>
          </a:p>
          <a:p>
            <a:pPr algn="ctr" marL="820427" indent="-410214" lvl="1">
              <a:lnSpc>
                <a:spcPts val="5320"/>
              </a:lnSpc>
              <a:buAutoNum type="arabicPeriod" startAt="1"/>
            </a:pPr>
            <a:r>
              <a:rPr lang="en-US" b="true" sz="3800">
                <a:solidFill>
                  <a:srgbClr val="EBF1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Devkesh Yadav - 202401100400081</a:t>
            </a:r>
          </a:p>
          <a:p>
            <a:pPr algn="ctr" marL="820427" indent="-410214" lvl="1">
              <a:lnSpc>
                <a:spcPts val="5320"/>
              </a:lnSpc>
              <a:buAutoNum type="arabicPeriod" startAt="1"/>
            </a:pPr>
            <a:r>
              <a:rPr lang="en-US" b="true" sz="3800">
                <a:solidFill>
                  <a:srgbClr val="EBF1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Kartikey Kumar - 202401100400106</a:t>
            </a:r>
          </a:p>
          <a:p>
            <a:pPr algn="ctr" marL="820427" indent="-410214" lvl="1">
              <a:lnSpc>
                <a:spcPts val="5320"/>
              </a:lnSpc>
              <a:buAutoNum type="arabicPeriod" startAt="1"/>
            </a:pPr>
            <a:r>
              <a:rPr lang="en-US" b="true" sz="3800">
                <a:solidFill>
                  <a:srgbClr val="EBF1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Prashant Tiwari - 20240110040014</a:t>
            </a:r>
            <a:r>
              <a:rPr lang="en-US" b="true" sz="38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68610" y="2385297"/>
            <a:ext cx="14313414" cy="1500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Title: </a:t>
            </a:r>
            <a:r>
              <a:rPr lang="en-US" sz="4300" b="true">
                <a:solidFill>
                  <a:srgbClr val="1BDA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Loan Default Prediction</a:t>
            </a:r>
          </a:p>
          <a:p>
            <a:pPr algn="ctr">
              <a:lnSpc>
                <a:spcPts val="6020"/>
              </a:lnSpc>
            </a:pPr>
            <a:r>
              <a:rPr lang="en-US" b="true" sz="43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“Using Classification Algorithms and Decision Trees”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369070" y="4496685"/>
            <a:ext cx="554986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Date: 27/05/2025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1939" y="1306549"/>
            <a:ext cx="742265" cy="742265"/>
          </a:xfrm>
          <a:custGeom>
            <a:avLst/>
            <a:gdLst/>
            <a:ahLst/>
            <a:cxnLst/>
            <a:rect r="r" b="b" t="t" l="l"/>
            <a:pathLst>
              <a:path h="742265" w="742265">
                <a:moveTo>
                  <a:pt x="0" y="0"/>
                </a:moveTo>
                <a:lnTo>
                  <a:pt x="742264" y="0"/>
                </a:lnTo>
                <a:lnTo>
                  <a:pt x="742264" y="742265"/>
                </a:lnTo>
                <a:lnTo>
                  <a:pt x="0" y="742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06545" y="2037937"/>
            <a:ext cx="11604293" cy="842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98"/>
              </a:lnSpc>
              <a:spcBef>
                <a:spcPct val="0"/>
              </a:spcBef>
            </a:pPr>
            <a:r>
              <a:rPr lang="en-US" b="true" sz="613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CONFUSION MATRIX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175678" y="1560323"/>
            <a:ext cx="1418817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 10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107841" y="3980463"/>
            <a:ext cx="3946014" cy="3874268"/>
          </a:xfrm>
          <a:custGeom>
            <a:avLst/>
            <a:gdLst/>
            <a:ahLst/>
            <a:cxnLst/>
            <a:rect r="r" b="b" t="t" l="l"/>
            <a:pathLst>
              <a:path h="3874268" w="3946014">
                <a:moveTo>
                  <a:pt x="0" y="0"/>
                </a:moveTo>
                <a:lnTo>
                  <a:pt x="3946014" y="0"/>
                </a:lnTo>
                <a:lnTo>
                  <a:pt x="3946014" y="3874268"/>
                </a:lnTo>
                <a:lnTo>
                  <a:pt x="0" y="38742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452149" y="4288897"/>
            <a:ext cx="3257398" cy="3257398"/>
            <a:chOff x="0" y="0"/>
            <a:chExt cx="14840029" cy="1484002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0BBDE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6"/>
              <a:stretch>
                <a:fillRect l="-24572" t="0" r="-24572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6256074" y="4490574"/>
            <a:ext cx="8905236" cy="467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9"/>
              </a:lnSpc>
              <a:spcBef>
                <a:spcPct val="0"/>
              </a:spcBef>
            </a:pPr>
            <a:r>
              <a:rPr lang="en-US" b="true" sz="3282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CONFUSION MATRIX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971668" y="5541133"/>
            <a:ext cx="9057581" cy="2474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8307" indent="-334153" lvl="1">
              <a:lnSpc>
                <a:spcPts val="3281"/>
              </a:lnSpc>
              <a:buFont typeface="Arial"/>
              <a:buChar char="•"/>
            </a:pPr>
            <a:r>
              <a:rPr lang="en-US" b="true" sz="3095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Shows correct vs. incorrect predictions.</a:t>
            </a:r>
          </a:p>
          <a:p>
            <a:pPr algn="l">
              <a:lnSpc>
                <a:spcPts val="3281"/>
              </a:lnSpc>
            </a:pPr>
          </a:p>
          <a:p>
            <a:pPr algn="l" marL="668307" indent="-334153" lvl="1">
              <a:lnSpc>
                <a:spcPts val="3281"/>
              </a:lnSpc>
              <a:buFont typeface="Arial"/>
              <a:buChar char="•"/>
            </a:pPr>
            <a:r>
              <a:rPr lang="en-US" b="true" sz="3095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Helps understand how well the model distinguishes between defaulters and non-defaulters.</a:t>
            </a:r>
          </a:p>
          <a:p>
            <a:pPr algn="l">
              <a:lnSpc>
                <a:spcPts val="328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1939" y="1306549"/>
            <a:ext cx="742265" cy="742265"/>
          </a:xfrm>
          <a:custGeom>
            <a:avLst/>
            <a:gdLst/>
            <a:ahLst/>
            <a:cxnLst/>
            <a:rect r="r" b="b" t="t" l="l"/>
            <a:pathLst>
              <a:path h="742265" w="742265">
                <a:moveTo>
                  <a:pt x="0" y="0"/>
                </a:moveTo>
                <a:lnTo>
                  <a:pt x="742264" y="0"/>
                </a:lnTo>
                <a:lnTo>
                  <a:pt x="742264" y="742265"/>
                </a:lnTo>
                <a:lnTo>
                  <a:pt x="0" y="742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11939" y="2515477"/>
            <a:ext cx="7707780" cy="1125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18"/>
              </a:lnSpc>
              <a:spcBef>
                <a:spcPct val="0"/>
              </a:spcBef>
            </a:pPr>
            <a:r>
              <a:rPr lang="en-US" b="true" sz="813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CONCLUSION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175678" y="1560323"/>
            <a:ext cx="1418817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 11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990108" y="7290349"/>
            <a:ext cx="1789958" cy="1757413"/>
          </a:xfrm>
          <a:custGeom>
            <a:avLst/>
            <a:gdLst/>
            <a:ahLst/>
            <a:cxnLst/>
            <a:rect r="r" b="b" t="t" l="l"/>
            <a:pathLst>
              <a:path h="1757413" w="1789958">
                <a:moveTo>
                  <a:pt x="0" y="0"/>
                </a:moveTo>
                <a:lnTo>
                  <a:pt x="1789957" y="0"/>
                </a:lnTo>
                <a:lnTo>
                  <a:pt x="1789957" y="1757413"/>
                </a:lnTo>
                <a:lnTo>
                  <a:pt x="0" y="1757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11939" y="3791579"/>
            <a:ext cx="8357710" cy="6315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7038" indent="-308519" lvl="1">
              <a:lnSpc>
                <a:spcPts val="3029"/>
              </a:lnSpc>
              <a:buFont typeface="Arial"/>
              <a:buChar char="•"/>
            </a:pPr>
            <a:r>
              <a:rPr lang="en-US" b="true" sz="28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Loan default prediction is critical to reduce financial risk for lenders.</a:t>
            </a:r>
          </a:p>
          <a:p>
            <a:pPr algn="l" marL="617038" indent="-308519" lvl="1">
              <a:lnSpc>
                <a:spcPts val="3029"/>
              </a:lnSpc>
              <a:buFont typeface="Arial"/>
              <a:buChar char="•"/>
            </a:pPr>
            <a:r>
              <a:rPr lang="en-US" b="true" sz="28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Classification algorithms, especially decision trees and ensemble methods like Random Forest and XG Boost, effectively predict defaults.</a:t>
            </a:r>
          </a:p>
          <a:p>
            <a:pPr algn="l" marL="617038" indent="-308519" lvl="1">
              <a:lnSpc>
                <a:spcPts val="3029"/>
              </a:lnSpc>
              <a:buFont typeface="Arial"/>
              <a:buChar char="•"/>
            </a:pPr>
            <a:r>
              <a:rPr lang="en-US" b="true" sz="28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XG Boost provided the best balance of accuracy and interpretability in our experiments.</a:t>
            </a:r>
          </a:p>
          <a:p>
            <a:pPr algn="l" marL="617038" indent="-308519" lvl="1">
              <a:lnSpc>
                <a:spcPts val="3029"/>
              </a:lnSpc>
              <a:buFont typeface="Arial"/>
              <a:buChar char="•"/>
            </a:pPr>
            <a:r>
              <a:rPr lang="en-US" b="true" sz="28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Feature importance analysis revealed Credit History, Loan Amount, and Applicant Income as key predictors.</a:t>
            </a:r>
          </a:p>
          <a:p>
            <a:pPr algn="ctr">
              <a:lnSpc>
                <a:spcPts val="2711"/>
              </a:lnSpc>
              <a:spcBef>
                <a:spcPct val="0"/>
              </a:spcBef>
            </a:pPr>
            <a:r>
              <a:rPr lang="en-US" b="true" sz="2557">
                <a:solidFill>
                  <a:srgbClr val="FF66C4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Future work could include:</a:t>
            </a:r>
          </a:p>
          <a:p>
            <a:pPr algn="ctr" marL="552270" indent="-276135" lvl="1">
              <a:lnSpc>
                <a:spcPts val="271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5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Incorporating more detailed borrower information,</a:t>
            </a:r>
          </a:p>
          <a:p>
            <a:pPr algn="ctr" marL="552270" indent="-276135" lvl="1">
              <a:lnSpc>
                <a:spcPts val="271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5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Testing deep learning models,</a:t>
            </a:r>
          </a:p>
          <a:p>
            <a:pPr algn="ctr" marL="552270" indent="-276135" lvl="1">
              <a:lnSpc>
                <a:spcPts val="271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5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Using real-time data for dynamic risk assessment.</a:t>
            </a:r>
          </a:p>
          <a:p>
            <a:pPr algn="ctr">
              <a:lnSpc>
                <a:spcPts val="2711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-5400000">
            <a:off x="11729844" y="1178667"/>
            <a:ext cx="3051236" cy="4878430"/>
          </a:xfrm>
          <a:custGeom>
            <a:avLst/>
            <a:gdLst/>
            <a:ahLst/>
            <a:cxnLst/>
            <a:rect r="r" b="b" t="t" l="l"/>
            <a:pathLst>
              <a:path h="4878430" w="3051236">
                <a:moveTo>
                  <a:pt x="0" y="0"/>
                </a:moveTo>
                <a:lnTo>
                  <a:pt x="3051237" y="0"/>
                </a:lnTo>
                <a:lnTo>
                  <a:pt x="3051237" y="4878430"/>
                </a:lnTo>
                <a:lnTo>
                  <a:pt x="0" y="48784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1325015" y="2281387"/>
            <a:ext cx="3860896" cy="2542532"/>
            <a:chOff x="0" y="0"/>
            <a:chExt cx="812800" cy="53525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535257"/>
            </a:xfrm>
            <a:custGeom>
              <a:avLst/>
              <a:gdLst/>
              <a:ahLst/>
              <a:cxnLst/>
              <a:rect r="r" b="b" t="t" l="l"/>
              <a:pathLst>
                <a:path h="53525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535257"/>
                  </a:lnTo>
                  <a:lnTo>
                    <a:pt x="0" y="535257"/>
                  </a:lnTo>
                  <a:close/>
                </a:path>
              </a:pathLst>
            </a:custGeom>
            <a:blipFill>
              <a:blip r:embed="rId8"/>
              <a:stretch>
                <a:fillRect l="0" t="-680" r="0" b="-68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-5400000">
            <a:off x="11729844" y="4427251"/>
            <a:ext cx="3051236" cy="4878430"/>
          </a:xfrm>
          <a:custGeom>
            <a:avLst/>
            <a:gdLst/>
            <a:ahLst/>
            <a:cxnLst/>
            <a:rect r="r" b="b" t="t" l="l"/>
            <a:pathLst>
              <a:path h="4878430" w="3051236">
                <a:moveTo>
                  <a:pt x="0" y="0"/>
                </a:moveTo>
                <a:lnTo>
                  <a:pt x="3051237" y="0"/>
                </a:lnTo>
                <a:lnTo>
                  <a:pt x="3051237" y="4878430"/>
                </a:lnTo>
                <a:lnTo>
                  <a:pt x="0" y="48784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1325015" y="5529971"/>
            <a:ext cx="3860896" cy="2542532"/>
            <a:chOff x="0" y="0"/>
            <a:chExt cx="812800" cy="53525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535257"/>
            </a:xfrm>
            <a:custGeom>
              <a:avLst/>
              <a:gdLst/>
              <a:ahLst/>
              <a:cxnLst/>
              <a:rect r="r" b="b" t="t" l="l"/>
              <a:pathLst>
                <a:path h="53525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535257"/>
                  </a:lnTo>
                  <a:lnTo>
                    <a:pt x="0" y="535257"/>
                  </a:lnTo>
                  <a:close/>
                </a:path>
              </a:pathLst>
            </a:custGeom>
            <a:blipFill>
              <a:blip r:embed="rId9"/>
              <a:stretch>
                <a:fillRect l="0" t="-680" r="0" b="-680"/>
              </a:stretch>
            </a:blipFill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984803" y="-1314334"/>
            <a:ext cx="8318394" cy="13299759"/>
          </a:xfrm>
          <a:custGeom>
            <a:avLst/>
            <a:gdLst/>
            <a:ahLst/>
            <a:cxnLst/>
            <a:rect r="r" b="b" t="t" l="l"/>
            <a:pathLst>
              <a:path h="13299759" w="8318394">
                <a:moveTo>
                  <a:pt x="0" y="0"/>
                </a:moveTo>
                <a:lnTo>
                  <a:pt x="8318394" y="0"/>
                </a:lnTo>
                <a:lnTo>
                  <a:pt x="8318394" y="13299759"/>
                </a:lnTo>
                <a:lnTo>
                  <a:pt x="0" y="132997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529671" y="1872859"/>
            <a:ext cx="742265" cy="742265"/>
          </a:xfrm>
          <a:custGeom>
            <a:avLst/>
            <a:gdLst/>
            <a:ahLst/>
            <a:cxnLst/>
            <a:rect r="r" b="b" t="t" l="l"/>
            <a:pathLst>
              <a:path h="742265" w="742265">
                <a:moveTo>
                  <a:pt x="0" y="0"/>
                </a:moveTo>
                <a:lnTo>
                  <a:pt x="742265" y="0"/>
                </a:lnTo>
                <a:lnTo>
                  <a:pt x="742265" y="742264"/>
                </a:lnTo>
                <a:lnTo>
                  <a:pt x="0" y="7422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175678" y="1560323"/>
            <a:ext cx="1418817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 12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595089" y="5497470"/>
            <a:ext cx="5097823" cy="1636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23"/>
              </a:lnSpc>
              <a:spcBef>
                <a:spcPct val="0"/>
              </a:spcBef>
            </a:pPr>
            <a:r>
              <a:rPr lang="en-US" b="true" sz="11814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YOU!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245623" y="3978065"/>
            <a:ext cx="5796755" cy="1636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23"/>
              </a:lnSpc>
              <a:spcBef>
                <a:spcPct val="0"/>
              </a:spcBef>
            </a:pPr>
            <a:r>
              <a:rPr lang="en-US" b="true" sz="11814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THANK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2494121" y="857710"/>
            <a:ext cx="1789958" cy="1757413"/>
          </a:xfrm>
          <a:custGeom>
            <a:avLst/>
            <a:gdLst/>
            <a:ahLst/>
            <a:cxnLst/>
            <a:rect r="r" b="b" t="t" l="l"/>
            <a:pathLst>
              <a:path h="1757413" w="1789958">
                <a:moveTo>
                  <a:pt x="0" y="0"/>
                </a:moveTo>
                <a:lnTo>
                  <a:pt x="1789958" y="0"/>
                </a:lnTo>
                <a:lnTo>
                  <a:pt x="1789958" y="1757413"/>
                </a:lnTo>
                <a:lnTo>
                  <a:pt x="0" y="17574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7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1939" y="1306549"/>
            <a:ext cx="742265" cy="742265"/>
          </a:xfrm>
          <a:custGeom>
            <a:avLst/>
            <a:gdLst/>
            <a:ahLst/>
            <a:cxnLst/>
            <a:rect r="r" b="b" t="t" l="l"/>
            <a:pathLst>
              <a:path h="742265" w="742265">
                <a:moveTo>
                  <a:pt x="0" y="0"/>
                </a:moveTo>
                <a:lnTo>
                  <a:pt x="742264" y="0"/>
                </a:lnTo>
                <a:lnTo>
                  <a:pt x="742264" y="742265"/>
                </a:lnTo>
                <a:lnTo>
                  <a:pt x="0" y="742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3092807"/>
            <a:ext cx="18688947" cy="5845049"/>
            <a:chOff x="0" y="0"/>
            <a:chExt cx="4922192" cy="153943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22192" cy="1539437"/>
            </a:xfrm>
            <a:custGeom>
              <a:avLst/>
              <a:gdLst/>
              <a:ahLst/>
              <a:cxnLst/>
              <a:rect r="r" b="b" t="t" l="l"/>
              <a:pathLst>
                <a:path h="1539437" w="4922192">
                  <a:moveTo>
                    <a:pt x="0" y="0"/>
                  </a:moveTo>
                  <a:lnTo>
                    <a:pt x="4922192" y="0"/>
                  </a:lnTo>
                  <a:lnTo>
                    <a:pt x="4922192" y="1539437"/>
                  </a:lnTo>
                  <a:lnTo>
                    <a:pt x="0" y="1539437"/>
                  </a:lnTo>
                  <a:close/>
                </a:path>
              </a:pathLst>
            </a:custGeom>
            <a:gradFill rotWithShape="true">
              <a:gsLst>
                <a:gs pos="0">
                  <a:srgbClr val="131F40">
                    <a:alpha val="75000"/>
                  </a:srgbClr>
                </a:gs>
                <a:gs pos="100000">
                  <a:srgbClr val="3D6D81">
                    <a:alpha val="75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4922192" cy="15108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1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456468" y="1392274"/>
            <a:ext cx="11716945" cy="917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28"/>
              </a:lnSpc>
              <a:spcBef>
                <a:spcPct val="0"/>
              </a:spcBef>
            </a:pPr>
            <a:r>
              <a:rPr lang="en-US" b="true" sz="663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PROBLEM  STATEMENT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175678" y="1560323"/>
            <a:ext cx="1418817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 02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73275" y="3736584"/>
            <a:ext cx="16967240" cy="4471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Financial institutions</a:t>
            </a: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face substantial losses due to borrowers defaulting on loans.</a:t>
            </a:r>
          </a:p>
          <a:p>
            <a:pPr algn="ctr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Identifying high-risk applicants early is crucial for minimizing financial risk.</a:t>
            </a:r>
          </a:p>
          <a:p>
            <a:pPr algn="ctr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Manual credit assessment methods are often slow and error-prone.</a:t>
            </a:r>
          </a:p>
          <a:p>
            <a:pPr algn="just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FF66C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goal of this project is to:</a:t>
            </a:r>
          </a:p>
          <a:p>
            <a:pPr algn="just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Predict whether a loan applicant will default,</a:t>
            </a:r>
          </a:p>
          <a:p>
            <a:pPr algn="just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 machine learning classification models, especially decision trees,</a:t>
            </a:r>
          </a:p>
          <a:p>
            <a:pPr algn="just" marL="690890" indent="-345445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Assist lenders in making data-driven decisions.</a:t>
            </a:r>
          </a:p>
          <a:p>
            <a:pPr algn="just">
              <a:lnSpc>
                <a:spcPts val="448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1939" y="1306549"/>
            <a:ext cx="742265" cy="742265"/>
          </a:xfrm>
          <a:custGeom>
            <a:avLst/>
            <a:gdLst/>
            <a:ahLst/>
            <a:cxnLst/>
            <a:rect r="r" b="b" t="t" l="l"/>
            <a:pathLst>
              <a:path h="742265" w="742265">
                <a:moveTo>
                  <a:pt x="0" y="0"/>
                </a:moveTo>
                <a:lnTo>
                  <a:pt x="742264" y="0"/>
                </a:lnTo>
                <a:lnTo>
                  <a:pt x="742264" y="742265"/>
                </a:lnTo>
                <a:lnTo>
                  <a:pt x="0" y="742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2262041" y="2823547"/>
            <a:ext cx="4146166" cy="6629044"/>
          </a:xfrm>
          <a:custGeom>
            <a:avLst/>
            <a:gdLst/>
            <a:ahLst/>
            <a:cxnLst/>
            <a:rect r="r" b="b" t="t" l="l"/>
            <a:pathLst>
              <a:path h="6629044" w="4146166">
                <a:moveTo>
                  <a:pt x="0" y="0"/>
                </a:moveTo>
                <a:lnTo>
                  <a:pt x="4146165" y="0"/>
                </a:lnTo>
                <a:lnTo>
                  <a:pt x="4146165" y="6629044"/>
                </a:lnTo>
                <a:lnTo>
                  <a:pt x="0" y="66290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711939" y="4410612"/>
            <a:ext cx="5246370" cy="3454914"/>
            <a:chOff x="0" y="0"/>
            <a:chExt cx="812800" cy="53525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535257"/>
            </a:xfrm>
            <a:custGeom>
              <a:avLst/>
              <a:gdLst/>
              <a:ahLst/>
              <a:cxnLst/>
              <a:rect r="r" b="b" t="t" l="l"/>
              <a:pathLst>
                <a:path h="53525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535257"/>
                  </a:lnTo>
                  <a:lnTo>
                    <a:pt x="0" y="535257"/>
                  </a:lnTo>
                  <a:close/>
                </a:path>
              </a:pathLst>
            </a:custGeom>
            <a:blipFill>
              <a:blip r:embed="rId6"/>
              <a:stretch>
                <a:fillRect l="0" t="-15927" r="0" b="-112421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711939" y="2482274"/>
            <a:ext cx="7104285" cy="708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32"/>
              </a:lnSpc>
              <a:spcBef>
                <a:spcPct val="0"/>
              </a:spcBef>
            </a:pPr>
            <a:r>
              <a:rPr lang="en-US" b="true" sz="503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175678" y="1560323"/>
            <a:ext cx="1418817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 03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108156" y="3133693"/>
            <a:ext cx="9911843" cy="5077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04532" indent="-302266" lvl="1">
              <a:lnSpc>
                <a:spcPts val="3920"/>
              </a:lnSpc>
              <a:buFont typeface="Arial"/>
              <a:buChar char="•"/>
            </a:pPr>
            <a:r>
              <a:rPr lang="en-US" b="true" sz="28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loan default occurs when a borrower fails to repay their loan on time.</a:t>
            </a:r>
          </a:p>
          <a:p>
            <a:pPr algn="ctr" marL="582943" indent="-291471" lvl="1">
              <a:lnSpc>
                <a:spcPts val="3780"/>
              </a:lnSpc>
              <a:buFont typeface="Arial"/>
              <a:buChar char="•"/>
            </a:pPr>
            <a:r>
              <a:rPr lang="en-US" b="true" sz="27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Predicting default risk helps financial institutions manage credit risk and protect assets.</a:t>
            </a:r>
          </a:p>
          <a:p>
            <a:pPr algn="ctr" marL="604532" indent="-302266" lvl="1">
              <a:lnSpc>
                <a:spcPts val="3920"/>
              </a:lnSpc>
              <a:buFont typeface="Arial"/>
              <a:buChar char="•"/>
            </a:pPr>
            <a:r>
              <a:rPr lang="en-US" b="true" sz="28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Machine learning enables data-driven predictions by identifying patterns in historical loan data.</a:t>
            </a:r>
          </a:p>
          <a:p>
            <a:pPr algn="ctr" marL="604532" indent="-302266" lvl="1">
              <a:lnSpc>
                <a:spcPts val="3920"/>
              </a:lnSpc>
              <a:buFont typeface="Arial"/>
              <a:buChar char="•"/>
            </a:pPr>
            <a:r>
              <a:rPr lang="en-US" b="true" sz="28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This project focuses on using classification algorithms and decision trees for their balance of accuracy and interpretability.</a:t>
            </a:r>
          </a:p>
          <a:p>
            <a:pPr algn="ctr">
              <a:lnSpc>
                <a:spcPts val="546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1939" y="1306549"/>
            <a:ext cx="742265" cy="742265"/>
          </a:xfrm>
          <a:custGeom>
            <a:avLst/>
            <a:gdLst/>
            <a:ahLst/>
            <a:cxnLst/>
            <a:rect r="r" b="b" t="t" l="l"/>
            <a:pathLst>
              <a:path h="742265" w="742265">
                <a:moveTo>
                  <a:pt x="0" y="0"/>
                </a:moveTo>
                <a:lnTo>
                  <a:pt x="742264" y="0"/>
                </a:lnTo>
                <a:lnTo>
                  <a:pt x="742264" y="742265"/>
                </a:lnTo>
                <a:lnTo>
                  <a:pt x="0" y="742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231700" y="-2544611"/>
            <a:ext cx="9981859" cy="13795182"/>
            <a:chOff x="0" y="0"/>
            <a:chExt cx="2628967" cy="36332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28967" cy="3633299"/>
            </a:xfrm>
            <a:custGeom>
              <a:avLst/>
              <a:gdLst/>
              <a:ahLst/>
              <a:cxnLst/>
              <a:rect r="r" b="b" t="t" l="l"/>
              <a:pathLst>
                <a:path h="3633299" w="2628967">
                  <a:moveTo>
                    <a:pt x="0" y="0"/>
                  </a:moveTo>
                  <a:lnTo>
                    <a:pt x="2628967" y="0"/>
                  </a:lnTo>
                  <a:lnTo>
                    <a:pt x="2628967" y="3633299"/>
                  </a:lnTo>
                  <a:lnTo>
                    <a:pt x="0" y="3633299"/>
                  </a:lnTo>
                  <a:close/>
                </a:path>
              </a:pathLst>
            </a:custGeom>
            <a:gradFill rotWithShape="true">
              <a:gsLst>
                <a:gs pos="0">
                  <a:srgbClr val="131F40">
                    <a:alpha val="75000"/>
                  </a:srgbClr>
                </a:gs>
                <a:gs pos="100000">
                  <a:srgbClr val="3D6D81">
                    <a:alpha val="75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2628967" cy="36047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5400000">
            <a:off x="1300272" y="3327963"/>
            <a:ext cx="7421720" cy="5573037"/>
          </a:xfrm>
          <a:custGeom>
            <a:avLst/>
            <a:gdLst/>
            <a:ahLst/>
            <a:cxnLst/>
            <a:rect r="r" b="b" t="t" l="l"/>
            <a:pathLst>
              <a:path h="5573037" w="7421720">
                <a:moveTo>
                  <a:pt x="0" y="0"/>
                </a:moveTo>
                <a:lnTo>
                  <a:pt x="7421719" y="0"/>
                </a:lnTo>
                <a:lnTo>
                  <a:pt x="7421719" y="5573036"/>
                </a:lnTo>
                <a:lnTo>
                  <a:pt x="0" y="55730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925279" y="3122331"/>
            <a:ext cx="4261262" cy="6013018"/>
            <a:chOff x="0" y="0"/>
            <a:chExt cx="660181" cy="93157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60181" cy="931574"/>
            </a:xfrm>
            <a:custGeom>
              <a:avLst/>
              <a:gdLst/>
              <a:ahLst/>
              <a:cxnLst/>
              <a:rect r="r" b="b" t="t" l="l"/>
              <a:pathLst>
                <a:path h="931574" w="660181">
                  <a:moveTo>
                    <a:pt x="0" y="0"/>
                  </a:moveTo>
                  <a:lnTo>
                    <a:pt x="660181" y="0"/>
                  </a:lnTo>
                  <a:lnTo>
                    <a:pt x="660181" y="931574"/>
                  </a:lnTo>
                  <a:lnTo>
                    <a:pt x="0" y="931574"/>
                  </a:lnTo>
                  <a:close/>
                </a:path>
              </a:pathLst>
            </a:custGeom>
            <a:blipFill>
              <a:blip r:embed="rId6"/>
              <a:stretch>
                <a:fillRect l="-44072" t="0" r="-44072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9449807" y="1909340"/>
            <a:ext cx="5702432" cy="1843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34"/>
              </a:lnSpc>
              <a:spcBef>
                <a:spcPct val="0"/>
              </a:spcBef>
            </a:pPr>
            <a:r>
              <a:rPr lang="en-US" b="true" sz="673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DATASET OVERVIEW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175678" y="1560323"/>
            <a:ext cx="1418817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 04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449807" y="4372030"/>
            <a:ext cx="7284546" cy="4962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3859" indent="-286929" lvl="1">
              <a:lnSpc>
                <a:spcPts val="2817"/>
              </a:lnSpc>
              <a:buFont typeface="Arial"/>
              <a:buChar char="•"/>
            </a:pPr>
            <a:r>
              <a:rPr lang="en-US" b="true" sz="26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Data Source: Publicly available dataset (e.g., from Kaggle).</a:t>
            </a:r>
          </a:p>
          <a:p>
            <a:pPr algn="l" marL="573859" indent="-286929" lvl="1">
              <a:lnSpc>
                <a:spcPts val="2817"/>
              </a:lnSpc>
              <a:buFont typeface="Arial"/>
              <a:buChar char="•"/>
            </a:pPr>
            <a:r>
              <a:rPr lang="en-US" b="true" sz="26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Target Variable:</a:t>
            </a:r>
          </a:p>
          <a:p>
            <a:pPr algn="l" marL="573859" indent="-286929" lvl="1">
              <a:lnSpc>
                <a:spcPts val="2817"/>
              </a:lnSpc>
              <a:buFont typeface="Arial"/>
              <a:buChar char="•"/>
            </a:pPr>
            <a:r>
              <a:rPr lang="en-US" b="true" sz="26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Loan Status: Indicates whether the applicant defaulted (Yes = Default, No = No Default)</a:t>
            </a:r>
          </a:p>
          <a:p>
            <a:pPr algn="l" marL="573859" indent="-286929" lvl="1">
              <a:lnSpc>
                <a:spcPts val="2817"/>
              </a:lnSpc>
              <a:buFont typeface="Arial"/>
              <a:buChar char="•"/>
            </a:pPr>
            <a:r>
              <a:rPr lang="en-US" b="true" sz="2657">
                <a:solidFill>
                  <a:srgbClr val="FF66C4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Key Features Include:</a:t>
            </a:r>
          </a:p>
          <a:p>
            <a:pPr algn="l" marL="573859" indent="-286929" lvl="1">
              <a:lnSpc>
                <a:spcPts val="2817"/>
              </a:lnSpc>
              <a:buFont typeface="Arial"/>
              <a:buChar char="•"/>
            </a:pPr>
            <a:r>
              <a:rPr lang="en-US" b="true" sz="26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Applicant Income</a:t>
            </a:r>
          </a:p>
          <a:p>
            <a:pPr algn="l" marL="573859" indent="-286929" lvl="1">
              <a:lnSpc>
                <a:spcPts val="2817"/>
              </a:lnSpc>
              <a:buFont typeface="Arial"/>
              <a:buChar char="•"/>
            </a:pPr>
            <a:r>
              <a:rPr lang="en-US" b="true" sz="26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Loan Amount</a:t>
            </a:r>
          </a:p>
          <a:p>
            <a:pPr algn="l" marL="573859" indent="-286929" lvl="1">
              <a:lnSpc>
                <a:spcPts val="2817"/>
              </a:lnSpc>
              <a:buFont typeface="Arial"/>
              <a:buChar char="•"/>
            </a:pPr>
            <a:r>
              <a:rPr lang="en-US" b="true" sz="26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Credit History</a:t>
            </a:r>
          </a:p>
          <a:p>
            <a:pPr algn="l" marL="573859" indent="-286929" lvl="1">
              <a:lnSpc>
                <a:spcPts val="2817"/>
              </a:lnSpc>
              <a:buFont typeface="Arial"/>
              <a:buChar char="•"/>
            </a:pPr>
            <a:r>
              <a:rPr lang="en-US" b="true" sz="26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Employment Status</a:t>
            </a:r>
          </a:p>
          <a:p>
            <a:pPr algn="l" marL="573859" indent="-286929" lvl="1">
              <a:lnSpc>
                <a:spcPts val="2817"/>
              </a:lnSpc>
              <a:buFont typeface="Arial"/>
              <a:buChar char="•"/>
            </a:pPr>
            <a:r>
              <a:rPr lang="en-US" b="true" sz="26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Loan Term</a:t>
            </a:r>
          </a:p>
          <a:p>
            <a:pPr algn="l" marL="573859" indent="-286929" lvl="1">
              <a:lnSpc>
                <a:spcPts val="2817"/>
              </a:lnSpc>
              <a:buFont typeface="Arial"/>
              <a:buChar char="•"/>
            </a:pPr>
            <a:r>
              <a:rPr lang="en-US" b="true" sz="26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Marital Status</a:t>
            </a:r>
          </a:p>
          <a:p>
            <a:pPr algn="l" marL="573859" indent="-286929" lvl="1">
              <a:lnSpc>
                <a:spcPts val="2817"/>
              </a:lnSpc>
              <a:buFont typeface="Arial"/>
              <a:buChar char="•"/>
            </a:pPr>
            <a:r>
              <a:rPr lang="en-US" b="true" sz="26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Education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1939" y="1306549"/>
            <a:ext cx="742265" cy="742265"/>
          </a:xfrm>
          <a:custGeom>
            <a:avLst/>
            <a:gdLst/>
            <a:ahLst/>
            <a:cxnLst/>
            <a:rect r="r" b="b" t="t" l="l"/>
            <a:pathLst>
              <a:path h="742265" w="742265">
                <a:moveTo>
                  <a:pt x="0" y="0"/>
                </a:moveTo>
                <a:lnTo>
                  <a:pt x="742264" y="0"/>
                </a:lnTo>
                <a:lnTo>
                  <a:pt x="742264" y="742265"/>
                </a:lnTo>
                <a:lnTo>
                  <a:pt x="0" y="742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766589" y="1113606"/>
            <a:ext cx="6342325" cy="6227010"/>
          </a:xfrm>
          <a:custGeom>
            <a:avLst/>
            <a:gdLst/>
            <a:ahLst/>
            <a:cxnLst/>
            <a:rect r="r" b="b" t="t" l="l"/>
            <a:pathLst>
              <a:path h="6227010" w="6342325">
                <a:moveTo>
                  <a:pt x="0" y="0"/>
                </a:moveTo>
                <a:lnTo>
                  <a:pt x="6342325" y="0"/>
                </a:lnTo>
                <a:lnTo>
                  <a:pt x="6342325" y="6227010"/>
                </a:lnTo>
                <a:lnTo>
                  <a:pt x="0" y="6227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1819083" y="2048814"/>
            <a:ext cx="4356595" cy="4356595"/>
            <a:chOff x="0" y="0"/>
            <a:chExt cx="14840029" cy="148400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0BBD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6"/>
              <a:stretch>
                <a:fillRect l="-32961" t="0" r="-32961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2692536" y="1431726"/>
            <a:ext cx="1418817" cy="520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STUDIO SHODWE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11939" y="2781111"/>
            <a:ext cx="7850152" cy="1600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86"/>
              </a:lnSpc>
              <a:spcBef>
                <a:spcPct val="0"/>
              </a:spcBef>
            </a:pPr>
            <a:r>
              <a:rPr lang="en-US" b="true" sz="593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DATA PREPROCESSING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175678" y="1560323"/>
            <a:ext cx="1418817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 05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82091" y="4617827"/>
            <a:ext cx="8816525" cy="4869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0680" indent="-265340" lvl="1">
              <a:lnSpc>
                <a:spcPts val="2605"/>
              </a:lnSpc>
              <a:buFont typeface="Arial"/>
              <a:buChar char="•"/>
            </a:pPr>
            <a:r>
              <a:rPr lang="en-US" b="true" sz="2457">
                <a:solidFill>
                  <a:srgbClr val="FF66C4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Missing Values Handling:</a:t>
            </a:r>
          </a:p>
          <a:p>
            <a:pPr algn="l" marL="530680" indent="-265340" lvl="1">
              <a:lnSpc>
                <a:spcPts val="2605"/>
              </a:lnSpc>
              <a:buFont typeface="Arial"/>
              <a:buChar char="•"/>
            </a:pPr>
            <a:r>
              <a:rPr lang="en-US" b="true" sz="24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Imputed missing values using mean (for numerical) and mode (for categorical)</a:t>
            </a:r>
          </a:p>
          <a:p>
            <a:pPr algn="l" marL="530680" indent="-265340" lvl="1">
              <a:lnSpc>
                <a:spcPts val="2605"/>
              </a:lnSpc>
              <a:buFont typeface="Arial"/>
              <a:buChar char="•"/>
            </a:pPr>
            <a:r>
              <a:rPr lang="en-US" b="true" sz="2457">
                <a:solidFill>
                  <a:srgbClr val="FF66C4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Encoding Categorical Features:</a:t>
            </a:r>
          </a:p>
          <a:p>
            <a:pPr algn="l" marL="552270" indent="-276135" lvl="1">
              <a:lnSpc>
                <a:spcPts val="2711"/>
              </a:lnSpc>
              <a:buFont typeface="Arial"/>
              <a:buChar char="•"/>
            </a:pPr>
            <a:r>
              <a:rPr lang="en-US" b="true" sz="25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Used Label Encoding for binary features (e.g., Gender, Yes/No)</a:t>
            </a:r>
          </a:p>
          <a:p>
            <a:pPr algn="l" marL="530680" indent="-265340" lvl="1">
              <a:lnSpc>
                <a:spcPts val="2605"/>
              </a:lnSpc>
              <a:buFont typeface="Arial"/>
              <a:buChar char="•"/>
            </a:pPr>
            <a:r>
              <a:rPr lang="en-US" b="true" sz="24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Applied One-Hot Encoding for multi-class features (e.g., Education, Property Area)</a:t>
            </a:r>
          </a:p>
          <a:p>
            <a:pPr algn="l" marL="530680" indent="-265340" lvl="1">
              <a:lnSpc>
                <a:spcPts val="2605"/>
              </a:lnSpc>
              <a:buFont typeface="Arial"/>
              <a:buChar char="•"/>
            </a:pPr>
            <a:r>
              <a:rPr lang="en-US" b="true" sz="2457">
                <a:solidFill>
                  <a:srgbClr val="FF66C4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Feature Scaling:</a:t>
            </a:r>
          </a:p>
          <a:p>
            <a:pPr algn="l" marL="530680" indent="-265340" lvl="1">
              <a:lnSpc>
                <a:spcPts val="2605"/>
              </a:lnSpc>
              <a:buFont typeface="Arial"/>
              <a:buChar char="•"/>
            </a:pPr>
            <a:r>
              <a:rPr lang="en-US" b="true" sz="24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Standard Scaler used to normalize continuous features like Loan Amount and Applicant Income</a:t>
            </a:r>
          </a:p>
          <a:p>
            <a:pPr algn="l" marL="530680" indent="-265340" lvl="1">
              <a:lnSpc>
                <a:spcPts val="2605"/>
              </a:lnSpc>
              <a:buFont typeface="Arial"/>
              <a:buChar char="•"/>
            </a:pPr>
            <a:r>
              <a:rPr lang="en-US" b="true" sz="2457">
                <a:solidFill>
                  <a:srgbClr val="FF66C4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Train-Test Split:</a:t>
            </a:r>
          </a:p>
          <a:p>
            <a:pPr algn="l" marL="530680" indent="-265340" lvl="1">
              <a:lnSpc>
                <a:spcPts val="2605"/>
              </a:lnSpc>
              <a:buFont typeface="Arial"/>
              <a:buChar char="•"/>
            </a:pPr>
            <a:r>
              <a:rPr lang="en-US" b="true" sz="24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Data split into 80% training and 20% testing sets to evaluate model performance</a:t>
            </a:r>
          </a:p>
          <a:p>
            <a:pPr algn="l">
              <a:lnSpc>
                <a:spcPts val="2181"/>
              </a:lnSpc>
              <a:spcBef>
                <a:spcPct val="0"/>
              </a:spcBef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5990108" y="7290349"/>
            <a:ext cx="1789958" cy="1757413"/>
          </a:xfrm>
          <a:custGeom>
            <a:avLst/>
            <a:gdLst/>
            <a:ahLst/>
            <a:cxnLst/>
            <a:rect r="r" b="b" t="t" l="l"/>
            <a:pathLst>
              <a:path h="1757413" w="1789958">
                <a:moveTo>
                  <a:pt x="0" y="0"/>
                </a:moveTo>
                <a:lnTo>
                  <a:pt x="1789957" y="0"/>
                </a:lnTo>
                <a:lnTo>
                  <a:pt x="1789957" y="1757413"/>
                </a:lnTo>
                <a:lnTo>
                  <a:pt x="0" y="1757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1939" y="1306549"/>
            <a:ext cx="742265" cy="742265"/>
          </a:xfrm>
          <a:custGeom>
            <a:avLst/>
            <a:gdLst/>
            <a:ahLst/>
            <a:cxnLst/>
            <a:rect r="r" b="b" t="t" l="l"/>
            <a:pathLst>
              <a:path h="742265" w="742265">
                <a:moveTo>
                  <a:pt x="0" y="0"/>
                </a:moveTo>
                <a:lnTo>
                  <a:pt x="742264" y="0"/>
                </a:lnTo>
                <a:lnTo>
                  <a:pt x="742264" y="742265"/>
                </a:lnTo>
                <a:lnTo>
                  <a:pt x="0" y="742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689345" y="1205034"/>
            <a:ext cx="8486333" cy="1050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88"/>
              </a:lnSpc>
              <a:spcBef>
                <a:spcPct val="0"/>
              </a:spcBef>
            </a:pPr>
            <a:r>
              <a:rPr lang="en-US" b="true" sz="763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METHODOLOGY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175678" y="1560323"/>
            <a:ext cx="1418817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 06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764712" y="3021564"/>
            <a:ext cx="9120375" cy="6567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5448" indent="-297724" lvl="1">
              <a:lnSpc>
                <a:spcPts val="2923"/>
              </a:lnSpc>
              <a:buFont typeface="Arial"/>
              <a:buChar char="•"/>
            </a:pPr>
            <a:r>
              <a:rPr lang="en-US" b="true" sz="2757">
                <a:solidFill>
                  <a:srgbClr val="5271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Objective:</a:t>
            </a:r>
            <a:r>
              <a:rPr lang="en-US" b="true" sz="27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Build classification models to predict loan default.</a:t>
            </a:r>
          </a:p>
          <a:p>
            <a:pPr algn="l" marL="552270" indent="-276135" lvl="1">
              <a:lnSpc>
                <a:spcPts val="2711"/>
              </a:lnSpc>
              <a:buFont typeface="Arial"/>
              <a:buChar char="•"/>
            </a:pPr>
            <a:r>
              <a:rPr lang="en-US" b="true" sz="25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Models Implemented:</a:t>
            </a:r>
          </a:p>
          <a:p>
            <a:pPr algn="l" marL="552270" indent="-276135" lvl="1">
              <a:lnSpc>
                <a:spcPts val="2711"/>
              </a:lnSpc>
              <a:buFont typeface="Arial"/>
              <a:buChar char="•"/>
            </a:pPr>
            <a:r>
              <a:rPr lang="en-US" b="true" sz="25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Decision Tree Classifier</a:t>
            </a:r>
          </a:p>
          <a:p>
            <a:pPr algn="l" marL="552270" indent="-276135" lvl="1">
              <a:lnSpc>
                <a:spcPts val="2711"/>
              </a:lnSpc>
              <a:buFont typeface="Arial"/>
              <a:buChar char="•"/>
            </a:pPr>
            <a:r>
              <a:rPr lang="en-US" b="true" sz="25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Random Forest</a:t>
            </a:r>
          </a:p>
          <a:p>
            <a:pPr algn="l" marL="552270" indent="-276135" lvl="1">
              <a:lnSpc>
                <a:spcPts val="2711"/>
              </a:lnSpc>
              <a:buFont typeface="Arial"/>
              <a:buChar char="•"/>
            </a:pPr>
            <a:r>
              <a:rPr lang="en-US" b="true" sz="25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Logistic Regression</a:t>
            </a:r>
          </a:p>
          <a:p>
            <a:pPr algn="l" marL="552270" indent="-276135" lvl="1">
              <a:lnSpc>
                <a:spcPts val="2711"/>
              </a:lnSpc>
              <a:buFont typeface="Arial"/>
              <a:buChar char="•"/>
            </a:pPr>
            <a:r>
              <a:rPr lang="en-US" b="true" sz="25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XG Boost Classifier</a:t>
            </a:r>
          </a:p>
          <a:p>
            <a:pPr algn="l" marL="617038" indent="-308519" lvl="1">
              <a:lnSpc>
                <a:spcPts val="3029"/>
              </a:lnSpc>
              <a:buFont typeface="Arial"/>
              <a:buChar char="•"/>
            </a:pPr>
            <a:r>
              <a:rPr lang="en-US" b="true" sz="2857">
                <a:solidFill>
                  <a:srgbClr val="5271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Workflow:</a:t>
            </a:r>
          </a:p>
          <a:p>
            <a:pPr algn="l" marL="552270" indent="-276135" lvl="1">
              <a:lnSpc>
                <a:spcPts val="2711"/>
              </a:lnSpc>
              <a:buAutoNum type="arabicPeriod" startAt="1"/>
            </a:pPr>
            <a:r>
              <a:rPr lang="en-US" b="true" sz="25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Data Cleaning and Preprocessing</a:t>
            </a:r>
          </a:p>
          <a:p>
            <a:pPr algn="l" marL="552270" indent="-276135" lvl="1">
              <a:lnSpc>
                <a:spcPts val="2711"/>
              </a:lnSpc>
              <a:buAutoNum type="arabicPeriod" startAt="1"/>
            </a:pPr>
            <a:r>
              <a:rPr lang="en-US" b="true" sz="25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Feature Selection and Engineering</a:t>
            </a:r>
          </a:p>
          <a:p>
            <a:pPr algn="l" marL="552270" indent="-276135" lvl="1">
              <a:lnSpc>
                <a:spcPts val="2711"/>
              </a:lnSpc>
              <a:buAutoNum type="arabicPeriod" startAt="1"/>
            </a:pPr>
            <a:r>
              <a:rPr lang="en-US" b="true" sz="25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Model Training and Cross-Validation</a:t>
            </a:r>
          </a:p>
          <a:p>
            <a:pPr algn="l" marL="552270" indent="-276135" lvl="1">
              <a:lnSpc>
                <a:spcPts val="2711"/>
              </a:lnSpc>
              <a:buAutoNum type="arabicPeriod" startAt="1"/>
            </a:pPr>
            <a:r>
              <a:rPr lang="en-US" b="true" sz="25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Performance Evaluation on Test Set</a:t>
            </a:r>
          </a:p>
          <a:p>
            <a:pPr algn="l" marL="595448" indent="-297724" lvl="1">
              <a:lnSpc>
                <a:spcPts val="2923"/>
              </a:lnSpc>
              <a:buFont typeface="Arial"/>
              <a:buChar char="•"/>
            </a:pPr>
            <a:r>
              <a:rPr lang="en-US" b="true" sz="2757">
                <a:solidFill>
                  <a:srgbClr val="5271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Evaluation Metrics Used:</a:t>
            </a:r>
          </a:p>
          <a:p>
            <a:pPr algn="l" marL="552270" indent="-276135" lvl="1">
              <a:lnSpc>
                <a:spcPts val="2711"/>
              </a:lnSpc>
              <a:buFont typeface="Arial"/>
              <a:buChar char="•"/>
            </a:pPr>
            <a:r>
              <a:rPr lang="en-US" b="true" sz="25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Accuracy</a:t>
            </a:r>
          </a:p>
          <a:p>
            <a:pPr algn="l" marL="552270" indent="-276135" lvl="1">
              <a:lnSpc>
                <a:spcPts val="2711"/>
              </a:lnSpc>
              <a:buFont typeface="Arial"/>
              <a:buChar char="•"/>
            </a:pPr>
            <a:r>
              <a:rPr lang="en-US" b="true" sz="25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Precision</a:t>
            </a:r>
          </a:p>
          <a:p>
            <a:pPr algn="l" marL="552270" indent="-276135" lvl="1">
              <a:lnSpc>
                <a:spcPts val="2711"/>
              </a:lnSpc>
              <a:buFont typeface="Arial"/>
              <a:buChar char="•"/>
            </a:pPr>
            <a:r>
              <a:rPr lang="en-US" b="true" sz="25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Recall</a:t>
            </a:r>
          </a:p>
          <a:p>
            <a:pPr algn="l" marL="552270" indent="-276135" lvl="1">
              <a:lnSpc>
                <a:spcPts val="2711"/>
              </a:lnSpc>
              <a:buFont typeface="Arial"/>
              <a:buChar char="•"/>
            </a:pPr>
            <a:r>
              <a:rPr lang="en-US" b="true" sz="25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F1-Score</a:t>
            </a:r>
          </a:p>
          <a:p>
            <a:pPr algn="l" marL="552270" indent="-276135" lvl="1">
              <a:lnSpc>
                <a:spcPts val="2711"/>
              </a:lnSpc>
              <a:buFont typeface="Arial"/>
              <a:buChar char="•"/>
            </a:pPr>
            <a:r>
              <a:rPr lang="en-US" b="true" sz="25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Confusion Matrix</a:t>
            </a:r>
          </a:p>
          <a:p>
            <a:pPr algn="l">
              <a:lnSpc>
                <a:spcPts val="2181"/>
              </a:lnSpc>
              <a:spcBef>
                <a:spcPct val="0"/>
              </a:spcBef>
            </a:pPr>
          </a:p>
        </p:txBody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2235739" y="2695386"/>
            <a:ext cx="3751228" cy="3751228"/>
            <a:chOff x="0" y="0"/>
            <a:chExt cx="14840029" cy="1484002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0BBDE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4"/>
              <a:stretch>
                <a:fillRect l="-38492" t="0" r="-38492" b="0"/>
              </a:stretch>
            </a:blip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2235739" y="5713627"/>
            <a:ext cx="3751228" cy="3751228"/>
            <a:chOff x="0" y="0"/>
            <a:chExt cx="14840029" cy="1484002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0BBDE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5"/>
              <a:stretch>
                <a:fillRect l="223" t="-16665" r="223" b="-16666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559224" y="3002514"/>
            <a:ext cx="1789958" cy="1757413"/>
          </a:xfrm>
          <a:custGeom>
            <a:avLst/>
            <a:gdLst/>
            <a:ahLst/>
            <a:cxnLst/>
            <a:rect r="r" b="b" t="t" l="l"/>
            <a:pathLst>
              <a:path h="1757413" w="1789958">
                <a:moveTo>
                  <a:pt x="0" y="0"/>
                </a:moveTo>
                <a:lnTo>
                  <a:pt x="1789958" y="0"/>
                </a:lnTo>
                <a:lnTo>
                  <a:pt x="1789958" y="1757413"/>
                </a:lnTo>
                <a:lnTo>
                  <a:pt x="0" y="17574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498042" y="8169056"/>
            <a:ext cx="1789958" cy="1757413"/>
          </a:xfrm>
          <a:custGeom>
            <a:avLst/>
            <a:gdLst/>
            <a:ahLst/>
            <a:cxnLst/>
            <a:rect r="r" b="b" t="t" l="l"/>
            <a:pathLst>
              <a:path h="1757413" w="1789958">
                <a:moveTo>
                  <a:pt x="0" y="0"/>
                </a:moveTo>
                <a:lnTo>
                  <a:pt x="1789958" y="0"/>
                </a:lnTo>
                <a:lnTo>
                  <a:pt x="1789958" y="1757413"/>
                </a:lnTo>
                <a:lnTo>
                  <a:pt x="0" y="17574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1939" y="1306549"/>
            <a:ext cx="742265" cy="742265"/>
          </a:xfrm>
          <a:custGeom>
            <a:avLst/>
            <a:gdLst/>
            <a:ahLst/>
            <a:cxnLst/>
            <a:rect r="r" b="b" t="t" l="l"/>
            <a:pathLst>
              <a:path h="742265" w="742265">
                <a:moveTo>
                  <a:pt x="0" y="0"/>
                </a:moveTo>
                <a:lnTo>
                  <a:pt x="742264" y="0"/>
                </a:lnTo>
                <a:lnTo>
                  <a:pt x="742264" y="742265"/>
                </a:lnTo>
                <a:lnTo>
                  <a:pt x="0" y="742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111353" y="1495490"/>
            <a:ext cx="9756040" cy="2447879"/>
          </a:xfrm>
          <a:custGeom>
            <a:avLst/>
            <a:gdLst/>
            <a:ahLst/>
            <a:cxnLst/>
            <a:rect r="r" b="b" t="t" l="l"/>
            <a:pathLst>
              <a:path h="2447879" w="9756040">
                <a:moveTo>
                  <a:pt x="0" y="0"/>
                </a:moveTo>
                <a:lnTo>
                  <a:pt x="9756040" y="0"/>
                </a:lnTo>
                <a:lnTo>
                  <a:pt x="9756040" y="2447879"/>
                </a:lnTo>
                <a:lnTo>
                  <a:pt x="0" y="2447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582906" y="2495623"/>
            <a:ext cx="7472558" cy="504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1"/>
              </a:lnSpc>
              <a:spcBef>
                <a:spcPct val="0"/>
              </a:spcBef>
            </a:pPr>
            <a:r>
              <a:rPr lang="en-US" b="true" sz="3746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 DECISION TREE CLASSIFIER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175678" y="1560323"/>
            <a:ext cx="1418817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 07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200474" y="4192382"/>
            <a:ext cx="18488474" cy="5391508"/>
            <a:chOff x="0" y="0"/>
            <a:chExt cx="4869392" cy="141998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69392" cy="1419986"/>
            </a:xfrm>
            <a:custGeom>
              <a:avLst/>
              <a:gdLst/>
              <a:ahLst/>
              <a:cxnLst/>
              <a:rect r="r" b="b" t="t" l="l"/>
              <a:pathLst>
                <a:path h="1419986" w="4869392">
                  <a:moveTo>
                    <a:pt x="0" y="0"/>
                  </a:moveTo>
                  <a:lnTo>
                    <a:pt x="4869392" y="0"/>
                  </a:lnTo>
                  <a:lnTo>
                    <a:pt x="4869392" y="1419986"/>
                  </a:lnTo>
                  <a:lnTo>
                    <a:pt x="0" y="1419986"/>
                  </a:lnTo>
                  <a:close/>
                </a:path>
              </a:pathLst>
            </a:custGeom>
            <a:gradFill rotWithShape="true">
              <a:gsLst>
                <a:gs pos="0">
                  <a:srgbClr val="131F40">
                    <a:alpha val="75000"/>
                  </a:srgbClr>
                </a:gs>
                <a:gs pos="100000">
                  <a:srgbClr val="3D6D81">
                    <a:alpha val="75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28575"/>
              <a:ext cx="4869392" cy="1391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1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711939" y="4813380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2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155549" y="5131567"/>
            <a:ext cx="283352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1.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62199" y="4857836"/>
            <a:ext cx="3002169" cy="59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1"/>
              </a:lnSpc>
              <a:spcBef>
                <a:spcPct val="0"/>
              </a:spcBef>
            </a:pPr>
            <a:r>
              <a:rPr lang="en-US" b="true" sz="213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WHY DECISION TREES?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593311" y="6421996"/>
            <a:ext cx="4346780" cy="1903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6763" indent="-253381" lvl="1">
              <a:lnSpc>
                <a:spcPts val="2488"/>
              </a:lnSpc>
              <a:buFont typeface="Arial"/>
              <a:buChar char="•"/>
            </a:pPr>
            <a:r>
              <a:rPr lang="en-US" b="true" sz="234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Easy to understand and interpret</a:t>
            </a:r>
          </a:p>
          <a:p>
            <a:pPr algn="l" marL="506763" indent="-253381" lvl="1">
              <a:lnSpc>
                <a:spcPts val="2488"/>
              </a:lnSpc>
              <a:buFont typeface="Arial"/>
              <a:buChar char="•"/>
            </a:pPr>
            <a:r>
              <a:rPr lang="en-US" b="true" sz="234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Mimics human decision-making</a:t>
            </a:r>
          </a:p>
          <a:p>
            <a:pPr algn="l" marL="506763" indent="-253381" lvl="1">
              <a:lnSpc>
                <a:spcPts val="2488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34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Handles both numerical and categorical data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6940091" y="4813380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2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383701" y="5131567"/>
            <a:ext cx="283352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2.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090352" y="5122042"/>
            <a:ext cx="2762528" cy="327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73"/>
              </a:lnSpc>
              <a:spcBef>
                <a:spcPct val="0"/>
              </a:spcBef>
            </a:pPr>
            <a:r>
              <a:rPr lang="en-US" b="true" sz="233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HOW IT WORKS: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966659" y="6412471"/>
            <a:ext cx="3811192" cy="2227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Splits data into branches based on feature thresholds</a:t>
            </a:r>
          </a:p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Each node represents a decision rule</a:t>
            </a:r>
          </a:p>
          <a:p>
            <a:pPr algn="l" marL="444322" indent="-222161" lvl="1">
              <a:lnSpc>
                <a:spcPts val="218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Leaves represent classification outcomes (Default / No Default)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2168243" y="4813380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1" y="0"/>
                </a:lnTo>
                <a:lnTo>
                  <a:pt x="887221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2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2611853" y="5131567"/>
            <a:ext cx="283352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3.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318504" y="5122042"/>
            <a:ext cx="3811192" cy="304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1"/>
              </a:lnSpc>
              <a:spcBef>
                <a:spcPct val="0"/>
              </a:spcBef>
            </a:pPr>
            <a:r>
              <a:rPr lang="en-US" b="true" sz="213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MODEL HIGHLIGHTS: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055464" y="6607769"/>
            <a:ext cx="4668685" cy="1717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4292" indent="-272146" lvl="1">
              <a:lnSpc>
                <a:spcPts val="2672"/>
              </a:lnSpc>
              <a:buFont typeface="Arial"/>
              <a:buChar char="•"/>
            </a:pPr>
            <a:r>
              <a:rPr lang="en-US" b="true" sz="2521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Used Gini Index or Entropy for splitting</a:t>
            </a:r>
          </a:p>
          <a:p>
            <a:pPr algn="l" marL="544292" indent="-272146" lvl="1">
              <a:lnSpc>
                <a:spcPts val="2672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521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Depth and minimum samples per split tuned via cross-validation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1939" y="1306549"/>
            <a:ext cx="742265" cy="742265"/>
          </a:xfrm>
          <a:custGeom>
            <a:avLst/>
            <a:gdLst/>
            <a:ahLst/>
            <a:cxnLst/>
            <a:rect r="r" b="b" t="t" l="l"/>
            <a:pathLst>
              <a:path h="742265" w="742265">
                <a:moveTo>
                  <a:pt x="0" y="0"/>
                </a:moveTo>
                <a:lnTo>
                  <a:pt x="742264" y="0"/>
                </a:lnTo>
                <a:lnTo>
                  <a:pt x="742264" y="742265"/>
                </a:lnTo>
                <a:lnTo>
                  <a:pt x="0" y="742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11939" y="2329118"/>
            <a:ext cx="6798762" cy="1976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64"/>
              </a:lnSpc>
              <a:spcBef>
                <a:spcPct val="0"/>
              </a:spcBef>
            </a:pPr>
            <a:r>
              <a:rPr lang="en-US" b="true" sz="723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FEATURE IMPORTANCE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175678" y="1560323"/>
            <a:ext cx="1418817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 08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990108" y="7290349"/>
            <a:ext cx="1789958" cy="1757413"/>
          </a:xfrm>
          <a:custGeom>
            <a:avLst/>
            <a:gdLst/>
            <a:ahLst/>
            <a:cxnLst/>
            <a:rect r="r" b="b" t="t" l="l"/>
            <a:pathLst>
              <a:path h="1757413" w="1789958">
                <a:moveTo>
                  <a:pt x="0" y="0"/>
                </a:moveTo>
                <a:lnTo>
                  <a:pt x="1789957" y="0"/>
                </a:lnTo>
                <a:lnTo>
                  <a:pt x="1789957" y="1757413"/>
                </a:lnTo>
                <a:lnTo>
                  <a:pt x="0" y="1757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1939" y="4657499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13873" y="4986918"/>
            <a:ext cx="283352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1.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28524" y="4840056"/>
            <a:ext cx="4924428" cy="723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1"/>
              </a:lnSpc>
              <a:spcBef>
                <a:spcPct val="0"/>
              </a:spcBef>
            </a:pPr>
            <a:r>
              <a:rPr lang="en-US" b="true" sz="2633">
                <a:solidFill>
                  <a:srgbClr val="FF66C4"/>
                </a:solidFill>
                <a:latin typeface="Raleway Bold"/>
                <a:ea typeface="Raleway Bold"/>
                <a:cs typeface="Raleway Bold"/>
                <a:sym typeface="Raleway Bold"/>
              </a:rPr>
              <a:t>UNDERSTANDING FEATURE IMPACT: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66810" y="5661907"/>
            <a:ext cx="6377190" cy="1192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7501" indent="-243751" lvl="1">
              <a:lnSpc>
                <a:spcPts val="2393"/>
              </a:lnSpc>
              <a:buFont typeface="Arial"/>
              <a:buChar char="•"/>
            </a:pPr>
            <a:r>
              <a:rPr lang="en-US" b="true" sz="22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Feature importance shows which inputs most influence model predictions.</a:t>
            </a:r>
          </a:p>
          <a:p>
            <a:pPr algn="l" marL="487501" indent="-243751" lvl="1">
              <a:lnSpc>
                <a:spcPts val="2393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257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Helps in interpreting the model and validating domain knowledge.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711939" y="6902959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0" y="0"/>
                </a:lnTo>
                <a:lnTo>
                  <a:pt x="887220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075419" y="7318924"/>
            <a:ext cx="298655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2.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862199" y="7282191"/>
            <a:ext cx="5257077" cy="327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73"/>
              </a:lnSpc>
              <a:spcBef>
                <a:spcPct val="0"/>
              </a:spcBef>
            </a:pPr>
            <a:r>
              <a:rPr lang="en-US" b="true" sz="2333">
                <a:solidFill>
                  <a:srgbClr val="FF66C4"/>
                </a:solidFill>
                <a:latin typeface="Raleway Bold"/>
                <a:ea typeface="Raleway Bold"/>
                <a:cs typeface="Raleway Bold"/>
                <a:sym typeface="Raleway Bold"/>
              </a:rPr>
              <a:t>TOP INFLUENTIAL FEATURES: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766810" y="7703170"/>
            <a:ext cx="6377190" cy="1951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Credit History – Strong indicator of borrower reliability</a:t>
            </a:r>
          </a:p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Loan Amount – High amounts may increase default risk</a:t>
            </a:r>
          </a:p>
          <a:p>
            <a:pPr algn="l" marL="444322" indent="-222161" lvl="1">
              <a:lnSpc>
                <a:spcPts val="2181"/>
              </a:lnSpc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Applicant Income – Affects repayment capacity</a:t>
            </a:r>
          </a:p>
          <a:p>
            <a:pPr algn="l" marL="444322" indent="-222161" lvl="1">
              <a:lnSpc>
                <a:spcPts val="218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58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Loan Term and Employment Status – Influence risk profile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-5400000">
            <a:off x="9292361" y="2171824"/>
            <a:ext cx="7421720" cy="5573037"/>
          </a:xfrm>
          <a:custGeom>
            <a:avLst/>
            <a:gdLst/>
            <a:ahLst/>
            <a:cxnLst/>
            <a:rect r="r" b="b" t="t" l="l"/>
            <a:pathLst>
              <a:path h="5573037" w="7421720">
                <a:moveTo>
                  <a:pt x="0" y="0"/>
                </a:moveTo>
                <a:lnTo>
                  <a:pt x="7421720" y="0"/>
                </a:lnTo>
                <a:lnTo>
                  <a:pt x="7421720" y="5573037"/>
                </a:lnTo>
                <a:lnTo>
                  <a:pt x="0" y="55730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0917369" y="1966193"/>
            <a:ext cx="4261262" cy="6013018"/>
            <a:chOff x="0" y="0"/>
            <a:chExt cx="660181" cy="93157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60181" cy="931574"/>
            </a:xfrm>
            <a:custGeom>
              <a:avLst/>
              <a:gdLst/>
              <a:ahLst/>
              <a:cxnLst/>
              <a:rect r="r" b="b" t="t" l="l"/>
              <a:pathLst>
                <a:path h="931574" w="660181">
                  <a:moveTo>
                    <a:pt x="0" y="0"/>
                  </a:moveTo>
                  <a:lnTo>
                    <a:pt x="660181" y="0"/>
                  </a:lnTo>
                  <a:lnTo>
                    <a:pt x="660181" y="931574"/>
                  </a:lnTo>
                  <a:lnTo>
                    <a:pt x="0" y="931574"/>
                  </a:lnTo>
                  <a:close/>
                </a:path>
              </a:pathLst>
            </a:custGeom>
            <a:blipFill>
              <a:blip r:embed="rId8"/>
              <a:stretch>
                <a:fillRect l="0" t="-3283" r="0" b="-3283"/>
              </a:stretch>
            </a:blip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06141" y="-65448"/>
            <a:ext cx="9981859" cy="13795182"/>
            <a:chOff x="0" y="0"/>
            <a:chExt cx="2628967" cy="36332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28967" cy="3633299"/>
            </a:xfrm>
            <a:custGeom>
              <a:avLst/>
              <a:gdLst/>
              <a:ahLst/>
              <a:cxnLst/>
              <a:rect r="r" b="b" t="t" l="l"/>
              <a:pathLst>
                <a:path h="3633299" w="2628967">
                  <a:moveTo>
                    <a:pt x="0" y="0"/>
                  </a:moveTo>
                  <a:lnTo>
                    <a:pt x="2628967" y="0"/>
                  </a:lnTo>
                  <a:lnTo>
                    <a:pt x="2628967" y="3633299"/>
                  </a:lnTo>
                  <a:lnTo>
                    <a:pt x="0" y="3633299"/>
                  </a:lnTo>
                  <a:close/>
                </a:path>
              </a:pathLst>
            </a:custGeom>
            <a:gradFill rotWithShape="true">
              <a:gsLst>
                <a:gs pos="0">
                  <a:srgbClr val="131F40">
                    <a:alpha val="75000"/>
                  </a:srgbClr>
                </a:gs>
                <a:gs pos="100000">
                  <a:srgbClr val="3D6D81">
                    <a:alpha val="75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2628967" cy="36047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11939" y="1306549"/>
            <a:ext cx="742265" cy="742265"/>
          </a:xfrm>
          <a:custGeom>
            <a:avLst/>
            <a:gdLst/>
            <a:ahLst/>
            <a:cxnLst/>
            <a:rect r="r" b="b" t="t" l="l"/>
            <a:pathLst>
              <a:path h="742265" w="742265">
                <a:moveTo>
                  <a:pt x="0" y="0"/>
                </a:moveTo>
                <a:lnTo>
                  <a:pt x="742264" y="0"/>
                </a:lnTo>
                <a:lnTo>
                  <a:pt x="742264" y="742265"/>
                </a:lnTo>
                <a:lnTo>
                  <a:pt x="0" y="742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192632" y="1231996"/>
            <a:ext cx="6664512" cy="2296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54"/>
              </a:lnSpc>
              <a:spcBef>
                <a:spcPct val="0"/>
              </a:spcBef>
            </a:pPr>
            <a:r>
              <a:rPr lang="en-US" b="true" sz="5617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MODEL PERFORMANCE METRICS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175678" y="1560323"/>
            <a:ext cx="1418817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 09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9539971" y="4272411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1" y="0"/>
                </a:lnTo>
                <a:lnTo>
                  <a:pt x="887221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893417" y="4590597"/>
            <a:ext cx="283352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1.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690232" y="4410534"/>
            <a:ext cx="6287026" cy="530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96"/>
              </a:lnSpc>
              <a:spcBef>
                <a:spcPct val="0"/>
              </a:spcBef>
            </a:pPr>
            <a:r>
              <a:rPr lang="en-US" b="true" sz="1977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EVALUATED ALL MODELS ON THE TEST SET USING STANDARD CLASSIFICATION METRICS.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9539971" y="5408604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1" y="0"/>
                </a:lnTo>
                <a:lnTo>
                  <a:pt x="887221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878114" y="5766745"/>
            <a:ext cx="298655" cy="26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2.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690232" y="5455565"/>
            <a:ext cx="5257077" cy="876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1"/>
              </a:lnSpc>
              <a:spcBef>
                <a:spcPct val="0"/>
              </a:spcBef>
            </a:pPr>
            <a:r>
              <a:rPr lang="en-US" b="true" sz="2133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GOAL: BALANCE BETWEEN PRECISION (MINIMIZING FALSE POSITIVES) AND RECALL (CATCHING DEFAULTERS).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795198" y="2559053"/>
            <a:ext cx="6342325" cy="6227010"/>
          </a:xfrm>
          <a:custGeom>
            <a:avLst/>
            <a:gdLst/>
            <a:ahLst/>
            <a:cxnLst/>
            <a:rect r="r" b="b" t="t" l="l"/>
            <a:pathLst>
              <a:path h="6227010" w="6342325">
                <a:moveTo>
                  <a:pt x="0" y="0"/>
                </a:moveTo>
                <a:lnTo>
                  <a:pt x="6342326" y="0"/>
                </a:lnTo>
                <a:lnTo>
                  <a:pt x="6342326" y="6227010"/>
                </a:lnTo>
                <a:lnTo>
                  <a:pt x="0" y="6227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1933056" y="3559872"/>
            <a:ext cx="4356595" cy="4356595"/>
            <a:chOff x="0" y="0"/>
            <a:chExt cx="14840029" cy="1484002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0BBDE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6"/>
              <a:stretch>
                <a:fillRect l="223" t="-24999" r="223" b="-24999"/>
              </a:stretch>
            </a:blip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9539971" y="6546393"/>
            <a:ext cx="887220" cy="871089"/>
          </a:xfrm>
          <a:custGeom>
            <a:avLst/>
            <a:gdLst/>
            <a:ahLst/>
            <a:cxnLst/>
            <a:rect r="r" b="b" t="t" l="l"/>
            <a:pathLst>
              <a:path h="871089" w="887220">
                <a:moveTo>
                  <a:pt x="0" y="0"/>
                </a:moveTo>
                <a:lnTo>
                  <a:pt x="887221" y="0"/>
                </a:lnTo>
                <a:lnTo>
                  <a:pt x="887221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9964814" y="6803568"/>
            <a:ext cx="125254" cy="280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825750" y="6769842"/>
            <a:ext cx="5523085" cy="869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Used:</a:t>
            </a:r>
          </a:p>
          <a:p>
            <a:pPr algn="l">
              <a:lnSpc>
                <a:spcPts val="3500"/>
              </a:lnSpc>
            </a:pPr>
            <a:r>
              <a:rPr lang="en-US" sz="25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Random Forest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DAGooLjRn7U</dc:identifier>
  <dcterms:modified xsi:type="dcterms:W3CDTF">2011-08-01T06:04:30Z</dcterms:modified>
  <cp:revision>1</cp:revision>
  <dc:title>Group 08 - AI(AI101B)</dc:title>
</cp:coreProperties>
</file>