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E0BD75-24C2-4B78-A78A-62FCFAB91BB6}"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0BD75-24C2-4B78-A78A-62FCFAB91BB6}"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0BD75-24C2-4B78-A78A-62FCFAB91BB6}"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E0BD75-24C2-4B78-A78A-62FCFAB91BB6}"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5E0BD75-24C2-4B78-A78A-62FCFAB91BB6}"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E0BD75-24C2-4B78-A78A-62FCFAB91BB6}"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23FB6-D34C-409D-B01D-1AE5704E0C1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E0BD75-24C2-4B78-A78A-62FCFAB91BB6}"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E0BD75-24C2-4B78-A78A-62FCFAB91BB6}"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0BD75-24C2-4B78-A78A-62FCFAB91BB6}"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5E0BD75-24C2-4B78-A78A-62FCFAB91BB6}" type="datetimeFigureOut">
              <a:rPr lang="en-US" smtClean="0"/>
              <a:t>7/23/2021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5A23FB6-D34C-409D-B01D-1AE5704E0C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0BD75-24C2-4B78-A78A-62FCFAB91BB6}"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23FB6-D34C-409D-B01D-1AE5704E0C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5E0BD75-24C2-4B78-A78A-62FCFAB91BB6}" type="datetimeFigureOut">
              <a:rPr lang="en-US" smtClean="0"/>
              <a:t>7/23/2021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5A23FB6-D34C-409D-B01D-1AE5704E0C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alyticsvidhya.com/wp-content/uploads/2015/02/Data_exploration_4.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roduct_(business)" TargetMode="External"/><Relationship Id="rId2" Type="http://schemas.openxmlformats.org/officeDocument/2006/relationships/hyperlink" Target="https://en.wikipedia.org/wiki/Customer_switching" TargetMode="External"/><Relationship Id="rId1" Type="http://schemas.openxmlformats.org/officeDocument/2006/relationships/slideLayout" Target="../slideLayouts/slideLayout2.xml"/><Relationship Id="rId4" Type="http://schemas.openxmlformats.org/officeDocument/2006/relationships/hyperlink" Target="https://en.wikipedia.org/wiki/Marketpla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a:t>
            </a:r>
            <a:r>
              <a:rPr lang="en-US" dirty="0" err="1" smtClean="0"/>
              <a:t>reTENTION</a:t>
            </a:r>
            <a:r>
              <a:rPr lang="en-US" dirty="0" smtClean="0"/>
              <a:t> PROJECT</a:t>
            </a:r>
            <a:endParaRPr lang="en-US" dirty="0"/>
          </a:p>
        </p:txBody>
      </p:sp>
      <p:sp>
        <p:nvSpPr>
          <p:cNvPr id="3" name="Subtitle 2"/>
          <p:cNvSpPr>
            <a:spLocks noGrp="1"/>
          </p:cNvSpPr>
          <p:nvPr>
            <p:ph type="subTitle" idx="1"/>
          </p:nvPr>
        </p:nvSpPr>
        <p:spPr/>
        <p:txBody>
          <a:bodyPr/>
          <a:lstStyle/>
          <a:p>
            <a:r>
              <a:rPr lang="en-US" dirty="0" smtClean="0"/>
              <a:t>BY – Praveen Kumar </a:t>
            </a:r>
            <a:r>
              <a:rPr lang="en-US" dirty="0" err="1" smtClean="0"/>
              <a:t>singh</a:t>
            </a:r>
            <a:endParaRPr lang="en-US" dirty="0"/>
          </a:p>
        </p:txBody>
      </p:sp>
    </p:spTree>
    <p:extLst>
      <p:ext uri="{BB962C8B-B14F-4D97-AF65-F5344CB8AC3E}">
        <p14:creationId xmlns:p14="http://schemas.microsoft.com/office/powerpoint/2010/main" val="415395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includes below steps: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b="0" dirty="0">
                <a:latin typeface="Book Antiqua" pitchFamily="18" charset="0"/>
                <a:cs typeface="Calibri" pitchFamily="34" charset="0"/>
              </a:rPr>
              <a:t>Variable Identification</a:t>
            </a:r>
          </a:p>
          <a:p>
            <a:pPr>
              <a:buFont typeface="Wingdings" pitchFamily="2" charset="2"/>
              <a:buChar char="Ø"/>
            </a:pPr>
            <a:r>
              <a:rPr lang="en-US" sz="2400" b="0" dirty="0" err="1">
                <a:latin typeface="Book Antiqua" pitchFamily="18" charset="0"/>
                <a:cs typeface="Calibri" pitchFamily="34" charset="0"/>
              </a:rPr>
              <a:t>Univariate</a:t>
            </a:r>
            <a:r>
              <a:rPr lang="en-US" sz="2400" b="0" dirty="0">
                <a:latin typeface="Book Antiqua" pitchFamily="18" charset="0"/>
                <a:cs typeface="Calibri" pitchFamily="34" charset="0"/>
              </a:rPr>
              <a:t> Analysis</a:t>
            </a:r>
          </a:p>
          <a:p>
            <a:pPr>
              <a:buFont typeface="Wingdings" pitchFamily="2" charset="2"/>
              <a:buChar char="Ø"/>
            </a:pPr>
            <a:r>
              <a:rPr lang="en-US" sz="2400" b="0" dirty="0">
                <a:latin typeface="Book Antiqua" pitchFamily="18" charset="0"/>
                <a:cs typeface="Calibri" pitchFamily="34" charset="0"/>
              </a:rPr>
              <a:t>Bi-</a:t>
            </a:r>
            <a:r>
              <a:rPr lang="en-US" sz="2400" b="0" dirty="0" err="1">
                <a:latin typeface="Book Antiqua" pitchFamily="18" charset="0"/>
                <a:cs typeface="Calibri" pitchFamily="34" charset="0"/>
              </a:rPr>
              <a:t>variate</a:t>
            </a:r>
            <a:r>
              <a:rPr lang="en-US" sz="2400" b="0" dirty="0">
                <a:latin typeface="Book Antiqua" pitchFamily="18" charset="0"/>
                <a:cs typeface="Calibri" pitchFamily="34" charset="0"/>
              </a:rPr>
              <a:t> Analysis</a:t>
            </a:r>
          </a:p>
          <a:p>
            <a:pPr>
              <a:buFont typeface="Wingdings" pitchFamily="2" charset="2"/>
              <a:buChar char="Ø"/>
            </a:pPr>
            <a:r>
              <a:rPr lang="en-US" sz="2400" b="0" dirty="0">
                <a:latin typeface="Book Antiqua" pitchFamily="18" charset="0"/>
                <a:cs typeface="Calibri" pitchFamily="34" charset="0"/>
              </a:rPr>
              <a:t>Missing values treatment</a:t>
            </a:r>
          </a:p>
          <a:p>
            <a:pPr>
              <a:buFont typeface="Wingdings" pitchFamily="2" charset="2"/>
              <a:buChar char="Ø"/>
            </a:pPr>
            <a:r>
              <a:rPr lang="en-US" sz="2400" b="0" dirty="0">
                <a:latin typeface="Book Antiqua" pitchFamily="18" charset="0"/>
                <a:cs typeface="Calibri" pitchFamily="34" charset="0"/>
              </a:rPr>
              <a:t>Outlier treatment</a:t>
            </a:r>
          </a:p>
          <a:p>
            <a:pPr>
              <a:buFont typeface="Wingdings" pitchFamily="2" charset="2"/>
              <a:buChar char="Ø"/>
            </a:pPr>
            <a:r>
              <a:rPr lang="en-US" sz="2400" b="0" dirty="0">
                <a:latin typeface="Book Antiqua" pitchFamily="18" charset="0"/>
                <a:cs typeface="Calibri" pitchFamily="34" charset="0"/>
              </a:rPr>
              <a:t>Variable transformation</a:t>
            </a:r>
          </a:p>
          <a:p>
            <a:pPr>
              <a:buFont typeface="Wingdings" pitchFamily="2" charset="2"/>
              <a:buChar char="Ø"/>
            </a:pPr>
            <a:r>
              <a:rPr lang="en-US" sz="2400" b="0" dirty="0">
                <a:latin typeface="Book Antiqua" pitchFamily="18" charset="0"/>
                <a:cs typeface="Calibri" pitchFamily="34" charset="0"/>
              </a:rPr>
              <a:t>Variable creation</a:t>
            </a:r>
          </a:p>
          <a:p>
            <a:endParaRPr lang="en-US" sz="2000" dirty="0">
              <a:latin typeface="Book Antiqua" pitchFamily="18" charset="0"/>
            </a:endParaRPr>
          </a:p>
        </p:txBody>
      </p:sp>
    </p:spTree>
    <p:extLst>
      <p:ext uri="{BB962C8B-B14F-4D97-AF65-F5344CB8AC3E}">
        <p14:creationId xmlns:p14="http://schemas.microsoft.com/office/powerpoint/2010/main" val="401927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identification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4" y="1059872"/>
            <a:ext cx="7620000" cy="22167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854" y="3276600"/>
            <a:ext cx="7647709" cy="1476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12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837461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47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a:t>
            </a:r>
            <a:r>
              <a:rPr lang="en-US" dirty="0" err="1" smtClean="0"/>
              <a:t>Variate</a:t>
            </a:r>
            <a:r>
              <a:rPr lang="en-US" dirty="0" smtClean="0"/>
              <a:t> analysis</a:t>
            </a:r>
            <a:endParaRPr lang="en-US" dirty="0"/>
          </a:p>
        </p:txBody>
      </p:sp>
      <p:sp>
        <p:nvSpPr>
          <p:cNvPr id="3" name="Content Placeholder 2"/>
          <p:cNvSpPr>
            <a:spLocks noGrp="1"/>
          </p:cNvSpPr>
          <p:nvPr>
            <p:ph idx="1"/>
          </p:nvPr>
        </p:nvSpPr>
        <p:spPr/>
        <p:txBody>
          <a:bodyPr>
            <a:noAutofit/>
          </a:bodyPr>
          <a:lstStyle/>
          <a:p>
            <a:r>
              <a:rPr lang="en-US" sz="2400" b="0" i="1" dirty="0">
                <a:latin typeface="Book Antiqua" pitchFamily="18" charset="0"/>
                <a:cs typeface="Calibri" pitchFamily="34" charset="0"/>
              </a:rPr>
              <a:t>Continuous &amp; Continuous</a:t>
            </a:r>
            <a:r>
              <a:rPr lang="en-US" sz="2400" b="0" dirty="0">
                <a:latin typeface="Book Antiqua" pitchFamily="18" charset="0"/>
                <a:cs typeface="Calibri" pitchFamily="34" charset="0"/>
              </a:rPr>
              <a:t>: While doing bi-</a:t>
            </a:r>
            <a:r>
              <a:rPr lang="en-US" sz="2400" b="0" dirty="0" err="1">
                <a:latin typeface="Book Antiqua" pitchFamily="18" charset="0"/>
                <a:cs typeface="Calibri" pitchFamily="34" charset="0"/>
              </a:rPr>
              <a:t>variate</a:t>
            </a:r>
            <a:r>
              <a:rPr lang="en-US" sz="2400" b="0" dirty="0">
                <a:latin typeface="Book Antiqua" pitchFamily="18" charset="0"/>
                <a:cs typeface="Calibri" pitchFamily="34" charset="0"/>
              </a:rPr>
              <a:t> analysis between two continuous variables, we should look at scatter plot. It is a nifty way to find out the relationship between two variables. The pattern of scatter plot indicates the relationship between variables. The relationship can be linear or non-linear.</a:t>
            </a:r>
          </a:p>
          <a:p>
            <a:endParaRPr lang="en-US" sz="2400" b="0" dirty="0">
              <a:latin typeface="Book Antiqua" pitchFamily="18" charset="0"/>
              <a:cs typeface="Calibri" pitchFamily="34" charset="0"/>
            </a:endParaRPr>
          </a:p>
        </p:txBody>
      </p:sp>
    </p:spTree>
    <p:extLst>
      <p:ext uri="{BB962C8B-B14F-4D97-AF65-F5344CB8AC3E}">
        <p14:creationId xmlns:p14="http://schemas.microsoft.com/office/powerpoint/2010/main" val="261003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0" dirty="0">
                <a:latin typeface="Book Antiqua" pitchFamily="18" charset="0"/>
                <a:cs typeface="Calibri" pitchFamily="34" charset="0"/>
              </a:rPr>
              <a:t>To find the strength of the relationship, we use Correlation. Correlation varies between -1 and +1.</a:t>
            </a:r>
          </a:p>
          <a:p>
            <a:r>
              <a:rPr lang="en-US" b="0" dirty="0">
                <a:latin typeface="Book Antiqua" pitchFamily="18" charset="0"/>
                <a:cs typeface="Calibri" pitchFamily="34" charset="0"/>
              </a:rPr>
              <a:t>-1: perfect negative linear correlation</a:t>
            </a:r>
          </a:p>
          <a:p>
            <a:r>
              <a:rPr lang="en-US" b="0" dirty="0">
                <a:latin typeface="Book Antiqua" pitchFamily="18" charset="0"/>
                <a:cs typeface="Calibri" pitchFamily="34" charset="0"/>
              </a:rPr>
              <a:t>+1:perfect positive linear correlation and </a:t>
            </a:r>
            <a:r>
              <a:rPr lang="en-US" b="0" u="sng" dirty="0">
                <a:latin typeface="Book Antiqua" pitchFamily="18" charset="0"/>
                <a:cs typeface="Calibri" pitchFamily="34" charset="0"/>
                <a:hlinkClick r:id="rId2"/>
              </a:rPr>
              <a:t/>
            </a:r>
            <a:br>
              <a:rPr lang="en-US" b="0" u="sng" dirty="0">
                <a:latin typeface="Book Antiqua" pitchFamily="18" charset="0"/>
                <a:cs typeface="Calibri" pitchFamily="34" charset="0"/>
                <a:hlinkClick r:id="rId2"/>
              </a:rPr>
            </a:br>
            <a:endParaRPr lang="en-US" b="0" dirty="0">
              <a:latin typeface="Book Antiqua" pitchFamily="18" charset="0"/>
              <a:cs typeface="Calibri" pitchFamily="34" charset="0"/>
            </a:endParaRPr>
          </a:p>
          <a:p>
            <a:r>
              <a:rPr lang="en-US" b="0" dirty="0">
                <a:latin typeface="Book Antiqua" pitchFamily="18" charset="0"/>
                <a:cs typeface="Calibri" pitchFamily="34" charset="0"/>
              </a:rPr>
              <a:t>0: No correlation</a:t>
            </a:r>
          </a:p>
          <a:p>
            <a:r>
              <a:rPr lang="en-US" b="0" dirty="0">
                <a:latin typeface="Book Antiqua" pitchFamily="18" charset="0"/>
                <a:cs typeface="Calibri" pitchFamily="34" charset="0"/>
              </a:rPr>
              <a:t>Correlation can be derived using following formula:</a:t>
            </a:r>
          </a:p>
          <a:p>
            <a:r>
              <a:rPr lang="en-US" b="0" dirty="0">
                <a:latin typeface="Book Antiqua" pitchFamily="18" charset="0"/>
                <a:cs typeface="Calibri" pitchFamily="34" charset="0"/>
              </a:rPr>
              <a:t>Correlation = Covariance(X,Y) / SQRT( </a:t>
            </a:r>
            <a:r>
              <a:rPr lang="en-US" b="0" dirty="0" err="1">
                <a:latin typeface="Book Antiqua" pitchFamily="18" charset="0"/>
                <a:cs typeface="Calibri" pitchFamily="34" charset="0"/>
              </a:rPr>
              <a:t>Var</a:t>
            </a:r>
            <a:r>
              <a:rPr lang="en-US" b="0" dirty="0">
                <a:latin typeface="Book Antiqua" pitchFamily="18" charset="0"/>
                <a:cs typeface="Calibri" pitchFamily="34" charset="0"/>
              </a:rPr>
              <a:t>(X)* </a:t>
            </a:r>
            <a:r>
              <a:rPr lang="en-US" b="0" dirty="0" err="1">
                <a:latin typeface="Book Antiqua" pitchFamily="18" charset="0"/>
                <a:cs typeface="Calibri" pitchFamily="34" charset="0"/>
              </a:rPr>
              <a:t>Var</a:t>
            </a:r>
            <a:r>
              <a:rPr lang="en-US" b="0" dirty="0">
                <a:latin typeface="Book Antiqua" pitchFamily="18" charset="0"/>
                <a:cs typeface="Calibri" pitchFamily="34" charset="0"/>
              </a:rPr>
              <a:t>(Y))</a:t>
            </a:r>
          </a:p>
          <a:p>
            <a:endParaRPr lang="en-US" b="0" dirty="0">
              <a:latin typeface="Book Antiqua" pitchFamily="18" charset="0"/>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382" y="2971800"/>
            <a:ext cx="3200400" cy="2496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10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What is the impact of Outliers on a dataset?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b="0" dirty="0">
                <a:latin typeface="Book Antiqua" pitchFamily="18" charset="0"/>
              </a:rPr>
              <a:t>Outliers can drastically change the results of the data analysis and statistical modeling. There are numerous </a:t>
            </a:r>
            <a:r>
              <a:rPr lang="en-US" sz="1800" b="0" dirty="0" err="1">
                <a:latin typeface="Book Antiqua" pitchFamily="18" charset="0"/>
              </a:rPr>
              <a:t>unfavourable</a:t>
            </a:r>
            <a:r>
              <a:rPr lang="en-US" sz="1800" b="0" dirty="0">
                <a:latin typeface="Book Antiqua" pitchFamily="18" charset="0"/>
              </a:rPr>
              <a:t> impacts of outliers in the data set:</a:t>
            </a:r>
          </a:p>
          <a:p>
            <a:pPr>
              <a:buFont typeface="Wingdings" pitchFamily="2" charset="2"/>
              <a:buChar char="Ø"/>
            </a:pPr>
            <a:r>
              <a:rPr lang="en-US" sz="1800" b="0" dirty="0">
                <a:latin typeface="Book Antiqua" pitchFamily="18" charset="0"/>
              </a:rPr>
              <a:t>It increases the error variance and reduces the power of statistical tests</a:t>
            </a:r>
          </a:p>
          <a:p>
            <a:pPr>
              <a:buFont typeface="Wingdings" pitchFamily="2" charset="2"/>
              <a:buChar char="Ø"/>
            </a:pPr>
            <a:r>
              <a:rPr lang="en-US" sz="1800" b="0" dirty="0">
                <a:latin typeface="Book Antiqua" pitchFamily="18" charset="0"/>
              </a:rPr>
              <a:t>If the outliers are non-randomly distributed, they can decrease normality</a:t>
            </a:r>
          </a:p>
          <a:p>
            <a:pPr>
              <a:buFont typeface="Wingdings" pitchFamily="2" charset="2"/>
              <a:buChar char="Ø"/>
            </a:pPr>
            <a:r>
              <a:rPr lang="en-US" sz="1800" b="0" dirty="0">
                <a:latin typeface="Book Antiqua" pitchFamily="18" charset="0"/>
              </a:rPr>
              <a:t>They can bias or influence estimates that may be of substantive interest</a:t>
            </a:r>
          </a:p>
          <a:p>
            <a:pPr>
              <a:buFont typeface="Wingdings" pitchFamily="2" charset="2"/>
              <a:buChar char="Ø"/>
            </a:pPr>
            <a:r>
              <a:rPr lang="en-US" sz="1800" b="0" dirty="0">
                <a:latin typeface="Book Antiqua" pitchFamily="18" charset="0"/>
              </a:rPr>
              <a:t>They can also impact the basic assumption of Regression, ANOVA and other statistical model assumptions.</a:t>
            </a:r>
          </a:p>
          <a:p>
            <a:endParaRPr lang="en-US" sz="1800" dirty="0"/>
          </a:p>
        </p:txBody>
      </p:sp>
    </p:spTree>
    <p:extLst>
      <p:ext uri="{BB962C8B-B14F-4D97-AF65-F5344CB8AC3E}">
        <p14:creationId xmlns:p14="http://schemas.microsoft.com/office/powerpoint/2010/main" val="382657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Data </a:t>
            </a:r>
            <a:r>
              <a:rPr lang="en-US" b="1" dirty="0"/>
              <a:t>Visualization</a:t>
            </a:r>
            <a:endParaRPr lang="en-US" dirty="0"/>
          </a:p>
        </p:txBody>
      </p:sp>
      <p:sp>
        <p:nvSpPr>
          <p:cNvPr id="3" name="Content Placeholder 2"/>
          <p:cNvSpPr>
            <a:spLocks noGrp="1"/>
          </p:cNvSpPr>
          <p:nvPr>
            <p:ph idx="1"/>
          </p:nvPr>
        </p:nvSpPr>
        <p:spPr/>
        <p:txBody>
          <a:bodyPr>
            <a:noAutofit/>
          </a:bodyPr>
          <a:lstStyle/>
          <a:p>
            <a:r>
              <a:rPr lang="en-US" sz="2400" b="0" dirty="0">
                <a:latin typeface="Book Antiqua" pitchFamily="18" charset="0"/>
              </a:rPr>
              <a:t>Data visualization is the graphical representation  of  information  and  data.  By  using visual elements like charts, graphs, and maps, data visualization tools provide an accessible way to see and understand trends, outliers, and patterns in data. In the world of Big Data, data visualization tools and technologies are essential to </a:t>
            </a:r>
            <a:r>
              <a:rPr lang="en-US" sz="2400" b="0" dirty="0" err="1">
                <a:latin typeface="Book Antiqua" pitchFamily="18" charset="0"/>
              </a:rPr>
              <a:t>analyse</a:t>
            </a:r>
            <a:r>
              <a:rPr lang="en-US" sz="2400" b="0" dirty="0">
                <a:latin typeface="Book Antiqua" pitchFamily="18" charset="0"/>
              </a:rPr>
              <a:t> massive amounts of information and make data-driven decisions.</a:t>
            </a:r>
          </a:p>
          <a:p>
            <a:endParaRPr lang="en-US" sz="2400" b="0" dirty="0">
              <a:latin typeface="Book Antiqua" pitchFamily="18" charset="0"/>
            </a:endParaRPr>
          </a:p>
        </p:txBody>
      </p:sp>
    </p:spTree>
    <p:extLst>
      <p:ext uri="{BB962C8B-B14F-4D97-AF65-F5344CB8AC3E}">
        <p14:creationId xmlns:p14="http://schemas.microsoft.com/office/powerpoint/2010/main" val="9628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Transformation</a:t>
            </a:r>
            <a:endParaRPr lang="en-US" dirty="0"/>
          </a:p>
        </p:txBody>
      </p:sp>
      <p:sp>
        <p:nvSpPr>
          <p:cNvPr id="3" name="Content Placeholder 2"/>
          <p:cNvSpPr>
            <a:spLocks noGrp="1"/>
          </p:cNvSpPr>
          <p:nvPr>
            <p:ph idx="1"/>
          </p:nvPr>
        </p:nvSpPr>
        <p:spPr/>
        <p:txBody>
          <a:bodyPr>
            <a:normAutofit/>
          </a:bodyPr>
          <a:lstStyle/>
          <a:p>
            <a:r>
              <a:rPr lang="en-US" sz="2400" b="0" dirty="0">
                <a:latin typeface="Book Antiqua" pitchFamily="18" charset="0"/>
              </a:rPr>
              <a:t>The log transformation </a:t>
            </a:r>
            <a:r>
              <a:rPr lang="en-US" sz="2400" b="0" dirty="0" smtClean="0">
                <a:latin typeface="Book Antiqua" pitchFamily="18" charset="0"/>
              </a:rPr>
              <a:t>and square root can </a:t>
            </a:r>
            <a:r>
              <a:rPr lang="en-US" sz="2400" b="0" dirty="0">
                <a:latin typeface="Book Antiqua" pitchFamily="18" charset="0"/>
              </a:rPr>
              <a:t>be used to make highly skewed distributions less skewed. This can be valuable both for making patterns in the data more interpretable and for helping to meet the assumptions of inferential statistics.</a:t>
            </a:r>
          </a:p>
          <a:p>
            <a:endParaRPr lang="en-US" sz="2400" b="0" dirty="0">
              <a:latin typeface="Book Antiqua" pitchFamily="18" charset="0"/>
            </a:endParaRPr>
          </a:p>
        </p:txBody>
      </p:sp>
    </p:spTree>
    <p:extLst>
      <p:ext uri="{BB962C8B-B14F-4D97-AF65-F5344CB8AC3E}">
        <p14:creationId xmlns:p14="http://schemas.microsoft.com/office/powerpoint/2010/main" val="55486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591370" cy="281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67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57200" y="838200"/>
            <a:ext cx="7696200" cy="3901122"/>
          </a:xfrm>
          <a:prstGeom prst="rect">
            <a:avLst/>
          </a:prstGeom>
        </p:spPr>
      </p:pic>
    </p:spTree>
    <p:extLst>
      <p:ext uri="{BB962C8B-B14F-4D97-AF65-F5344CB8AC3E}">
        <p14:creationId xmlns:p14="http://schemas.microsoft.com/office/powerpoint/2010/main" val="156468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8763000" cy="4889500"/>
          </a:xfrm>
        </p:spPr>
      </p:pic>
    </p:spTree>
    <p:extLst>
      <p:ext uri="{BB962C8B-B14F-4D97-AF65-F5344CB8AC3E}">
        <p14:creationId xmlns:p14="http://schemas.microsoft.com/office/powerpoint/2010/main" val="223896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MODELS </a:t>
            </a:r>
            <a:r>
              <a:rPr lang="en-US" b="1" dirty="0"/>
              <a:t>USED</a:t>
            </a:r>
            <a:endParaRPr lang="en-US" dirty="0"/>
          </a:p>
        </p:txBody>
      </p:sp>
      <p:sp>
        <p:nvSpPr>
          <p:cNvPr id="3" name="Content Placeholder 2"/>
          <p:cNvSpPr>
            <a:spLocks noGrp="1"/>
          </p:cNvSpPr>
          <p:nvPr>
            <p:ph idx="1"/>
          </p:nvPr>
        </p:nvSpPr>
        <p:spPr/>
        <p:txBody>
          <a:bodyPr>
            <a:normAutofit/>
          </a:bodyPr>
          <a:lstStyle/>
          <a:p>
            <a:pPr lvl="0">
              <a:buFont typeface="Wingdings" pitchFamily="2" charset="2"/>
              <a:buChar char="Ø"/>
            </a:pPr>
            <a:r>
              <a:rPr lang="en-IN" sz="2000" b="0" dirty="0" err="1">
                <a:latin typeface="Book Antiqua" pitchFamily="18" charset="0"/>
              </a:rPr>
              <a:t>KNeighborsClassifier</a:t>
            </a:r>
            <a:endParaRPr lang="en-US" sz="2000" b="0" dirty="0">
              <a:latin typeface="Book Antiqua" pitchFamily="18" charset="0"/>
            </a:endParaRPr>
          </a:p>
          <a:p>
            <a:pPr lvl="0">
              <a:buFont typeface="Wingdings" pitchFamily="2" charset="2"/>
              <a:buChar char="Ø"/>
            </a:pPr>
            <a:r>
              <a:rPr lang="en-IN" sz="2000" b="0" dirty="0" err="1">
                <a:latin typeface="Book Antiqua" pitchFamily="18" charset="0"/>
              </a:rPr>
              <a:t>GridSearchCV</a:t>
            </a:r>
            <a:endParaRPr lang="en-US" sz="2000" b="0" dirty="0">
              <a:latin typeface="Book Antiqua" pitchFamily="18" charset="0"/>
            </a:endParaRPr>
          </a:p>
          <a:p>
            <a:pPr lvl="0">
              <a:buFont typeface="Wingdings" pitchFamily="2" charset="2"/>
              <a:buChar char="Ø"/>
            </a:pPr>
            <a:r>
              <a:rPr lang="en-IN" sz="2000" b="0" dirty="0">
                <a:latin typeface="Book Antiqua" pitchFamily="18" charset="0"/>
              </a:rPr>
              <a:t>SVC</a:t>
            </a:r>
            <a:endParaRPr lang="en-US" sz="2000" b="0" dirty="0">
              <a:latin typeface="Book Antiqua" pitchFamily="18" charset="0"/>
            </a:endParaRPr>
          </a:p>
          <a:p>
            <a:pPr lvl="0">
              <a:buFont typeface="Wingdings" pitchFamily="2" charset="2"/>
              <a:buChar char="Ø"/>
            </a:pPr>
            <a:r>
              <a:rPr lang="en-IN" sz="2000" b="0" dirty="0" err="1">
                <a:latin typeface="Book Antiqua" pitchFamily="18" charset="0"/>
              </a:rPr>
              <a:t>DecisionTreeClassifier</a:t>
            </a:r>
            <a:endParaRPr lang="en-US" sz="2000" b="0" dirty="0">
              <a:latin typeface="Book Antiqua" pitchFamily="18" charset="0"/>
            </a:endParaRPr>
          </a:p>
          <a:p>
            <a:pPr lvl="0">
              <a:buFont typeface="Wingdings" pitchFamily="2" charset="2"/>
              <a:buChar char="Ø"/>
            </a:pPr>
            <a:r>
              <a:rPr lang="en-IN" sz="2000" b="0" dirty="0" err="1">
                <a:latin typeface="Book Antiqua" pitchFamily="18" charset="0"/>
              </a:rPr>
              <a:t>RandomForestClassifier</a:t>
            </a:r>
            <a:endParaRPr lang="en-US" sz="2000" b="0" dirty="0">
              <a:latin typeface="Book Antiqua" pitchFamily="18" charset="0"/>
            </a:endParaRPr>
          </a:p>
          <a:p>
            <a:endParaRPr lang="en-US" sz="2000" dirty="0"/>
          </a:p>
        </p:txBody>
      </p:sp>
    </p:spTree>
    <p:extLst>
      <p:ext uri="{BB962C8B-B14F-4D97-AF65-F5344CB8AC3E}">
        <p14:creationId xmlns:p14="http://schemas.microsoft.com/office/powerpoint/2010/main" val="344831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2296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849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normAutofit/>
          </a:bodyPr>
          <a:lstStyle/>
          <a:p>
            <a:r>
              <a:rPr lang="en-IN" sz="2000" b="0" dirty="0">
                <a:latin typeface="Book Antiqua" pitchFamily="18" charset="0"/>
              </a:rPr>
              <a:t>So, our Aim is achieved as we have successfully ticked all our parameters as mentioned in our Aim Column. It is seen that the all the four models, </a:t>
            </a:r>
            <a:r>
              <a:rPr lang="en-IN" sz="2000" b="0" dirty="0" err="1">
                <a:latin typeface="Book Antiqua" pitchFamily="18" charset="0"/>
              </a:rPr>
              <a:t>KNeighboursClassifier</a:t>
            </a:r>
            <a:r>
              <a:rPr lang="en-IN" sz="2000" b="0" dirty="0">
                <a:latin typeface="Book Antiqua" pitchFamily="18" charset="0"/>
              </a:rPr>
              <a:t>, SVC, </a:t>
            </a:r>
            <a:r>
              <a:rPr lang="en-IN" sz="2000" b="0" dirty="0" err="1">
                <a:latin typeface="Book Antiqua" pitchFamily="18" charset="0"/>
              </a:rPr>
              <a:t>DecisionTreeClassifier</a:t>
            </a:r>
            <a:r>
              <a:rPr lang="en-IN" sz="2000" b="0" dirty="0">
                <a:latin typeface="Book Antiqua" pitchFamily="18" charset="0"/>
              </a:rPr>
              <a:t> and </a:t>
            </a:r>
            <a:r>
              <a:rPr lang="en-IN" sz="2000" b="0" dirty="0" err="1">
                <a:latin typeface="Book Antiqua" pitchFamily="18" charset="0"/>
              </a:rPr>
              <a:t>RandomForestClassifier</a:t>
            </a:r>
            <a:r>
              <a:rPr lang="en-IN" sz="2000" b="0" dirty="0">
                <a:latin typeface="Book Antiqua" pitchFamily="18" charset="0"/>
              </a:rPr>
              <a:t> performs well.</a:t>
            </a:r>
            <a:r>
              <a:rPr lang="en-US" sz="2000" b="0" dirty="0">
                <a:latin typeface="Book Antiqua" pitchFamily="18" charset="0"/>
              </a:rPr>
              <a:t> </a:t>
            </a:r>
            <a:r>
              <a:rPr lang="en-IN" sz="2000" b="0" dirty="0">
                <a:latin typeface="Book Antiqua" pitchFamily="18" charset="0"/>
              </a:rPr>
              <a:t>There is no definitive guide of which algorithms to use given any situation. What may work on some data sets may not necessarily work on others. Therefore, always evaluate methods using cross validation to get a reliable estimates.</a:t>
            </a:r>
            <a:endParaRPr lang="en-US" sz="2000" b="0" dirty="0">
              <a:latin typeface="Book Antiqua" pitchFamily="18" charset="0"/>
            </a:endParaRPr>
          </a:p>
          <a:p>
            <a:endParaRPr lang="en-US" sz="1800" dirty="0"/>
          </a:p>
        </p:txBody>
      </p:sp>
    </p:spTree>
    <p:extLst>
      <p:ext uri="{BB962C8B-B14F-4D97-AF65-F5344CB8AC3E}">
        <p14:creationId xmlns:p14="http://schemas.microsoft.com/office/powerpoint/2010/main" val="288313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1800" b="0" dirty="0">
                <a:latin typeface="Book Antiqua" pitchFamily="18" charset="0"/>
              </a:rPr>
              <a:t>The research results also provide tools for both real and virtual markets. On the other hand, application of the same model by targeting customers of the ready-to-wear sector can be an interesting field of study which can be used to reveal what customer do prioritize and/or value. A larger sample of countries from different nations would be appropriate to provide geographical or country level benchmark on the basis of organized ready-to-wear retailers to figure out potential differences in cultural perspectives. Carrying out similar research at other sectors and bringing out sector by sector comparisons can be used as an extensive area of research. In conclusion, this research has drawn attention to the progressive importance of customer retention sustaining efforts in ready-to-wear sector that is under intense competitive pressure.</a:t>
            </a:r>
            <a:endParaRPr lang="en-US" sz="1800" b="0" dirty="0">
              <a:latin typeface="Book Antiqua" pitchFamily="18" charset="0"/>
            </a:endParaRPr>
          </a:p>
          <a:p>
            <a:endParaRPr lang="en-US" sz="1800" b="0" dirty="0">
              <a:latin typeface="Book Antiqua" pitchFamily="18" charset="0"/>
            </a:endParaRPr>
          </a:p>
        </p:txBody>
      </p:sp>
    </p:spTree>
    <p:extLst>
      <p:ext uri="{BB962C8B-B14F-4D97-AF65-F5344CB8AC3E}">
        <p14:creationId xmlns:p14="http://schemas.microsoft.com/office/powerpoint/2010/main" val="377945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LIMITATION</a:t>
            </a:r>
            <a:endParaRPr lang="en-US" dirty="0"/>
          </a:p>
        </p:txBody>
      </p:sp>
      <p:sp>
        <p:nvSpPr>
          <p:cNvPr id="3" name="Content Placeholder 2"/>
          <p:cNvSpPr>
            <a:spLocks noGrp="1"/>
          </p:cNvSpPr>
          <p:nvPr>
            <p:ph idx="1"/>
          </p:nvPr>
        </p:nvSpPr>
        <p:spPr/>
        <p:txBody>
          <a:bodyPr>
            <a:normAutofit/>
          </a:bodyPr>
          <a:lstStyle/>
          <a:p>
            <a:r>
              <a:rPr lang="en-IN" sz="2400" b="0" dirty="0">
                <a:latin typeface="Book Antiqua" pitchFamily="18" charset="0"/>
              </a:rPr>
              <a:t>The thesis is conducted as a case study by basing its findings and results on a specific area where the case company operates. For the competitive advantage reason, parts that include confidential information are hidden from another version of the thesis. Empirical data received from the interview and the focus group is not suitable for generalized usage due to its focused, one company orientation.</a:t>
            </a:r>
            <a:endParaRPr lang="en-US" sz="2400" b="0" dirty="0">
              <a:latin typeface="Book Antiqua" pitchFamily="18" charset="0"/>
            </a:endParaRPr>
          </a:p>
        </p:txBody>
      </p:sp>
    </p:spTree>
    <p:extLst>
      <p:ext uri="{BB962C8B-B14F-4D97-AF65-F5344CB8AC3E}">
        <p14:creationId xmlns:p14="http://schemas.microsoft.com/office/powerpoint/2010/main" val="349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Autofit/>
          </a:bodyPr>
          <a:lstStyle/>
          <a:p>
            <a:r>
              <a:rPr lang="en-US" sz="1800" b="0" dirty="0">
                <a:latin typeface="Book Antiqua" pitchFamily="18" charset="0"/>
                <a:cs typeface="Calibri" pitchFamily="34"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reduce </a:t>
            </a:r>
            <a:r>
              <a:rPr lang="en-US" sz="1800" b="0" dirty="0">
                <a:latin typeface="Book Antiqua" pitchFamily="18" charset="0"/>
                <a:cs typeface="Calibri" pitchFamily="34" charset="0"/>
                <a:hlinkClick r:id="rId2" tooltip="Customer switching"/>
              </a:rPr>
              <a:t>customer defections</a:t>
            </a:r>
            <a:r>
              <a:rPr lang="en-US" sz="1800" b="0" dirty="0">
                <a:latin typeface="Book Antiqua" pitchFamily="18" charset="0"/>
                <a:cs typeface="Calibri" pitchFamily="34" charset="0"/>
              </a:rPr>
              <a:t>. 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a:t>
            </a:r>
            <a:r>
              <a:rPr lang="en-US" sz="1800" b="0" dirty="0">
                <a:latin typeface="Book Antiqua" pitchFamily="18" charset="0"/>
                <a:cs typeface="Calibri" pitchFamily="34" charset="0"/>
                <a:hlinkClick r:id="rId3" tooltip="Product (business)"/>
              </a:rPr>
              <a:t>product</a:t>
            </a:r>
            <a:r>
              <a:rPr lang="en-US" sz="1800" b="0" dirty="0">
                <a:latin typeface="Book Antiqua" pitchFamily="18" charset="0"/>
                <a:cs typeface="Calibri" pitchFamily="34" charset="0"/>
              </a:rPr>
              <a:t> or services, but also to the way it services its existing customers, the value the customers actually perceive as a result of utilizing the solutions, and the reputation it creates within and across the </a:t>
            </a:r>
            <a:r>
              <a:rPr lang="en-US" sz="1800" b="0" dirty="0">
                <a:latin typeface="Book Antiqua" pitchFamily="18" charset="0"/>
                <a:cs typeface="Calibri" pitchFamily="34" charset="0"/>
                <a:hlinkClick r:id="rId4" tooltip="Marketplace"/>
              </a:rPr>
              <a:t>marketplace</a:t>
            </a:r>
            <a:r>
              <a:rPr lang="en-US" sz="1800" b="0" dirty="0">
                <a:latin typeface="Book Antiqua" pitchFamily="18" charset="0"/>
                <a:cs typeface="Calibri" pitchFamily="34" charset="0"/>
              </a:rPr>
              <a:t>.</a:t>
            </a:r>
          </a:p>
          <a:p>
            <a:endParaRPr lang="en-US" sz="1800" dirty="0">
              <a:latin typeface="Book Antiqua" pitchFamily="18" charset="0"/>
            </a:endParaRPr>
          </a:p>
        </p:txBody>
      </p:sp>
    </p:spTree>
    <p:extLst>
      <p:ext uri="{BB962C8B-B14F-4D97-AF65-F5344CB8AC3E}">
        <p14:creationId xmlns:p14="http://schemas.microsoft.com/office/powerpoint/2010/main" val="248310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Need and motivation</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IN" sz="2400" b="0" dirty="0">
                <a:latin typeface="Book Antiqua" pitchFamily="18" charset="0"/>
                <a:cs typeface="Calibri" pitchFamily="34" charset="0"/>
              </a:rPr>
              <a:t>With the exceptional rapid growth of the E-commerce business also come the great challenges. </a:t>
            </a:r>
            <a:endParaRPr lang="en-IN" sz="2400" b="0" dirty="0" smtClean="0">
              <a:latin typeface="Book Antiqua" pitchFamily="18" charset="0"/>
              <a:cs typeface="Calibri" pitchFamily="34" charset="0"/>
            </a:endParaRPr>
          </a:p>
          <a:p>
            <a:pPr>
              <a:buFont typeface="Arial" pitchFamily="34" charset="0"/>
              <a:buChar char="•"/>
            </a:pPr>
            <a:r>
              <a:rPr lang="en-IN" sz="2400" b="0" dirty="0" smtClean="0">
                <a:latin typeface="Book Antiqua" pitchFamily="18" charset="0"/>
                <a:cs typeface="Calibri" pitchFamily="34" charset="0"/>
              </a:rPr>
              <a:t>Customer </a:t>
            </a:r>
            <a:r>
              <a:rPr lang="en-IN" sz="2400" b="0" dirty="0">
                <a:latin typeface="Book Antiqua" pitchFamily="18" charset="0"/>
                <a:cs typeface="Calibri" pitchFamily="34" charset="0"/>
              </a:rPr>
              <a:t>relationship management in the E-commerce area is one of the areas require deeper research. </a:t>
            </a:r>
            <a:endParaRPr lang="en-IN" sz="2400" b="0" dirty="0" smtClean="0">
              <a:latin typeface="Book Antiqua" pitchFamily="18" charset="0"/>
              <a:cs typeface="Calibri" pitchFamily="34" charset="0"/>
            </a:endParaRPr>
          </a:p>
          <a:p>
            <a:pPr>
              <a:buFont typeface="Arial" pitchFamily="34" charset="0"/>
              <a:buChar char="•"/>
            </a:pPr>
            <a:r>
              <a:rPr lang="en-IN" sz="2400" b="0" dirty="0" smtClean="0">
                <a:latin typeface="Book Antiqua" pitchFamily="18" charset="0"/>
                <a:cs typeface="Calibri" pitchFamily="34" charset="0"/>
              </a:rPr>
              <a:t>In </a:t>
            </a:r>
            <a:r>
              <a:rPr lang="en-IN" sz="2400" b="0" dirty="0">
                <a:latin typeface="Book Antiqua" pitchFamily="18" charset="0"/>
                <a:cs typeface="Calibri" pitchFamily="34" charset="0"/>
              </a:rPr>
              <a:t>the 80‟s the marketing approach started to focus on customers than products. </a:t>
            </a:r>
            <a:endParaRPr lang="en-IN" sz="2400" b="0" dirty="0" smtClean="0">
              <a:latin typeface="Book Antiqua" pitchFamily="18" charset="0"/>
              <a:cs typeface="Calibri" pitchFamily="34" charset="0"/>
            </a:endParaRPr>
          </a:p>
          <a:p>
            <a:pPr>
              <a:buFont typeface="Arial" pitchFamily="34" charset="0"/>
              <a:buChar char="•"/>
            </a:pPr>
            <a:r>
              <a:rPr lang="en-IN" sz="2400" b="0" dirty="0" smtClean="0">
                <a:latin typeface="Book Antiqua" pitchFamily="18" charset="0"/>
                <a:cs typeface="Calibri" pitchFamily="34" charset="0"/>
              </a:rPr>
              <a:t>The </a:t>
            </a:r>
            <a:r>
              <a:rPr lang="en-IN" sz="2400" b="0" dirty="0">
                <a:latin typeface="Book Antiqua" pitchFamily="18" charset="0"/>
                <a:cs typeface="Calibri" pitchFamily="34" charset="0"/>
              </a:rPr>
              <a:t>concept of relationship marketing became the major marketing approach.</a:t>
            </a:r>
            <a:endParaRPr lang="en-US" sz="2400" b="0" dirty="0">
              <a:latin typeface="Book Antiqua" pitchFamily="18" charset="0"/>
              <a:cs typeface="Calibri" pitchFamily="34" charset="0"/>
            </a:endParaRPr>
          </a:p>
        </p:txBody>
      </p:sp>
    </p:spTree>
    <p:extLst>
      <p:ext uri="{BB962C8B-B14F-4D97-AF65-F5344CB8AC3E}">
        <p14:creationId xmlns:p14="http://schemas.microsoft.com/office/powerpoint/2010/main" val="400293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AIM and objective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b="0" dirty="0" smtClean="0">
                <a:latin typeface="Book Antiqua" pitchFamily="18" charset="0"/>
                <a:cs typeface="Calibri" pitchFamily="34" charset="0"/>
              </a:rPr>
              <a:t>Create an effective ‘Customer Retention’ model</a:t>
            </a:r>
          </a:p>
          <a:p>
            <a:pPr>
              <a:buFont typeface="Wingdings" pitchFamily="2" charset="2"/>
              <a:buChar char="Ø"/>
            </a:pPr>
            <a:endParaRPr lang="en-US" sz="2800" b="0" dirty="0" smtClean="0">
              <a:latin typeface="Book Antiqua" pitchFamily="18" charset="0"/>
              <a:cs typeface="Calibri" pitchFamily="34" charset="0"/>
            </a:endParaRPr>
          </a:p>
          <a:p>
            <a:pPr>
              <a:buFont typeface="Wingdings" pitchFamily="2" charset="2"/>
              <a:buChar char="Ø"/>
            </a:pPr>
            <a:r>
              <a:rPr lang="en-US" sz="2800" b="0" dirty="0" smtClean="0">
                <a:latin typeface="Book Antiqua" pitchFamily="18" charset="0"/>
                <a:cs typeface="Calibri" pitchFamily="34" charset="0"/>
              </a:rPr>
              <a:t>Validate the model’s prediction accuracy</a:t>
            </a:r>
          </a:p>
          <a:p>
            <a:pPr>
              <a:buFont typeface="Wingdings" pitchFamily="2" charset="2"/>
              <a:buChar char="Ø"/>
            </a:pPr>
            <a:endParaRPr lang="en-US" sz="2800" b="0" dirty="0" smtClean="0">
              <a:latin typeface="Book Antiqua" pitchFamily="18" charset="0"/>
              <a:cs typeface="Calibri" pitchFamily="34" charset="0"/>
            </a:endParaRPr>
          </a:p>
          <a:p>
            <a:pPr lvl="0">
              <a:buFont typeface="Wingdings" pitchFamily="2" charset="2"/>
              <a:buChar char="Ø"/>
            </a:pPr>
            <a:r>
              <a:rPr lang="en-US" sz="2800" b="0" dirty="0">
                <a:latin typeface="Book Antiqua" pitchFamily="18" charset="0"/>
                <a:cs typeface="Calibri" pitchFamily="34" charset="0"/>
              </a:rPr>
              <a:t>Identify the important </a:t>
            </a:r>
            <a:r>
              <a:rPr lang="en-US" sz="2800" b="0" dirty="0" smtClean="0">
                <a:latin typeface="Book Antiqua" pitchFamily="18" charset="0"/>
                <a:cs typeface="Calibri" pitchFamily="34" charset="0"/>
              </a:rPr>
              <a:t> attributes </a:t>
            </a:r>
            <a:r>
              <a:rPr lang="en-US" sz="2800" b="0" dirty="0">
                <a:latin typeface="Book Antiqua" pitchFamily="18" charset="0"/>
                <a:cs typeface="Calibri" pitchFamily="34" charset="0"/>
              </a:rPr>
              <a:t>which feed the model’s predictive power.</a:t>
            </a:r>
          </a:p>
          <a:p>
            <a:pPr>
              <a:buFont typeface="Wingdings" pitchFamily="2" charset="2"/>
              <a:buChar char="Ø"/>
            </a:pPr>
            <a:endParaRPr lang="en-US" sz="2000" dirty="0" smtClean="0">
              <a:latin typeface="Book Antiqua" pitchFamily="18" charset="0"/>
            </a:endParaRPr>
          </a:p>
          <a:p>
            <a:endParaRPr lang="en-US" sz="2000" dirty="0">
              <a:latin typeface="Book Antiqua" pitchFamily="18" charset="0"/>
            </a:endParaRPr>
          </a:p>
        </p:txBody>
      </p:sp>
    </p:spTree>
    <p:extLst>
      <p:ext uri="{BB962C8B-B14F-4D97-AF65-F5344CB8AC3E}">
        <p14:creationId xmlns:p14="http://schemas.microsoft.com/office/powerpoint/2010/main" val="45012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TECHNICAl</a:t>
            </a:r>
            <a:r>
              <a:rPr lang="en-US" dirty="0" smtClean="0"/>
              <a:t> requirements</a:t>
            </a:r>
            <a:endParaRPr lang="en-US" dirty="0"/>
          </a:p>
        </p:txBody>
      </p:sp>
      <p:sp>
        <p:nvSpPr>
          <p:cNvPr id="3" name="Content Placeholder 2"/>
          <p:cNvSpPr>
            <a:spLocks noGrp="1"/>
          </p:cNvSpPr>
          <p:nvPr>
            <p:ph idx="1"/>
          </p:nvPr>
        </p:nvSpPr>
        <p:spPr/>
        <p:txBody>
          <a:bodyPr>
            <a:noAutofit/>
          </a:bodyPr>
          <a:lstStyle/>
          <a:p>
            <a:pPr lvl="0">
              <a:buFont typeface="Wingdings" pitchFamily="2" charset="2"/>
              <a:buChar char="Ø"/>
            </a:pPr>
            <a:r>
              <a:rPr lang="en-IN" sz="1800" b="0" dirty="0">
                <a:latin typeface="Book Antiqua" pitchFamily="18" charset="0"/>
                <a:cs typeface="Calibri" pitchFamily="34" charset="0"/>
              </a:rPr>
              <a:t>Data contains </a:t>
            </a:r>
            <a:r>
              <a:rPr lang="en-IN" sz="1800" b="0" dirty="0" smtClean="0">
                <a:latin typeface="Book Antiqua" pitchFamily="18" charset="0"/>
                <a:cs typeface="Calibri" pitchFamily="34" charset="0"/>
              </a:rPr>
              <a:t>269 entries </a:t>
            </a:r>
            <a:r>
              <a:rPr lang="en-IN" sz="1800" b="0" dirty="0">
                <a:latin typeface="Book Antiqua" pitchFamily="18" charset="0"/>
                <a:cs typeface="Calibri" pitchFamily="34" charset="0"/>
              </a:rPr>
              <a:t>each having </a:t>
            </a:r>
            <a:r>
              <a:rPr lang="en-IN" sz="1800" b="0" dirty="0" smtClean="0">
                <a:latin typeface="Book Antiqua" pitchFamily="18" charset="0"/>
                <a:cs typeface="Calibri" pitchFamily="34" charset="0"/>
              </a:rPr>
              <a:t>71 </a:t>
            </a:r>
            <a:r>
              <a:rPr lang="en-IN" sz="1800" b="0" dirty="0">
                <a:latin typeface="Book Antiqua" pitchFamily="18" charset="0"/>
                <a:cs typeface="Calibri" pitchFamily="34" charset="0"/>
              </a:rPr>
              <a:t>variables.</a:t>
            </a:r>
            <a:endParaRPr lang="en-US" sz="1800" b="0" dirty="0">
              <a:latin typeface="Book Antiqua" pitchFamily="18" charset="0"/>
              <a:cs typeface="Calibri" pitchFamily="34" charset="0"/>
            </a:endParaRPr>
          </a:p>
          <a:p>
            <a:pPr lvl="0">
              <a:buFont typeface="Wingdings" pitchFamily="2" charset="2"/>
              <a:buChar char="Ø"/>
            </a:pPr>
            <a:r>
              <a:rPr lang="en-IN" sz="1800" b="0" dirty="0">
                <a:latin typeface="Book Antiqua" pitchFamily="18" charset="0"/>
                <a:cs typeface="Calibri" pitchFamily="34" charset="0"/>
              </a:rPr>
              <a:t>Data contains Null values. You need to treat them using the domain knowledge and your own understanding.</a:t>
            </a:r>
            <a:endParaRPr lang="en-US" sz="1800" b="0" dirty="0">
              <a:latin typeface="Book Antiqua" pitchFamily="18" charset="0"/>
              <a:cs typeface="Calibri" pitchFamily="34" charset="0"/>
            </a:endParaRPr>
          </a:p>
          <a:p>
            <a:pPr lvl="0">
              <a:buFont typeface="Wingdings" pitchFamily="2" charset="2"/>
              <a:buChar char="Ø"/>
            </a:pPr>
            <a:r>
              <a:rPr lang="en-IN" sz="1800" b="0" dirty="0">
                <a:latin typeface="Book Antiqua" pitchFamily="18" charset="0"/>
                <a:cs typeface="Calibri" pitchFamily="34" charset="0"/>
              </a:rPr>
              <a:t>Extensive EDA has to be performed to gain relationships of important variable and price.</a:t>
            </a:r>
            <a:endParaRPr lang="en-US" sz="1800" b="0" dirty="0">
              <a:latin typeface="Book Antiqua" pitchFamily="18" charset="0"/>
              <a:cs typeface="Calibri" pitchFamily="34" charset="0"/>
            </a:endParaRPr>
          </a:p>
          <a:p>
            <a:pPr lvl="0">
              <a:buFont typeface="Wingdings" pitchFamily="2" charset="2"/>
              <a:buChar char="Ø"/>
            </a:pPr>
            <a:r>
              <a:rPr lang="en-IN" sz="1800" b="0" dirty="0">
                <a:latin typeface="Book Antiqua" pitchFamily="18" charset="0"/>
                <a:cs typeface="Calibri" pitchFamily="34" charset="0"/>
              </a:rPr>
              <a:t>Data contains numerical as well as categorical variable. You need to handle them accordingly.</a:t>
            </a:r>
            <a:endParaRPr lang="en-US" sz="1800" b="0" dirty="0">
              <a:latin typeface="Book Antiqua" pitchFamily="18" charset="0"/>
              <a:cs typeface="Calibri" pitchFamily="34" charset="0"/>
            </a:endParaRPr>
          </a:p>
          <a:p>
            <a:pPr lvl="0">
              <a:buFont typeface="Wingdings" pitchFamily="2" charset="2"/>
              <a:buChar char="Ø"/>
            </a:pPr>
            <a:r>
              <a:rPr lang="en-IN" sz="1800" b="0" dirty="0">
                <a:latin typeface="Book Antiqua" pitchFamily="18" charset="0"/>
                <a:cs typeface="Calibri" pitchFamily="34" charset="0"/>
              </a:rPr>
              <a:t>You have to build Machine Learning models, apply regularization and determine the optimal values of Hyper Parameters. </a:t>
            </a:r>
            <a:endParaRPr lang="en-US" sz="1800" b="0" dirty="0">
              <a:latin typeface="Book Antiqua" pitchFamily="18" charset="0"/>
              <a:cs typeface="Calibri" pitchFamily="34" charset="0"/>
            </a:endParaRPr>
          </a:p>
          <a:p>
            <a:pPr lvl="0">
              <a:buFont typeface="Wingdings" pitchFamily="2" charset="2"/>
              <a:buChar char="Ø"/>
            </a:pPr>
            <a:r>
              <a:rPr lang="en-IN" sz="1800" b="0" dirty="0">
                <a:latin typeface="Book Antiqua" pitchFamily="18" charset="0"/>
                <a:cs typeface="Calibri" pitchFamily="34" charset="0"/>
              </a:rPr>
              <a:t>You need to find important features which affect the </a:t>
            </a:r>
            <a:r>
              <a:rPr lang="en-IN" sz="1800" b="0" dirty="0" smtClean="0">
                <a:latin typeface="Book Antiqua" pitchFamily="18" charset="0"/>
                <a:cs typeface="Calibri" pitchFamily="34" charset="0"/>
              </a:rPr>
              <a:t>‘</a:t>
            </a:r>
            <a:r>
              <a:rPr lang="en-IN" sz="1800" b="0" dirty="0">
                <a:latin typeface="Book Antiqua" pitchFamily="18" charset="0"/>
                <a:cs typeface="Calibri" pitchFamily="34" charset="0"/>
              </a:rPr>
              <a:t>R</a:t>
            </a:r>
            <a:r>
              <a:rPr lang="en-IN" sz="1800" b="0" dirty="0" smtClean="0">
                <a:latin typeface="Book Antiqua" pitchFamily="18" charset="0"/>
                <a:cs typeface="Calibri" pitchFamily="34" charset="0"/>
              </a:rPr>
              <a:t>ecommend Retailer’.</a:t>
            </a:r>
            <a:endParaRPr lang="en-US" sz="1800" b="0" dirty="0">
              <a:latin typeface="Book Antiqua" pitchFamily="18" charset="0"/>
              <a:cs typeface="Calibri" pitchFamily="34" charset="0"/>
            </a:endParaRPr>
          </a:p>
          <a:p>
            <a:pPr lvl="0">
              <a:buFont typeface="Wingdings" pitchFamily="2" charset="2"/>
              <a:buChar char="Ø"/>
            </a:pPr>
            <a:r>
              <a:rPr lang="en-IN" sz="1800" b="0" dirty="0">
                <a:latin typeface="Book Antiqua" pitchFamily="18" charset="0"/>
                <a:cs typeface="Calibri" pitchFamily="34" charset="0"/>
              </a:rPr>
              <a:t>You also need to build a Deep learning model to solve the problem and compare the performance of your finalized ML model with this DL model.</a:t>
            </a:r>
            <a:endParaRPr lang="en-US" sz="1800" b="0" dirty="0">
              <a:latin typeface="Book Antiqua" pitchFamily="18" charset="0"/>
              <a:cs typeface="Calibri" pitchFamily="34" charset="0"/>
            </a:endParaRPr>
          </a:p>
          <a:p>
            <a:endParaRPr lang="en-US" sz="1800" b="0" dirty="0">
              <a:latin typeface="Book Antiqua" pitchFamily="18" charset="0"/>
            </a:endParaRPr>
          </a:p>
        </p:txBody>
      </p:sp>
    </p:spTree>
    <p:extLst>
      <p:ext uri="{BB962C8B-B14F-4D97-AF65-F5344CB8AC3E}">
        <p14:creationId xmlns:p14="http://schemas.microsoft.com/office/powerpoint/2010/main" val="388711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DATASET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12636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39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33400"/>
          </a:xfrm>
        </p:spPr>
        <p:txBody>
          <a:bodyPr>
            <a:normAutofit/>
          </a:bodyPr>
          <a:lstStyle/>
          <a:p>
            <a:r>
              <a:rPr lang="en-US" dirty="0" smtClean="0"/>
              <a:t>	Columns </a:t>
            </a:r>
            <a:r>
              <a:rPr lang="en-US" dirty="0"/>
              <a:t>Of Dataset</a:t>
            </a:r>
          </a:p>
        </p:txBody>
      </p:sp>
      <p:sp>
        <p:nvSpPr>
          <p:cNvPr id="3" name="Content Placeholder 2"/>
          <p:cNvSpPr>
            <a:spLocks noGrp="1"/>
          </p:cNvSpPr>
          <p:nvPr>
            <p:ph idx="1"/>
          </p:nvPr>
        </p:nvSpPr>
        <p:spPr>
          <a:xfrm>
            <a:off x="685800" y="990600"/>
            <a:ext cx="8001000" cy="5135563"/>
          </a:xfrm>
        </p:spPr>
        <p:txBody>
          <a:bodyPr>
            <a:noAutofit/>
          </a:bodyPr>
          <a:lstStyle/>
          <a:p>
            <a:r>
              <a:rPr lang="en-US" sz="1100" b="0" dirty="0">
                <a:latin typeface="Calibri" pitchFamily="34" charset="0"/>
                <a:cs typeface="Calibri" pitchFamily="34" charset="0"/>
              </a:rPr>
              <a:t>'1Gender of respondent', '2 How old are you? ', '3 Which city do you shop online from?', '4 What is the Pin Code of where you shop online from?', '5 Since How Long You are Shopping Online ?', '6 How many times you have made an online purchase in the past 1 year?', '7 How do you access the internet while shopping on-line?', '8 Which device do you use to access the online shopping?', '9 What is the screen size of your mobile device?\t\t\t\t\t\t ', '10 What is the operating system (OS) of your device?\t\t\t\t ', '11 What browser do you run on your device to access the website?\t\t\t ', '12 Which channel did you follow to arrive at your favorite online store for the first time? ', '13 After first visit, how do you reach the online retail store?\t\t\t\t ', '14 How much time do you explore the e- retail store before making a purchase decision? ', '15 What is your preferred payment Option?\t\t\t\t\t ', '16 How frequently do you abandon (selecting an items and leaving without making payment) your shopping cart?\t\t\t\t\t\t\t ', '17 Why did you abandon the “Bag”, “Shopping Cart”?\t\t\t\t\t ', '18 The content on the website must be easy to read and understand', '19 Information on similar product to the one highlighted is important for product comparison', '20 Complete information on listed seller and product being offered is important for purchase decision.', '21 All relevant information on listed products must be stated clearly', '22 Ease of navigation in website', '23 Loading and processing speed', '24 User friendly Interface of the website', '25 Convenient Payment methods', '26 Trust that the online retail store will fulfill its part of the transaction at the stipulated time', '27 Empathy (readiness to assist with queries) towards the customers', '28 Being able to guarantee the privacy of the customer', '29 Responsiveness, availability of several communication channels (email, online rep, twitter, phone etc.)', '30 Online shopping gives monetary benefit and discounts', '31 Enjoyment is derived from shopping online', '32 Shopping online is convenient and flexible', '33 Return and replacement policy of the e-</a:t>
            </a:r>
            <a:r>
              <a:rPr lang="en-US" sz="1100" b="0" dirty="0" err="1">
                <a:latin typeface="Calibri" pitchFamily="34" charset="0"/>
                <a:cs typeface="Calibri" pitchFamily="34" charset="0"/>
              </a:rPr>
              <a:t>tailer</a:t>
            </a:r>
            <a:r>
              <a:rPr lang="en-US" sz="1100" b="0" dirty="0">
                <a:latin typeface="Calibri" pitchFamily="34" charset="0"/>
                <a:cs typeface="Calibri" pitchFamily="34" charset="0"/>
              </a:rPr>
              <a:t> is important for purchase decision', '34 Gaining access to loyalty programs is a benefit of shopping online', '35 Displaying quality Information on the website improves satisfaction of customers', '36 User derive satisfaction while shopping on a good quality website or application', '37 Net Benefit derived from shopping online can lead to users satisfaction', '38 User satisfaction cannot exist without trust', '39 Offering a wide variety of listed product in several category', '40 Provision of complete and relevant product information', '41 Monetary savings', '42 The Convenience of patronizing the online retailer', '43 Shopping on the website gives you the sense of adventure', '44 Shopping on your preferred e-</a:t>
            </a:r>
            <a:r>
              <a:rPr lang="en-US" sz="1100" b="0" dirty="0" err="1">
                <a:latin typeface="Calibri" pitchFamily="34" charset="0"/>
                <a:cs typeface="Calibri" pitchFamily="34" charset="0"/>
              </a:rPr>
              <a:t>tailer</a:t>
            </a:r>
            <a:r>
              <a:rPr lang="en-US" sz="1100" b="0" dirty="0">
                <a:latin typeface="Calibri" pitchFamily="34" charset="0"/>
                <a:cs typeface="Calibri" pitchFamily="34" charset="0"/>
              </a:rPr>
              <a:t> enhances your social status', '45 You feel gratification shopping on your favorite e-</a:t>
            </a:r>
            <a:r>
              <a:rPr lang="en-US" sz="1100" b="0" dirty="0" err="1">
                <a:latin typeface="Calibri" pitchFamily="34" charset="0"/>
                <a:cs typeface="Calibri" pitchFamily="34" charset="0"/>
              </a:rPr>
              <a:t>tailer</a:t>
            </a:r>
            <a:r>
              <a:rPr lang="en-US" sz="1100" b="0" dirty="0">
                <a:latin typeface="Calibri" pitchFamily="34" charset="0"/>
                <a:cs typeface="Calibri" pitchFamily="34" charset="0"/>
              </a:rPr>
              <a:t>', '46 Shopping on the website helps you fulfill certain roles', '47 Getting value for money spent',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 'Website is as efficient as before', 'Which of the Indian online retailer would you recommend to a friend?'</a:t>
            </a:r>
          </a:p>
        </p:txBody>
      </p:sp>
    </p:spTree>
    <p:extLst>
      <p:ext uri="{BB962C8B-B14F-4D97-AF65-F5344CB8AC3E}">
        <p14:creationId xmlns:p14="http://schemas.microsoft.com/office/powerpoint/2010/main" val="301571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r>
              <a:rPr lang="en-US" dirty="0" err="1" smtClean="0"/>
              <a:t>EXploration</a:t>
            </a:r>
            <a:endParaRPr lang="en-US" dirty="0"/>
          </a:p>
        </p:txBody>
      </p:sp>
      <p:sp>
        <p:nvSpPr>
          <p:cNvPr id="3" name="Content Placeholder 2"/>
          <p:cNvSpPr>
            <a:spLocks noGrp="1"/>
          </p:cNvSpPr>
          <p:nvPr>
            <p:ph idx="1"/>
          </p:nvPr>
        </p:nvSpPr>
        <p:spPr/>
        <p:txBody>
          <a:bodyPr>
            <a:noAutofit/>
          </a:bodyPr>
          <a:lstStyle/>
          <a:p>
            <a:r>
              <a:rPr lang="en-US" sz="2000" b="0" dirty="0">
                <a:latin typeface="Calibri" pitchFamily="34" charset="0"/>
                <a:cs typeface="Calibri" pitchFamily="34" charset="0"/>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a:t>
            </a:r>
          </a:p>
          <a:p>
            <a:endParaRPr lang="en-US" sz="2000" b="0" dirty="0">
              <a:latin typeface="Calibri" pitchFamily="34" charset="0"/>
              <a:cs typeface="Calibri" pitchFamily="34" charset="0"/>
            </a:endParaRPr>
          </a:p>
        </p:txBody>
      </p:sp>
    </p:spTree>
    <p:extLst>
      <p:ext uri="{BB962C8B-B14F-4D97-AF65-F5344CB8AC3E}">
        <p14:creationId xmlns:p14="http://schemas.microsoft.com/office/powerpoint/2010/main" val="1350191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87</TotalTime>
  <Words>1577</Words>
  <Application>Microsoft Office PowerPoint</Application>
  <PresentationFormat>On-screen Show (4:3)</PresentationFormat>
  <Paragraphs>67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Angles</vt:lpstr>
      <vt:lpstr>Customer reTENTION PROJECT</vt:lpstr>
      <vt:lpstr>PowerPoint Presentation</vt:lpstr>
      <vt:lpstr>Abstract</vt:lpstr>
      <vt:lpstr>  Need and motivation</vt:lpstr>
      <vt:lpstr>  AIM and objective</vt:lpstr>
      <vt:lpstr>  TECHNICAl requirements</vt:lpstr>
      <vt:lpstr>   DATASET</vt:lpstr>
      <vt:lpstr> Columns Of Dataset</vt:lpstr>
      <vt:lpstr>  DATA EXploration</vt:lpstr>
      <vt:lpstr>EDA includes below steps:</vt:lpstr>
      <vt:lpstr>Variable identification</vt:lpstr>
      <vt:lpstr>Univariate analysis</vt:lpstr>
      <vt:lpstr>  BI-Variate analysis</vt:lpstr>
      <vt:lpstr>PowerPoint Presentation</vt:lpstr>
      <vt:lpstr>What is the impact of Outliers on a dataset?</vt:lpstr>
      <vt:lpstr>  Data Visualization</vt:lpstr>
      <vt:lpstr>Data Transformation</vt:lpstr>
      <vt:lpstr>PowerPoint Presentation</vt:lpstr>
      <vt:lpstr>PowerPoint Presentation</vt:lpstr>
      <vt:lpstr>   MODELS USED</vt:lpstr>
      <vt:lpstr>PowerPoint Presentation</vt:lpstr>
      <vt:lpstr>   Conclusion</vt:lpstr>
      <vt:lpstr>PowerPoint Presentation</vt:lpstr>
      <vt:lpstr>   LIMITATION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DELL</dc:creator>
  <cp:lastModifiedBy>Prsi</cp:lastModifiedBy>
  <cp:revision>10</cp:revision>
  <dcterms:created xsi:type="dcterms:W3CDTF">2021-03-07T16:13:12Z</dcterms:created>
  <dcterms:modified xsi:type="dcterms:W3CDTF">2021-07-23T12:02:30Z</dcterms:modified>
</cp:coreProperties>
</file>