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1"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5"/>
  </p:normalViewPr>
  <p:slideViewPr>
    <p:cSldViewPr snapToGrid="0" snapToObjects="1">
      <p:cViewPr>
        <p:scale>
          <a:sx n="76" d="100"/>
          <a:sy n="76" d="100"/>
        </p:scale>
        <p:origin x="-480"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55E184D-E37E-DE47-8596-3F5B11FE7BB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231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1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20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9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32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0D3D2D9-03AC-6549-9918-300281503A08}"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580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D3D2D9-03AC-6549-9918-300281503A08}"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E184D-E37E-DE47-8596-3F5B11FE7BB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16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0D3D2D9-03AC-6549-9918-300281503A08}"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E184D-E37E-DE47-8596-3F5B11FE7BB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474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3D2D9-03AC-6549-9918-300281503A08}" type="datetimeFigureOut">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162872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0D3D2D9-03AC-6549-9918-300281503A08}"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861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0D3D2D9-03AC-6549-9918-300281503A08}" type="datetimeFigureOut">
              <a:rPr lang="en-US" smtClean="0"/>
              <a:t>4/30/2021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035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0D3D2D9-03AC-6549-9918-300281503A08}" type="datetimeFigureOut">
              <a:rPr lang="en-US" smtClean="0"/>
              <a:t>4/30/2021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55E184D-E37E-DE47-8596-3F5B11FE7BB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2258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martcampaign.org/storage/documents/what_happens_to_microfinance_clients_who_default_e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BD36C-B12A-6445-A2B6-C9B88DF03997}"/>
              </a:ext>
            </a:extLst>
          </p:cNvPr>
          <p:cNvSpPr>
            <a:spLocks noGrp="1"/>
          </p:cNvSpPr>
          <p:nvPr>
            <p:ph type="ctrTitle"/>
          </p:nvPr>
        </p:nvSpPr>
        <p:spPr/>
        <p:txBody>
          <a:bodyPr>
            <a:normAutofit/>
          </a:bodyPr>
          <a:lstStyle/>
          <a:p>
            <a:r>
              <a:rPr lang="en-US" sz="4000" dirty="0">
                <a:latin typeface="+mn-lt"/>
                <a:cs typeface="Calibri" panose="020F0502020204030204" pitchFamily="34" charset="0"/>
              </a:rPr>
              <a:t>Micro credit defaulter</a:t>
            </a:r>
          </a:p>
        </p:txBody>
      </p:sp>
      <p:sp>
        <p:nvSpPr>
          <p:cNvPr id="3" name="Subtitle 2">
            <a:extLst>
              <a:ext uri="{FF2B5EF4-FFF2-40B4-BE49-F238E27FC236}">
                <a16:creationId xmlns:a16="http://schemas.microsoft.com/office/drawing/2014/main" xmlns="" id="{42FADC5D-B7C9-0D47-979E-F8C9889F4D48}"/>
              </a:ext>
            </a:extLst>
          </p:cNvPr>
          <p:cNvSpPr>
            <a:spLocks noGrp="1"/>
          </p:cNvSpPr>
          <p:nvPr>
            <p:ph type="subTitle" idx="1"/>
          </p:nvPr>
        </p:nvSpPr>
        <p:spPr>
          <a:xfrm>
            <a:off x="2417780" y="3531204"/>
            <a:ext cx="8637072" cy="1660906"/>
          </a:xfrm>
        </p:spPr>
        <p:txBody>
          <a:bodyPr/>
          <a:lstStyle/>
          <a:p>
            <a:r>
              <a:rPr lang="en-US" dirty="0"/>
              <a:t>Author: </a:t>
            </a:r>
            <a:r>
              <a:rPr lang="en-US" dirty="0" smtClean="0"/>
              <a:t>Praveen </a:t>
            </a:r>
            <a:r>
              <a:rPr lang="en-US" dirty="0" err="1" smtClean="0"/>
              <a:t>kumar</a:t>
            </a:r>
            <a:r>
              <a:rPr lang="en-US" dirty="0" smtClean="0"/>
              <a:t> Singh</a:t>
            </a:r>
          </a:p>
          <a:p>
            <a:r>
              <a:rPr lang="en-US" dirty="0" smtClean="0"/>
              <a:t>Department</a:t>
            </a:r>
            <a:r>
              <a:rPr lang="en-US" dirty="0"/>
              <a:t>: Data Science </a:t>
            </a:r>
          </a:p>
          <a:p>
            <a:r>
              <a:rPr lang="en-US" dirty="0"/>
              <a:t>Date: </a:t>
            </a:r>
            <a:r>
              <a:rPr lang="en-US" dirty="0" smtClean="0"/>
              <a:t> 30 </a:t>
            </a:r>
            <a:r>
              <a:rPr lang="en-US" dirty="0" err="1" smtClean="0"/>
              <a:t>april</a:t>
            </a:r>
            <a:r>
              <a:rPr lang="en-US" dirty="0" smtClean="0"/>
              <a:t> 2021</a:t>
            </a:r>
            <a:endParaRPr lang="en-US" dirty="0"/>
          </a:p>
          <a:p>
            <a:endParaRPr lang="en-US" dirty="0"/>
          </a:p>
        </p:txBody>
      </p:sp>
      <p:pic>
        <p:nvPicPr>
          <p:cNvPr id="4" name="Picture 3">
            <a:extLst>
              <a:ext uri="{FF2B5EF4-FFF2-40B4-BE49-F238E27FC236}">
                <a16:creationId xmlns:a16="http://schemas.microsoft.com/office/drawing/2014/main" xmlns="" id="{06A9989A-D975-504A-A25F-D55F911080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62052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5C588A-655E-5E47-A258-4AD585652CC4}"/>
              </a:ext>
            </a:extLst>
          </p:cNvPr>
          <p:cNvSpPr>
            <a:spLocks noGrp="1"/>
          </p:cNvSpPr>
          <p:nvPr>
            <p:ph type="title"/>
          </p:nvPr>
        </p:nvSpPr>
        <p:spPr/>
        <p:txBody>
          <a:bodyPr/>
          <a:lstStyle/>
          <a:p>
            <a:r>
              <a:rPr lang="en-US" dirty="0"/>
              <a:t>Scope of future work</a:t>
            </a:r>
          </a:p>
        </p:txBody>
      </p:sp>
      <p:sp>
        <p:nvSpPr>
          <p:cNvPr id="3" name="Content Placeholder 2">
            <a:extLst>
              <a:ext uri="{FF2B5EF4-FFF2-40B4-BE49-F238E27FC236}">
                <a16:creationId xmlns:a16="http://schemas.microsoft.com/office/drawing/2014/main" xmlns="" id="{EB6E398A-3CEC-D944-A593-6C9DB0458D81}"/>
              </a:ext>
            </a:extLst>
          </p:cNvPr>
          <p:cNvSpPr>
            <a:spLocks noGrp="1"/>
          </p:cNvSpPr>
          <p:nvPr>
            <p:ph idx="1"/>
          </p:nvPr>
        </p:nvSpPr>
        <p:spPr/>
        <p:txBody>
          <a:bodyPr/>
          <a:lstStyle/>
          <a:p>
            <a:r>
              <a:rPr lang="en-US" dirty="0"/>
              <a:t>With the help of Random Forest model we can not only solve the prediction of the label but can also dive into inference of the features which will help us understand which feature has high impact on the target column and we can directly attenuate the defaulters.</a:t>
            </a:r>
          </a:p>
          <a:p>
            <a:r>
              <a:rPr lang="en-US" dirty="0"/>
              <a:t>In current model we can depict the feature importance of each column but we can also work on clustering those features and deriving an impact on the target column.</a:t>
            </a:r>
          </a:p>
        </p:txBody>
      </p:sp>
      <p:pic>
        <p:nvPicPr>
          <p:cNvPr id="4" name="Picture 3">
            <a:extLst>
              <a:ext uri="{FF2B5EF4-FFF2-40B4-BE49-F238E27FC236}">
                <a16:creationId xmlns:a16="http://schemas.microsoft.com/office/drawing/2014/main" xmlns="" id="{13429E9C-DAE0-AE4A-AC47-B27C8F5510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202126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8C698F8-185F-B447-91FE-4088A702C511}"/>
              </a:ext>
            </a:extLst>
          </p:cNvPr>
          <p:cNvSpPr txBox="1"/>
          <p:nvPr/>
        </p:nvSpPr>
        <p:spPr>
          <a:xfrm>
            <a:off x="1571625" y="2214563"/>
            <a:ext cx="9458325" cy="1938992"/>
          </a:xfrm>
          <a:prstGeom prst="rect">
            <a:avLst/>
          </a:prstGeom>
          <a:noFill/>
        </p:spPr>
        <p:txBody>
          <a:bodyPr wrap="square" rtlCol="0">
            <a:spAutoFit/>
          </a:bodyPr>
          <a:lstStyle/>
          <a:p>
            <a:pPr algn="ctr"/>
            <a:r>
              <a:rPr lang="en-US" sz="4000" dirty="0"/>
              <a:t>Thanks!</a:t>
            </a:r>
          </a:p>
          <a:p>
            <a:pPr algn="ctr"/>
            <a:r>
              <a:rPr lang="en-US" sz="4000" dirty="0"/>
              <a:t> </a:t>
            </a:r>
          </a:p>
          <a:p>
            <a:pPr algn="ctr"/>
            <a:r>
              <a:rPr lang="en-US" sz="4000" dirty="0"/>
              <a:t>Q&amp;A?</a:t>
            </a:r>
          </a:p>
        </p:txBody>
      </p:sp>
      <p:pic>
        <p:nvPicPr>
          <p:cNvPr id="5" name="Picture 4">
            <a:extLst>
              <a:ext uri="{FF2B5EF4-FFF2-40B4-BE49-F238E27FC236}">
                <a16:creationId xmlns:a16="http://schemas.microsoft.com/office/drawing/2014/main" xmlns="" id="{DDE41636-1605-F044-B012-B1B943E05F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413397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C566FF-3DEA-6A43-8C1A-61647AFC731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xmlns="" id="{FDD0D505-8635-1D48-BAAC-D3F248E3C026}"/>
              </a:ext>
            </a:extLst>
          </p:cNvPr>
          <p:cNvSpPr>
            <a:spLocks noGrp="1"/>
          </p:cNvSpPr>
          <p:nvPr>
            <p:ph idx="1"/>
          </p:nvPr>
        </p:nvSpPr>
        <p:spPr>
          <a:xfrm>
            <a:off x="1451579" y="2015733"/>
            <a:ext cx="9603275" cy="2083302"/>
          </a:xfrm>
        </p:spPr>
        <p:txBody>
          <a:bodyPr/>
          <a:lstStyle/>
          <a:p>
            <a:r>
              <a:rPr lang="en-US" dirty="0"/>
              <a:t>Being a telecommunication company the client requires to detect the defaulters who are taking disadvantage of a service which helps low-income families by giving a micro credit loan for providing seamless services to their customers.</a:t>
            </a:r>
          </a:p>
          <a:p>
            <a:r>
              <a:rPr lang="en-US" dirty="0"/>
              <a:t>We are expected to create a model that identifies whether a customer will be a defaulter or not with given set of parameters.</a:t>
            </a:r>
          </a:p>
        </p:txBody>
      </p:sp>
      <p:pic>
        <p:nvPicPr>
          <p:cNvPr id="4" name="Picture 3">
            <a:extLst>
              <a:ext uri="{FF2B5EF4-FFF2-40B4-BE49-F238E27FC236}">
                <a16:creationId xmlns:a16="http://schemas.microsoft.com/office/drawing/2014/main" xmlns="" id="{7AEDE213-EA9F-CD47-AA62-888FCCBB34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31753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312DEE-2AC8-304E-BFEF-B1194EA2AE4C}"/>
              </a:ext>
            </a:extLst>
          </p:cNvPr>
          <p:cNvSpPr>
            <a:spLocks noGrp="1"/>
          </p:cNvSpPr>
          <p:nvPr>
            <p:ph type="title"/>
          </p:nvPr>
        </p:nvSpPr>
        <p:spPr/>
        <p:txBody>
          <a:bodyPr/>
          <a:lstStyle/>
          <a:p>
            <a:r>
              <a:rPr lang="en-US" dirty="0"/>
              <a:t>Conceptual background</a:t>
            </a:r>
          </a:p>
        </p:txBody>
      </p:sp>
      <p:sp>
        <p:nvSpPr>
          <p:cNvPr id="3" name="Content Placeholder 2">
            <a:extLst>
              <a:ext uri="{FF2B5EF4-FFF2-40B4-BE49-F238E27FC236}">
                <a16:creationId xmlns:a16="http://schemas.microsoft.com/office/drawing/2014/main" xmlns="" id="{81A24272-8B80-D942-A264-C911F63B219C}"/>
              </a:ext>
            </a:extLst>
          </p:cNvPr>
          <p:cNvSpPr>
            <a:spLocks noGrp="1"/>
          </p:cNvSpPr>
          <p:nvPr>
            <p:ph idx="1"/>
          </p:nvPr>
        </p:nvSpPr>
        <p:spPr/>
        <p:txBody>
          <a:bodyPr>
            <a:normAutofit fontScale="77500" lnSpcReduction="20000"/>
          </a:bodyPr>
          <a:lstStyle/>
          <a:p>
            <a:r>
              <a:rPr lang="en-US" dirty="0"/>
              <a:t>To dive deep into the domain and before creating a well performing model we need to understand some features from the pool of features.</a:t>
            </a:r>
          </a:p>
          <a:p>
            <a:r>
              <a:rPr lang="en-US" dirty="0"/>
              <a:t>We need to analyze the features and their value authenticity.</a:t>
            </a:r>
          </a:p>
          <a:p>
            <a:r>
              <a:rPr lang="en-US" dirty="0"/>
              <a:t>We can also check whether the pcircle (service providing company) has any impact on the label or not</a:t>
            </a:r>
          </a:p>
          <a:p>
            <a:r>
              <a:rPr lang="en-US" dirty="0"/>
              <a:t>Also, month can be extracted from pdate feature and we can check the analytics and relation of it with label</a:t>
            </a:r>
          </a:p>
          <a:p>
            <a:r>
              <a:rPr lang="en-US" dirty="0"/>
              <a:t>Thereby, before creating a model or preprocessing the data we will take an insight on the domain by checking the feature list</a:t>
            </a:r>
          </a:p>
          <a:p>
            <a:r>
              <a:rPr lang="en-US" dirty="0"/>
              <a:t>The below link can be referred to understand what companies were doing to solve this problem before using Data Analytics and Machine Learning model:</a:t>
            </a:r>
          </a:p>
          <a:p>
            <a:pPr marL="0" indent="0">
              <a:buNone/>
            </a:pPr>
            <a:r>
              <a:rPr lang="en-IN" u="sng" dirty="0">
                <a:hlinkClick r:id="rId2"/>
              </a:rPr>
              <a:t>https://www.smartcampaign.org/storage/documents/what_happens_to_microfinance_clients_who_default_eng.pdf</a:t>
            </a:r>
            <a:endParaRPr lang="en-IN" dirty="0"/>
          </a:p>
          <a:p>
            <a:pPr marL="0" indent="0">
              <a:buNone/>
            </a:pPr>
            <a:endParaRPr lang="en-US" dirty="0"/>
          </a:p>
        </p:txBody>
      </p:sp>
      <p:pic>
        <p:nvPicPr>
          <p:cNvPr id="4" name="Picture 3">
            <a:extLst>
              <a:ext uri="{FF2B5EF4-FFF2-40B4-BE49-F238E27FC236}">
                <a16:creationId xmlns:a16="http://schemas.microsoft.com/office/drawing/2014/main" xmlns="" id="{219D2303-C832-5E40-A81F-D4A0A55D5D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62613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B267F-B85F-1845-9E5D-427FB19BAD8D}"/>
              </a:ext>
            </a:extLst>
          </p:cNvPr>
          <p:cNvSpPr>
            <a:spLocks noGrp="1"/>
          </p:cNvSpPr>
          <p:nvPr>
            <p:ph type="title"/>
          </p:nvPr>
        </p:nvSpPr>
        <p:spPr/>
        <p:txBody>
          <a:bodyPr/>
          <a:lstStyle/>
          <a:p>
            <a:r>
              <a:rPr lang="en-US" dirty="0"/>
              <a:t>Analytical modeling</a:t>
            </a:r>
          </a:p>
        </p:txBody>
      </p:sp>
      <p:sp>
        <p:nvSpPr>
          <p:cNvPr id="3" name="Content Placeholder 2">
            <a:extLst>
              <a:ext uri="{FF2B5EF4-FFF2-40B4-BE49-F238E27FC236}">
                <a16:creationId xmlns:a16="http://schemas.microsoft.com/office/drawing/2014/main" xmlns="" id="{43E15AC8-0D93-2244-A83F-AFB5AABF2A76}"/>
              </a:ext>
            </a:extLst>
          </p:cNvPr>
          <p:cNvSpPr>
            <a:spLocks noGrp="1"/>
          </p:cNvSpPr>
          <p:nvPr>
            <p:ph idx="1"/>
          </p:nvPr>
        </p:nvSpPr>
        <p:spPr/>
        <p:txBody>
          <a:bodyPr>
            <a:normAutofit/>
          </a:bodyPr>
          <a:lstStyle/>
          <a:p>
            <a:r>
              <a:rPr lang="en-US" dirty="0"/>
              <a:t>After getting an insight of the data out of the system we would have to check whether the data is statistically significant or not.</a:t>
            </a:r>
          </a:p>
          <a:p>
            <a:r>
              <a:rPr lang="en-US" dirty="0"/>
              <a:t>While checking statistics of data we found that the target column is highly imbalanced and hence our foremost step was to resample the data and balance the target column.</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8FE20A77-64D4-9C43-81E3-85D3ADE79184}"/>
              </a:ext>
            </a:extLst>
          </p:cNvPr>
          <p:cNvPicPr>
            <a:picLocks noChangeAspect="1"/>
          </p:cNvPicPr>
          <p:nvPr/>
        </p:nvPicPr>
        <p:blipFill>
          <a:blip r:embed="rId2"/>
          <a:stretch>
            <a:fillRect/>
          </a:stretch>
        </p:blipFill>
        <p:spPr>
          <a:xfrm>
            <a:off x="1766892" y="3665819"/>
            <a:ext cx="3010196" cy="1806117"/>
          </a:xfrm>
          <a:prstGeom prst="rect">
            <a:avLst/>
          </a:prstGeom>
        </p:spPr>
      </p:pic>
      <p:pic>
        <p:nvPicPr>
          <p:cNvPr id="7" name="Picture 6">
            <a:extLst>
              <a:ext uri="{FF2B5EF4-FFF2-40B4-BE49-F238E27FC236}">
                <a16:creationId xmlns:a16="http://schemas.microsoft.com/office/drawing/2014/main" xmlns="" id="{49E7DB58-5FFC-9642-B93E-15BE6A603ECB}"/>
              </a:ext>
            </a:extLst>
          </p:cNvPr>
          <p:cNvPicPr>
            <a:picLocks noChangeAspect="1"/>
          </p:cNvPicPr>
          <p:nvPr/>
        </p:nvPicPr>
        <p:blipFill>
          <a:blip r:embed="rId3"/>
          <a:stretch>
            <a:fillRect/>
          </a:stretch>
        </p:blipFill>
        <p:spPr>
          <a:xfrm>
            <a:off x="5996618" y="3690775"/>
            <a:ext cx="3010196" cy="1806117"/>
          </a:xfrm>
          <a:prstGeom prst="rect">
            <a:avLst/>
          </a:prstGeom>
        </p:spPr>
      </p:pic>
      <p:sp>
        <p:nvSpPr>
          <p:cNvPr id="8" name="TextBox 7">
            <a:extLst>
              <a:ext uri="{FF2B5EF4-FFF2-40B4-BE49-F238E27FC236}">
                <a16:creationId xmlns:a16="http://schemas.microsoft.com/office/drawing/2014/main" xmlns="" id="{8FD13738-FBE6-9D43-9DE1-197A0E8D7D7C}"/>
              </a:ext>
            </a:extLst>
          </p:cNvPr>
          <p:cNvSpPr txBox="1"/>
          <p:nvPr/>
        </p:nvSpPr>
        <p:spPr>
          <a:xfrm>
            <a:off x="1766892" y="5628323"/>
            <a:ext cx="2905121" cy="369332"/>
          </a:xfrm>
          <a:prstGeom prst="rect">
            <a:avLst/>
          </a:prstGeom>
          <a:noFill/>
        </p:spPr>
        <p:txBody>
          <a:bodyPr wrap="square" rtlCol="0">
            <a:spAutoFit/>
          </a:bodyPr>
          <a:lstStyle/>
          <a:p>
            <a:r>
              <a:rPr lang="en-US" dirty="0"/>
              <a:t>Before Sampling</a:t>
            </a:r>
          </a:p>
        </p:txBody>
      </p:sp>
      <p:sp>
        <p:nvSpPr>
          <p:cNvPr id="9" name="TextBox 8">
            <a:extLst>
              <a:ext uri="{FF2B5EF4-FFF2-40B4-BE49-F238E27FC236}">
                <a16:creationId xmlns:a16="http://schemas.microsoft.com/office/drawing/2014/main" xmlns="" id="{3CF3EB4D-4CFE-044F-B6E2-F2446BADD348}"/>
              </a:ext>
            </a:extLst>
          </p:cNvPr>
          <p:cNvSpPr txBox="1"/>
          <p:nvPr/>
        </p:nvSpPr>
        <p:spPr>
          <a:xfrm>
            <a:off x="6068485" y="5628323"/>
            <a:ext cx="2789765" cy="369332"/>
          </a:xfrm>
          <a:prstGeom prst="rect">
            <a:avLst/>
          </a:prstGeom>
          <a:noFill/>
        </p:spPr>
        <p:txBody>
          <a:bodyPr wrap="square" rtlCol="0">
            <a:spAutoFit/>
          </a:bodyPr>
          <a:lstStyle/>
          <a:p>
            <a:r>
              <a:rPr lang="en-US" dirty="0"/>
              <a:t>After Sampling</a:t>
            </a:r>
          </a:p>
        </p:txBody>
      </p:sp>
      <p:pic>
        <p:nvPicPr>
          <p:cNvPr id="10" name="Picture 9">
            <a:extLst>
              <a:ext uri="{FF2B5EF4-FFF2-40B4-BE49-F238E27FC236}">
                <a16:creationId xmlns:a16="http://schemas.microsoft.com/office/drawing/2014/main" xmlns="" id="{AE85E068-F04D-DC46-9D9A-79265B92614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2355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5B576-5549-F147-B057-8115C62DEB28}"/>
              </a:ext>
            </a:extLst>
          </p:cNvPr>
          <p:cNvSpPr>
            <a:spLocks noGrp="1"/>
          </p:cNvSpPr>
          <p:nvPr>
            <p:ph type="title"/>
          </p:nvPr>
        </p:nvSpPr>
        <p:spPr/>
        <p:txBody>
          <a:bodyPr/>
          <a:lstStyle/>
          <a:p>
            <a:r>
              <a:rPr lang="en-US" dirty="0"/>
              <a:t>Data input output relationship</a:t>
            </a:r>
          </a:p>
        </p:txBody>
      </p:sp>
      <p:sp>
        <p:nvSpPr>
          <p:cNvPr id="3" name="Content Placeholder 2">
            <a:extLst>
              <a:ext uri="{FF2B5EF4-FFF2-40B4-BE49-F238E27FC236}">
                <a16:creationId xmlns:a16="http://schemas.microsoft.com/office/drawing/2014/main" xmlns="" id="{4C479506-1465-374B-9F7C-85464C85D6D6}"/>
              </a:ext>
            </a:extLst>
          </p:cNvPr>
          <p:cNvSpPr>
            <a:spLocks noGrp="1"/>
          </p:cNvSpPr>
          <p:nvPr>
            <p:ph idx="1"/>
          </p:nvPr>
        </p:nvSpPr>
        <p:spPr/>
        <p:txBody>
          <a:bodyPr>
            <a:normAutofit/>
          </a:bodyPr>
          <a:lstStyle/>
          <a:p>
            <a:r>
              <a:rPr lang="en-US" dirty="0"/>
              <a:t>Before preprocessing the data we needed to check the correlation of feature columns with the target column.</a:t>
            </a:r>
          </a:p>
          <a:p>
            <a:r>
              <a:rPr lang="en-US" dirty="0"/>
              <a:t>Also, we need to check the multicollinearity and discard some features for training our model at low resource cost.</a:t>
            </a:r>
          </a:p>
          <a:p>
            <a:r>
              <a:rPr lang="en-US" dirty="0"/>
              <a:t>In the next slide we have can observe the images that show the correlation of features with target column and correlation heatmap.</a:t>
            </a:r>
          </a:p>
          <a:p>
            <a:endParaRPr lang="en-US" dirty="0"/>
          </a:p>
        </p:txBody>
      </p:sp>
      <p:pic>
        <p:nvPicPr>
          <p:cNvPr id="8" name="Picture 7">
            <a:extLst>
              <a:ext uri="{FF2B5EF4-FFF2-40B4-BE49-F238E27FC236}">
                <a16:creationId xmlns:a16="http://schemas.microsoft.com/office/drawing/2014/main" xmlns="" id="{847F8676-D1A3-F94B-9F59-8C8D812A39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84036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A7CB2-2C02-E04C-A983-2AF7572B1DF4}"/>
              </a:ext>
            </a:extLst>
          </p:cNvPr>
          <p:cNvSpPr>
            <a:spLocks noGrp="1"/>
          </p:cNvSpPr>
          <p:nvPr>
            <p:ph type="title"/>
          </p:nvPr>
        </p:nvSpPr>
        <p:spPr/>
        <p:txBody>
          <a:bodyPr>
            <a:normAutofit fontScale="90000"/>
          </a:bodyPr>
          <a:lstStyle/>
          <a:p>
            <a:r>
              <a:rPr lang="en-US" dirty="0"/>
              <a:t>Images showing correlation with label and correlation with heatmap from left to right</a:t>
            </a:r>
          </a:p>
        </p:txBody>
      </p:sp>
      <p:pic>
        <p:nvPicPr>
          <p:cNvPr id="4" name="Content Placeholder 3">
            <a:extLst>
              <a:ext uri="{FF2B5EF4-FFF2-40B4-BE49-F238E27FC236}">
                <a16:creationId xmlns:a16="http://schemas.microsoft.com/office/drawing/2014/main" xmlns="" id="{7F14A59D-C929-9643-B26A-2489EA8B9BF5}"/>
              </a:ext>
            </a:extLst>
          </p:cNvPr>
          <p:cNvPicPr>
            <a:picLocks noGrp="1" noChangeAspect="1"/>
          </p:cNvPicPr>
          <p:nvPr>
            <p:ph idx="1"/>
          </p:nvPr>
        </p:nvPicPr>
        <p:blipFill>
          <a:blip r:embed="rId2"/>
          <a:stretch>
            <a:fillRect/>
          </a:stretch>
        </p:blipFill>
        <p:spPr>
          <a:xfrm>
            <a:off x="6041068" y="2020887"/>
            <a:ext cx="5074764" cy="3423679"/>
          </a:xfrm>
          <a:prstGeom prst="rect">
            <a:avLst/>
          </a:prstGeom>
        </p:spPr>
      </p:pic>
      <p:pic>
        <p:nvPicPr>
          <p:cNvPr id="5" name="Picture 4">
            <a:extLst>
              <a:ext uri="{FF2B5EF4-FFF2-40B4-BE49-F238E27FC236}">
                <a16:creationId xmlns:a16="http://schemas.microsoft.com/office/drawing/2014/main" xmlns="" id="{9AD606EE-8A8A-AF40-B80F-63BBE592B101}"/>
              </a:ext>
            </a:extLst>
          </p:cNvPr>
          <p:cNvPicPr>
            <a:picLocks noChangeAspect="1"/>
          </p:cNvPicPr>
          <p:nvPr/>
        </p:nvPicPr>
        <p:blipFill>
          <a:blip r:embed="rId3"/>
          <a:stretch>
            <a:fillRect/>
          </a:stretch>
        </p:blipFill>
        <p:spPr>
          <a:xfrm>
            <a:off x="1368530" y="2020887"/>
            <a:ext cx="4660805" cy="3423679"/>
          </a:xfrm>
          <a:prstGeom prst="rect">
            <a:avLst/>
          </a:prstGeom>
        </p:spPr>
      </p:pic>
      <p:sp>
        <p:nvSpPr>
          <p:cNvPr id="6" name="TextBox 5">
            <a:extLst>
              <a:ext uri="{FF2B5EF4-FFF2-40B4-BE49-F238E27FC236}">
                <a16:creationId xmlns:a16="http://schemas.microsoft.com/office/drawing/2014/main" xmlns="" id="{BEFBACC5-A289-9E44-A7FA-1ED55645B9D3}"/>
              </a:ext>
            </a:extLst>
          </p:cNvPr>
          <p:cNvSpPr txBox="1"/>
          <p:nvPr/>
        </p:nvSpPr>
        <p:spPr>
          <a:xfrm>
            <a:off x="1451579" y="5444566"/>
            <a:ext cx="4149121" cy="369332"/>
          </a:xfrm>
          <a:prstGeom prst="rect">
            <a:avLst/>
          </a:prstGeom>
          <a:noFill/>
        </p:spPr>
        <p:txBody>
          <a:bodyPr wrap="square" rtlCol="0">
            <a:spAutoFit/>
          </a:bodyPr>
          <a:lstStyle/>
          <a:p>
            <a:r>
              <a:rPr lang="en-US" dirty="0"/>
              <a:t>Correlation with Label</a:t>
            </a:r>
          </a:p>
        </p:txBody>
      </p:sp>
      <p:sp>
        <p:nvSpPr>
          <p:cNvPr id="7" name="TextBox 6">
            <a:extLst>
              <a:ext uri="{FF2B5EF4-FFF2-40B4-BE49-F238E27FC236}">
                <a16:creationId xmlns:a16="http://schemas.microsoft.com/office/drawing/2014/main" xmlns="" id="{1A3361F2-BEB5-5343-A362-3C046C231BEA}"/>
              </a:ext>
            </a:extLst>
          </p:cNvPr>
          <p:cNvSpPr txBox="1"/>
          <p:nvPr/>
        </p:nvSpPr>
        <p:spPr>
          <a:xfrm>
            <a:off x="6096000" y="5440243"/>
            <a:ext cx="4727470" cy="369332"/>
          </a:xfrm>
          <a:prstGeom prst="rect">
            <a:avLst/>
          </a:prstGeom>
          <a:noFill/>
        </p:spPr>
        <p:txBody>
          <a:bodyPr wrap="square" rtlCol="0">
            <a:spAutoFit/>
          </a:bodyPr>
          <a:lstStyle/>
          <a:p>
            <a:r>
              <a:rPr lang="en-US" dirty="0"/>
              <a:t>Correlation Heatmap</a:t>
            </a:r>
          </a:p>
        </p:txBody>
      </p:sp>
      <p:pic>
        <p:nvPicPr>
          <p:cNvPr id="8" name="Picture 7">
            <a:extLst>
              <a:ext uri="{FF2B5EF4-FFF2-40B4-BE49-F238E27FC236}">
                <a16:creationId xmlns:a16="http://schemas.microsoft.com/office/drawing/2014/main" xmlns="" id="{4F8778FD-C12F-564A-BCAE-DCC673E302F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8185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926BA-3114-ED47-9576-7EEE9653B81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xmlns="" id="{D039DE26-DC3B-914D-99C4-ADE7C2FD68EA}"/>
              </a:ext>
            </a:extLst>
          </p:cNvPr>
          <p:cNvSpPr>
            <a:spLocks noGrp="1"/>
          </p:cNvSpPr>
          <p:nvPr>
            <p:ph idx="1"/>
          </p:nvPr>
        </p:nvSpPr>
        <p:spPr/>
        <p:txBody>
          <a:bodyPr>
            <a:normAutofit fontScale="85000" lnSpcReduction="10000"/>
          </a:bodyPr>
          <a:lstStyle/>
          <a:p>
            <a:r>
              <a:rPr lang="en-US" dirty="0"/>
              <a:t>After balancing the dataset and getting an insight on the correlation between in the data we checked the anomalies in the data found that if we compute the data statistically and discard the anomalies then it will a major loss of 10-12% of data which can affect the data collection cost.</a:t>
            </a:r>
          </a:p>
          <a:p>
            <a:r>
              <a:rPr lang="en-US" dirty="0"/>
              <a:t>Also, the anomalies were observed by diving into the domain and we were convinced for keeping the data without removing anomalies as there might be difference in one person spending average data in 30 days to other person spending average data in 30 days.</a:t>
            </a:r>
          </a:p>
          <a:p>
            <a:r>
              <a:rPr lang="en-US" dirty="0"/>
              <a:t>Hence, our next step was to make the data as normalized as possible by removing the skewness.</a:t>
            </a:r>
          </a:p>
          <a:p>
            <a:r>
              <a:rPr lang="en-US" dirty="0"/>
              <a:t>Thereafter we scaled the data make all the columns of equal scale which will help the machine to learn the data without any bias upon absolute values.</a:t>
            </a:r>
          </a:p>
        </p:txBody>
      </p:sp>
      <p:pic>
        <p:nvPicPr>
          <p:cNvPr id="4" name="Picture 3">
            <a:extLst>
              <a:ext uri="{FF2B5EF4-FFF2-40B4-BE49-F238E27FC236}">
                <a16:creationId xmlns:a16="http://schemas.microsoft.com/office/drawing/2014/main" xmlns="" id="{09B0AAD9-6188-3240-BD02-954F3B3B53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12563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DBF47-CED1-FD4A-8CED-F73A2D7861A1}"/>
              </a:ext>
            </a:extLst>
          </p:cNvPr>
          <p:cNvSpPr>
            <a:spLocks noGrp="1"/>
          </p:cNvSpPr>
          <p:nvPr>
            <p:ph type="title"/>
          </p:nvPr>
        </p:nvSpPr>
        <p:spPr/>
        <p:txBody>
          <a:bodyPr/>
          <a:lstStyle/>
          <a:p>
            <a:r>
              <a:rPr lang="en-US" dirty="0"/>
              <a:t>Model development and evaluation</a:t>
            </a:r>
          </a:p>
        </p:txBody>
      </p:sp>
      <p:sp>
        <p:nvSpPr>
          <p:cNvPr id="3" name="Content Placeholder 2">
            <a:extLst>
              <a:ext uri="{FF2B5EF4-FFF2-40B4-BE49-F238E27FC236}">
                <a16:creationId xmlns:a16="http://schemas.microsoft.com/office/drawing/2014/main" xmlns="" id="{0944BA44-E815-AA4F-BFCB-91E0255C886D}"/>
              </a:ext>
            </a:extLst>
          </p:cNvPr>
          <p:cNvSpPr>
            <a:spLocks noGrp="1"/>
          </p:cNvSpPr>
          <p:nvPr>
            <p:ph idx="1"/>
          </p:nvPr>
        </p:nvSpPr>
        <p:spPr>
          <a:xfrm>
            <a:off x="1451579" y="2015733"/>
            <a:ext cx="9921271" cy="3885006"/>
          </a:xfrm>
        </p:spPr>
        <p:txBody>
          <a:bodyPr>
            <a:normAutofit/>
          </a:bodyPr>
          <a:lstStyle/>
          <a:p>
            <a:r>
              <a:rPr lang="en-US" dirty="0"/>
              <a:t>We computed different models on this data and created a bar plot which can be referred in next slide to compare the evaluation side-by-side. </a:t>
            </a:r>
          </a:p>
          <a:p>
            <a:r>
              <a:rPr lang="en-US" dirty="0"/>
              <a:t>As expected Random Forest outperformed other models as it has capability of managing anomalies if any.</a:t>
            </a:r>
          </a:p>
          <a:p>
            <a:r>
              <a:rPr lang="en-US" dirty="0"/>
              <a:t>The next slide will also show a plot of Receiver Output Characteristic graph.</a:t>
            </a:r>
          </a:p>
          <a:p>
            <a:endParaRPr lang="en-US" dirty="0"/>
          </a:p>
          <a:p>
            <a:endParaRPr lang="en-US" dirty="0"/>
          </a:p>
        </p:txBody>
      </p:sp>
      <p:pic>
        <p:nvPicPr>
          <p:cNvPr id="6" name="Picture 5">
            <a:extLst>
              <a:ext uri="{FF2B5EF4-FFF2-40B4-BE49-F238E27FC236}">
                <a16:creationId xmlns:a16="http://schemas.microsoft.com/office/drawing/2014/main" xmlns="" id="{DF62D6B0-AA3C-9545-91C3-2A52E4063E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54061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A0E64-7CB3-3F4D-A709-5C7E570B0A73}"/>
              </a:ext>
            </a:extLst>
          </p:cNvPr>
          <p:cNvSpPr>
            <a:spLocks noGrp="1"/>
          </p:cNvSpPr>
          <p:nvPr>
            <p:ph type="title"/>
          </p:nvPr>
        </p:nvSpPr>
        <p:spPr/>
        <p:txBody>
          <a:bodyPr/>
          <a:lstStyle/>
          <a:p>
            <a:r>
              <a:rPr lang="en-US" dirty="0"/>
              <a:t>Images of Model performance and ROC Curve from left to right</a:t>
            </a:r>
          </a:p>
        </p:txBody>
      </p:sp>
      <p:pic>
        <p:nvPicPr>
          <p:cNvPr id="4" name="Content Placeholder 3">
            <a:extLst>
              <a:ext uri="{FF2B5EF4-FFF2-40B4-BE49-F238E27FC236}">
                <a16:creationId xmlns:a16="http://schemas.microsoft.com/office/drawing/2014/main" xmlns="" id="{654403CE-7529-C045-A7F8-38F01F607DE8}"/>
              </a:ext>
            </a:extLst>
          </p:cNvPr>
          <p:cNvPicPr>
            <a:picLocks noGrp="1" noChangeAspect="1"/>
          </p:cNvPicPr>
          <p:nvPr>
            <p:ph idx="1"/>
          </p:nvPr>
        </p:nvPicPr>
        <p:blipFill>
          <a:blip r:embed="rId2"/>
          <a:stretch>
            <a:fillRect/>
          </a:stretch>
        </p:blipFill>
        <p:spPr>
          <a:xfrm>
            <a:off x="1273013" y="2016124"/>
            <a:ext cx="4980203" cy="2988122"/>
          </a:xfrm>
          <a:prstGeom prst="rect">
            <a:avLst/>
          </a:prstGeom>
        </p:spPr>
      </p:pic>
      <p:pic>
        <p:nvPicPr>
          <p:cNvPr id="6" name="Picture 5">
            <a:extLst>
              <a:ext uri="{FF2B5EF4-FFF2-40B4-BE49-F238E27FC236}">
                <a16:creationId xmlns:a16="http://schemas.microsoft.com/office/drawing/2014/main" xmlns="" id="{F3F3DCF3-1C9A-C64B-B4A0-499ED7BAD31E}"/>
              </a:ext>
            </a:extLst>
          </p:cNvPr>
          <p:cNvPicPr>
            <a:picLocks noChangeAspect="1"/>
          </p:cNvPicPr>
          <p:nvPr/>
        </p:nvPicPr>
        <p:blipFill>
          <a:blip r:embed="rId3"/>
          <a:stretch>
            <a:fillRect/>
          </a:stretch>
        </p:blipFill>
        <p:spPr>
          <a:xfrm>
            <a:off x="6253216" y="2016124"/>
            <a:ext cx="4980205" cy="2988123"/>
          </a:xfrm>
          <a:prstGeom prst="rect">
            <a:avLst/>
          </a:prstGeom>
        </p:spPr>
      </p:pic>
      <p:sp>
        <p:nvSpPr>
          <p:cNvPr id="7" name="TextBox 6">
            <a:extLst>
              <a:ext uri="{FF2B5EF4-FFF2-40B4-BE49-F238E27FC236}">
                <a16:creationId xmlns:a16="http://schemas.microsoft.com/office/drawing/2014/main" xmlns="" id="{69A80168-8288-A043-B9D2-2C63C4D83C39}"/>
              </a:ext>
            </a:extLst>
          </p:cNvPr>
          <p:cNvSpPr txBox="1"/>
          <p:nvPr/>
        </p:nvSpPr>
        <p:spPr>
          <a:xfrm>
            <a:off x="1814513" y="5067881"/>
            <a:ext cx="4014787" cy="406265"/>
          </a:xfrm>
          <a:prstGeom prst="rect">
            <a:avLst/>
          </a:prstGeom>
          <a:noFill/>
        </p:spPr>
        <p:txBody>
          <a:bodyPr wrap="square" rtlCol="0">
            <a:spAutoFit/>
          </a:bodyPr>
          <a:lstStyle/>
          <a:p>
            <a:r>
              <a:rPr lang="en-US" dirty="0"/>
              <a:t>Model Performance</a:t>
            </a:r>
          </a:p>
        </p:txBody>
      </p:sp>
      <p:sp>
        <p:nvSpPr>
          <p:cNvPr id="8" name="TextBox 7">
            <a:extLst>
              <a:ext uri="{FF2B5EF4-FFF2-40B4-BE49-F238E27FC236}">
                <a16:creationId xmlns:a16="http://schemas.microsoft.com/office/drawing/2014/main" xmlns="" id="{6BE4C1B7-CCAA-8749-8E0D-7C9FCB5D20D3}"/>
              </a:ext>
            </a:extLst>
          </p:cNvPr>
          <p:cNvSpPr txBox="1"/>
          <p:nvPr/>
        </p:nvSpPr>
        <p:spPr>
          <a:xfrm>
            <a:off x="6843713" y="5072059"/>
            <a:ext cx="3986212" cy="369332"/>
          </a:xfrm>
          <a:prstGeom prst="rect">
            <a:avLst/>
          </a:prstGeom>
          <a:noFill/>
        </p:spPr>
        <p:txBody>
          <a:bodyPr wrap="square" rtlCol="0">
            <a:spAutoFit/>
          </a:bodyPr>
          <a:lstStyle/>
          <a:p>
            <a:r>
              <a:rPr lang="en-US" dirty="0"/>
              <a:t>ROC Curve for Random Forest</a:t>
            </a:r>
          </a:p>
        </p:txBody>
      </p:sp>
      <p:pic>
        <p:nvPicPr>
          <p:cNvPr id="9" name="Picture 8">
            <a:extLst>
              <a:ext uri="{FF2B5EF4-FFF2-40B4-BE49-F238E27FC236}">
                <a16:creationId xmlns:a16="http://schemas.microsoft.com/office/drawing/2014/main" xmlns="" id="{B9F3674D-EDBE-7C4E-BF19-3D5CF7E632C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4767633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{0E21C263-BC49-E242-A4D7-014C7C679C24}tf10001119</Template>
  <TotalTime>71</TotalTime>
  <Words>667</Words>
  <Application>Microsoft Office PowerPoint</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Micro credit defaulter</vt:lpstr>
      <vt:lpstr>Business Problem</vt:lpstr>
      <vt:lpstr>Conceptual background</vt:lpstr>
      <vt:lpstr>Analytical modeling</vt:lpstr>
      <vt:lpstr>Data input output relationship</vt:lpstr>
      <vt:lpstr>Images showing correlation with label and correlation with heatmap from left to right</vt:lpstr>
      <vt:lpstr>Data preprocessing</vt:lpstr>
      <vt:lpstr>Model development and evaluation</vt:lpstr>
      <vt:lpstr>Images of Model performance and ROC Curve from left to right</vt:lpstr>
      <vt:lpstr>Scope of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Prinjal Dave</dc:creator>
  <cp:lastModifiedBy>Prsi</cp:lastModifiedBy>
  <cp:revision>7</cp:revision>
  <dcterms:created xsi:type="dcterms:W3CDTF">2020-12-03T06:45:23Z</dcterms:created>
  <dcterms:modified xsi:type="dcterms:W3CDTF">2021-04-30T16:37:35Z</dcterms:modified>
</cp:coreProperties>
</file>