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72"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9088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4593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902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88035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30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9666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5306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16221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4374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8479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5F161C-67F5-407B-BFD4-9621ED2B3CFB}"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69149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5F161C-67F5-407B-BFD4-9621ED2B3CFB}" type="datetimeFigureOut">
              <a:rPr lang="en-IN" smtClean="0"/>
              <a:t>01-12-2021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427959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F161C-67F5-407B-BFD4-9621ED2B3CFB}"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1579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F161C-67F5-407B-BFD4-9621ED2B3CFB}" type="datetimeFigureOut">
              <a:rPr lang="en-IN" smtClean="0"/>
              <a:t>01-12-2021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1660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423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5064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5F161C-67F5-407B-BFD4-9621ED2B3CFB}" type="datetimeFigureOut">
              <a:rPr lang="en-IN" smtClean="0"/>
              <a:t>01-12-2021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C6A8B7-644D-4687-9707-89BCD33CE19B}" type="slidenum">
              <a:rPr lang="en-IN" smtClean="0"/>
              <a:t>‹#›</a:t>
            </a:fld>
            <a:endParaRPr lang="en-IN"/>
          </a:p>
        </p:txBody>
      </p:sp>
    </p:spTree>
    <p:extLst>
      <p:ext uri="{BB962C8B-B14F-4D97-AF65-F5344CB8AC3E}">
        <p14:creationId xmlns:p14="http://schemas.microsoft.com/office/powerpoint/2010/main" val="180272580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45/3369114.3369149" TargetMode="External"/><Relationship Id="rId2" Type="http://schemas.openxmlformats.org/officeDocument/2006/relationships/hyperlink" Target="https://doi.org/10.1145/3395046" TargetMode="External"/><Relationship Id="rId1" Type="http://schemas.openxmlformats.org/officeDocument/2006/relationships/slideLayout" Target="../slideLayouts/slideLayout2.xml"/><Relationship Id="rId5" Type="http://schemas.openxmlformats.org/officeDocument/2006/relationships/hyperlink" Target="https://doi.org/10.1145/3217804.3217917" TargetMode="External"/><Relationship Id="rId4" Type="http://schemas.openxmlformats.org/officeDocument/2006/relationships/hyperlink" Target="https://doi.org/10.1145/3479645.34796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C865-5865-48C0-A372-2CA607225A25}"/>
              </a:ext>
            </a:extLst>
          </p:cNvPr>
          <p:cNvSpPr>
            <a:spLocks noGrp="1"/>
          </p:cNvSpPr>
          <p:nvPr>
            <p:ph type="ctrTitle"/>
          </p:nvPr>
        </p:nvSpPr>
        <p:spPr/>
        <p:txBody>
          <a:bodyPr/>
          <a:lstStyle/>
          <a:p>
            <a:pPr algn="just"/>
            <a:r>
              <a:rPr lang="en-IN" dirty="0"/>
              <a:t>Comparative Analysis of Various Algorithms for Fake News Detection</a:t>
            </a:r>
          </a:p>
        </p:txBody>
      </p:sp>
      <p:sp>
        <p:nvSpPr>
          <p:cNvPr id="3" name="Subtitle 2">
            <a:extLst>
              <a:ext uri="{FF2B5EF4-FFF2-40B4-BE49-F238E27FC236}">
                <a16:creationId xmlns:a16="http://schemas.microsoft.com/office/drawing/2014/main" id="{97A67ADD-AF29-48D4-BAD0-0665057AA410}"/>
              </a:ext>
            </a:extLst>
          </p:cNvPr>
          <p:cNvSpPr>
            <a:spLocks noGrp="1"/>
          </p:cNvSpPr>
          <p:nvPr>
            <p:ph type="subTitle" idx="1"/>
          </p:nvPr>
        </p:nvSpPr>
        <p:spPr>
          <a:xfrm>
            <a:off x="1507067" y="4467928"/>
            <a:ext cx="7766936" cy="1096899"/>
          </a:xfrm>
        </p:spPr>
        <p:txBody>
          <a:bodyPr>
            <a:normAutofit fontScale="85000" lnSpcReduction="10000"/>
          </a:bodyPr>
          <a:lstStyle/>
          <a:p>
            <a:pPr algn="l"/>
            <a:r>
              <a:rPr lang="en-IN" sz="3600" dirty="0"/>
              <a:t>By </a:t>
            </a:r>
            <a:r>
              <a:rPr lang="en-IN" sz="3600" b="1" dirty="0"/>
              <a:t>Prithwiraj Samanta</a:t>
            </a:r>
          </a:p>
          <a:p>
            <a:pPr algn="l"/>
            <a:r>
              <a:rPr lang="en-IN" sz="3600" dirty="0"/>
              <a:t>Under the guidance of </a:t>
            </a:r>
            <a:r>
              <a:rPr lang="en-IN" sz="3600" b="1" dirty="0"/>
              <a:t>Dr. Rashmi Panda</a:t>
            </a:r>
          </a:p>
        </p:txBody>
      </p:sp>
    </p:spTree>
    <p:extLst>
      <p:ext uri="{BB962C8B-B14F-4D97-AF65-F5344CB8AC3E}">
        <p14:creationId xmlns:p14="http://schemas.microsoft.com/office/powerpoint/2010/main" val="351796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References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114300" indent="0" algn="just">
              <a:spcBef>
                <a:spcPts val="1170"/>
              </a:spcBef>
              <a:buNone/>
              <a:tabLst>
                <a:tab pos="842645" algn="l"/>
                <a:tab pos="843280" algn="l"/>
              </a:tabLst>
            </a:pPr>
            <a:endParaRPr lang="en-IN" sz="2000" dirty="0">
              <a:solidFill>
                <a:schemeClr val="tx1">
                  <a:lumMod val="50000"/>
                  <a:lumOff val="50000"/>
                </a:schemeClr>
              </a:solidFill>
            </a:endParaRPr>
          </a:p>
          <a:p>
            <a:pPr algn="just"/>
            <a:r>
              <a:rPr lang="en-IN" sz="1400" dirty="0">
                <a:solidFill>
                  <a:schemeClr val="tx1">
                    <a:lumMod val="50000"/>
                    <a:lumOff val="50000"/>
                  </a:schemeClr>
                </a:solidFill>
              </a:rPr>
              <a:t>Xinyi Zhou and Reza Zafarani. 2020. A Survey of Fake News: Fundamental Theories,    Detection Methods, and Opportunities. ACM Comput. Surv. 53, 5, Article 109 (September 2020). </a:t>
            </a:r>
            <a:r>
              <a:rPr lang="en-IN" sz="1400"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https://doi.org/10.1145/3395046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Ayat Abedalla, Aisha AI-Sadi, and Malak Abdullah. 2019. A Closer Look at Fake News Detection: A Deep Learning Perspective. ICAAI Proceedings of the 2019 3rd International Conference in Artificial Intelligence (October 2019). </a:t>
            </a:r>
            <a:r>
              <a:rPr lang="en-IN" sz="14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https://doi.org/10.1145/3369114.3369149</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Jibran Fawaid, Asiyah Awalina, and Rifky Yunus Krishnabayu . 2021. Indonesia’s Fake News Detection using Transformer Network. SIET. 6th International Conference on Sustainable Information Engineering and Technology (September 2021) </a:t>
            </a:r>
            <a:r>
              <a:rPr lang="en-IN" sz="1400" dirty="0">
                <a:solidFill>
                  <a:schemeClr val="tx1">
                    <a:lumMod val="50000"/>
                    <a:lumOff val="50000"/>
                  </a:schemeClr>
                </a:solidFill>
                <a:hlinkClick r:id="rId4">
                  <a:extLst>
                    <a:ext uri="{A12FA001-AC4F-418D-AE19-62706E023703}">
                      <ahyp:hlinkClr xmlns:ahyp="http://schemas.microsoft.com/office/drawing/2018/hyperlinkcolor" val="tx"/>
                    </a:ext>
                  </a:extLst>
                </a:hlinkClick>
              </a:rPr>
              <a:t>https://doi.org/10.1145/3479645.3479666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Oluwaseun Ajao, Deepayan Bhowmik, and Shahrzad Zargari. 2018. Fake News Identification on Twitter with Hybrid CNN and RNN Models. SMSociety. 9th International Conference on Social Media and Society. (July 2018). https:// </a:t>
            </a:r>
            <a:r>
              <a:rPr lang="en-IN" sz="1400" dirty="0">
                <a:solidFill>
                  <a:schemeClr val="tx1">
                    <a:lumMod val="50000"/>
                    <a:lumOff val="50000"/>
                  </a:schemeClr>
                </a:solidFill>
                <a:hlinkClick r:id="rId5">
                  <a:extLst>
                    <a:ext uri="{A12FA001-AC4F-418D-AE19-62706E023703}">
                      <ahyp:hlinkClr xmlns:ahyp="http://schemas.microsoft.com/office/drawing/2018/hyperlinkcolor" val="tx"/>
                    </a:ext>
                  </a:extLst>
                </a:hlinkClick>
              </a:rPr>
              <a:t>doi.org/10.1145/3217804.3217917</a:t>
            </a:r>
            <a:endParaRPr lang="en-IN" sz="1400" dirty="0">
              <a:solidFill>
                <a:schemeClr val="tx1">
                  <a:lumMod val="50000"/>
                  <a:lumOff val="50000"/>
                </a:schemeClr>
              </a:solidFill>
            </a:endParaRPr>
          </a:p>
        </p:txBody>
      </p:sp>
    </p:spTree>
    <p:extLst>
      <p:ext uri="{BB962C8B-B14F-4D97-AF65-F5344CB8AC3E}">
        <p14:creationId xmlns:p14="http://schemas.microsoft.com/office/powerpoint/2010/main" val="32420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70000" lnSpcReduction="20000"/>
          </a:bodyPr>
          <a:lstStyle/>
          <a:p>
            <a:r>
              <a:rPr lang="en-IN" sz="3100" dirty="0">
                <a:solidFill>
                  <a:schemeClr val="tx1">
                    <a:lumMod val="50000"/>
                    <a:lumOff val="50000"/>
                  </a:schemeClr>
                </a:solidFill>
              </a:rPr>
              <a:t>Automated classification of a text article as misinformation or disinformation is a challenging task. Even an expert in a particular domain has to explore multiple aspects before giving a verdict on the truthfulness of an article.</a:t>
            </a:r>
          </a:p>
          <a:p>
            <a:r>
              <a:rPr lang="en-IN" sz="3100" dirty="0">
                <a:solidFill>
                  <a:schemeClr val="tx1">
                    <a:lumMod val="50000"/>
                    <a:lumOff val="50000"/>
                  </a:schemeClr>
                </a:solidFill>
              </a:rPr>
              <a:t>In this work, we have created an analysis report of various algorithms (particularly LSTM + CNN + Attention + Transformer Models)  for automated classification of news articles.</a:t>
            </a:r>
          </a:p>
          <a:p>
            <a:r>
              <a:rPr lang="en-IN" sz="3100" dirty="0">
                <a:solidFill>
                  <a:schemeClr val="tx1">
                    <a:lumMod val="50000"/>
                    <a:lumOff val="50000"/>
                  </a:schemeClr>
                </a:solidFill>
              </a:rPr>
              <a:t>Our study explores different textual properties that can be used to distinguish fake contents from real. By using those properties, we train a combination of different machine learning algorithms using various methods and evaluate their performance on real world datasets. </a:t>
            </a:r>
          </a:p>
          <a:p>
            <a:endParaRPr lang="en-IN" sz="3100" dirty="0">
              <a:solidFill>
                <a:schemeClr val="tx1">
                  <a:lumMod val="50000"/>
                  <a:lumOff val="50000"/>
                </a:schemeClr>
              </a:solidFill>
            </a:endParaRPr>
          </a:p>
        </p:txBody>
      </p:sp>
    </p:spTree>
    <p:extLst>
      <p:ext uri="{BB962C8B-B14F-4D97-AF65-F5344CB8AC3E}">
        <p14:creationId xmlns:p14="http://schemas.microsoft.com/office/powerpoint/2010/main" val="80603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00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RNN using LSTM units partially solve the vanishing gradient </a:t>
            </a:r>
            <a:r>
              <a:rPr lang="en-IN" sz="3000" dirty="0">
                <a:solidFill>
                  <a:schemeClr val="tx1">
                    <a:lumMod val="50000"/>
                    <a:lumOff val="50000"/>
                  </a:schemeClr>
                </a:solidFill>
              </a:rPr>
              <a:t>problem, because LSTM units allow gradients to also flow </a:t>
            </a:r>
            <a:r>
              <a:rPr lang="en-IN" sz="3000" dirty="0" err="1">
                <a:solidFill>
                  <a:schemeClr val="tx1">
                    <a:lumMod val="50000"/>
                    <a:lumOff val="50000"/>
                  </a:schemeClr>
                </a:solidFill>
              </a:rPr>
              <a:t>unchanged.</a:t>
            </a:r>
            <a:r>
              <a:rPr lang="en-IN" sz="1800" dirty="0" err="1">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a:t>
            </a:r>
            <a:r>
              <a:rPr lang="en-IN" sz="3100" dirty="0" err="1">
                <a:solidFill>
                  <a:schemeClr val="tx1">
                    <a:lumMod val="50000"/>
                    <a:lumOff val="50000"/>
                  </a:schemeClr>
                </a:solidFill>
              </a:rPr>
              <a:t>LSTM</a:t>
            </a:r>
            <a:r>
              <a:rPr lang="en-IN" sz="3100" dirty="0">
                <a:solidFill>
                  <a:schemeClr val="tx1">
                    <a:lumMod val="50000"/>
                    <a:lumOff val="50000"/>
                  </a:schemeClr>
                </a:solidFill>
              </a:rPr>
              <a:t> networks can still suffer from the exploding gradient problem. A common LSTM unit is composed of a cell, an input gate, an output gate and a forget  gate. The cell remembers values over arbitrary time intervals and the three gates regulate the flow of information into and out of the cell.</a:t>
            </a:r>
          </a:p>
          <a:p>
            <a:pPr marL="457200" algn="just">
              <a:spcBef>
                <a:spcPts val="1170"/>
              </a:spcBef>
              <a:tabLst>
                <a:tab pos="842645" algn="l"/>
                <a:tab pos="843280" algn="l"/>
              </a:tabLst>
            </a:pPr>
            <a:r>
              <a:rPr lang="en-IN" sz="3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makes them prone to overfitting data.</a:t>
            </a:r>
          </a:p>
          <a:p>
            <a:pPr marL="457200">
              <a:spcBef>
                <a:spcPts val="1170"/>
              </a:spcBef>
              <a:tabLst>
                <a:tab pos="842645" algn="l"/>
                <a:tab pos="843280" algn="l"/>
              </a:tabLst>
            </a:pPr>
            <a:r>
              <a:rPr lang="en-IN" sz="3000" dirty="0">
                <a:solidFill>
                  <a:schemeClr val="tx1">
                    <a:lumMod val="50000"/>
                    <a:lumOff val="50000"/>
                  </a:schemeClr>
                </a:solidFill>
              </a:rPr>
              <a:t>Convolutional Neural Network (CNN) layers for feature extraction on input data combined with LSTMs to support sequence prediction. CNN LSTMs were developed for visual time series prediction problems and the application of generating textual descriptions from sequences of images or sequence of text document. </a:t>
            </a:r>
          </a:p>
          <a:p>
            <a:pPr marL="457200">
              <a:spcBef>
                <a:spcPts val="1170"/>
              </a:spcBef>
              <a:tabLst>
                <a:tab pos="842645" algn="l"/>
                <a:tab pos="843280" algn="l"/>
              </a:tabLst>
            </a:pPr>
            <a:r>
              <a:rPr lang="en-IN" sz="3100" dirty="0">
                <a:solidFill>
                  <a:schemeClr val="tx1">
                    <a:lumMod val="50000"/>
                    <a:lumOff val="50000"/>
                  </a:schemeClr>
                </a:solidFill>
              </a:rPr>
              <a:t>Attention is a mechanism combined in the RNN allowing it to focus on certain parts of the input sequence when predicting a certain part of the output sequence, enabling easier learning and of higher quality. Combination of attention mechanisms enabled improved performance in many tasks making it an integral part of modern RNN networks.</a:t>
            </a:r>
          </a:p>
          <a:p>
            <a:pPr marL="457200">
              <a:spcBef>
                <a:spcPts val="1170"/>
              </a:spcBef>
              <a:tabLst>
                <a:tab pos="842645" algn="l"/>
                <a:tab pos="843280" algn="l"/>
              </a:tabLst>
            </a:pPr>
            <a:r>
              <a:rPr lang="en-IN" sz="3000" dirty="0">
                <a:solidFill>
                  <a:schemeClr val="tx1">
                    <a:lumMod val="50000"/>
                    <a:lumOff val="50000"/>
                  </a:schemeClr>
                </a:solidFill>
              </a:rPr>
              <a:t>The development of the Transformer architecture revealed that attention mechanisms were powerful in themselves, and that sequential recurrent processing of data was not necessary to achieve the performance gains of RNNs with attention Transformers </a:t>
            </a:r>
            <a:r>
              <a:rPr lang="en-IN" sz="3200" dirty="0">
                <a:solidFill>
                  <a:schemeClr val="tx1">
                    <a:lumMod val="50000"/>
                    <a:lumOff val="50000"/>
                  </a:schemeClr>
                </a:solidFill>
              </a:rPr>
              <a:t>use an attention mechanism without an RNN, processing all tokens at the same time and calculating attention weights between them in successive layers.</a:t>
            </a: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4199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Literature Survey</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Write Here</a:t>
            </a:r>
          </a:p>
        </p:txBody>
      </p:sp>
    </p:spTree>
    <p:extLst>
      <p:ext uri="{BB962C8B-B14F-4D97-AF65-F5344CB8AC3E}">
        <p14:creationId xmlns:p14="http://schemas.microsoft.com/office/powerpoint/2010/main" val="28910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Motivation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Write Here</a:t>
            </a:r>
          </a:p>
        </p:txBody>
      </p:sp>
    </p:spTree>
    <p:extLst>
      <p:ext uri="{BB962C8B-B14F-4D97-AF65-F5344CB8AC3E}">
        <p14:creationId xmlns:p14="http://schemas.microsoft.com/office/powerpoint/2010/main" val="318369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Write Here</a:t>
            </a:r>
          </a:p>
        </p:txBody>
      </p:sp>
    </p:spTree>
    <p:extLst>
      <p:ext uri="{BB962C8B-B14F-4D97-AF65-F5344CB8AC3E}">
        <p14:creationId xmlns:p14="http://schemas.microsoft.com/office/powerpoint/2010/main" val="25597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Result and Analysis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Write Here</a:t>
            </a:r>
          </a:p>
        </p:txBody>
      </p:sp>
    </p:spTree>
    <p:extLst>
      <p:ext uri="{BB962C8B-B14F-4D97-AF65-F5344CB8AC3E}">
        <p14:creationId xmlns:p14="http://schemas.microsoft.com/office/powerpoint/2010/main" val="265010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Conclusion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In our study we started with simple LSTM models and tested their performance which was proportional to the number of features and the size of network. But still it produced maximum accuracy up to 89%.</a:t>
            </a:r>
          </a:p>
          <a:p>
            <a:pPr marL="457200" algn="just">
              <a:spcBef>
                <a:spcPts val="1170"/>
              </a:spcBef>
              <a:tabLst>
                <a:tab pos="842645" algn="l"/>
                <a:tab pos="843280" algn="l"/>
              </a:tabLst>
            </a:pPr>
            <a:r>
              <a:rPr lang="en-IN" sz="3100" dirty="0">
                <a:solidFill>
                  <a:schemeClr val="tx1">
                    <a:lumMod val="50000"/>
                    <a:lumOff val="50000"/>
                  </a:schemeClr>
                </a:solidFill>
              </a:rPr>
              <a:t> We observed that LSTM + CNN models are capable of producing accuracy up to 90% with much smaller network compared to simple LSTM model. But there was a problem of overfitting indicated of accuracy of training set(99%). </a:t>
            </a:r>
          </a:p>
          <a:p>
            <a:pPr marL="457200" algn="just">
              <a:spcBef>
                <a:spcPts val="1170"/>
              </a:spcBef>
              <a:tabLst>
                <a:tab pos="842645" algn="l"/>
                <a:tab pos="843280" algn="l"/>
              </a:tabLst>
            </a:pPr>
            <a:r>
              <a:rPr lang="en-IN" sz="3100" dirty="0">
                <a:solidFill>
                  <a:schemeClr val="tx1">
                    <a:lumMod val="50000"/>
                    <a:lumOff val="50000"/>
                  </a:schemeClr>
                </a:solidFill>
              </a:rPr>
              <a:t>We used RNN + Attention model which has accuracy about 95%. Then while studying attention model further we found that attention model is itself sufficient to give the result. </a:t>
            </a:r>
          </a:p>
          <a:p>
            <a:pPr marL="457200" algn="just">
              <a:spcBef>
                <a:spcPts val="1170"/>
              </a:spcBef>
              <a:tabLst>
                <a:tab pos="842645" algn="l"/>
                <a:tab pos="843280" algn="l"/>
              </a:tabLst>
            </a:pPr>
            <a:r>
              <a:rPr lang="en-IN" sz="3100" dirty="0">
                <a:solidFill>
                  <a:schemeClr val="tx1">
                    <a:lumMod val="50000"/>
                    <a:lumOff val="50000"/>
                  </a:schemeClr>
                </a:solidFill>
              </a:rPr>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sz="3100" dirty="0">
                <a:solidFill>
                  <a:schemeClr val="tx1">
                    <a:lumMod val="50000"/>
                    <a:lumOff val="50000"/>
                  </a:schemeClr>
                </a:solidFill>
              </a:rPr>
              <a:t> Our study will help the future researcher to understand the how these models are derived from its predecessor models and what improved its performance from its predecessor.</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57574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Future Work</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62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We are planning to work on detecting fake news shown in form of videos. We will be using our knowledge of text-based fake news detection and speech to text conversion. </a:t>
            </a:r>
          </a:p>
          <a:p>
            <a:pPr marL="457200" algn="just">
              <a:spcBef>
                <a:spcPts val="1170"/>
              </a:spcBef>
              <a:tabLst>
                <a:tab pos="842645" algn="l"/>
                <a:tab pos="843280" algn="l"/>
              </a:tabLst>
            </a:pPr>
            <a:r>
              <a:rPr lang="en-IN" sz="3100" dirty="0">
                <a:solidFill>
                  <a:schemeClr val="tx1">
                    <a:lumMod val="50000"/>
                    <a:lumOff val="50000"/>
                  </a:schemeClr>
                </a:solidFill>
              </a:rPr>
              <a:t>We will convert the speech in video into text, and then  try to predict whether the news is fake or not. We may develop algorithm to identify the fake speaker and then warn the users against him/her. </a:t>
            </a:r>
          </a:p>
          <a:p>
            <a:pPr marL="457200" algn="just">
              <a:spcBef>
                <a:spcPts val="1170"/>
              </a:spcBef>
              <a:tabLst>
                <a:tab pos="842645" algn="l"/>
                <a:tab pos="843280" algn="l"/>
              </a:tabLst>
            </a:pPr>
            <a:r>
              <a:rPr lang="en-IN" sz="3100" dirty="0">
                <a:solidFill>
                  <a:schemeClr val="tx1">
                    <a:lumMod val="50000"/>
                    <a:lumOff val="50000"/>
                  </a:schemeClr>
                </a:solidFill>
              </a:rPr>
              <a:t>We have not yet created a data pipeline for our models. Our next work will contain data pipeline to automate the entire process of fetching data and converting it to required form.</a:t>
            </a:r>
          </a:p>
          <a:p>
            <a:pPr marL="457200" algn="just">
              <a:spcBef>
                <a:spcPts val="1170"/>
              </a:spcBef>
              <a:tabLst>
                <a:tab pos="842645" algn="l"/>
                <a:tab pos="843280" algn="l"/>
              </a:tabLst>
            </a:pPr>
            <a:r>
              <a:rPr lang="en-IN" sz="3100" dirty="0">
                <a:solidFill>
                  <a:schemeClr val="tx1">
                    <a:lumMod val="50000"/>
                    <a:lumOff val="50000"/>
                  </a:schemeClr>
                </a:solidFill>
              </a:rPr>
              <a:t> We will need to create the dataset as we have not found a suitable dataset for detecting fake news shown in form of videos.</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6413353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942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Trebuchet MS</vt:lpstr>
      <vt:lpstr>Wingdings 3</vt:lpstr>
      <vt:lpstr>Facet</vt:lpstr>
      <vt:lpstr>Comparative Analysis of Various Algorithms for Fake News Detection</vt:lpstr>
      <vt:lpstr> Introduction</vt:lpstr>
      <vt:lpstr> Introduction</vt:lpstr>
      <vt:lpstr> Literature Survey</vt:lpstr>
      <vt:lpstr> Motivation</vt:lpstr>
      <vt:lpstr> Implementation</vt:lpstr>
      <vt:lpstr> Result and Analysis</vt:lpstr>
      <vt:lpstr> Conclusion</vt:lpstr>
      <vt:lpstr>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Prithwiraj Samanta</cp:lastModifiedBy>
  <cp:revision>10</cp:revision>
  <dcterms:created xsi:type="dcterms:W3CDTF">2021-12-01T04:25:19Z</dcterms:created>
  <dcterms:modified xsi:type="dcterms:W3CDTF">2021-12-01T06:24:21Z</dcterms:modified>
</cp:coreProperties>
</file>