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300" r:id="rId4"/>
    <p:sldId id="299" r:id="rId5"/>
    <p:sldId id="263" r:id="rId6"/>
    <p:sldId id="266" r:id="rId7"/>
    <p:sldId id="290" r:id="rId8"/>
    <p:sldId id="289" r:id="rId9"/>
    <p:sldId id="291" r:id="rId10"/>
    <p:sldId id="293" r:id="rId11"/>
    <p:sldId id="294" r:id="rId12"/>
    <p:sldId id="295" r:id="rId13"/>
    <p:sldId id="296" r:id="rId14"/>
    <p:sldId id="292" r:id="rId15"/>
    <p:sldId id="297" r:id="rId16"/>
    <p:sldId id="298" r:id="rId17"/>
    <p:sldId id="288" r:id="rId18"/>
    <p:sldId id="286" r:id="rId19"/>
    <p:sldId id="28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2" autoAdjust="0"/>
    <p:restoredTop sz="94660"/>
  </p:normalViewPr>
  <p:slideViewPr>
    <p:cSldViewPr snapToGrid="0">
      <p:cViewPr varScale="1">
        <p:scale>
          <a:sx n="106" d="100"/>
          <a:sy n="106" d="100"/>
        </p:scale>
        <p:origin x="78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1D461-3C3E-4FF6-9386-DA9E229B61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D318509-933F-4286-A4EF-30A3A6FADE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BD096CB-561B-48CE-A4CB-334A47363D15}"/>
              </a:ext>
            </a:extLst>
          </p:cNvPr>
          <p:cNvSpPr>
            <a:spLocks noGrp="1"/>
          </p:cNvSpPr>
          <p:nvPr>
            <p:ph type="dt" sz="half" idx="10"/>
          </p:nvPr>
        </p:nvSpPr>
        <p:spPr/>
        <p:txBody>
          <a:bodyPr/>
          <a:lstStyle/>
          <a:p>
            <a:fld id="{9589FA9A-A757-4F59-93C9-EAE2979DB3FA}" type="datetimeFigureOut">
              <a:rPr lang="en-IN" smtClean="0"/>
              <a:t>01-03-2022</a:t>
            </a:fld>
            <a:endParaRPr lang="en-IN"/>
          </a:p>
        </p:txBody>
      </p:sp>
      <p:sp>
        <p:nvSpPr>
          <p:cNvPr id="5" name="Footer Placeholder 4">
            <a:extLst>
              <a:ext uri="{FF2B5EF4-FFF2-40B4-BE49-F238E27FC236}">
                <a16:creationId xmlns:a16="http://schemas.microsoft.com/office/drawing/2014/main" id="{E5079CCF-3EAD-482E-9B56-507FFCD3F8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A5E84F-C9FA-4690-B379-C7893BB70385}"/>
              </a:ext>
            </a:extLst>
          </p:cNvPr>
          <p:cNvSpPr>
            <a:spLocks noGrp="1"/>
          </p:cNvSpPr>
          <p:nvPr>
            <p:ph type="sldNum" sz="quarter" idx="12"/>
          </p:nvPr>
        </p:nvSpPr>
        <p:spPr/>
        <p:txBody>
          <a:bodyPr/>
          <a:lstStyle/>
          <a:p>
            <a:fld id="{DCA1A48B-2EB8-4A18-9806-657EEE6D9F5B}" type="slidenum">
              <a:rPr lang="en-IN" smtClean="0"/>
              <a:t>‹#›</a:t>
            </a:fld>
            <a:endParaRPr lang="en-IN"/>
          </a:p>
        </p:txBody>
      </p:sp>
    </p:spTree>
    <p:extLst>
      <p:ext uri="{BB962C8B-B14F-4D97-AF65-F5344CB8AC3E}">
        <p14:creationId xmlns:p14="http://schemas.microsoft.com/office/powerpoint/2010/main" val="2434008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4987E-0991-4FB7-813B-27EA2DBC6D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11BBB3-427F-42D1-AEF5-D3A7AFCD57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A25A61-3C0C-48E1-842A-50EAF44614B9}"/>
              </a:ext>
            </a:extLst>
          </p:cNvPr>
          <p:cNvSpPr>
            <a:spLocks noGrp="1"/>
          </p:cNvSpPr>
          <p:nvPr>
            <p:ph type="dt" sz="half" idx="10"/>
          </p:nvPr>
        </p:nvSpPr>
        <p:spPr/>
        <p:txBody>
          <a:bodyPr/>
          <a:lstStyle/>
          <a:p>
            <a:fld id="{9589FA9A-A757-4F59-93C9-EAE2979DB3FA}" type="datetimeFigureOut">
              <a:rPr lang="en-IN" smtClean="0"/>
              <a:t>01-03-2022</a:t>
            </a:fld>
            <a:endParaRPr lang="en-IN"/>
          </a:p>
        </p:txBody>
      </p:sp>
      <p:sp>
        <p:nvSpPr>
          <p:cNvPr id="5" name="Footer Placeholder 4">
            <a:extLst>
              <a:ext uri="{FF2B5EF4-FFF2-40B4-BE49-F238E27FC236}">
                <a16:creationId xmlns:a16="http://schemas.microsoft.com/office/drawing/2014/main" id="{05C92AC7-23FB-49DE-A63C-2F2D195922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C3CE60-9324-46E8-8202-B9D502A5329D}"/>
              </a:ext>
            </a:extLst>
          </p:cNvPr>
          <p:cNvSpPr>
            <a:spLocks noGrp="1"/>
          </p:cNvSpPr>
          <p:nvPr>
            <p:ph type="sldNum" sz="quarter" idx="12"/>
          </p:nvPr>
        </p:nvSpPr>
        <p:spPr/>
        <p:txBody>
          <a:bodyPr/>
          <a:lstStyle/>
          <a:p>
            <a:fld id="{DCA1A48B-2EB8-4A18-9806-657EEE6D9F5B}" type="slidenum">
              <a:rPr lang="en-IN" smtClean="0"/>
              <a:t>‹#›</a:t>
            </a:fld>
            <a:endParaRPr lang="en-IN"/>
          </a:p>
        </p:txBody>
      </p:sp>
    </p:spTree>
    <p:extLst>
      <p:ext uri="{BB962C8B-B14F-4D97-AF65-F5344CB8AC3E}">
        <p14:creationId xmlns:p14="http://schemas.microsoft.com/office/powerpoint/2010/main" val="1228943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A04927-C462-4903-9AB1-503B52A114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0634F1-42D4-4352-A48D-CCBAAC2F5C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E51BE7-8BCA-47C4-AE33-4A8608A35F49}"/>
              </a:ext>
            </a:extLst>
          </p:cNvPr>
          <p:cNvSpPr>
            <a:spLocks noGrp="1"/>
          </p:cNvSpPr>
          <p:nvPr>
            <p:ph type="dt" sz="half" idx="10"/>
          </p:nvPr>
        </p:nvSpPr>
        <p:spPr/>
        <p:txBody>
          <a:bodyPr/>
          <a:lstStyle/>
          <a:p>
            <a:fld id="{9589FA9A-A757-4F59-93C9-EAE2979DB3FA}" type="datetimeFigureOut">
              <a:rPr lang="en-IN" smtClean="0"/>
              <a:t>01-03-2022</a:t>
            </a:fld>
            <a:endParaRPr lang="en-IN"/>
          </a:p>
        </p:txBody>
      </p:sp>
      <p:sp>
        <p:nvSpPr>
          <p:cNvPr id="5" name="Footer Placeholder 4">
            <a:extLst>
              <a:ext uri="{FF2B5EF4-FFF2-40B4-BE49-F238E27FC236}">
                <a16:creationId xmlns:a16="http://schemas.microsoft.com/office/drawing/2014/main" id="{BCBAE3E9-53F3-4D4A-A159-57F906F800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C49296-B2D2-4BA5-83D5-3FB78996ED34}"/>
              </a:ext>
            </a:extLst>
          </p:cNvPr>
          <p:cNvSpPr>
            <a:spLocks noGrp="1"/>
          </p:cNvSpPr>
          <p:nvPr>
            <p:ph type="sldNum" sz="quarter" idx="12"/>
          </p:nvPr>
        </p:nvSpPr>
        <p:spPr/>
        <p:txBody>
          <a:bodyPr/>
          <a:lstStyle/>
          <a:p>
            <a:fld id="{DCA1A48B-2EB8-4A18-9806-657EEE6D9F5B}" type="slidenum">
              <a:rPr lang="en-IN" smtClean="0"/>
              <a:t>‹#›</a:t>
            </a:fld>
            <a:endParaRPr lang="en-IN"/>
          </a:p>
        </p:txBody>
      </p:sp>
    </p:spTree>
    <p:extLst>
      <p:ext uri="{BB962C8B-B14F-4D97-AF65-F5344CB8AC3E}">
        <p14:creationId xmlns:p14="http://schemas.microsoft.com/office/powerpoint/2010/main" val="3485783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F96BD-5728-442E-BDE7-3F29AEF500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D2657E-2B0B-4614-9751-7ED3F25FAD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AAF1F9-5C31-48F8-BE88-B426516F342B}"/>
              </a:ext>
            </a:extLst>
          </p:cNvPr>
          <p:cNvSpPr>
            <a:spLocks noGrp="1"/>
          </p:cNvSpPr>
          <p:nvPr>
            <p:ph type="dt" sz="half" idx="10"/>
          </p:nvPr>
        </p:nvSpPr>
        <p:spPr/>
        <p:txBody>
          <a:bodyPr/>
          <a:lstStyle/>
          <a:p>
            <a:fld id="{9589FA9A-A757-4F59-93C9-EAE2979DB3FA}" type="datetimeFigureOut">
              <a:rPr lang="en-IN" smtClean="0"/>
              <a:t>01-03-2022</a:t>
            </a:fld>
            <a:endParaRPr lang="en-IN"/>
          </a:p>
        </p:txBody>
      </p:sp>
      <p:sp>
        <p:nvSpPr>
          <p:cNvPr id="5" name="Footer Placeholder 4">
            <a:extLst>
              <a:ext uri="{FF2B5EF4-FFF2-40B4-BE49-F238E27FC236}">
                <a16:creationId xmlns:a16="http://schemas.microsoft.com/office/drawing/2014/main" id="{5C33BFDF-0908-4AD7-ACCC-DCE3677A3B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D1BA24-A41F-470C-8A35-5519EE9AA4C3}"/>
              </a:ext>
            </a:extLst>
          </p:cNvPr>
          <p:cNvSpPr>
            <a:spLocks noGrp="1"/>
          </p:cNvSpPr>
          <p:nvPr>
            <p:ph type="sldNum" sz="quarter" idx="12"/>
          </p:nvPr>
        </p:nvSpPr>
        <p:spPr/>
        <p:txBody>
          <a:bodyPr/>
          <a:lstStyle/>
          <a:p>
            <a:fld id="{DCA1A48B-2EB8-4A18-9806-657EEE6D9F5B}" type="slidenum">
              <a:rPr lang="en-IN" smtClean="0"/>
              <a:t>‹#›</a:t>
            </a:fld>
            <a:endParaRPr lang="en-IN"/>
          </a:p>
        </p:txBody>
      </p:sp>
    </p:spTree>
    <p:extLst>
      <p:ext uri="{BB962C8B-B14F-4D97-AF65-F5344CB8AC3E}">
        <p14:creationId xmlns:p14="http://schemas.microsoft.com/office/powerpoint/2010/main" val="954191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532B1-234F-48C1-91BB-CD7570BBAB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6E2CB64-9FA6-4EAD-AD38-1044141D0A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8258E1-06F3-4B27-B858-A0636781C704}"/>
              </a:ext>
            </a:extLst>
          </p:cNvPr>
          <p:cNvSpPr>
            <a:spLocks noGrp="1"/>
          </p:cNvSpPr>
          <p:nvPr>
            <p:ph type="dt" sz="half" idx="10"/>
          </p:nvPr>
        </p:nvSpPr>
        <p:spPr/>
        <p:txBody>
          <a:bodyPr/>
          <a:lstStyle/>
          <a:p>
            <a:fld id="{9589FA9A-A757-4F59-93C9-EAE2979DB3FA}" type="datetimeFigureOut">
              <a:rPr lang="en-IN" smtClean="0"/>
              <a:t>01-03-2022</a:t>
            </a:fld>
            <a:endParaRPr lang="en-IN"/>
          </a:p>
        </p:txBody>
      </p:sp>
      <p:sp>
        <p:nvSpPr>
          <p:cNvPr id="5" name="Footer Placeholder 4">
            <a:extLst>
              <a:ext uri="{FF2B5EF4-FFF2-40B4-BE49-F238E27FC236}">
                <a16:creationId xmlns:a16="http://schemas.microsoft.com/office/drawing/2014/main" id="{85E920C8-E269-452C-AE1C-B9127E2474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FF3D8E-97C8-4945-AB77-85F93BAADF8A}"/>
              </a:ext>
            </a:extLst>
          </p:cNvPr>
          <p:cNvSpPr>
            <a:spLocks noGrp="1"/>
          </p:cNvSpPr>
          <p:nvPr>
            <p:ph type="sldNum" sz="quarter" idx="12"/>
          </p:nvPr>
        </p:nvSpPr>
        <p:spPr/>
        <p:txBody>
          <a:bodyPr/>
          <a:lstStyle/>
          <a:p>
            <a:fld id="{DCA1A48B-2EB8-4A18-9806-657EEE6D9F5B}" type="slidenum">
              <a:rPr lang="en-IN" smtClean="0"/>
              <a:t>‹#›</a:t>
            </a:fld>
            <a:endParaRPr lang="en-IN"/>
          </a:p>
        </p:txBody>
      </p:sp>
    </p:spTree>
    <p:extLst>
      <p:ext uri="{BB962C8B-B14F-4D97-AF65-F5344CB8AC3E}">
        <p14:creationId xmlns:p14="http://schemas.microsoft.com/office/powerpoint/2010/main" val="3977310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2B82A-E90D-4AF1-BCD5-25E3012E50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AA5AC9-D776-41CC-8C13-655CEC41C3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53817AE-41AF-45AC-A407-4D60E3CADB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D1A9F3E-529B-49F0-B7C0-C55D10334213}"/>
              </a:ext>
            </a:extLst>
          </p:cNvPr>
          <p:cNvSpPr>
            <a:spLocks noGrp="1"/>
          </p:cNvSpPr>
          <p:nvPr>
            <p:ph type="dt" sz="half" idx="10"/>
          </p:nvPr>
        </p:nvSpPr>
        <p:spPr/>
        <p:txBody>
          <a:bodyPr/>
          <a:lstStyle/>
          <a:p>
            <a:fld id="{9589FA9A-A757-4F59-93C9-EAE2979DB3FA}" type="datetimeFigureOut">
              <a:rPr lang="en-IN" smtClean="0"/>
              <a:t>01-03-2022</a:t>
            </a:fld>
            <a:endParaRPr lang="en-IN"/>
          </a:p>
        </p:txBody>
      </p:sp>
      <p:sp>
        <p:nvSpPr>
          <p:cNvPr id="6" name="Footer Placeholder 5">
            <a:extLst>
              <a:ext uri="{FF2B5EF4-FFF2-40B4-BE49-F238E27FC236}">
                <a16:creationId xmlns:a16="http://schemas.microsoft.com/office/drawing/2014/main" id="{21C22AB9-4CDA-480D-A817-120632E661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0DFBEC-F4E8-46C5-96C4-A6D8FFEBBE20}"/>
              </a:ext>
            </a:extLst>
          </p:cNvPr>
          <p:cNvSpPr>
            <a:spLocks noGrp="1"/>
          </p:cNvSpPr>
          <p:nvPr>
            <p:ph type="sldNum" sz="quarter" idx="12"/>
          </p:nvPr>
        </p:nvSpPr>
        <p:spPr/>
        <p:txBody>
          <a:bodyPr/>
          <a:lstStyle/>
          <a:p>
            <a:fld id="{DCA1A48B-2EB8-4A18-9806-657EEE6D9F5B}" type="slidenum">
              <a:rPr lang="en-IN" smtClean="0"/>
              <a:t>‹#›</a:t>
            </a:fld>
            <a:endParaRPr lang="en-IN"/>
          </a:p>
        </p:txBody>
      </p:sp>
    </p:spTree>
    <p:extLst>
      <p:ext uri="{BB962C8B-B14F-4D97-AF65-F5344CB8AC3E}">
        <p14:creationId xmlns:p14="http://schemas.microsoft.com/office/powerpoint/2010/main" val="3203056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5DC1-F5DF-460C-A97C-E6EB9D962F4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972A03-5D3C-4FF3-A443-1AF691F197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FFC023-1AC1-489A-858A-15FBDD3D2D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0A5B8B0-BC3A-45C5-BFFB-6AC669B8EE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049D43-6AA8-424F-AE9B-376B0F2BA0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F8B1F18-295C-4EF3-B737-B02617C24CDA}"/>
              </a:ext>
            </a:extLst>
          </p:cNvPr>
          <p:cNvSpPr>
            <a:spLocks noGrp="1"/>
          </p:cNvSpPr>
          <p:nvPr>
            <p:ph type="dt" sz="half" idx="10"/>
          </p:nvPr>
        </p:nvSpPr>
        <p:spPr/>
        <p:txBody>
          <a:bodyPr/>
          <a:lstStyle/>
          <a:p>
            <a:fld id="{9589FA9A-A757-4F59-93C9-EAE2979DB3FA}" type="datetimeFigureOut">
              <a:rPr lang="en-IN" smtClean="0"/>
              <a:t>01-03-2022</a:t>
            </a:fld>
            <a:endParaRPr lang="en-IN"/>
          </a:p>
        </p:txBody>
      </p:sp>
      <p:sp>
        <p:nvSpPr>
          <p:cNvPr id="8" name="Footer Placeholder 7">
            <a:extLst>
              <a:ext uri="{FF2B5EF4-FFF2-40B4-BE49-F238E27FC236}">
                <a16:creationId xmlns:a16="http://schemas.microsoft.com/office/drawing/2014/main" id="{88ED4300-062D-4401-A3C5-83615068E63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57525EE-EEC4-44F1-BB21-8DC826358212}"/>
              </a:ext>
            </a:extLst>
          </p:cNvPr>
          <p:cNvSpPr>
            <a:spLocks noGrp="1"/>
          </p:cNvSpPr>
          <p:nvPr>
            <p:ph type="sldNum" sz="quarter" idx="12"/>
          </p:nvPr>
        </p:nvSpPr>
        <p:spPr/>
        <p:txBody>
          <a:bodyPr/>
          <a:lstStyle/>
          <a:p>
            <a:fld id="{DCA1A48B-2EB8-4A18-9806-657EEE6D9F5B}" type="slidenum">
              <a:rPr lang="en-IN" smtClean="0"/>
              <a:t>‹#›</a:t>
            </a:fld>
            <a:endParaRPr lang="en-IN"/>
          </a:p>
        </p:txBody>
      </p:sp>
    </p:spTree>
    <p:extLst>
      <p:ext uri="{BB962C8B-B14F-4D97-AF65-F5344CB8AC3E}">
        <p14:creationId xmlns:p14="http://schemas.microsoft.com/office/powerpoint/2010/main" val="574862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0D6D7-3696-4AD3-8FD9-6DD25BB192E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3B2E59F-E412-4A86-949A-B2663A6DB6A8}"/>
              </a:ext>
            </a:extLst>
          </p:cNvPr>
          <p:cNvSpPr>
            <a:spLocks noGrp="1"/>
          </p:cNvSpPr>
          <p:nvPr>
            <p:ph type="dt" sz="half" idx="10"/>
          </p:nvPr>
        </p:nvSpPr>
        <p:spPr/>
        <p:txBody>
          <a:bodyPr/>
          <a:lstStyle/>
          <a:p>
            <a:fld id="{9589FA9A-A757-4F59-93C9-EAE2979DB3FA}" type="datetimeFigureOut">
              <a:rPr lang="en-IN" smtClean="0"/>
              <a:t>01-03-2022</a:t>
            </a:fld>
            <a:endParaRPr lang="en-IN"/>
          </a:p>
        </p:txBody>
      </p:sp>
      <p:sp>
        <p:nvSpPr>
          <p:cNvPr id="4" name="Footer Placeholder 3">
            <a:extLst>
              <a:ext uri="{FF2B5EF4-FFF2-40B4-BE49-F238E27FC236}">
                <a16:creationId xmlns:a16="http://schemas.microsoft.com/office/drawing/2014/main" id="{B6B537CD-52FF-471F-9601-BEB51655987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A7DC905-E935-4F3C-AC00-453BB2684C3A}"/>
              </a:ext>
            </a:extLst>
          </p:cNvPr>
          <p:cNvSpPr>
            <a:spLocks noGrp="1"/>
          </p:cNvSpPr>
          <p:nvPr>
            <p:ph type="sldNum" sz="quarter" idx="12"/>
          </p:nvPr>
        </p:nvSpPr>
        <p:spPr/>
        <p:txBody>
          <a:bodyPr/>
          <a:lstStyle/>
          <a:p>
            <a:fld id="{DCA1A48B-2EB8-4A18-9806-657EEE6D9F5B}" type="slidenum">
              <a:rPr lang="en-IN" smtClean="0"/>
              <a:t>‹#›</a:t>
            </a:fld>
            <a:endParaRPr lang="en-IN"/>
          </a:p>
        </p:txBody>
      </p:sp>
    </p:spTree>
    <p:extLst>
      <p:ext uri="{BB962C8B-B14F-4D97-AF65-F5344CB8AC3E}">
        <p14:creationId xmlns:p14="http://schemas.microsoft.com/office/powerpoint/2010/main" val="2238626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3A51BC-916A-4444-A3B5-1E5481FB7ED4}"/>
              </a:ext>
            </a:extLst>
          </p:cNvPr>
          <p:cNvSpPr>
            <a:spLocks noGrp="1"/>
          </p:cNvSpPr>
          <p:nvPr>
            <p:ph type="dt" sz="half" idx="10"/>
          </p:nvPr>
        </p:nvSpPr>
        <p:spPr/>
        <p:txBody>
          <a:bodyPr/>
          <a:lstStyle/>
          <a:p>
            <a:fld id="{9589FA9A-A757-4F59-93C9-EAE2979DB3FA}" type="datetimeFigureOut">
              <a:rPr lang="en-IN" smtClean="0"/>
              <a:t>01-03-2022</a:t>
            </a:fld>
            <a:endParaRPr lang="en-IN"/>
          </a:p>
        </p:txBody>
      </p:sp>
      <p:sp>
        <p:nvSpPr>
          <p:cNvPr id="3" name="Footer Placeholder 2">
            <a:extLst>
              <a:ext uri="{FF2B5EF4-FFF2-40B4-BE49-F238E27FC236}">
                <a16:creationId xmlns:a16="http://schemas.microsoft.com/office/drawing/2014/main" id="{549CF013-8744-400B-B787-5C9573C077E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A7CE135-A9A0-4114-909C-2D2FA9675ADC}"/>
              </a:ext>
            </a:extLst>
          </p:cNvPr>
          <p:cNvSpPr>
            <a:spLocks noGrp="1"/>
          </p:cNvSpPr>
          <p:nvPr>
            <p:ph type="sldNum" sz="quarter" idx="12"/>
          </p:nvPr>
        </p:nvSpPr>
        <p:spPr/>
        <p:txBody>
          <a:bodyPr/>
          <a:lstStyle/>
          <a:p>
            <a:fld id="{DCA1A48B-2EB8-4A18-9806-657EEE6D9F5B}" type="slidenum">
              <a:rPr lang="en-IN" smtClean="0"/>
              <a:t>‹#›</a:t>
            </a:fld>
            <a:endParaRPr lang="en-IN"/>
          </a:p>
        </p:txBody>
      </p:sp>
    </p:spTree>
    <p:extLst>
      <p:ext uri="{BB962C8B-B14F-4D97-AF65-F5344CB8AC3E}">
        <p14:creationId xmlns:p14="http://schemas.microsoft.com/office/powerpoint/2010/main" val="2705321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B480B-FF14-46E7-8E3F-8563B78340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32AD2F1-4D33-4341-9B32-393CF1A22C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448A5F8-E0B3-4E25-8E60-A28EC5DCB7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192EA9-DE6C-4289-9FBE-4739A4E9436E}"/>
              </a:ext>
            </a:extLst>
          </p:cNvPr>
          <p:cNvSpPr>
            <a:spLocks noGrp="1"/>
          </p:cNvSpPr>
          <p:nvPr>
            <p:ph type="dt" sz="half" idx="10"/>
          </p:nvPr>
        </p:nvSpPr>
        <p:spPr/>
        <p:txBody>
          <a:bodyPr/>
          <a:lstStyle/>
          <a:p>
            <a:fld id="{9589FA9A-A757-4F59-93C9-EAE2979DB3FA}" type="datetimeFigureOut">
              <a:rPr lang="en-IN" smtClean="0"/>
              <a:t>01-03-2022</a:t>
            </a:fld>
            <a:endParaRPr lang="en-IN"/>
          </a:p>
        </p:txBody>
      </p:sp>
      <p:sp>
        <p:nvSpPr>
          <p:cNvPr id="6" name="Footer Placeholder 5">
            <a:extLst>
              <a:ext uri="{FF2B5EF4-FFF2-40B4-BE49-F238E27FC236}">
                <a16:creationId xmlns:a16="http://schemas.microsoft.com/office/drawing/2014/main" id="{BA235350-568B-402C-B26A-88E8ADB849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F15C3C-89EF-42D8-98FC-3F27CEEAB679}"/>
              </a:ext>
            </a:extLst>
          </p:cNvPr>
          <p:cNvSpPr>
            <a:spLocks noGrp="1"/>
          </p:cNvSpPr>
          <p:nvPr>
            <p:ph type="sldNum" sz="quarter" idx="12"/>
          </p:nvPr>
        </p:nvSpPr>
        <p:spPr/>
        <p:txBody>
          <a:bodyPr/>
          <a:lstStyle/>
          <a:p>
            <a:fld id="{DCA1A48B-2EB8-4A18-9806-657EEE6D9F5B}" type="slidenum">
              <a:rPr lang="en-IN" smtClean="0"/>
              <a:t>‹#›</a:t>
            </a:fld>
            <a:endParaRPr lang="en-IN"/>
          </a:p>
        </p:txBody>
      </p:sp>
    </p:spTree>
    <p:extLst>
      <p:ext uri="{BB962C8B-B14F-4D97-AF65-F5344CB8AC3E}">
        <p14:creationId xmlns:p14="http://schemas.microsoft.com/office/powerpoint/2010/main" val="486237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D70D9-06DD-43FA-BD9A-62BB2485AF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E659323-9F98-408C-BF3E-7326972660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4A4E74A-01E6-4038-A72B-77BCFAD911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E98CBD-9473-4787-B0D9-CE6196261388}"/>
              </a:ext>
            </a:extLst>
          </p:cNvPr>
          <p:cNvSpPr>
            <a:spLocks noGrp="1"/>
          </p:cNvSpPr>
          <p:nvPr>
            <p:ph type="dt" sz="half" idx="10"/>
          </p:nvPr>
        </p:nvSpPr>
        <p:spPr/>
        <p:txBody>
          <a:bodyPr/>
          <a:lstStyle/>
          <a:p>
            <a:fld id="{9589FA9A-A757-4F59-93C9-EAE2979DB3FA}" type="datetimeFigureOut">
              <a:rPr lang="en-IN" smtClean="0"/>
              <a:t>01-03-2022</a:t>
            </a:fld>
            <a:endParaRPr lang="en-IN"/>
          </a:p>
        </p:txBody>
      </p:sp>
      <p:sp>
        <p:nvSpPr>
          <p:cNvPr id="6" name="Footer Placeholder 5">
            <a:extLst>
              <a:ext uri="{FF2B5EF4-FFF2-40B4-BE49-F238E27FC236}">
                <a16:creationId xmlns:a16="http://schemas.microsoft.com/office/drawing/2014/main" id="{7FC7E80F-B6EE-4584-80A2-20EF06D9EA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7188A0-55F6-451A-81F7-F188CE7D7D99}"/>
              </a:ext>
            </a:extLst>
          </p:cNvPr>
          <p:cNvSpPr>
            <a:spLocks noGrp="1"/>
          </p:cNvSpPr>
          <p:nvPr>
            <p:ph type="sldNum" sz="quarter" idx="12"/>
          </p:nvPr>
        </p:nvSpPr>
        <p:spPr/>
        <p:txBody>
          <a:bodyPr/>
          <a:lstStyle/>
          <a:p>
            <a:fld id="{DCA1A48B-2EB8-4A18-9806-657EEE6D9F5B}" type="slidenum">
              <a:rPr lang="en-IN" smtClean="0"/>
              <a:t>‹#›</a:t>
            </a:fld>
            <a:endParaRPr lang="en-IN"/>
          </a:p>
        </p:txBody>
      </p:sp>
    </p:spTree>
    <p:extLst>
      <p:ext uri="{BB962C8B-B14F-4D97-AF65-F5344CB8AC3E}">
        <p14:creationId xmlns:p14="http://schemas.microsoft.com/office/powerpoint/2010/main" val="167570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B44259-AD47-4B1A-9932-604FB44CE0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448F92-AEE3-4803-A353-6219310DC1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6D2CCD-AB71-499D-9EE6-D37472D6A8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89FA9A-A757-4F59-93C9-EAE2979DB3FA}" type="datetimeFigureOut">
              <a:rPr lang="en-IN" smtClean="0"/>
              <a:t>01-03-2022</a:t>
            </a:fld>
            <a:endParaRPr lang="en-IN"/>
          </a:p>
        </p:txBody>
      </p:sp>
      <p:sp>
        <p:nvSpPr>
          <p:cNvPr id="5" name="Footer Placeholder 4">
            <a:extLst>
              <a:ext uri="{FF2B5EF4-FFF2-40B4-BE49-F238E27FC236}">
                <a16:creationId xmlns:a16="http://schemas.microsoft.com/office/drawing/2014/main" id="{A84F4A48-E0E6-4E88-BB7D-EE9AAF4DBF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3773D00-37B2-468C-A794-AD3F88D919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A1A48B-2EB8-4A18-9806-657EEE6D9F5B}" type="slidenum">
              <a:rPr lang="en-IN" smtClean="0"/>
              <a:t>‹#›</a:t>
            </a:fld>
            <a:endParaRPr lang="en-IN"/>
          </a:p>
        </p:txBody>
      </p:sp>
    </p:spTree>
    <p:extLst>
      <p:ext uri="{BB962C8B-B14F-4D97-AF65-F5344CB8AC3E}">
        <p14:creationId xmlns:p14="http://schemas.microsoft.com/office/powerpoint/2010/main" val="272441585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hyperlink" Target="mailto:rashmipanda@iiitranchi.ac.i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87590-B958-4484-85D9-D5D8986D310D}"/>
              </a:ext>
            </a:extLst>
          </p:cNvPr>
          <p:cNvSpPr>
            <a:spLocks noGrp="1"/>
          </p:cNvSpPr>
          <p:nvPr>
            <p:ph type="ctrTitle"/>
          </p:nvPr>
        </p:nvSpPr>
        <p:spPr>
          <a:xfrm>
            <a:off x="2212532" y="484969"/>
            <a:ext cx="7766936" cy="786772"/>
          </a:xfrm>
        </p:spPr>
        <p:txBody>
          <a:bodyPr>
            <a:normAutofit fontScale="90000"/>
          </a:bodyPr>
          <a:lstStyle/>
          <a:p>
            <a:r>
              <a:rPr lang="en-IN" sz="2800" b="1" dirty="0">
                <a:effectLst/>
                <a:latin typeface="Arial" panose="020B0604020202020204" pitchFamily="34" charset="0"/>
                <a:ea typeface="Times New Roman" panose="02020603050405020304" pitchFamily="18" charset="0"/>
                <a:cs typeface="Mangal" panose="02040503050203030202" pitchFamily="18" charset="0"/>
              </a:rPr>
              <a:t>Naukri FastForward Privilege </a:t>
            </a:r>
            <a:br>
              <a:rPr lang="en-IN" sz="2800" b="1" dirty="0">
                <a:effectLst/>
                <a:latin typeface="Arial" panose="020B0604020202020204" pitchFamily="34" charset="0"/>
                <a:ea typeface="Times New Roman" panose="02020603050405020304" pitchFamily="18" charset="0"/>
                <a:cs typeface="Mangal" panose="02040503050203030202" pitchFamily="18" charset="0"/>
              </a:rPr>
            </a:br>
            <a:r>
              <a:rPr lang="en-IN" sz="2800" b="1" dirty="0">
                <a:effectLst/>
                <a:latin typeface="Arial" panose="020B0604020202020204" pitchFamily="34" charset="0"/>
                <a:ea typeface="Times New Roman" panose="02020603050405020304" pitchFamily="18" charset="0"/>
                <a:cs typeface="Mangal" panose="02040503050203030202" pitchFamily="18" charset="0"/>
              </a:rPr>
              <a:t>Report Generation App</a:t>
            </a:r>
            <a:endParaRPr lang="en-IN" dirty="0"/>
          </a:p>
        </p:txBody>
      </p:sp>
      <p:sp>
        <p:nvSpPr>
          <p:cNvPr id="4" name="Rectangle 2">
            <a:extLst>
              <a:ext uri="{FF2B5EF4-FFF2-40B4-BE49-F238E27FC236}">
                <a16:creationId xmlns:a16="http://schemas.microsoft.com/office/drawing/2014/main" id="{03ADB3F9-2B62-430B-BAC5-470AD9F25BE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7">
            <a:extLst>
              <a:ext uri="{FF2B5EF4-FFF2-40B4-BE49-F238E27FC236}">
                <a16:creationId xmlns:a16="http://schemas.microsoft.com/office/drawing/2014/main" id="{1075180F-CEE2-424F-A4E4-A66000C960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0536" y="4498719"/>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10743AE8-FE7D-450E-B2B8-54E93A1717F8}"/>
              </a:ext>
            </a:extLst>
          </p:cNvPr>
          <p:cNvSpPr>
            <a:spLocks noChangeArrowheads="1"/>
          </p:cNvSpPr>
          <p:nvPr/>
        </p:nvSpPr>
        <p:spPr bwMode="auto">
          <a:xfrm>
            <a:off x="2915210" y="5803644"/>
            <a:ext cx="5999429"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1F497D"/>
                </a:solidFill>
                <a:effectLst/>
                <a:latin typeface="Cambria" panose="02040503050406030204" pitchFamily="18" charset="0"/>
                <a:ea typeface="Times New Roman" panose="02020603050405020304" pitchFamily="18" charset="0"/>
                <a:cs typeface="Mangal" panose="02040503050203030202" pitchFamily="18" charset="0"/>
              </a:rPr>
              <a:t>                           INDIAN INSTITUTE OF INFORMATION TECHNOLOGY, RANCHI   </a:t>
            </a:r>
            <a:endParaRPr kumimoji="0" lang="en-US" altLang="zh-CN" sz="11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a:ln>
                  <a:noFill/>
                </a:ln>
                <a:solidFill>
                  <a:srgbClr val="1F497D"/>
                </a:solidFill>
                <a:effectLst/>
                <a:latin typeface="Cambria" panose="02040503050406030204" pitchFamily="18" charset="0"/>
                <a:ea typeface="Times New Roman" panose="02020603050405020304" pitchFamily="18" charset="0"/>
                <a:cs typeface="Mangal" panose="02040503050203030202" pitchFamily="18" charset="0"/>
              </a:rPr>
              <a:t>                                                         (An Institution of National importance under act of Parliament)</a:t>
            </a:r>
            <a:endParaRPr kumimoji="0" lang="en-US" altLang="zh-CN"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a:ln>
                  <a:noFill/>
                </a:ln>
                <a:solidFill>
                  <a:srgbClr val="1F497D"/>
                </a:solidFill>
                <a:effectLst/>
                <a:latin typeface="Times New Roman" panose="02020603050405020304" pitchFamily="18" charset="0"/>
                <a:ea typeface="Calibri" panose="020F0502020204030204" pitchFamily="34" charset="0"/>
                <a:cs typeface="Times New Roman" panose="02020603050405020304" pitchFamily="18" charset="0"/>
              </a:rPr>
              <a:t>                                                                    (Ranchi - 834010), Jharkhand</a:t>
            </a:r>
            <a:endParaRPr kumimoji="0" lang="en-US" altLang="zh-CN" sz="800" b="0" i="0" u="none" strike="noStrike" cap="none" normalizeH="0" baseline="0" dirty="0">
              <a:ln>
                <a:noFill/>
              </a:ln>
              <a:solidFill>
                <a:schemeClr val="tx1"/>
              </a:solidFill>
              <a:effectLst/>
            </a:endParaRPr>
          </a:p>
        </p:txBody>
      </p:sp>
      <p:sp>
        <p:nvSpPr>
          <p:cNvPr id="14" name="TextBox 13">
            <a:extLst>
              <a:ext uri="{FF2B5EF4-FFF2-40B4-BE49-F238E27FC236}">
                <a16:creationId xmlns:a16="http://schemas.microsoft.com/office/drawing/2014/main" id="{C0E85F58-0424-4412-9109-198759C1F0C7}"/>
              </a:ext>
            </a:extLst>
          </p:cNvPr>
          <p:cNvSpPr txBox="1"/>
          <p:nvPr/>
        </p:nvSpPr>
        <p:spPr>
          <a:xfrm>
            <a:off x="2915212" y="1386870"/>
            <a:ext cx="6563721" cy="2277547"/>
          </a:xfrm>
          <a:prstGeom prst="rect">
            <a:avLst/>
          </a:prstGeom>
          <a:noFill/>
        </p:spPr>
        <p:txBody>
          <a:bodyPr wrap="square">
            <a:spAutoFit/>
          </a:bodyPr>
          <a:lstStyle/>
          <a:p>
            <a:pPr marL="355600" marR="915035" algn="ctr">
              <a:spcBef>
                <a:spcPts val="430"/>
              </a:spcBef>
              <a:spcAft>
                <a:spcPts val="0"/>
              </a:spcAft>
            </a:pPr>
            <a:r>
              <a:rPr lang="en-IN" sz="1800" b="1" dirty="0">
                <a:effectLst/>
                <a:latin typeface="Arial" panose="020B0604020202020204" pitchFamily="34" charset="0"/>
                <a:ea typeface="Times New Roman" panose="02020603050405020304" pitchFamily="18" charset="0"/>
                <a:cs typeface="Mangal" panose="02040503050203030202" pitchFamily="18" charset="0"/>
              </a:rPr>
              <a:t>by </a:t>
            </a:r>
          </a:p>
          <a:p>
            <a:pPr marL="355600" marR="915035" algn="ctr">
              <a:spcBef>
                <a:spcPts val="430"/>
              </a:spcBef>
              <a:spcAft>
                <a:spcPts val="0"/>
              </a:spcAft>
            </a:pPr>
            <a:endParaRPr lang="en-IN" sz="1400" dirty="0">
              <a:effectLst/>
              <a:latin typeface="Cambria" panose="02040503050406030204" pitchFamily="18" charset="0"/>
              <a:ea typeface="Times New Roman" panose="02020603050405020304" pitchFamily="18" charset="0"/>
              <a:cs typeface="Mangal" panose="02040503050203030202" pitchFamily="18" charset="0"/>
            </a:endParaRPr>
          </a:p>
          <a:p>
            <a:pPr marL="355600" marR="915035" algn="ctr">
              <a:spcBef>
                <a:spcPts val="430"/>
              </a:spcBef>
              <a:spcAft>
                <a:spcPts val="0"/>
              </a:spcAft>
            </a:pPr>
            <a:r>
              <a:rPr lang="en-IN" sz="2400" b="1" dirty="0">
                <a:effectLst/>
                <a:latin typeface="Arial" panose="020B0604020202020204" pitchFamily="34" charset="0"/>
                <a:ea typeface="Times New Roman" panose="02020603050405020304" pitchFamily="18" charset="0"/>
                <a:cs typeface="Mangal" panose="02040503050203030202" pitchFamily="18" charset="0"/>
              </a:rPr>
              <a:t>Prithwiraj Samanta</a:t>
            </a:r>
            <a:endParaRPr lang="en-IN" sz="2400" b="1" i="1" dirty="0">
              <a:effectLst/>
              <a:latin typeface="Arial Narrow" panose="020B0606020202030204" pitchFamily="34" charset="0"/>
              <a:ea typeface="Times New Roman" panose="02020603050405020304" pitchFamily="18" charset="0"/>
              <a:cs typeface="Arial" panose="020B0604020202020204" pitchFamily="34" charset="0"/>
            </a:endParaRPr>
          </a:p>
          <a:p>
            <a:pPr marL="355600" marR="915035" algn="ctr">
              <a:spcBef>
                <a:spcPts val="430"/>
              </a:spcBef>
              <a:spcAft>
                <a:spcPts val="0"/>
              </a:spcAft>
            </a:pPr>
            <a:endParaRPr lang="en-IN" sz="1400" dirty="0">
              <a:effectLst/>
              <a:latin typeface="Cambria" panose="02040503050406030204" pitchFamily="18" charset="0"/>
              <a:ea typeface="Times New Roman" panose="02020603050405020304" pitchFamily="18" charset="0"/>
              <a:cs typeface="Mangal" panose="02040503050203030202" pitchFamily="18" charset="0"/>
            </a:endParaRPr>
          </a:p>
          <a:p>
            <a:pPr marL="355600" marR="915035" algn="ctr">
              <a:spcBef>
                <a:spcPts val="430"/>
              </a:spcBef>
              <a:spcAft>
                <a:spcPts val="0"/>
              </a:spcAft>
            </a:pPr>
            <a:r>
              <a:rPr lang="en-IN" sz="1800" b="1" i="1" dirty="0">
                <a:effectLst/>
                <a:latin typeface="Arial Narrow" panose="020B0606020202030204" pitchFamily="34" charset="0"/>
                <a:ea typeface="Times New Roman" panose="02020603050405020304" pitchFamily="18" charset="0"/>
                <a:cs typeface="Arial" panose="020B0604020202020204" pitchFamily="34" charset="0"/>
              </a:rPr>
              <a:t>Under the </a:t>
            </a:r>
            <a:r>
              <a:rPr lang="en-IN" b="1" i="1" dirty="0">
                <a:latin typeface="Arial Narrow" panose="020B0606020202030204" pitchFamily="34" charset="0"/>
                <a:ea typeface="Times New Roman" panose="02020603050405020304" pitchFamily="18" charset="0"/>
                <a:cs typeface="Arial" panose="020B0604020202020204" pitchFamily="34" charset="0"/>
              </a:rPr>
              <a:t>supervision</a:t>
            </a:r>
            <a:r>
              <a:rPr lang="en-IN" sz="1800" b="1" i="1" dirty="0">
                <a:effectLst/>
                <a:latin typeface="Arial Narrow" panose="020B0606020202030204" pitchFamily="34" charset="0"/>
                <a:ea typeface="Times New Roman" panose="02020603050405020304" pitchFamily="18" charset="0"/>
                <a:cs typeface="Arial" panose="020B0604020202020204" pitchFamily="34" charset="0"/>
              </a:rPr>
              <a:t> of </a:t>
            </a:r>
          </a:p>
          <a:p>
            <a:pPr marL="355600" marR="915035" algn="ctr">
              <a:spcBef>
                <a:spcPts val="430"/>
              </a:spcBef>
              <a:spcAft>
                <a:spcPts val="0"/>
              </a:spcAft>
            </a:pPr>
            <a:endParaRPr lang="en-IN" sz="1400" dirty="0">
              <a:effectLst/>
              <a:latin typeface="Cambria" panose="02040503050406030204" pitchFamily="18" charset="0"/>
              <a:ea typeface="Times New Roman" panose="02020603050405020304" pitchFamily="18" charset="0"/>
              <a:cs typeface="Mangal" panose="02040503050203030202" pitchFamily="18" charset="0"/>
            </a:endParaRPr>
          </a:p>
          <a:p>
            <a:pPr marL="355600" marR="915035" algn="ctr">
              <a:spcBef>
                <a:spcPts val="430"/>
              </a:spcBef>
              <a:spcAft>
                <a:spcPts val="0"/>
              </a:spcAft>
            </a:pPr>
            <a:r>
              <a:rPr lang="en-IN" sz="2000" b="1" dirty="0">
                <a:effectLst/>
                <a:latin typeface="Arial" panose="020B0604020202020204" pitchFamily="34" charset="0"/>
                <a:ea typeface="Times New Roman" panose="02020603050405020304" pitchFamily="18" charset="0"/>
                <a:cs typeface="Mangal" panose="02040503050203030202" pitchFamily="18" charset="0"/>
              </a:rPr>
              <a:t> Dr. Rashmi Panda</a:t>
            </a:r>
          </a:p>
        </p:txBody>
      </p:sp>
      <p:sp>
        <p:nvSpPr>
          <p:cNvPr id="8" name="TextBox 7">
            <a:extLst>
              <a:ext uri="{FF2B5EF4-FFF2-40B4-BE49-F238E27FC236}">
                <a16:creationId xmlns:a16="http://schemas.microsoft.com/office/drawing/2014/main" id="{B013DB77-4398-4A5D-A641-E847017ADC49}"/>
              </a:ext>
            </a:extLst>
          </p:cNvPr>
          <p:cNvSpPr txBox="1"/>
          <p:nvPr/>
        </p:nvSpPr>
        <p:spPr>
          <a:xfrm>
            <a:off x="3148318" y="3918921"/>
            <a:ext cx="6097508" cy="369332"/>
          </a:xfrm>
          <a:prstGeom prst="rect">
            <a:avLst/>
          </a:prstGeom>
          <a:noFill/>
        </p:spPr>
        <p:txBody>
          <a:bodyPr wrap="square">
            <a:spAutoFit/>
          </a:bodyPr>
          <a:lstStyle/>
          <a:p>
            <a:r>
              <a:rPr kumimoji="0" lang="en-US" altLang="zh-CN" sz="1400" b="0" i="0" u="none" strike="noStrike" cap="none" normalizeH="0" baseline="0" dirty="0">
                <a:ln>
                  <a:noFill/>
                </a:ln>
                <a:solidFill>
                  <a:srgbClr val="1F497D"/>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zh-CN" sz="1800" b="1" i="1" u="none" strike="noStrike" cap="none" normalizeH="0" baseline="0" dirty="0">
                <a:ln>
                  <a:noFill/>
                </a:ln>
                <a:solidFill>
                  <a:srgbClr val="FF0000"/>
                </a:solidFill>
                <a:effectLst/>
                <a:latin typeface="Arial" panose="020B0604020202020204" pitchFamily="34" charset="0"/>
                <a:ea typeface="Calibri" panose="020F0502020204030204" pitchFamily="34" charset="0"/>
                <a:cs typeface="Arial" panose="020B0604020202020204" pitchFamily="34" charset="0"/>
              </a:rPr>
              <a:t>Department of Computer Science and Engineering</a:t>
            </a:r>
            <a:endParaRPr lang="en-IN" dirty="0"/>
          </a:p>
        </p:txBody>
      </p:sp>
    </p:spTree>
    <p:extLst>
      <p:ext uri="{BB962C8B-B14F-4D97-AF65-F5344CB8AC3E}">
        <p14:creationId xmlns:p14="http://schemas.microsoft.com/office/powerpoint/2010/main" val="2215976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0" indent="0">
              <a:buNone/>
            </a:pPr>
            <a:r>
              <a:rPr lang="en-IN" sz="3600" dirty="0"/>
              <a:t>2. App State</a:t>
            </a:r>
          </a:p>
          <a:p>
            <a:pPr lvl="1"/>
            <a:r>
              <a:rPr lang="en-IN" sz="2800" dirty="0">
                <a:solidFill>
                  <a:srgbClr val="231F20"/>
                </a:solidFill>
                <a:effectLst/>
                <a:latin typeface="Cambria" panose="02040503050406030204" pitchFamily="18" charset="0"/>
                <a:ea typeface="Times New Roman" panose="02020603050405020304" pitchFamily="18" charset="0"/>
                <a:cs typeface="Mangal" panose="02040503050203030202" pitchFamily="18" charset="0"/>
              </a:rPr>
              <a:t>State that is not ephemeral, that you want to share across many parts of one’s app, and that you want to keep between user sessions, is what we call application state (sometimes also called shared state</a:t>
            </a:r>
          </a:p>
          <a:p>
            <a:pPr lvl="1"/>
            <a:r>
              <a:rPr lang="en-IN" sz="2800" dirty="0">
                <a:solidFill>
                  <a:srgbClr val="231F20"/>
                </a:solidFill>
                <a:effectLst/>
                <a:latin typeface="Cambria" panose="02040503050406030204" pitchFamily="18" charset="0"/>
                <a:ea typeface="Times New Roman" panose="02020603050405020304" pitchFamily="18" charset="0"/>
                <a:cs typeface="Mangal" panose="02040503050203030202" pitchFamily="18" charset="0"/>
              </a:rPr>
              <a:t>For managing app state, one will want to research one’s options. One’s choice depends on the complexity and nature of one’s app, one’s team’s previous experience, and many other aspects.</a:t>
            </a:r>
            <a:endParaRPr lang="en-IN" sz="2800" dirty="0">
              <a:effectLst/>
              <a:latin typeface="Cambria" panose="02040503050406030204" pitchFamily="18" charset="0"/>
              <a:ea typeface="Times New Roman" panose="02020603050405020304" pitchFamily="18" charset="0"/>
              <a:cs typeface="Mangal" panose="02040503050203030202" pitchFamily="18" charset="0"/>
            </a:endParaRPr>
          </a:p>
          <a:p>
            <a:pPr lvl="2"/>
            <a:endParaRPr lang="en-IN" sz="1800" dirty="0"/>
          </a:p>
        </p:txBody>
      </p:sp>
    </p:spTree>
    <p:extLst>
      <p:ext uri="{BB962C8B-B14F-4D97-AF65-F5344CB8AC3E}">
        <p14:creationId xmlns:p14="http://schemas.microsoft.com/office/powerpoint/2010/main" val="549097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0" indent="0">
              <a:buNone/>
            </a:pPr>
            <a:r>
              <a:rPr lang="en-IN" sz="3200" b="1" u="sng" dirty="0"/>
              <a:t>Classes &amp; Widget for State Management</a:t>
            </a:r>
          </a:p>
          <a:p>
            <a:pPr marL="514350" indent="-514350">
              <a:buFont typeface="+mj-lt"/>
              <a:buAutoNum type="arabicPeriod"/>
            </a:pPr>
            <a:r>
              <a:rPr lang="en-IN" sz="3200" dirty="0"/>
              <a:t>ChangeNotifier Class</a:t>
            </a:r>
          </a:p>
          <a:p>
            <a:pPr lvl="1"/>
            <a:r>
              <a:rPr lang="en-IN" sz="2800" dirty="0">
                <a:solidFill>
                  <a:srgbClr val="231F20"/>
                </a:solidFill>
                <a:latin typeface="Cambria" panose="02040503050406030204" pitchFamily="18" charset="0"/>
                <a:cs typeface="Mangal" panose="02040503050203030202" pitchFamily="18" charset="0"/>
              </a:rPr>
              <a:t>ChangeNotifier is a simple class included in the Flutter SDK which provides change notification to its listeners.</a:t>
            </a:r>
          </a:p>
          <a:p>
            <a:pPr lvl="1"/>
            <a:r>
              <a:rPr lang="en-IN" sz="2800" dirty="0">
                <a:solidFill>
                  <a:srgbClr val="231F20"/>
                </a:solidFill>
                <a:latin typeface="Cambria" panose="02040503050406030204" pitchFamily="18" charset="0"/>
                <a:cs typeface="Mangal" panose="02040503050203030202" pitchFamily="18" charset="0"/>
              </a:rPr>
              <a:t>In other words, if something is a ChangeNotifier, you can subscribe to its changes.</a:t>
            </a:r>
          </a:p>
          <a:p>
            <a:pPr marL="514350" indent="-514350">
              <a:buFont typeface="+mj-lt"/>
              <a:buAutoNum type="arabicPeriod"/>
            </a:pPr>
            <a:r>
              <a:rPr lang="en-IN" sz="3200" dirty="0"/>
              <a:t>ChangeNotifierProvider Widget</a:t>
            </a:r>
          </a:p>
          <a:p>
            <a:pPr lvl="1"/>
            <a:r>
              <a:rPr lang="en-IN" sz="2800" dirty="0">
                <a:solidFill>
                  <a:srgbClr val="231F20"/>
                </a:solidFill>
                <a:latin typeface="Cambria" panose="02040503050406030204" pitchFamily="18" charset="0"/>
                <a:cs typeface="Mangal" panose="02040503050203030202" pitchFamily="18" charset="0"/>
              </a:rPr>
              <a:t>ChangeNotifierProvider is the widget that provides an instance of a ChangeNotifier to its descendants. </a:t>
            </a:r>
          </a:p>
          <a:p>
            <a:pPr lvl="1"/>
            <a:endParaRPr lang="en-IN" sz="2800" dirty="0">
              <a:solidFill>
                <a:srgbClr val="231F20"/>
              </a:solidFill>
              <a:latin typeface="Cambria" panose="02040503050406030204" pitchFamily="18" charset="0"/>
              <a:cs typeface="Mangal" panose="02040503050203030202" pitchFamily="18" charset="0"/>
            </a:endParaRPr>
          </a:p>
        </p:txBody>
      </p:sp>
    </p:spTree>
    <p:extLst>
      <p:ext uri="{BB962C8B-B14F-4D97-AF65-F5344CB8AC3E}">
        <p14:creationId xmlns:p14="http://schemas.microsoft.com/office/powerpoint/2010/main" val="1316098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0" indent="0">
              <a:buNone/>
            </a:pPr>
            <a:r>
              <a:rPr lang="en-IN" sz="3200" dirty="0"/>
              <a:t>3.  Consumer Widget</a:t>
            </a:r>
          </a:p>
          <a:p>
            <a:pPr lvl="1"/>
            <a:r>
              <a:rPr lang="en-IN" sz="2800" dirty="0">
                <a:solidFill>
                  <a:srgbClr val="231F20"/>
                </a:solidFill>
                <a:latin typeface="Cambria" panose="02040503050406030204" pitchFamily="18" charset="0"/>
                <a:cs typeface="Mangal" panose="02040503050203030202" pitchFamily="18" charset="0"/>
              </a:rPr>
              <a:t>Consumer is the widget that allows its descendent to subscribe and listen to the events of ChangeNotifier Object.</a:t>
            </a:r>
          </a:p>
          <a:p>
            <a:pPr marL="0" indent="0">
              <a:buNone/>
            </a:pPr>
            <a:r>
              <a:rPr lang="en-IN" sz="3200" dirty="0"/>
              <a:t>4.  SharedPreference Class</a:t>
            </a:r>
          </a:p>
          <a:p>
            <a:pPr lvl="1"/>
            <a:r>
              <a:rPr lang="en-IN" sz="2800" dirty="0">
                <a:solidFill>
                  <a:srgbClr val="231F20"/>
                </a:solidFill>
                <a:latin typeface="Cambria" panose="02040503050406030204" pitchFamily="18" charset="0"/>
                <a:cs typeface="Mangal" panose="02040503050203030202" pitchFamily="18" charset="0"/>
              </a:rPr>
              <a:t>Wraps platform-specific persistent storage for simple data.</a:t>
            </a:r>
          </a:p>
          <a:p>
            <a:pPr lvl="1"/>
            <a:r>
              <a:rPr lang="en-IN" sz="2800" dirty="0">
                <a:solidFill>
                  <a:srgbClr val="231F20"/>
                </a:solidFill>
                <a:latin typeface="Cambria" panose="02040503050406030204" pitchFamily="18" charset="0"/>
                <a:cs typeface="Mangal" panose="02040503050203030202" pitchFamily="18" charset="0"/>
              </a:rPr>
              <a:t>Data may be persisted to disk asynchronously, and there is no guarantee that writes will be persisted to disk after returning.</a:t>
            </a:r>
          </a:p>
          <a:p>
            <a:pPr lvl="1"/>
            <a:endParaRPr lang="en-IN" sz="2800" dirty="0">
              <a:solidFill>
                <a:srgbClr val="231F20"/>
              </a:solidFill>
              <a:latin typeface="Cambria" panose="02040503050406030204" pitchFamily="18" charset="0"/>
              <a:cs typeface="Mangal" panose="02040503050203030202" pitchFamily="18" charset="0"/>
            </a:endParaRPr>
          </a:p>
        </p:txBody>
      </p:sp>
    </p:spTree>
    <p:extLst>
      <p:ext uri="{BB962C8B-B14F-4D97-AF65-F5344CB8AC3E}">
        <p14:creationId xmlns:p14="http://schemas.microsoft.com/office/powerpoint/2010/main" val="3143724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Methodology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a:xfrm>
            <a:off x="838200" y="1841668"/>
            <a:ext cx="10515600" cy="4351338"/>
          </a:xfrm>
        </p:spPr>
        <p:txBody>
          <a:bodyPr>
            <a:normAutofit/>
          </a:bodyPr>
          <a:lstStyle/>
          <a:p>
            <a:pPr marL="0" indent="0">
              <a:buNone/>
            </a:pPr>
            <a:r>
              <a:rPr lang="en-US" sz="2400" b="1" dirty="0">
                <a:solidFill>
                  <a:srgbClr val="000000"/>
                </a:solidFill>
                <a:latin typeface="Helvetica Neue"/>
                <a:ea typeface="Arial Unicode MS"/>
                <a:cs typeface="Arial Unicode MS"/>
              </a:rPr>
              <a:t>How State is managed in the application</a:t>
            </a:r>
            <a:r>
              <a:rPr lang="en-US" sz="2400" b="1" dirty="0">
                <a:ln>
                  <a:noFill/>
                </a:ln>
                <a:solidFill>
                  <a:srgbClr val="000000"/>
                </a:solidFill>
                <a:effectLst/>
                <a:latin typeface="Helvetica Neue"/>
                <a:ea typeface="Arial Unicode MS"/>
                <a:cs typeface="Arial Unicode MS"/>
              </a:rPr>
              <a:t>?</a:t>
            </a:r>
            <a:endParaRPr lang="en-IN" sz="3600" dirty="0"/>
          </a:p>
          <a:p>
            <a:pPr marL="0" indent="0">
              <a:buNone/>
            </a:pPr>
            <a:endParaRPr lang="en-IN" dirty="0"/>
          </a:p>
        </p:txBody>
      </p:sp>
      <p:pic>
        <p:nvPicPr>
          <p:cNvPr id="5" name="Picture 4">
            <a:extLst>
              <a:ext uri="{FF2B5EF4-FFF2-40B4-BE49-F238E27FC236}">
                <a16:creationId xmlns:a16="http://schemas.microsoft.com/office/drawing/2014/main" id="{281CE31E-A33C-40A3-93D4-E9B7761130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7431" y="2383006"/>
            <a:ext cx="5267960" cy="3810000"/>
          </a:xfrm>
          <a:prstGeom prst="rect">
            <a:avLst/>
          </a:prstGeom>
        </p:spPr>
      </p:pic>
    </p:spTree>
    <p:extLst>
      <p:ext uri="{BB962C8B-B14F-4D97-AF65-F5344CB8AC3E}">
        <p14:creationId xmlns:p14="http://schemas.microsoft.com/office/powerpoint/2010/main" val="3508482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lstStyle/>
          <a:p>
            <a:pPr marL="0" indent="0">
              <a:buNone/>
            </a:pPr>
            <a:r>
              <a:rPr lang="en-US" sz="2400" b="1" u="sng" dirty="0">
                <a:solidFill>
                  <a:srgbClr val="000000"/>
                </a:solidFill>
                <a:latin typeface="Helvetica Neue"/>
              </a:rPr>
              <a:t>Components in the Application</a:t>
            </a:r>
            <a:endParaRPr lang="en-IN" sz="3600" u="sng" dirty="0"/>
          </a:p>
          <a:p>
            <a:pPr marL="0" indent="0">
              <a:buNone/>
            </a:pPr>
            <a:endParaRPr lang="en-IN" dirty="0"/>
          </a:p>
        </p:txBody>
      </p:sp>
      <p:pic>
        <p:nvPicPr>
          <p:cNvPr id="5" name="Picture 4">
            <a:extLst>
              <a:ext uri="{FF2B5EF4-FFF2-40B4-BE49-F238E27FC236}">
                <a16:creationId xmlns:a16="http://schemas.microsoft.com/office/drawing/2014/main" id="{A8E142EB-207F-4EDC-94B3-895B05B551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118" y="2600139"/>
            <a:ext cx="7938663" cy="2904368"/>
          </a:xfrm>
          <a:prstGeom prst="rect">
            <a:avLst/>
          </a:prstGeom>
        </p:spPr>
      </p:pic>
    </p:spTree>
    <p:extLst>
      <p:ext uri="{BB962C8B-B14F-4D97-AF65-F5344CB8AC3E}">
        <p14:creationId xmlns:p14="http://schemas.microsoft.com/office/powerpoint/2010/main" val="2574707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6">
            <a:extLst>
              <a:ext uri="{FF2B5EF4-FFF2-40B4-BE49-F238E27FC236}">
                <a16:creationId xmlns:a16="http://schemas.microsoft.com/office/drawing/2014/main" id="{B84B7A16-324E-4EC5-AD61-0E939F682CD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57624" y="1690688"/>
            <a:ext cx="7163169" cy="4500338"/>
          </a:xfrm>
          <a:prstGeom prst="rect">
            <a:avLst/>
          </a:prstGeom>
        </p:spPr>
      </p:pic>
    </p:spTree>
    <p:extLst>
      <p:ext uri="{BB962C8B-B14F-4D97-AF65-F5344CB8AC3E}">
        <p14:creationId xmlns:p14="http://schemas.microsoft.com/office/powerpoint/2010/main" val="1089299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85AA4514-DEED-408F-8FBC-D09689ECD7E8}"/>
              </a:ext>
            </a:extLst>
          </p:cNvPr>
          <p:cNvSpPr>
            <a:spLocks noGrp="1"/>
          </p:cNvSpPr>
          <p:nvPr>
            <p:ph idx="1"/>
          </p:nvPr>
        </p:nvSpPr>
        <p:spPr/>
        <p:txBody>
          <a:bodyPr>
            <a:normAutofit/>
          </a:bodyPr>
          <a:lstStyle/>
          <a:p>
            <a:pPr marL="0" indent="0" algn="just">
              <a:spcBef>
                <a:spcPts val="1170"/>
              </a:spcBef>
              <a:buNone/>
              <a:tabLst>
                <a:tab pos="842645" algn="l"/>
                <a:tab pos="843280" algn="l"/>
              </a:tabLst>
            </a:pPr>
            <a:r>
              <a:rPr lang="en-IN" b="1" dirty="0">
                <a:solidFill>
                  <a:srgbClr val="231F20"/>
                </a:solidFill>
                <a:effectLst/>
                <a:latin typeface="Cambria" panose="02040503050406030204" pitchFamily="18" charset="0"/>
                <a:ea typeface="Times New Roman" panose="02020603050405020304" pitchFamily="18" charset="0"/>
                <a:cs typeface="Mangal" panose="02040503050203030202" pitchFamily="18" charset="0"/>
              </a:rPr>
              <a:t>Explanation</a:t>
            </a:r>
            <a:endParaRPr lang="en-IN" dirty="0">
              <a:effectLst/>
              <a:latin typeface="Cambria" panose="02040503050406030204" pitchFamily="18" charset="0"/>
              <a:ea typeface="Times New Roman" panose="02020603050405020304" pitchFamily="18" charset="0"/>
              <a:cs typeface="Mangal" panose="02040503050203030202" pitchFamily="18" charset="0"/>
            </a:endParaRPr>
          </a:p>
          <a:p>
            <a:pPr marL="342900" lvl="0" indent="-342900">
              <a:spcBef>
                <a:spcPts val="1170"/>
              </a:spcBef>
              <a:buFont typeface="Symbol" panose="05050102010706020507" pitchFamily="18" charset="2"/>
              <a:buChar char=""/>
              <a:tabLst>
                <a:tab pos="842645" algn="l"/>
                <a:tab pos="843280" algn="l"/>
                <a:tab pos="5379720" algn="l"/>
              </a:tabLst>
            </a:pPr>
            <a:r>
              <a:rPr lang="en-IN" dirty="0">
                <a:solidFill>
                  <a:srgbClr val="231F20"/>
                </a:solidFill>
                <a:effectLst/>
                <a:latin typeface="Cambria" panose="02040503050406030204" pitchFamily="18" charset="0"/>
                <a:ea typeface="Times New Roman" panose="02020603050405020304" pitchFamily="18" charset="0"/>
                <a:cs typeface="Mangal" panose="02040503050203030202" pitchFamily="18" charset="0"/>
              </a:rPr>
              <a:t>App Component has Navigation Controller which controls the navigation of screens-Login, PDF, Preload, Report, and WebView.</a:t>
            </a:r>
            <a:endParaRPr lang="en-IN" dirty="0">
              <a:effectLst/>
              <a:latin typeface="Cambria" panose="02040503050406030204" pitchFamily="18" charset="0"/>
              <a:ea typeface="Times New Roman" panose="02020603050405020304" pitchFamily="18" charset="0"/>
              <a:cs typeface="Mangal" panose="02040503050203030202" pitchFamily="18" charset="0"/>
            </a:endParaRPr>
          </a:p>
          <a:p>
            <a:pPr marL="342900" lvl="0" indent="-342900">
              <a:spcBef>
                <a:spcPts val="1170"/>
              </a:spcBef>
              <a:buFont typeface="Symbol" panose="05050102010706020507" pitchFamily="18" charset="2"/>
              <a:buChar char=""/>
              <a:tabLst>
                <a:tab pos="842645" algn="l"/>
                <a:tab pos="843280" algn="l"/>
                <a:tab pos="5379720" algn="l"/>
              </a:tabLst>
            </a:pPr>
            <a:r>
              <a:rPr lang="en-IN" dirty="0">
                <a:solidFill>
                  <a:srgbClr val="231F20"/>
                </a:solidFill>
                <a:effectLst/>
                <a:latin typeface="Cambria" panose="02040503050406030204" pitchFamily="18" charset="0"/>
                <a:ea typeface="Times New Roman" panose="02020603050405020304" pitchFamily="18" charset="0"/>
                <a:cs typeface="Mangal" panose="02040503050203030202" pitchFamily="18" charset="0"/>
              </a:rPr>
              <a:t>Report has BottomNavigation Controller which controls the tabs-Job, Profile, Special, and Statistic</a:t>
            </a:r>
            <a:endParaRPr lang="en-IN" dirty="0">
              <a:effectLst/>
              <a:latin typeface="Cambria" panose="02040503050406030204" pitchFamily="18" charset="0"/>
              <a:ea typeface="Times New Roman" panose="02020603050405020304" pitchFamily="18" charset="0"/>
              <a:cs typeface="Mangal" panose="02040503050203030202" pitchFamily="18" charset="0"/>
            </a:endParaRPr>
          </a:p>
          <a:p>
            <a:pPr marL="342900" lvl="0" indent="-342900">
              <a:spcBef>
                <a:spcPts val="1170"/>
              </a:spcBef>
              <a:buFont typeface="Symbol" panose="05050102010706020507" pitchFamily="18" charset="2"/>
              <a:buChar char=""/>
              <a:tabLst>
                <a:tab pos="842645" algn="l"/>
                <a:tab pos="843280" algn="l"/>
                <a:tab pos="5379720" algn="l"/>
              </a:tabLst>
            </a:pPr>
            <a:r>
              <a:rPr lang="en-IN" dirty="0">
                <a:solidFill>
                  <a:srgbClr val="231F20"/>
                </a:solidFill>
                <a:effectLst/>
                <a:latin typeface="Cambria" panose="02040503050406030204" pitchFamily="18" charset="0"/>
                <a:ea typeface="Times New Roman" panose="02020603050405020304" pitchFamily="18" charset="0"/>
                <a:cs typeface="Mangal" panose="02040503050203030202" pitchFamily="18" charset="0"/>
              </a:rPr>
              <a:t>Report also has a controller for Sidebar(Sidebar Component not shown in diagram)</a:t>
            </a:r>
            <a:endParaRPr lang="en-IN" dirty="0">
              <a:effectLst/>
              <a:latin typeface="Cambria" panose="02040503050406030204" pitchFamily="18" charset="0"/>
              <a:ea typeface="Times New Roman" panose="02020603050405020304" pitchFamily="18" charset="0"/>
              <a:cs typeface="Mangal" panose="02040503050203030202" pitchFamily="18" charset="0"/>
            </a:endParaRPr>
          </a:p>
          <a:p>
            <a:pPr marL="0" indent="0">
              <a:buNone/>
            </a:pPr>
            <a:endParaRPr lang="en-IN" sz="4000" dirty="0"/>
          </a:p>
        </p:txBody>
      </p:sp>
    </p:spTree>
    <p:extLst>
      <p:ext uri="{BB962C8B-B14F-4D97-AF65-F5344CB8AC3E}">
        <p14:creationId xmlns:p14="http://schemas.microsoft.com/office/powerpoint/2010/main" val="3280569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Result and Analysis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r>
              <a:rPr lang="en-IN" dirty="0"/>
              <a:t>We have created the Graphical User Interface of the application strategically so that users can view important statistics at first. </a:t>
            </a:r>
          </a:p>
          <a:p>
            <a:r>
              <a:rPr lang="en-IN" dirty="0"/>
              <a:t>There are warning present in the application that is due to null-safety of flutter.</a:t>
            </a:r>
          </a:p>
          <a:p>
            <a:r>
              <a:rPr lang="en-IN" dirty="0"/>
              <a:t> We can assure you that it will not affect the performance and user experience.</a:t>
            </a:r>
          </a:p>
          <a:p>
            <a:r>
              <a:rPr lang="en-IN" dirty="0"/>
              <a:t> Our application may experience a few bugs as it is still in the testing phase, which will be solved gradually with updates.</a:t>
            </a:r>
          </a:p>
          <a:p>
            <a:endParaRPr lang="en-IN" dirty="0"/>
          </a:p>
        </p:txBody>
      </p:sp>
    </p:spTree>
    <p:extLst>
      <p:ext uri="{BB962C8B-B14F-4D97-AF65-F5344CB8AC3E}">
        <p14:creationId xmlns:p14="http://schemas.microsoft.com/office/powerpoint/2010/main" val="448832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Conclusion</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457200" algn="just">
              <a:spcBef>
                <a:spcPts val="1170"/>
              </a:spcBef>
              <a:tabLst>
                <a:tab pos="842645" algn="l"/>
                <a:tab pos="843280" algn="l"/>
              </a:tabLst>
            </a:pPr>
            <a:r>
              <a:rPr lang="en-IN" dirty="0"/>
              <a:t>We have created an application that is capable of running across three platforms- Android, IOS, and Web. </a:t>
            </a:r>
          </a:p>
          <a:p>
            <a:pPr marL="457200" algn="just">
              <a:spcBef>
                <a:spcPts val="1170"/>
              </a:spcBef>
              <a:tabLst>
                <a:tab pos="842645" algn="l"/>
                <a:tab pos="843280" algn="l"/>
              </a:tabLst>
            </a:pPr>
            <a:r>
              <a:rPr lang="en-IN" dirty="0"/>
              <a:t>We have tried our best to create a Graphical User Interface with the highest possible optimization and smallest response time possible.</a:t>
            </a:r>
          </a:p>
          <a:p>
            <a:pPr marL="457200" algn="just">
              <a:spcBef>
                <a:spcPts val="1170"/>
              </a:spcBef>
              <a:tabLst>
                <a:tab pos="842645" algn="l"/>
                <a:tab pos="843280" algn="l"/>
              </a:tabLst>
            </a:pPr>
            <a:r>
              <a:rPr lang="en-IN" dirty="0"/>
              <a:t> We have packed the application with a lot of statistical data to help them in finding their dream job. </a:t>
            </a:r>
          </a:p>
          <a:p>
            <a:pPr marL="457200" algn="just">
              <a:spcBef>
                <a:spcPts val="1170"/>
              </a:spcBef>
              <a:tabLst>
                <a:tab pos="842645" algn="l"/>
                <a:tab pos="843280" algn="l"/>
              </a:tabLst>
            </a:pPr>
            <a:r>
              <a:rPr lang="en-IN" dirty="0"/>
              <a:t>We have developed a PDF engine for creating a beautiful PDF of all the statistics shown in the application.</a:t>
            </a:r>
          </a:p>
          <a:p>
            <a:pPr marL="457200" algn="just">
              <a:spcBef>
                <a:spcPts val="1170"/>
              </a:spcBef>
              <a:tabLst>
                <a:tab pos="842645" algn="l"/>
                <a:tab pos="843280" algn="l"/>
              </a:tabLst>
            </a:pPr>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3812158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Future Work</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algn="just">
              <a:spcBef>
                <a:spcPts val="420"/>
              </a:spcBef>
            </a:pPr>
            <a:r>
              <a:rPr lang="en-IN" dirty="0"/>
              <a:t>In Future, we will be adding more statistical data to the application when it will be available. </a:t>
            </a:r>
          </a:p>
          <a:p>
            <a:pPr algn="just">
              <a:spcBef>
                <a:spcPts val="420"/>
              </a:spcBef>
            </a:pPr>
            <a:r>
              <a:rPr lang="en-IN" dirty="0"/>
              <a:t>We will be enhancing the PDF engine to create a more beautiful and realistic PDF. </a:t>
            </a:r>
          </a:p>
          <a:p>
            <a:pPr algn="just">
              <a:spcBef>
                <a:spcPts val="420"/>
              </a:spcBef>
            </a:pPr>
            <a:r>
              <a:rPr lang="en-IN" dirty="0"/>
              <a:t>We are currently working on the integration of the Do-Select platform with our app to provide skill and aptitude tests for users.</a:t>
            </a:r>
          </a:p>
          <a:p>
            <a:pPr algn="just">
              <a:spcBef>
                <a:spcPts val="420"/>
              </a:spcBef>
            </a:pPr>
            <a:r>
              <a:rPr lang="en-IN" dirty="0"/>
              <a:t> It will be soon released in an upcoming feature update.</a:t>
            </a:r>
          </a:p>
          <a:p>
            <a:pPr marL="0" indent="0" algn="just">
              <a:spcBef>
                <a:spcPts val="420"/>
              </a:spcBef>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pPr marL="457200">
              <a:lnSpc>
                <a:spcPct val="100000"/>
              </a:lnSpc>
              <a:spcBef>
                <a:spcPts val="1170"/>
              </a:spcBef>
              <a:tabLst>
                <a:tab pos="842645" algn="l"/>
                <a:tab pos="843280" algn="l"/>
              </a:tabLst>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2066232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Project Details</a:t>
            </a:r>
          </a:p>
        </p:txBody>
      </p:sp>
      <p:graphicFrame>
        <p:nvGraphicFramePr>
          <p:cNvPr id="7" name="Content Placeholder 6">
            <a:extLst>
              <a:ext uri="{FF2B5EF4-FFF2-40B4-BE49-F238E27FC236}">
                <a16:creationId xmlns:a16="http://schemas.microsoft.com/office/drawing/2014/main" id="{21B3937E-4047-46DC-95D5-8E9BD785C46D}"/>
              </a:ext>
            </a:extLst>
          </p:cNvPr>
          <p:cNvGraphicFramePr>
            <a:graphicFrameLocks noGrp="1"/>
          </p:cNvGraphicFramePr>
          <p:nvPr>
            <p:ph idx="1"/>
            <p:extLst>
              <p:ext uri="{D42A27DB-BD31-4B8C-83A1-F6EECF244321}">
                <p14:modId xmlns:p14="http://schemas.microsoft.com/office/powerpoint/2010/main" val="1857830920"/>
              </p:ext>
            </p:extLst>
          </p:nvPr>
        </p:nvGraphicFramePr>
        <p:xfrm>
          <a:off x="838199" y="1738732"/>
          <a:ext cx="10515599" cy="4445009"/>
        </p:xfrm>
        <a:graphic>
          <a:graphicData uri="http://schemas.openxmlformats.org/drawingml/2006/table">
            <a:tbl>
              <a:tblPr firstRow="1" firstCol="1" bandRow="1">
                <a:tableStyleId>{073A0DAA-6AF3-43AB-8588-CEC1D06C72B9}</a:tableStyleId>
              </a:tblPr>
              <a:tblGrid>
                <a:gridCol w="2595901">
                  <a:extLst>
                    <a:ext uri="{9D8B030D-6E8A-4147-A177-3AD203B41FA5}">
                      <a16:colId xmlns:a16="http://schemas.microsoft.com/office/drawing/2014/main" val="3115882406"/>
                    </a:ext>
                  </a:extLst>
                </a:gridCol>
                <a:gridCol w="4179841">
                  <a:extLst>
                    <a:ext uri="{9D8B030D-6E8A-4147-A177-3AD203B41FA5}">
                      <a16:colId xmlns:a16="http://schemas.microsoft.com/office/drawing/2014/main" val="2816855220"/>
                    </a:ext>
                  </a:extLst>
                </a:gridCol>
                <a:gridCol w="1891928">
                  <a:extLst>
                    <a:ext uri="{9D8B030D-6E8A-4147-A177-3AD203B41FA5}">
                      <a16:colId xmlns:a16="http://schemas.microsoft.com/office/drawing/2014/main" val="1661400861"/>
                    </a:ext>
                  </a:extLst>
                </a:gridCol>
                <a:gridCol w="1847929">
                  <a:extLst>
                    <a:ext uri="{9D8B030D-6E8A-4147-A177-3AD203B41FA5}">
                      <a16:colId xmlns:a16="http://schemas.microsoft.com/office/drawing/2014/main" val="3420168107"/>
                    </a:ext>
                  </a:extLst>
                </a:gridCol>
              </a:tblGrid>
              <a:tr h="204475">
                <a:tc gridSpan="4">
                  <a:txBody>
                    <a:bodyPr/>
                    <a:lstStyle/>
                    <a:p>
                      <a:pPr algn="l">
                        <a:lnSpc>
                          <a:spcPct val="125000"/>
                        </a:lnSpc>
                      </a:pPr>
                      <a:r>
                        <a:rPr lang="en-IN" sz="1200" dirty="0">
                          <a:effectLst/>
                        </a:rPr>
                        <a:t>Student Details</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6616" marR="66616" marT="0" marB="0"/>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95503378"/>
                  </a:ext>
                </a:extLst>
              </a:tr>
              <a:tr h="204475">
                <a:tc>
                  <a:txBody>
                    <a:bodyPr/>
                    <a:lstStyle/>
                    <a:p>
                      <a:pPr algn="l">
                        <a:lnSpc>
                          <a:spcPct val="125000"/>
                        </a:lnSpc>
                      </a:pPr>
                      <a:r>
                        <a:rPr lang="en-IN" sz="1200">
                          <a:effectLst/>
                        </a:rPr>
                        <a:t>Name</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6616" marR="66616" marT="0" marB="0"/>
                </a:tc>
                <a:tc gridSpan="3">
                  <a:txBody>
                    <a:bodyPr/>
                    <a:lstStyle/>
                    <a:p>
                      <a:pPr algn="l">
                        <a:lnSpc>
                          <a:spcPct val="125000"/>
                        </a:lnSpc>
                      </a:pPr>
                      <a:r>
                        <a:rPr lang="en-IN" sz="1200">
                          <a:effectLst/>
                        </a:rPr>
                        <a:t>PRITHWIRAJ SAMANTA</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6616" marR="66616"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149392141"/>
                  </a:ext>
                </a:extLst>
              </a:tr>
              <a:tr h="204475">
                <a:tc>
                  <a:txBody>
                    <a:bodyPr/>
                    <a:lstStyle/>
                    <a:p>
                      <a:pPr algn="l">
                        <a:lnSpc>
                          <a:spcPct val="125000"/>
                        </a:lnSpc>
                      </a:pPr>
                      <a:r>
                        <a:rPr lang="en-IN" sz="1200">
                          <a:effectLst/>
                        </a:rPr>
                        <a:t>Registration Number</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6616" marR="66616" marT="0" marB="0"/>
                </a:tc>
                <a:tc>
                  <a:txBody>
                    <a:bodyPr/>
                    <a:lstStyle/>
                    <a:p>
                      <a:pPr algn="l">
                        <a:lnSpc>
                          <a:spcPct val="125000"/>
                        </a:lnSpc>
                      </a:pPr>
                      <a:r>
                        <a:rPr lang="en-IN" sz="1200">
                          <a:effectLst/>
                        </a:rPr>
                        <a:t>2018UGCS002R</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6616" marR="66616" marT="0" marB="0"/>
                </a:tc>
                <a:tc>
                  <a:txBody>
                    <a:bodyPr/>
                    <a:lstStyle/>
                    <a:p>
                      <a:pPr algn="l">
                        <a:lnSpc>
                          <a:spcPct val="125000"/>
                        </a:lnSpc>
                      </a:pPr>
                      <a:r>
                        <a:rPr lang="en-IN" sz="1200">
                          <a:effectLst/>
                        </a:rPr>
                        <a:t>Roll No</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6616" marR="66616" marT="0" marB="0"/>
                </a:tc>
                <a:tc>
                  <a:txBody>
                    <a:bodyPr/>
                    <a:lstStyle/>
                    <a:p>
                      <a:pPr algn="l">
                        <a:lnSpc>
                          <a:spcPct val="125000"/>
                        </a:lnSpc>
                      </a:pPr>
                      <a:r>
                        <a:rPr lang="en-IN" sz="1200">
                          <a:effectLst/>
                        </a:rPr>
                        <a:t>CSE/02</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6616" marR="66616" marT="0" marB="0"/>
                </a:tc>
                <a:extLst>
                  <a:ext uri="{0D108BD9-81ED-4DB2-BD59-A6C34878D82A}">
                    <a16:rowId xmlns:a16="http://schemas.microsoft.com/office/drawing/2014/main" val="1603982660"/>
                  </a:ext>
                </a:extLst>
              </a:tr>
              <a:tr h="258446">
                <a:tc>
                  <a:txBody>
                    <a:bodyPr/>
                    <a:lstStyle/>
                    <a:p>
                      <a:pPr algn="l">
                        <a:lnSpc>
                          <a:spcPct val="125000"/>
                        </a:lnSpc>
                      </a:pPr>
                      <a:r>
                        <a:rPr lang="en-IN" sz="1200">
                          <a:effectLst/>
                        </a:rPr>
                        <a:t>Email Address</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6616" marR="66616" marT="0" marB="0"/>
                </a:tc>
                <a:tc>
                  <a:txBody>
                    <a:bodyPr/>
                    <a:lstStyle/>
                    <a:p>
                      <a:pPr algn="l">
                        <a:lnSpc>
                          <a:spcPct val="125000"/>
                        </a:lnSpc>
                      </a:pPr>
                      <a:r>
                        <a:rPr lang="en-IN" sz="1200">
                          <a:effectLst/>
                        </a:rPr>
                        <a:t>psamanta.btech.cs18@iiitranchi.ac.in</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6616" marR="66616" marT="0" marB="0"/>
                </a:tc>
                <a:tc>
                  <a:txBody>
                    <a:bodyPr/>
                    <a:lstStyle/>
                    <a:p>
                      <a:pPr algn="l">
                        <a:lnSpc>
                          <a:spcPct val="125000"/>
                        </a:lnSpc>
                      </a:pPr>
                      <a:r>
                        <a:rPr lang="en-IN" sz="1200">
                          <a:effectLst/>
                        </a:rPr>
                        <a:t>Phone No (M)</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6616" marR="66616" marT="0" marB="0"/>
                </a:tc>
                <a:tc>
                  <a:txBody>
                    <a:bodyPr/>
                    <a:lstStyle/>
                    <a:p>
                      <a:pPr algn="l">
                        <a:lnSpc>
                          <a:spcPct val="125000"/>
                        </a:lnSpc>
                      </a:pPr>
                      <a:r>
                        <a:rPr lang="en-IN" sz="1200">
                          <a:effectLst/>
                        </a:rPr>
                        <a:t>6204570243</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6616" marR="66616" marT="0" marB="0"/>
                </a:tc>
                <a:extLst>
                  <a:ext uri="{0D108BD9-81ED-4DB2-BD59-A6C34878D82A}">
                    <a16:rowId xmlns:a16="http://schemas.microsoft.com/office/drawing/2014/main" val="1489193433"/>
                  </a:ext>
                </a:extLst>
              </a:tr>
              <a:tr h="203549">
                <a:tc gridSpan="4">
                  <a:txBody>
                    <a:bodyPr/>
                    <a:lstStyle/>
                    <a:p>
                      <a:pPr algn="l">
                        <a:lnSpc>
                          <a:spcPct val="125000"/>
                        </a:lnSpc>
                      </a:pPr>
                      <a:r>
                        <a:rPr lang="en-IN" sz="200">
                          <a:effectLst/>
                        </a:rPr>
                        <a:t> </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6616" marR="66616" marT="0" marB="0"/>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561201389"/>
                  </a:ext>
                </a:extLst>
              </a:tr>
              <a:tr h="204475">
                <a:tc gridSpan="4">
                  <a:txBody>
                    <a:bodyPr/>
                    <a:lstStyle/>
                    <a:p>
                      <a:pPr algn="l">
                        <a:lnSpc>
                          <a:spcPct val="125000"/>
                        </a:lnSpc>
                      </a:pPr>
                      <a:r>
                        <a:rPr lang="en-IN" sz="1200">
                          <a:effectLst/>
                        </a:rPr>
                        <a:t>Project Details</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6616" marR="66616" marT="0" marB="0"/>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777556349"/>
                  </a:ext>
                </a:extLst>
              </a:tr>
              <a:tr h="207250">
                <a:tc>
                  <a:txBody>
                    <a:bodyPr/>
                    <a:lstStyle/>
                    <a:p>
                      <a:pPr algn="l">
                        <a:lnSpc>
                          <a:spcPct val="125000"/>
                        </a:lnSpc>
                      </a:pPr>
                      <a:r>
                        <a:rPr lang="en-IN" sz="1200" dirty="0">
                          <a:effectLst/>
                        </a:rPr>
                        <a:t>Project Title</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6616" marR="66616" marT="0" marB="0"/>
                </a:tc>
                <a:tc gridSpan="3">
                  <a:txBody>
                    <a:bodyPr/>
                    <a:lstStyle/>
                    <a:p>
                      <a:pPr algn="l">
                        <a:lnSpc>
                          <a:spcPct val="125000"/>
                        </a:lnSpc>
                      </a:pPr>
                      <a:r>
                        <a:rPr lang="en-IN" sz="1200">
                          <a:effectLst/>
                        </a:rPr>
                        <a:t>FastForward Privilege Report Generation</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6616" marR="66616"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129598932"/>
                  </a:ext>
                </a:extLst>
              </a:tr>
              <a:tr h="358987">
                <a:tc>
                  <a:txBody>
                    <a:bodyPr/>
                    <a:lstStyle/>
                    <a:p>
                      <a:pPr algn="l">
                        <a:lnSpc>
                          <a:spcPct val="125000"/>
                        </a:lnSpc>
                      </a:pPr>
                      <a:r>
                        <a:rPr lang="en-IN" sz="1200">
                          <a:effectLst/>
                        </a:rPr>
                        <a:t>Project Duration</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6616" marR="66616" marT="0" marB="0"/>
                </a:tc>
                <a:tc>
                  <a:txBody>
                    <a:bodyPr/>
                    <a:lstStyle/>
                    <a:p>
                      <a:pPr algn="l">
                        <a:lnSpc>
                          <a:spcPct val="125000"/>
                        </a:lnSpc>
                      </a:pPr>
                      <a:r>
                        <a:rPr lang="en-IN" sz="1200">
                          <a:effectLst/>
                        </a:rPr>
                        <a:t>6 months (approx.)</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6616" marR="66616" marT="0" marB="0"/>
                </a:tc>
                <a:tc>
                  <a:txBody>
                    <a:bodyPr/>
                    <a:lstStyle/>
                    <a:p>
                      <a:pPr algn="l">
                        <a:lnSpc>
                          <a:spcPct val="125000"/>
                        </a:lnSpc>
                      </a:pPr>
                      <a:r>
                        <a:rPr lang="en-IN" sz="1200">
                          <a:effectLst/>
                        </a:rPr>
                        <a:t>Date of reporting</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6616" marR="66616" marT="0" marB="0"/>
                </a:tc>
                <a:tc>
                  <a:txBody>
                    <a:bodyPr/>
                    <a:lstStyle/>
                    <a:p>
                      <a:pPr algn="l">
                        <a:lnSpc>
                          <a:spcPct val="125000"/>
                        </a:lnSpc>
                      </a:pPr>
                      <a:r>
                        <a:rPr lang="en-IN" sz="1200">
                          <a:effectLst/>
                        </a:rPr>
                        <a:t>3 Jan 2022</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6616" marR="66616" marT="0" marB="0"/>
                </a:tc>
                <a:extLst>
                  <a:ext uri="{0D108BD9-81ED-4DB2-BD59-A6C34878D82A}">
                    <a16:rowId xmlns:a16="http://schemas.microsoft.com/office/drawing/2014/main" val="623025748"/>
                  </a:ext>
                </a:extLst>
              </a:tr>
              <a:tr h="204475">
                <a:tc gridSpan="4">
                  <a:txBody>
                    <a:bodyPr/>
                    <a:lstStyle/>
                    <a:p>
                      <a:pPr algn="l">
                        <a:lnSpc>
                          <a:spcPct val="125000"/>
                        </a:lnSpc>
                      </a:pPr>
                      <a:r>
                        <a:rPr lang="en-IN" sz="1200">
                          <a:effectLst/>
                        </a:rPr>
                        <a:t> </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6616" marR="66616" marT="0" marB="0"/>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662658465"/>
                  </a:ext>
                </a:extLst>
              </a:tr>
              <a:tr h="204475">
                <a:tc gridSpan="4">
                  <a:txBody>
                    <a:bodyPr/>
                    <a:lstStyle/>
                    <a:p>
                      <a:pPr algn="l">
                        <a:lnSpc>
                          <a:spcPct val="125000"/>
                        </a:lnSpc>
                      </a:pPr>
                      <a:r>
                        <a:rPr lang="en-IN" sz="1200">
                          <a:effectLst/>
                        </a:rPr>
                        <a:t>Organization Details</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6616" marR="66616" marT="0" marB="0"/>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095977371"/>
                  </a:ext>
                </a:extLst>
              </a:tr>
              <a:tr h="204475">
                <a:tc>
                  <a:txBody>
                    <a:bodyPr/>
                    <a:lstStyle/>
                    <a:p>
                      <a:pPr algn="l">
                        <a:lnSpc>
                          <a:spcPct val="125000"/>
                        </a:lnSpc>
                      </a:pPr>
                      <a:r>
                        <a:rPr lang="en-IN" sz="1200">
                          <a:effectLst/>
                        </a:rPr>
                        <a:t>Organization Name</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6616" marR="66616" marT="0" marB="0"/>
                </a:tc>
                <a:tc gridSpan="3">
                  <a:txBody>
                    <a:bodyPr/>
                    <a:lstStyle/>
                    <a:p>
                      <a:pPr algn="l">
                        <a:lnSpc>
                          <a:spcPct val="125000"/>
                        </a:lnSpc>
                      </a:pPr>
                      <a:r>
                        <a:rPr lang="en-IN" sz="1200">
                          <a:effectLst/>
                        </a:rPr>
                        <a:t>InfoEdge India Limited</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6616" marR="66616"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612319556"/>
                  </a:ext>
                </a:extLst>
              </a:tr>
              <a:tr h="204475">
                <a:tc>
                  <a:txBody>
                    <a:bodyPr/>
                    <a:lstStyle/>
                    <a:p>
                      <a:pPr algn="l">
                        <a:lnSpc>
                          <a:spcPct val="125000"/>
                        </a:lnSpc>
                      </a:pPr>
                      <a:r>
                        <a:rPr lang="en-IN" sz="1200">
                          <a:effectLst/>
                        </a:rPr>
                        <a:t>Designation</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6616" marR="66616" marT="0" marB="0"/>
                </a:tc>
                <a:tc gridSpan="3">
                  <a:txBody>
                    <a:bodyPr/>
                    <a:lstStyle/>
                    <a:p>
                      <a:pPr algn="l">
                        <a:lnSpc>
                          <a:spcPct val="125000"/>
                        </a:lnSpc>
                      </a:pPr>
                      <a:r>
                        <a:rPr lang="en-IN" sz="1200">
                          <a:effectLst/>
                        </a:rPr>
                        <a:t>Software Development Intern</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6616" marR="66616"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528641084"/>
                  </a:ext>
                </a:extLst>
              </a:tr>
              <a:tr h="204475">
                <a:tc>
                  <a:txBody>
                    <a:bodyPr/>
                    <a:lstStyle/>
                    <a:p>
                      <a:pPr algn="l">
                        <a:lnSpc>
                          <a:spcPct val="125000"/>
                        </a:lnSpc>
                      </a:pPr>
                      <a:r>
                        <a:rPr lang="en-IN" sz="1200">
                          <a:effectLst/>
                        </a:rPr>
                        <a:t>Full postal address</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6616" marR="66616" marT="0" marB="0"/>
                </a:tc>
                <a:tc gridSpan="3">
                  <a:txBody>
                    <a:bodyPr/>
                    <a:lstStyle/>
                    <a:p>
                      <a:pPr algn="l">
                        <a:lnSpc>
                          <a:spcPct val="125000"/>
                        </a:lnSpc>
                      </a:pPr>
                      <a:r>
                        <a:rPr lang="en-IN" sz="1200">
                          <a:effectLst/>
                        </a:rPr>
                        <a:t>Info Edge (India) Limited, B - 8, Sector - 132, Noida - 201304, India</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6616" marR="66616"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197619304"/>
                  </a:ext>
                </a:extLst>
              </a:tr>
              <a:tr h="204475">
                <a:tc>
                  <a:txBody>
                    <a:bodyPr/>
                    <a:lstStyle/>
                    <a:p>
                      <a:pPr algn="l">
                        <a:lnSpc>
                          <a:spcPct val="125000"/>
                        </a:lnSpc>
                      </a:pPr>
                      <a:r>
                        <a:rPr lang="en-IN" sz="1200">
                          <a:effectLst/>
                        </a:rPr>
                        <a:t>Website address</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6616" marR="66616" marT="0" marB="0"/>
                </a:tc>
                <a:tc gridSpan="3">
                  <a:txBody>
                    <a:bodyPr/>
                    <a:lstStyle/>
                    <a:p>
                      <a:pPr algn="l">
                        <a:lnSpc>
                          <a:spcPct val="125000"/>
                        </a:lnSpc>
                      </a:pPr>
                      <a:r>
                        <a:rPr lang="en-IN" sz="1100">
                          <a:effectLst/>
                        </a:rPr>
                        <a:t>http:</a:t>
                      </a:r>
                      <a:r>
                        <a:rPr lang="en-IN" sz="900">
                          <a:effectLst/>
                        </a:rPr>
                        <a:t>//</a:t>
                      </a:r>
                      <a:r>
                        <a:rPr lang="en-IN" sz="1100">
                          <a:effectLst/>
                        </a:rPr>
                        <a:t>www.infoedge.in</a:t>
                      </a:r>
                      <a:r>
                        <a:rPr lang="en-IN" sz="900">
                          <a:effectLst/>
                        </a:rPr>
                        <a:t>/</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6616" marR="66616"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75143168"/>
                  </a:ext>
                </a:extLst>
              </a:tr>
              <a:tr h="204475">
                <a:tc gridSpan="4">
                  <a:txBody>
                    <a:bodyPr/>
                    <a:lstStyle/>
                    <a:p>
                      <a:pPr algn="l">
                        <a:lnSpc>
                          <a:spcPct val="125000"/>
                        </a:lnSpc>
                      </a:pPr>
                      <a:r>
                        <a:rPr lang="en-IN" sz="1200">
                          <a:effectLst/>
                        </a:rPr>
                        <a:t> </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6616" marR="66616" marT="0" marB="0"/>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547993742"/>
                  </a:ext>
                </a:extLst>
              </a:tr>
              <a:tr h="204475">
                <a:tc gridSpan="4">
                  <a:txBody>
                    <a:bodyPr/>
                    <a:lstStyle/>
                    <a:p>
                      <a:pPr algn="l">
                        <a:lnSpc>
                          <a:spcPct val="125000"/>
                        </a:lnSpc>
                      </a:pPr>
                      <a:r>
                        <a:rPr lang="en-IN" sz="1200">
                          <a:effectLst/>
                        </a:rPr>
                        <a:t>Supervisor Details</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6616" marR="66616" marT="0" marB="0"/>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252830233"/>
                  </a:ext>
                </a:extLst>
              </a:tr>
              <a:tr h="204475">
                <a:tc>
                  <a:txBody>
                    <a:bodyPr/>
                    <a:lstStyle/>
                    <a:p>
                      <a:pPr algn="l">
                        <a:lnSpc>
                          <a:spcPct val="125000"/>
                        </a:lnSpc>
                      </a:pPr>
                      <a:r>
                        <a:rPr lang="en-IN" sz="1200">
                          <a:effectLst/>
                        </a:rPr>
                        <a:t>Supervisor Name</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6616" marR="66616" marT="0" marB="0"/>
                </a:tc>
                <a:tc gridSpan="3">
                  <a:txBody>
                    <a:bodyPr/>
                    <a:lstStyle/>
                    <a:p>
                      <a:pPr algn="l">
                        <a:lnSpc>
                          <a:spcPct val="125000"/>
                        </a:lnSpc>
                      </a:pPr>
                      <a:r>
                        <a:rPr lang="en-IN" sz="1200">
                          <a:effectLst/>
                        </a:rPr>
                        <a:t>Dr Rashmi Panda</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6616" marR="66616"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187881780"/>
                  </a:ext>
                </a:extLst>
              </a:tr>
              <a:tr h="204475">
                <a:tc>
                  <a:txBody>
                    <a:bodyPr/>
                    <a:lstStyle/>
                    <a:p>
                      <a:pPr algn="l">
                        <a:lnSpc>
                          <a:spcPct val="125000"/>
                        </a:lnSpc>
                      </a:pPr>
                      <a:r>
                        <a:rPr lang="en-IN" sz="1200">
                          <a:effectLst/>
                        </a:rPr>
                        <a:t>Designation</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6616" marR="66616" marT="0" marB="0"/>
                </a:tc>
                <a:tc gridSpan="3">
                  <a:txBody>
                    <a:bodyPr/>
                    <a:lstStyle/>
                    <a:p>
                      <a:pPr algn="l">
                        <a:lnSpc>
                          <a:spcPct val="125000"/>
                        </a:lnSpc>
                      </a:pPr>
                      <a:r>
                        <a:rPr lang="en-IN" sz="1200">
                          <a:effectLst/>
                        </a:rPr>
                        <a:t>Assistant Professor (ECE Department)</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6616" marR="66616"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770335403"/>
                  </a:ext>
                </a:extLst>
              </a:tr>
              <a:tr h="255979">
                <a:tc>
                  <a:txBody>
                    <a:bodyPr/>
                    <a:lstStyle/>
                    <a:p>
                      <a:pPr algn="l">
                        <a:lnSpc>
                          <a:spcPct val="125000"/>
                        </a:lnSpc>
                      </a:pPr>
                      <a:r>
                        <a:rPr lang="en-IN" sz="1200">
                          <a:effectLst/>
                        </a:rPr>
                        <a:t>Full contact address </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6616" marR="66616" marT="0" marB="0"/>
                </a:tc>
                <a:tc gridSpan="3">
                  <a:txBody>
                    <a:bodyPr/>
                    <a:lstStyle/>
                    <a:p>
                      <a:pPr algn="l">
                        <a:lnSpc>
                          <a:spcPct val="125000"/>
                        </a:lnSpc>
                      </a:pPr>
                      <a:r>
                        <a:rPr lang="en-IN" sz="1200">
                          <a:effectLst/>
                        </a:rPr>
                        <a:t>IIIT Ranchi, Science and Technology Campus, Namkum, Ranchi - 834010</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6616" marR="66616"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892164342"/>
                  </a:ext>
                </a:extLst>
              </a:tr>
              <a:tr h="204475">
                <a:tc>
                  <a:txBody>
                    <a:bodyPr/>
                    <a:lstStyle/>
                    <a:p>
                      <a:pPr algn="l">
                        <a:lnSpc>
                          <a:spcPct val="125000"/>
                        </a:lnSpc>
                      </a:pPr>
                      <a:r>
                        <a:rPr lang="en-IN" sz="1200">
                          <a:effectLst/>
                        </a:rPr>
                        <a:t>Email address</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6616" marR="66616" marT="0" marB="0"/>
                </a:tc>
                <a:tc>
                  <a:txBody>
                    <a:bodyPr/>
                    <a:lstStyle/>
                    <a:p>
                      <a:pPr algn="l">
                        <a:lnSpc>
                          <a:spcPct val="125000"/>
                        </a:lnSpc>
                      </a:pPr>
                      <a:r>
                        <a:rPr lang="en-IN" sz="1100" u="none" strike="noStrike">
                          <a:effectLst/>
                          <a:hlinkClick r:id="rId2"/>
                        </a:rPr>
                        <a:t>rashmipanda@iiitranchi.ac.in</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6616" marR="66616" marT="0" marB="0"/>
                </a:tc>
                <a:tc>
                  <a:txBody>
                    <a:bodyPr/>
                    <a:lstStyle/>
                    <a:p>
                      <a:pPr algn="l">
                        <a:lnSpc>
                          <a:spcPct val="125000"/>
                        </a:lnSpc>
                      </a:pPr>
                      <a:r>
                        <a:rPr lang="en-IN" sz="1200">
                          <a:effectLst/>
                        </a:rPr>
                        <a:t>Phone No (M)</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6616" marR="66616" marT="0" marB="0"/>
                </a:tc>
                <a:tc>
                  <a:txBody>
                    <a:bodyPr/>
                    <a:lstStyle/>
                    <a:p>
                      <a:pPr algn="l">
                        <a:lnSpc>
                          <a:spcPct val="125000"/>
                        </a:lnSpc>
                      </a:pPr>
                      <a:r>
                        <a:rPr lang="en-IN" sz="1200" dirty="0">
                          <a:effectLst/>
                        </a:rPr>
                        <a:t>9861144096</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6616" marR="66616" marT="0" marB="0"/>
                </a:tc>
                <a:extLst>
                  <a:ext uri="{0D108BD9-81ED-4DB2-BD59-A6C34878D82A}">
                    <a16:rowId xmlns:a16="http://schemas.microsoft.com/office/drawing/2014/main" val="2676589107"/>
                  </a:ext>
                </a:extLst>
              </a:tr>
            </a:tbl>
          </a:graphicData>
        </a:graphic>
      </p:graphicFrame>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649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Outline</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ECDCFCFA-9257-4794-B982-519B11CB7B77}"/>
              </a:ext>
            </a:extLst>
          </p:cNvPr>
          <p:cNvSpPr>
            <a:spLocks noGrp="1"/>
          </p:cNvSpPr>
          <p:nvPr>
            <p:ph idx="1"/>
          </p:nvPr>
        </p:nvSpPr>
        <p:spPr/>
        <p:txBody>
          <a:bodyPr>
            <a:normAutofit/>
          </a:bodyPr>
          <a:lstStyle/>
          <a:p>
            <a:pPr marL="0" indent="0">
              <a:buNone/>
            </a:pPr>
            <a:r>
              <a:rPr lang="en-IN" b="1" dirty="0"/>
              <a:t>Introduction               ………………………………………………………..   4</a:t>
            </a:r>
          </a:p>
          <a:p>
            <a:pPr marL="0" indent="0">
              <a:buNone/>
            </a:pPr>
            <a:r>
              <a:rPr lang="en-IN" b="1" dirty="0"/>
              <a:t>Motivation                  ………………………………………………………..   5</a:t>
            </a:r>
          </a:p>
          <a:p>
            <a:pPr marL="0" indent="0">
              <a:buNone/>
            </a:pPr>
            <a:r>
              <a:rPr lang="en-IN" b="1" dirty="0"/>
              <a:t>Methodology              ………………………………………………………..   6</a:t>
            </a:r>
          </a:p>
          <a:p>
            <a:pPr marL="0" indent="0">
              <a:buNone/>
            </a:pPr>
            <a:r>
              <a:rPr lang="en-IN" b="1" dirty="0"/>
              <a:t>Implementation         ………………………………………………………..   9</a:t>
            </a:r>
          </a:p>
          <a:p>
            <a:pPr marL="0" indent="0">
              <a:buNone/>
            </a:pPr>
            <a:r>
              <a:rPr lang="en-IN" b="1" dirty="0"/>
              <a:t>Result and Analysis   ………………………………………………………..  17</a:t>
            </a:r>
          </a:p>
          <a:p>
            <a:pPr marL="0" indent="0">
              <a:buNone/>
            </a:pPr>
            <a:r>
              <a:rPr lang="en-IN" b="1" dirty="0"/>
              <a:t>Conclusion                  ………………………………………………………..  18</a:t>
            </a:r>
          </a:p>
          <a:p>
            <a:pPr marL="0" indent="0">
              <a:buNone/>
            </a:pPr>
            <a:r>
              <a:rPr lang="en-IN" b="1" dirty="0"/>
              <a:t>Future Work               ………………………………………………………..  19</a:t>
            </a:r>
          </a:p>
          <a:p>
            <a:pPr marL="0" indent="0">
              <a:buNone/>
            </a:pPr>
            <a:endParaRPr lang="en-IN" sz="2000" dirty="0"/>
          </a:p>
          <a:p>
            <a:pPr marL="0" indent="0">
              <a:buNone/>
            </a:pPr>
            <a:r>
              <a:rPr lang="en-IN" sz="2000" dirty="0"/>
              <a:t>App Demonstration during presentation of Result and Analysis</a:t>
            </a:r>
          </a:p>
          <a:p>
            <a:endParaRPr lang="en-IN" dirty="0"/>
          </a:p>
          <a:p>
            <a:endParaRPr lang="en-IN" dirty="0"/>
          </a:p>
        </p:txBody>
      </p:sp>
    </p:spTree>
    <p:extLst>
      <p:ext uri="{BB962C8B-B14F-4D97-AF65-F5344CB8AC3E}">
        <p14:creationId xmlns:p14="http://schemas.microsoft.com/office/powerpoint/2010/main" val="101109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A3AFDBD8-D8BE-48A8-B81C-552DBC0F11EB}"/>
              </a:ext>
            </a:extLst>
          </p:cNvPr>
          <p:cNvSpPr>
            <a:spLocks noGrp="1"/>
          </p:cNvSpPr>
          <p:nvPr>
            <p:ph idx="1"/>
          </p:nvPr>
        </p:nvSpPr>
        <p:spPr/>
        <p:txBody>
          <a:bodyPr>
            <a:normAutofit/>
          </a:bodyPr>
          <a:lstStyle/>
          <a:p>
            <a:pPr algn="just"/>
            <a:r>
              <a:rPr lang="en-IN" dirty="0">
                <a:solidFill>
                  <a:srgbClr val="202122"/>
                </a:solidFill>
                <a:latin typeface="Arial" panose="020B0604020202020204" pitchFamily="34" charset="0"/>
              </a:rPr>
              <a:t>The FastForward team of naukri.com generates a report for a paid users.</a:t>
            </a:r>
          </a:p>
          <a:p>
            <a:pPr algn="just"/>
            <a:r>
              <a:rPr lang="en-IN" dirty="0">
                <a:solidFill>
                  <a:srgbClr val="202122"/>
                </a:solidFill>
                <a:latin typeface="Arial" panose="020B0604020202020204" pitchFamily="34" charset="0"/>
              </a:rPr>
              <a:t>It contains statistical data that helps the user to understand the current job market trends, and competition at his/her level.</a:t>
            </a:r>
          </a:p>
          <a:p>
            <a:pPr algn="just"/>
            <a:r>
              <a:rPr lang="en-IN" dirty="0">
                <a:solidFill>
                  <a:srgbClr val="202122"/>
                </a:solidFill>
                <a:latin typeface="Arial" panose="020B0604020202020204" pitchFamily="34" charset="0"/>
              </a:rPr>
              <a:t>This report is generated manually for each user so it takes a large amount of time and labour.</a:t>
            </a:r>
          </a:p>
          <a:p>
            <a:pPr algn="just"/>
            <a:r>
              <a:rPr lang="en-IN" dirty="0">
                <a:solidFill>
                  <a:srgbClr val="202122"/>
                </a:solidFill>
                <a:latin typeface="Arial" panose="020B0604020202020204" pitchFamily="34" charset="0"/>
              </a:rPr>
              <a:t>The report is generated monthly so it does not have daily-updated statistics.</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367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Motivation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R="915035" algn="just">
              <a:spcBef>
                <a:spcPts val="430"/>
              </a:spcBef>
              <a:spcAft>
                <a:spcPts val="0"/>
              </a:spcAft>
            </a:pPr>
            <a:r>
              <a:rPr lang="en-IN" dirty="0"/>
              <a:t>The project automates the entire report generation process, saving time and labour..</a:t>
            </a:r>
          </a:p>
          <a:p>
            <a:pPr marR="915035" algn="just">
              <a:spcBef>
                <a:spcPts val="430"/>
              </a:spcBef>
              <a:spcAft>
                <a:spcPts val="0"/>
              </a:spcAft>
            </a:pPr>
            <a:r>
              <a:rPr lang="en-IN" dirty="0"/>
              <a:t>It provides the user with report generation facility in form of an app that runs on Android, IOS, and Web.</a:t>
            </a:r>
          </a:p>
          <a:p>
            <a:pPr marR="915035" algn="just">
              <a:spcBef>
                <a:spcPts val="430"/>
              </a:spcBef>
              <a:spcAft>
                <a:spcPts val="0"/>
              </a:spcAft>
            </a:pPr>
            <a:r>
              <a:rPr lang="en-IN" dirty="0"/>
              <a:t>It will allow the user to generate the report at their will any number of times with updated trends within seconds. </a:t>
            </a:r>
          </a:p>
          <a:p>
            <a:pPr marR="915035" algn="just">
              <a:spcBef>
                <a:spcPts val="430"/>
              </a:spcBef>
              <a:spcAft>
                <a:spcPts val="0"/>
              </a:spcAft>
            </a:pPr>
            <a:r>
              <a:rPr lang="en-IN" dirty="0"/>
              <a:t>This app will gather data from various sources and display it to a user. </a:t>
            </a:r>
            <a:endParaRPr lang="en-IN" sz="1800" dirty="0">
              <a:latin typeface="Cambria" panose="02040503050406030204" pitchFamily="18" charset="0"/>
              <a:cs typeface="Mangal" panose="02040503050203030202" pitchFamily="18" charset="0"/>
            </a:endParaRPr>
          </a:p>
          <a:p>
            <a:pPr marR="915035" algn="just">
              <a:spcBef>
                <a:spcPts val="430"/>
              </a:spcBef>
              <a:spcAft>
                <a:spcPts val="0"/>
              </a:spcAft>
            </a:pPr>
            <a:r>
              <a:rPr lang="en-IN" dirty="0"/>
              <a:t>This app will also act as an advertising point for other Naukri services.</a:t>
            </a:r>
          </a:p>
        </p:txBody>
      </p:sp>
    </p:spTree>
    <p:extLst>
      <p:ext uri="{BB962C8B-B14F-4D97-AF65-F5344CB8AC3E}">
        <p14:creationId xmlns:p14="http://schemas.microsoft.com/office/powerpoint/2010/main" val="4128942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Methodology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lstStyle/>
          <a:p>
            <a:pPr marL="0" indent="0">
              <a:buNone/>
            </a:pPr>
            <a:r>
              <a:rPr lang="en-IN" dirty="0"/>
              <a:t> </a:t>
            </a:r>
          </a:p>
        </p:txBody>
      </p:sp>
      <p:graphicFrame>
        <p:nvGraphicFramePr>
          <p:cNvPr id="3" name="Table 4">
            <a:extLst>
              <a:ext uri="{FF2B5EF4-FFF2-40B4-BE49-F238E27FC236}">
                <a16:creationId xmlns:a16="http://schemas.microsoft.com/office/drawing/2014/main" id="{1B9CFD87-490E-41C6-9633-C8B69B0D1102}"/>
              </a:ext>
            </a:extLst>
          </p:cNvPr>
          <p:cNvGraphicFramePr>
            <a:graphicFrameLocks noGrp="1"/>
          </p:cNvGraphicFramePr>
          <p:nvPr>
            <p:extLst>
              <p:ext uri="{D42A27DB-BD31-4B8C-83A1-F6EECF244321}">
                <p14:modId xmlns:p14="http://schemas.microsoft.com/office/powerpoint/2010/main" val="4122488706"/>
              </p:ext>
            </p:extLst>
          </p:nvPr>
        </p:nvGraphicFramePr>
        <p:xfrm>
          <a:off x="838200" y="1825625"/>
          <a:ext cx="10515600" cy="4450080"/>
        </p:xfrm>
        <a:graphic>
          <a:graphicData uri="http://schemas.openxmlformats.org/drawingml/2006/table">
            <a:tbl>
              <a:tblPr firstRow="1" bandRow="1">
                <a:tableStyleId>{073A0DAA-6AF3-43AB-8588-CEC1D06C72B9}</a:tableStyleId>
              </a:tblPr>
              <a:tblGrid>
                <a:gridCol w="2502529">
                  <a:extLst>
                    <a:ext uri="{9D8B030D-6E8A-4147-A177-3AD203B41FA5}">
                      <a16:colId xmlns:a16="http://schemas.microsoft.com/office/drawing/2014/main" val="3156874487"/>
                    </a:ext>
                  </a:extLst>
                </a:gridCol>
                <a:gridCol w="3865829">
                  <a:extLst>
                    <a:ext uri="{9D8B030D-6E8A-4147-A177-3AD203B41FA5}">
                      <a16:colId xmlns:a16="http://schemas.microsoft.com/office/drawing/2014/main" val="4148521651"/>
                    </a:ext>
                  </a:extLst>
                </a:gridCol>
                <a:gridCol w="4147242">
                  <a:extLst>
                    <a:ext uri="{9D8B030D-6E8A-4147-A177-3AD203B41FA5}">
                      <a16:colId xmlns:a16="http://schemas.microsoft.com/office/drawing/2014/main" val="872822625"/>
                    </a:ext>
                  </a:extLst>
                </a:gridCol>
              </a:tblGrid>
              <a:tr h="370840">
                <a:tc>
                  <a:txBody>
                    <a:bodyPr/>
                    <a:lstStyle/>
                    <a:p>
                      <a:pPr algn="ctr"/>
                      <a:r>
                        <a:rPr lang="en-IN" dirty="0"/>
                        <a:t>Aspect</a:t>
                      </a:r>
                    </a:p>
                  </a:txBody>
                  <a:tcPr/>
                </a:tc>
                <a:tc>
                  <a:txBody>
                    <a:bodyPr/>
                    <a:lstStyle/>
                    <a:p>
                      <a:pPr algn="ctr"/>
                      <a:r>
                        <a:rPr lang="en-IN" dirty="0"/>
                        <a:t>Flutter</a:t>
                      </a:r>
                    </a:p>
                  </a:txBody>
                  <a:tcPr/>
                </a:tc>
                <a:tc>
                  <a:txBody>
                    <a:bodyPr/>
                    <a:lstStyle/>
                    <a:p>
                      <a:pPr algn="ctr"/>
                      <a:r>
                        <a:rPr lang="en-IN" dirty="0"/>
                        <a:t>React-Native</a:t>
                      </a:r>
                    </a:p>
                  </a:txBody>
                  <a:tcPr/>
                </a:tc>
                <a:extLst>
                  <a:ext uri="{0D108BD9-81ED-4DB2-BD59-A6C34878D82A}">
                    <a16:rowId xmlns:a16="http://schemas.microsoft.com/office/drawing/2014/main" val="505303221"/>
                  </a:ext>
                </a:extLst>
              </a:tr>
              <a:tr h="370840">
                <a:tc>
                  <a:txBody>
                    <a:bodyPr/>
                    <a:lstStyle/>
                    <a:p>
                      <a:pPr algn="ctr"/>
                      <a:r>
                        <a:rPr lang="en-IN" dirty="0"/>
                        <a:t>What is it?</a:t>
                      </a:r>
                    </a:p>
                  </a:txBody>
                  <a:tcPr/>
                </a:tc>
                <a:tc>
                  <a:txBody>
                    <a:bodyPr/>
                    <a:lstStyle/>
                    <a:p>
                      <a:pPr algn="ctr"/>
                      <a:r>
                        <a:rPr lang="en-IN" dirty="0"/>
                        <a:t>Portable UI Toolkit</a:t>
                      </a:r>
                    </a:p>
                  </a:txBody>
                  <a:tcPr/>
                </a:tc>
                <a:tc>
                  <a:txBody>
                    <a:bodyPr/>
                    <a:lstStyle/>
                    <a:p>
                      <a:pPr algn="ctr"/>
                      <a:r>
                        <a:rPr lang="en-IN" dirty="0"/>
                        <a:t>Framework</a:t>
                      </a:r>
                    </a:p>
                  </a:txBody>
                  <a:tcPr/>
                </a:tc>
                <a:extLst>
                  <a:ext uri="{0D108BD9-81ED-4DB2-BD59-A6C34878D82A}">
                    <a16:rowId xmlns:a16="http://schemas.microsoft.com/office/drawing/2014/main" val="271152236"/>
                  </a:ext>
                </a:extLst>
              </a:tr>
              <a:tr h="370840">
                <a:tc>
                  <a:txBody>
                    <a:bodyPr/>
                    <a:lstStyle/>
                    <a:p>
                      <a:pPr algn="ctr"/>
                      <a:r>
                        <a:rPr lang="en-IN" dirty="0"/>
                        <a:t>Official release</a:t>
                      </a:r>
                    </a:p>
                  </a:txBody>
                  <a:tcPr/>
                </a:tc>
                <a:tc>
                  <a:txBody>
                    <a:bodyPr/>
                    <a:lstStyle/>
                    <a:p>
                      <a:pPr algn="ctr"/>
                      <a:r>
                        <a:rPr lang="en-IN" dirty="0"/>
                        <a:t>December 2018</a:t>
                      </a:r>
                    </a:p>
                  </a:txBody>
                  <a:tcPr/>
                </a:tc>
                <a:tc>
                  <a:txBody>
                    <a:bodyPr/>
                    <a:lstStyle/>
                    <a:p>
                      <a:pPr algn="ctr"/>
                      <a:r>
                        <a:rPr lang="en-IN" dirty="0"/>
                        <a:t>March 2015</a:t>
                      </a:r>
                    </a:p>
                  </a:txBody>
                  <a:tcPr/>
                </a:tc>
                <a:extLst>
                  <a:ext uri="{0D108BD9-81ED-4DB2-BD59-A6C34878D82A}">
                    <a16:rowId xmlns:a16="http://schemas.microsoft.com/office/drawing/2014/main" val="994097966"/>
                  </a:ext>
                </a:extLst>
              </a:tr>
              <a:tr h="370840">
                <a:tc>
                  <a:txBody>
                    <a:bodyPr/>
                    <a:lstStyle/>
                    <a:p>
                      <a:pPr algn="ctr"/>
                      <a:r>
                        <a:rPr lang="en-IN" dirty="0"/>
                        <a:t>Created by</a:t>
                      </a:r>
                    </a:p>
                  </a:txBody>
                  <a:tcPr/>
                </a:tc>
                <a:tc>
                  <a:txBody>
                    <a:bodyPr/>
                    <a:lstStyle/>
                    <a:p>
                      <a:pPr algn="ctr"/>
                      <a:r>
                        <a:rPr lang="en-IN" dirty="0"/>
                        <a:t>Google</a:t>
                      </a:r>
                    </a:p>
                  </a:txBody>
                  <a:tcPr/>
                </a:tc>
                <a:tc>
                  <a:txBody>
                    <a:bodyPr/>
                    <a:lstStyle/>
                    <a:p>
                      <a:pPr algn="ctr"/>
                      <a:r>
                        <a:rPr lang="en-IN" dirty="0"/>
                        <a:t>Facebook</a:t>
                      </a:r>
                    </a:p>
                  </a:txBody>
                  <a:tcPr/>
                </a:tc>
                <a:extLst>
                  <a:ext uri="{0D108BD9-81ED-4DB2-BD59-A6C34878D82A}">
                    <a16:rowId xmlns:a16="http://schemas.microsoft.com/office/drawing/2014/main" val="937517969"/>
                  </a:ext>
                </a:extLst>
              </a:tr>
              <a:tr h="370840">
                <a:tc>
                  <a:txBody>
                    <a:bodyPr/>
                    <a:lstStyle/>
                    <a:p>
                      <a:pPr algn="ctr"/>
                      <a:r>
                        <a:rPr lang="en-IN" dirty="0"/>
                        <a:t>Free and open source</a:t>
                      </a:r>
                    </a:p>
                  </a:txBody>
                  <a:tcPr/>
                </a:tc>
                <a:tc>
                  <a:txBody>
                    <a:bodyPr/>
                    <a:lstStyle/>
                    <a:p>
                      <a:pPr algn="ctr"/>
                      <a:r>
                        <a:rPr lang="en-IN" dirty="0"/>
                        <a:t>Yes</a:t>
                      </a:r>
                    </a:p>
                  </a:txBody>
                  <a:tcPr/>
                </a:tc>
                <a:tc>
                  <a:txBody>
                    <a:bodyPr/>
                    <a:lstStyle/>
                    <a:p>
                      <a:pPr algn="ctr"/>
                      <a:r>
                        <a:rPr lang="en-IN" dirty="0"/>
                        <a:t>Yes</a:t>
                      </a:r>
                    </a:p>
                  </a:txBody>
                  <a:tcPr/>
                </a:tc>
                <a:extLst>
                  <a:ext uri="{0D108BD9-81ED-4DB2-BD59-A6C34878D82A}">
                    <a16:rowId xmlns:a16="http://schemas.microsoft.com/office/drawing/2014/main" val="1964492589"/>
                  </a:ext>
                </a:extLst>
              </a:tr>
              <a:tr h="370840">
                <a:tc>
                  <a:txBody>
                    <a:bodyPr/>
                    <a:lstStyle/>
                    <a:p>
                      <a:pPr algn="ctr"/>
                      <a:r>
                        <a:rPr lang="en-IN" dirty="0"/>
                        <a:t>Programming language</a:t>
                      </a:r>
                    </a:p>
                  </a:txBody>
                  <a:tcPr/>
                </a:tc>
                <a:tc>
                  <a:txBody>
                    <a:bodyPr/>
                    <a:lstStyle/>
                    <a:p>
                      <a:pPr algn="ctr"/>
                      <a:r>
                        <a:rPr lang="en-IN" dirty="0"/>
                        <a:t>Dart</a:t>
                      </a:r>
                    </a:p>
                  </a:txBody>
                  <a:tcPr/>
                </a:tc>
                <a:tc>
                  <a:txBody>
                    <a:bodyPr/>
                    <a:lstStyle/>
                    <a:p>
                      <a:pPr algn="ctr"/>
                      <a:r>
                        <a:rPr lang="en-IN" dirty="0"/>
                        <a:t>JavaScript</a:t>
                      </a:r>
                    </a:p>
                  </a:txBody>
                  <a:tcPr/>
                </a:tc>
                <a:extLst>
                  <a:ext uri="{0D108BD9-81ED-4DB2-BD59-A6C34878D82A}">
                    <a16:rowId xmlns:a16="http://schemas.microsoft.com/office/drawing/2014/main" val="3201342962"/>
                  </a:ext>
                </a:extLst>
              </a:tr>
              <a:tr h="370840">
                <a:tc>
                  <a:txBody>
                    <a:bodyPr/>
                    <a:lstStyle/>
                    <a:p>
                      <a:pPr algn="ctr"/>
                      <a:r>
                        <a:rPr lang="en-IN" dirty="0"/>
                        <a:t>Popularity</a:t>
                      </a:r>
                    </a:p>
                  </a:txBody>
                  <a:tcPr/>
                </a:tc>
                <a:tc>
                  <a:txBody>
                    <a:bodyPr/>
                    <a:lstStyle/>
                    <a:p>
                      <a:pPr algn="ctr"/>
                      <a:r>
                        <a:rPr lang="en-IN" dirty="0"/>
                        <a:t>136K stars</a:t>
                      </a:r>
                    </a:p>
                  </a:txBody>
                  <a:tcPr/>
                </a:tc>
                <a:tc>
                  <a:txBody>
                    <a:bodyPr/>
                    <a:lstStyle/>
                    <a:p>
                      <a:pPr algn="ctr"/>
                      <a:r>
                        <a:rPr lang="en-IN" dirty="0"/>
                        <a:t>101K stars</a:t>
                      </a:r>
                    </a:p>
                  </a:txBody>
                  <a:tcPr/>
                </a:tc>
                <a:extLst>
                  <a:ext uri="{0D108BD9-81ED-4DB2-BD59-A6C34878D82A}">
                    <a16:rowId xmlns:a16="http://schemas.microsoft.com/office/drawing/2014/main" val="1919212772"/>
                  </a:ext>
                </a:extLst>
              </a:tr>
              <a:tr h="370840">
                <a:tc>
                  <a:txBody>
                    <a:bodyPr/>
                    <a:lstStyle/>
                    <a:p>
                      <a:pPr algn="ctr"/>
                      <a:r>
                        <a:rPr lang="en-IN" dirty="0"/>
                        <a:t>Hot Reload</a:t>
                      </a:r>
                    </a:p>
                  </a:txBody>
                  <a:tcPr/>
                </a:tc>
                <a:tc>
                  <a:txBody>
                    <a:bodyPr/>
                    <a:lstStyle/>
                    <a:p>
                      <a:pPr algn="ctr"/>
                      <a:r>
                        <a:rPr lang="en-IN" dirty="0"/>
                        <a:t>Yes</a:t>
                      </a:r>
                    </a:p>
                  </a:txBody>
                  <a:tcPr/>
                </a:tc>
                <a:tc>
                  <a:txBody>
                    <a:bodyPr/>
                    <a:lstStyle/>
                    <a:p>
                      <a:pPr algn="ctr"/>
                      <a:r>
                        <a:rPr lang="en-IN" dirty="0"/>
                        <a:t>Yes</a:t>
                      </a:r>
                    </a:p>
                  </a:txBody>
                  <a:tcPr/>
                </a:tc>
                <a:extLst>
                  <a:ext uri="{0D108BD9-81ED-4DB2-BD59-A6C34878D82A}">
                    <a16:rowId xmlns:a16="http://schemas.microsoft.com/office/drawing/2014/main" val="873539823"/>
                  </a:ext>
                </a:extLst>
              </a:tr>
              <a:tr h="370840">
                <a:tc>
                  <a:txBody>
                    <a:bodyPr/>
                    <a:lstStyle/>
                    <a:p>
                      <a:pPr algn="ctr"/>
                      <a:r>
                        <a:rPr lang="en-IN" dirty="0"/>
                        <a:t>Native performance</a:t>
                      </a:r>
                    </a:p>
                  </a:txBody>
                  <a:tcPr/>
                </a:tc>
                <a:tc>
                  <a:txBody>
                    <a:bodyPr/>
                    <a:lstStyle/>
                    <a:p>
                      <a:pPr algn="ctr"/>
                      <a:r>
                        <a:rPr lang="en-IN" dirty="0"/>
                        <a:t>Great</a:t>
                      </a:r>
                    </a:p>
                  </a:txBody>
                  <a:tcPr/>
                </a:tc>
                <a:tc>
                  <a:txBody>
                    <a:bodyPr/>
                    <a:lstStyle/>
                    <a:p>
                      <a:pPr algn="ctr"/>
                      <a:r>
                        <a:rPr lang="en-IN" dirty="0"/>
                        <a:t>Great</a:t>
                      </a:r>
                    </a:p>
                  </a:txBody>
                  <a:tcPr/>
                </a:tc>
                <a:extLst>
                  <a:ext uri="{0D108BD9-81ED-4DB2-BD59-A6C34878D82A}">
                    <a16:rowId xmlns:a16="http://schemas.microsoft.com/office/drawing/2014/main" val="1205700068"/>
                  </a:ext>
                </a:extLst>
              </a:tr>
              <a:tr h="370840">
                <a:tc>
                  <a:txBody>
                    <a:bodyPr/>
                    <a:lstStyle/>
                    <a:p>
                      <a:pPr algn="ctr"/>
                      <a:r>
                        <a:rPr lang="en-IN" dirty="0"/>
                        <a:t>UI</a:t>
                      </a:r>
                    </a:p>
                  </a:txBody>
                  <a:tcPr/>
                </a:tc>
                <a:tc>
                  <a:txBody>
                    <a:bodyPr/>
                    <a:lstStyle/>
                    <a:p>
                      <a:pPr algn="ctr"/>
                      <a:r>
                        <a:rPr lang="en-IN" dirty="0"/>
                        <a:t>Looks same on all </a:t>
                      </a:r>
                    </a:p>
                  </a:txBody>
                  <a:tcPr/>
                </a:tc>
                <a:tc>
                  <a:txBody>
                    <a:bodyPr/>
                    <a:lstStyle/>
                    <a:p>
                      <a:pPr algn="ctr"/>
                      <a:r>
                        <a:rPr lang="en-IN" dirty="0"/>
                        <a:t>Looks adjust according to platform</a:t>
                      </a:r>
                    </a:p>
                  </a:txBody>
                  <a:tcPr/>
                </a:tc>
                <a:extLst>
                  <a:ext uri="{0D108BD9-81ED-4DB2-BD59-A6C34878D82A}">
                    <a16:rowId xmlns:a16="http://schemas.microsoft.com/office/drawing/2014/main" val="3941794493"/>
                  </a:ext>
                </a:extLst>
              </a:tr>
              <a:tr h="370840">
                <a:tc>
                  <a:txBody>
                    <a:bodyPr/>
                    <a:lstStyle/>
                    <a:p>
                      <a:pPr algn="ctr"/>
                      <a:r>
                        <a:rPr lang="en-IN" dirty="0"/>
                        <a:t>Sharing code</a:t>
                      </a:r>
                    </a:p>
                  </a:txBody>
                  <a:tcPr/>
                </a:tc>
                <a:tc>
                  <a:txBody>
                    <a:bodyPr/>
                    <a:lstStyle/>
                    <a:p>
                      <a:pPr algn="ctr"/>
                      <a:r>
                        <a:rPr lang="en-IN" dirty="0"/>
                        <a:t>All platforms</a:t>
                      </a:r>
                    </a:p>
                  </a:txBody>
                  <a:tcPr/>
                </a:tc>
                <a:tc>
                  <a:txBody>
                    <a:bodyPr/>
                    <a:lstStyle/>
                    <a:p>
                      <a:pPr algn="ctr"/>
                      <a:r>
                        <a:rPr lang="en-IN" dirty="0"/>
                        <a:t>Mainly IOS &amp; Android</a:t>
                      </a:r>
                    </a:p>
                  </a:txBody>
                  <a:tcPr/>
                </a:tc>
                <a:extLst>
                  <a:ext uri="{0D108BD9-81ED-4DB2-BD59-A6C34878D82A}">
                    <a16:rowId xmlns:a16="http://schemas.microsoft.com/office/drawing/2014/main" val="3676178848"/>
                  </a:ext>
                </a:extLst>
              </a:tr>
              <a:tr h="370840">
                <a:tc>
                  <a:txBody>
                    <a:bodyPr/>
                    <a:lstStyle/>
                    <a:p>
                      <a:pPr algn="ctr"/>
                      <a:r>
                        <a:rPr lang="en-IN" dirty="0"/>
                        <a:t>Top apps made with this </a:t>
                      </a:r>
                    </a:p>
                  </a:txBody>
                  <a:tcPr/>
                </a:tc>
                <a:tc>
                  <a:txBody>
                    <a:bodyPr/>
                    <a:lstStyle/>
                    <a:p>
                      <a:pPr algn="ctr"/>
                      <a:r>
                        <a:rPr lang="en-IN" dirty="0"/>
                        <a:t>Musical, Google Ads, My BMW</a:t>
                      </a:r>
                    </a:p>
                  </a:txBody>
                  <a:tcPr/>
                </a:tc>
                <a:tc>
                  <a:txBody>
                    <a:bodyPr/>
                    <a:lstStyle/>
                    <a:p>
                      <a:pPr algn="ctr"/>
                      <a:r>
                        <a:rPr lang="en-IN" dirty="0"/>
                        <a:t>Instagram, Facebook, Skype</a:t>
                      </a:r>
                    </a:p>
                  </a:txBody>
                  <a:tcPr/>
                </a:tc>
                <a:extLst>
                  <a:ext uri="{0D108BD9-81ED-4DB2-BD59-A6C34878D82A}">
                    <a16:rowId xmlns:a16="http://schemas.microsoft.com/office/drawing/2014/main" val="3591884947"/>
                  </a:ext>
                </a:extLst>
              </a:tr>
            </a:tbl>
          </a:graphicData>
        </a:graphic>
      </p:graphicFrame>
    </p:spTree>
    <p:extLst>
      <p:ext uri="{BB962C8B-B14F-4D97-AF65-F5344CB8AC3E}">
        <p14:creationId xmlns:p14="http://schemas.microsoft.com/office/powerpoint/2010/main" val="684042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Methodology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lstStyle/>
          <a:p>
            <a:pPr marL="0" indent="0">
              <a:buNone/>
            </a:pPr>
            <a:r>
              <a:rPr lang="en-IN" dirty="0"/>
              <a:t> </a:t>
            </a:r>
          </a:p>
        </p:txBody>
      </p:sp>
      <p:graphicFrame>
        <p:nvGraphicFramePr>
          <p:cNvPr id="3" name="Table 4">
            <a:extLst>
              <a:ext uri="{FF2B5EF4-FFF2-40B4-BE49-F238E27FC236}">
                <a16:creationId xmlns:a16="http://schemas.microsoft.com/office/drawing/2014/main" id="{1B9CFD87-490E-41C6-9633-C8B69B0D1102}"/>
              </a:ext>
            </a:extLst>
          </p:cNvPr>
          <p:cNvGraphicFramePr>
            <a:graphicFrameLocks noGrp="1"/>
          </p:cNvGraphicFramePr>
          <p:nvPr>
            <p:extLst>
              <p:ext uri="{D42A27DB-BD31-4B8C-83A1-F6EECF244321}">
                <p14:modId xmlns:p14="http://schemas.microsoft.com/office/powerpoint/2010/main" val="172115109"/>
              </p:ext>
            </p:extLst>
          </p:nvPr>
        </p:nvGraphicFramePr>
        <p:xfrm>
          <a:off x="838200" y="1825625"/>
          <a:ext cx="10515600" cy="4158080"/>
        </p:xfrm>
        <a:graphic>
          <a:graphicData uri="http://schemas.openxmlformats.org/drawingml/2006/table">
            <a:tbl>
              <a:tblPr firstRow="1" bandRow="1">
                <a:tableStyleId>{073A0DAA-6AF3-43AB-8588-CEC1D06C72B9}</a:tableStyleId>
              </a:tblPr>
              <a:tblGrid>
                <a:gridCol w="2502529">
                  <a:extLst>
                    <a:ext uri="{9D8B030D-6E8A-4147-A177-3AD203B41FA5}">
                      <a16:colId xmlns:a16="http://schemas.microsoft.com/office/drawing/2014/main" val="3156874487"/>
                    </a:ext>
                  </a:extLst>
                </a:gridCol>
                <a:gridCol w="3865829">
                  <a:extLst>
                    <a:ext uri="{9D8B030D-6E8A-4147-A177-3AD203B41FA5}">
                      <a16:colId xmlns:a16="http://schemas.microsoft.com/office/drawing/2014/main" val="4148521651"/>
                    </a:ext>
                  </a:extLst>
                </a:gridCol>
                <a:gridCol w="4147242">
                  <a:extLst>
                    <a:ext uri="{9D8B030D-6E8A-4147-A177-3AD203B41FA5}">
                      <a16:colId xmlns:a16="http://schemas.microsoft.com/office/drawing/2014/main" val="872822625"/>
                    </a:ext>
                  </a:extLst>
                </a:gridCol>
              </a:tblGrid>
              <a:tr h="370840">
                <a:tc>
                  <a:txBody>
                    <a:bodyPr/>
                    <a:lstStyle/>
                    <a:p>
                      <a:pPr algn="ctr"/>
                      <a:r>
                        <a:rPr lang="en-IN" dirty="0"/>
                        <a:t>Aspect</a:t>
                      </a:r>
                    </a:p>
                  </a:txBody>
                  <a:tcPr/>
                </a:tc>
                <a:tc>
                  <a:txBody>
                    <a:bodyPr/>
                    <a:lstStyle/>
                    <a:p>
                      <a:pPr algn="ctr"/>
                      <a:r>
                        <a:rPr lang="en-IN" dirty="0"/>
                        <a:t>Flutter</a:t>
                      </a:r>
                    </a:p>
                  </a:txBody>
                  <a:tcPr/>
                </a:tc>
                <a:tc>
                  <a:txBody>
                    <a:bodyPr/>
                    <a:lstStyle/>
                    <a:p>
                      <a:pPr algn="ctr"/>
                      <a:r>
                        <a:rPr lang="en-IN" dirty="0"/>
                        <a:t>React-Native</a:t>
                      </a:r>
                    </a:p>
                  </a:txBody>
                  <a:tcPr/>
                </a:tc>
                <a:extLst>
                  <a:ext uri="{0D108BD9-81ED-4DB2-BD59-A6C34878D82A}">
                    <a16:rowId xmlns:a16="http://schemas.microsoft.com/office/drawing/2014/main" val="505303221"/>
                  </a:ext>
                </a:extLst>
              </a:tr>
              <a:tr h="370840">
                <a:tc>
                  <a:txBody>
                    <a:bodyPr/>
                    <a:lstStyle/>
                    <a:p>
                      <a:pPr algn="ctr"/>
                      <a:r>
                        <a:rPr lang="en-IN" dirty="0"/>
                        <a:t>Time-to-market</a:t>
                      </a:r>
                    </a:p>
                  </a:txBody>
                  <a:tcPr/>
                </a:tc>
                <a:tc>
                  <a:txBody>
                    <a:bodyPr/>
                    <a:lstStyle/>
                    <a:p>
                      <a:pPr algn="ctr"/>
                      <a:r>
                        <a:rPr lang="en-IN" dirty="0"/>
                        <a:t>Very fast</a:t>
                      </a:r>
                    </a:p>
                  </a:txBody>
                  <a:tcPr/>
                </a:tc>
                <a:tc>
                  <a:txBody>
                    <a:bodyPr/>
                    <a:lstStyle/>
                    <a:p>
                      <a:pPr algn="ctr"/>
                      <a:r>
                        <a:rPr lang="en-IN" dirty="0"/>
                        <a:t>Fast</a:t>
                      </a:r>
                    </a:p>
                  </a:txBody>
                  <a:tcPr/>
                </a:tc>
                <a:extLst>
                  <a:ext uri="{0D108BD9-81ED-4DB2-BD59-A6C34878D82A}">
                    <a16:rowId xmlns:a16="http://schemas.microsoft.com/office/drawing/2014/main" val="271152236"/>
                  </a:ext>
                </a:extLst>
              </a:tr>
              <a:tr h="370840">
                <a:tc>
                  <a:txBody>
                    <a:bodyPr/>
                    <a:lstStyle/>
                    <a:p>
                      <a:pPr algn="ctr"/>
                      <a:r>
                        <a:rPr lang="en-IN" dirty="0"/>
                        <a:t>Effort</a:t>
                      </a:r>
                    </a:p>
                  </a:txBody>
                  <a:tcPr/>
                </a:tc>
                <a:tc>
                  <a:txBody>
                    <a:bodyPr/>
                    <a:lstStyle/>
                    <a:p>
                      <a:pPr algn="ctr"/>
                      <a:r>
                        <a:rPr lang="en-IN" dirty="0"/>
                        <a:t>Less</a:t>
                      </a:r>
                    </a:p>
                  </a:txBody>
                  <a:tcPr/>
                </a:tc>
                <a:tc>
                  <a:txBody>
                    <a:bodyPr/>
                    <a:lstStyle/>
                    <a:p>
                      <a:pPr algn="ctr"/>
                      <a:r>
                        <a:rPr lang="en-IN" dirty="0"/>
                        <a:t>More</a:t>
                      </a:r>
                    </a:p>
                  </a:txBody>
                  <a:tcPr/>
                </a:tc>
                <a:extLst>
                  <a:ext uri="{0D108BD9-81ED-4DB2-BD59-A6C34878D82A}">
                    <a16:rowId xmlns:a16="http://schemas.microsoft.com/office/drawing/2014/main" val="937517969"/>
                  </a:ext>
                </a:extLst>
              </a:tr>
              <a:tr h="370840">
                <a:tc>
                  <a:txBody>
                    <a:bodyPr/>
                    <a:lstStyle/>
                    <a:p>
                      <a:pPr algn="ctr"/>
                      <a:r>
                        <a:rPr lang="en-IN" dirty="0"/>
                        <a:t>Stability</a:t>
                      </a:r>
                    </a:p>
                  </a:txBody>
                  <a:tcPr/>
                </a:tc>
                <a:tc>
                  <a:txBody>
                    <a:bodyPr/>
                    <a:lstStyle/>
                    <a:p>
                      <a:pPr algn="ctr"/>
                      <a:r>
                        <a:rPr lang="en-IN" dirty="0"/>
                        <a:t>Stable</a:t>
                      </a:r>
                    </a:p>
                  </a:txBody>
                  <a:tcPr/>
                </a:tc>
                <a:tc>
                  <a:txBody>
                    <a:bodyPr/>
                    <a:lstStyle/>
                    <a:p>
                      <a:pPr algn="ctr"/>
                      <a:r>
                        <a:rPr lang="en-IN" dirty="0"/>
                        <a:t>Stable</a:t>
                      </a:r>
                    </a:p>
                  </a:txBody>
                  <a:tcPr/>
                </a:tc>
                <a:extLst>
                  <a:ext uri="{0D108BD9-81ED-4DB2-BD59-A6C34878D82A}">
                    <a16:rowId xmlns:a16="http://schemas.microsoft.com/office/drawing/2014/main" val="1964492589"/>
                  </a:ext>
                </a:extLst>
              </a:tr>
              <a:tr h="370840">
                <a:tc>
                  <a:txBody>
                    <a:bodyPr/>
                    <a:lstStyle/>
                    <a:p>
                      <a:pPr algn="ctr"/>
                      <a:r>
                        <a:rPr lang="en-IN" dirty="0"/>
                        <a:t>Maintenance</a:t>
                      </a:r>
                    </a:p>
                  </a:txBody>
                  <a:tcPr/>
                </a:tc>
                <a:tc>
                  <a:txBody>
                    <a:bodyPr/>
                    <a:lstStyle/>
                    <a:p>
                      <a:pPr algn="ctr"/>
                      <a:r>
                        <a:rPr lang="en-IN" dirty="0"/>
                        <a:t>Easy to maintain</a:t>
                      </a:r>
                    </a:p>
                  </a:txBody>
                  <a:tcPr/>
                </a:tc>
                <a:tc>
                  <a:txBody>
                    <a:bodyPr/>
                    <a:lstStyle/>
                    <a:p>
                      <a:pPr algn="ctr"/>
                      <a:r>
                        <a:rPr lang="en-IN" dirty="0"/>
                        <a:t>Lots of dependency issues</a:t>
                      </a:r>
                    </a:p>
                  </a:txBody>
                  <a:tcPr/>
                </a:tc>
                <a:extLst>
                  <a:ext uri="{0D108BD9-81ED-4DB2-BD59-A6C34878D82A}">
                    <a16:rowId xmlns:a16="http://schemas.microsoft.com/office/drawing/2014/main" val="3201342962"/>
                  </a:ext>
                </a:extLst>
              </a:tr>
              <a:tr h="972386">
                <a:tc>
                  <a:txBody>
                    <a:bodyPr/>
                    <a:lstStyle/>
                    <a:p>
                      <a:pPr algn="ctr"/>
                      <a:r>
                        <a:rPr lang="en-IN" dirty="0"/>
                        <a:t>Competitive advantage</a:t>
                      </a:r>
                    </a:p>
                  </a:txBody>
                  <a:tcPr/>
                </a:tc>
                <a:tc>
                  <a:txBody>
                    <a:bodyPr/>
                    <a:lstStyle/>
                    <a:p>
                      <a:pPr marL="285750" indent="-285750" algn="l">
                        <a:buFont typeface="Arial" panose="020B0604020202020204" pitchFamily="34" charset="0"/>
                        <a:buChar char="•"/>
                      </a:pPr>
                      <a:r>
                        <a:rPr lang="en-IN" dirty="0"/>
                        <a:t>Rich Widget Library</a:t>
                      </a:r>
                    </a:p>
                    <a:p>
                      <a:pPr marL="285750" indent="-285750" algn="l">
                        <a:buFont typeface="Arial" panose="020B0604020202020204" pitchFamily="34" charset="0"/>
                        <a:buChar char="•"/>
                      </a:pPr>
                      <a:r>
                        <a:rPr lang="en-IN" dirty="0"/>
                        <a:t>Rapidly growing community</a:t>
                      </a:r>
                    </a:p>
                    <a:p>
                      <a:pPr marL="285750" indent="-285750" algn="l">
                        <a:buFont typeface="Arial" panose="020B0604020202020204" pitchFamily="34" charset="0"/>
                        <a:buChar char="•"/>
                      </a:pPr>
                      <a:r>
                        <a:rPr lang="en-IN" dirty="0"/>
                        <a:t>Excellent documentation</a:t>
                      </a:r>
                    </a:p>
                  </a:txBody>
                  <a:tcPr/>
                </a:tc>
                <a:tc>
                  <a:txBody>
                    <a:bodyPr/>
                    <a:lstStyle/>
                    <a:p>
                      <a:pPr marL="285750" indent="-285750" algn="l">
                        <a:buFont typeface="Arial" panose="020B0604020202020204" pitchFamily="34" charset="0"/>
                        <a:buChar char="•"/>
                      </a:pPr>
                      <a:r>
                        <a:rPr lang="en-IN" dirty="0"/>
                        <a:t>Many successful market players</a:t>
                      </a:r>
                    </a:p>
                    <a:p>
                      <a:pPr marL="285750" indent="-285750" algn="l">
                        <a:buFont typeface="Arial" panose="020B0604020202020204" pitchFamily="34" charset="0"/>
                        <a:buChar char="•"/>
                      </a:pPr>
                      <a:r>
                        <a:rPr lang="en-IN" dirty="0"/>
                        <a:t>Mature, vast community</a:t>
                      </a:r>
                    </a:p>
                    <a:p>
                      <a:pPr marL="285750" indent="-285750" algn="l">
                        <a:buFont typeface="Arial" panose="020B0604020202020204" pitchFamily="34" charset="0"/>
                        <a:buChar char="•"/>
                      </a:pPr>
                      <a:r>
                        <a:rPr lang="en-IN" dirty="0"/>
                        <a:t>Easy to learn</a:t>
                      </a:r>
                    </a:p>
                  </a:txBody>
                  <a:tcPr/>
                </a:tc>
                <a:extLst>
                  <a:ext uri="{0D108BD9-81ED-4DB2-BD59-A6C34878D82A}">
                    <a16:rowId xmlns:a16="http://schemas.microsoft.com/office/drawing/2014/main" val="873539823"/>
                  </a:ext>
                </a:extLst>
              </a:tr>
              <a:tr h="1331494">
                <a:tc>
                  <a:txBody>
                    <a:bodyPr/>
                    <a:lstStyle/>
                    <a:p>
                      <a:pPr algn="ctr"/>
                      <a:r>
                        <a:rPr lang="en-IN" dirty="0"/>
                        <a:t>When it is not used</a:t>
                      </a:r>
                    </a:p>
                  </a:txBody>
                  <a:tcPr/>
                </a:tc>
                <a:tc>
                  <a:txBody>
                    <a:bodyPr/>
                    <a:lstStyle/>
                    <a:p>
                      <a:pPr marL="285750" indent="-285750" algn="l">
                        <a:buFont typeface="Arial" panose="020B0604020202020204" pitchFamily="34" charset="0"/>
                        <a:buChar char="•"/>
                      </a:pPr>
                      <a:r>
                        <a:rPr lang="en-IN" dirty="0"/>
                        <a:t>App needs 3D Touch</a:t>
                      </a:r>
                    </a:p>
                    <a:p>
                      <a:pPr marL="285750" indent="-285750" algn="l">
                        <a:buFont typeface="Arial" panose="020B0604020202020204" pitchFamily="34" charset="0"/>
                        <a:buChar char="•"/>
                      </a:pPr>
                      <a:r>
                        <a:rPr lang="en-IN" dirty="0"/>
                        <a:t>App design is platform specific</a:t>
                      </a:r>
                    </a:p>
                    <a:p>
                      <a:pPr marL="285750" indent="-285750" algn="l">
                        <a:buFont typeface="Arial" panose="020B0604020202020204" pitchFamily="34" charset="0"/>
                        <a:buChar char="•"/>
                      </a:pPr>
                      <a:r>
                        <a:rPr lang="en-IN" dirty="0"/>
                        <a:t>App requires multiple OS interaction</a:t>
                      </a:r>
                    </a:p>
                  </a:txBody>
                  <a:tcPr/>
                </a:tc>
                <a:tc>
                  <a:txBody>
                    <a:bodyPr/>
                    <a:lstStyle/>
                    <a:p>
                      <a:pPr marL="285750" indent="-285750" algn="l">
                        <a:buFont typeface="Arial" panose="020B0604020202020204" pitchFamily="34" charset="0"/>
                        <a:buChar char="•"/>
                      </a:pPr>
                      <a:r>
                        <a:rPr lang="en-IN" dirty="0"/>
                        <a:t>App needs to handle background tasks</a:t>
                      </a:r>
                    </a:p>
                    <a:p>
                      <a:pPr marL="285750" indent="-285750" algn="l">
                        <a:buFont typeface="Arial" panose="020B0604020202020204" pitchFamily="34" charset="0"/>
                        <a:buChar char="•"/>
                      </a:pPr>
                      <a:r>
                        <a:rPr lang="en-IN" dirty="0"/>
                        <a:t>Require Bluetooth communication</a:t>
                      </a:r>
                    </a:p>
                    <a:p>
                      <a:pPr marL="285750" indent="-285750" algn="l">
                        <a:buFont typeface="Arial" panose="020B0604020202020204" pitchFamily="34" charset="0"/>
                        <a:buChar char="•"/>
                      </a:pPr>
                      <a:endParaRPr lang="en-IN" dirty="0"/>
                    </a:p>
                  </a:txBody>
                  <a:tcPr/>
                </a:tc>
                <a:extLst>
                  <a:ext uri="{0D108BD9-81ED-4DB2-BD59-A6C34878D82A}">
                    <a16:rowId xmlns:a16="http://schemas.microsoft.com/office/drawing/2014/main" val="1205700068"/>
                  </a:ext>
                </a:extLst>
              </a:tr>
            </a:tbl>
          </a:graphicData>
        </a:graphic>
      </p:graphicFrame>
    </p:spTree>
    <p:extLst>
      <p:ext uri="{BB962C8B-B14F-4D97-AF65-F5344CB8AC3E}">
        <p14:creationId xmlns:p14="http://schemas.microsoft.com/office/powerpoint/2010/main" val="1256431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Methodology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a:xfrm>
            <a:off x="838200" y="1841668"/>
            <a:ext cx="10515600" cy="4351338"/>
          </a:xfrm>
        </p:spPr>
        <p:txBody>
          <a:bodyPr>
            <a:normAutofit lnSpcReduction="10000"/>
          </a:bodyPr>
          <a:lstStyle/>
          <a:p>
            <a:pPr marL="0" indent="0">
              <a:buNone/>
            </a:pPr>
            <a:r>
              <a:rPr lang="en-US" sz="2400" b="1" dirty="0">
                <a:ln>
                  <a:noFill/>
                </a:ln>
                <a:solidFill>
                  <a:srgbClr val="000000"/>
                </a:solidFill>
                <a:effectLst/>
                <a:latin typeface="Helvetica Neue"/>
                <a:ea typeface="Arial Unicode MS"/>
                <a:cs typeface="Arial Unicode MS"/>
              </a:rPr>
              <a:t>Why we chose Flutter?</a:t>
            </a:r>
            <a:endParaRPr lang="en-IN" sz="3600" dirty="0"/>
          </a:p>
          <a:p>
            <a:r>
              <a:rPr lang="en-US" dirty="0"/>
              <a:t>We are creating a new application with fastest development speed possible.</a:t>
            </a:r>
          </a:p>
          <a:p>
            <a:r>
              <a:rPr lang="en-US" dirty="0"/>
              <a:t>Flutter provides built-in support of responsive UI along with large library of predefined widgets optimized for performance.</a:t>
            </a:r>
          </a:p>
          <a:p>
            <a:r>
              <a:rPr lang="en-US" dirty="0"/>
              <a:t>There are library available for creating graphs and charts as well as PDFs. </a:t>
            </a:r>
          </a:p>
          <a:p>
            <a:r>
              <a:rPr lang="en-US" dirty="0"/>
              <a:t>We can event draw out any custom widgets using different mathematical curves.</a:t>
            </a:r>
          </a:p>
          <a:p>
            <a:r>
              <a:rPr lang="en-US" dirty="0"/>
              <a:t> Its dependencies are auto-managed, and can be upgraded easily</a:t>
            </a:r>
            <a:endParaRPr lang="en-IN" dirty="0"/>
          </a:p>
          <a:p>
            <a:endParaRPr lang="en-IN" dirty="0"/>
          </a:p>
        </p:txBody>
      </p:sp>
    </p:spTree>
    <p:extLst>
      <p:ext uri="{BB962C8B-B14F-4D97-AF65-F5344CB8AC3E}">
        <p14:creationId xmlns:p14="http://schemas.microsoft.com/office/powerpoint/2010/main" val="3713878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a:xfrm>
            <a:off x="838200" y="1825625"/>
            <a:ext cx="10515600" cy="4351338"/>
          </a:xfrm>
        </p:spPr>
        <p:txBody>
          <a:bodyPr>
            <a:normAutofit fontScale="92500"/>
          </a:bodyPr>
          <a:lstStyle/>
          <a:p>
            <a:pPr marL="0" indent="0">
              <a:buNone/>
            </a:pPr>
            <a:r>
              <a:rPr lang="en-US" sz="3200" b="1" u="sng" dirty="0">
                <a:solidFill>
                  <a:srgbClr val="000000"/>
                </a:solidFill>
                <a:latin typeface="Helvetica Neue"/>
              </a:rPr>
              <a:t>Data Flow in the Application</a:t>
            </a:r>
            <a:endParaRPr lang="en-IN" sz="3600" dirty="0"/>
          </a:p>
          <a:p>
            <a:pPr marL="0" indent="0">
              <a:buNone/>
            </a:pPr>
            <a:r>
              <a:rPr lang="en-IN" sz="3200" b="1" u="sng" dirty="0"/>
              <a:t>State Management</a:t>
            </a:r>
          </a:p>
          <a:p>
            <a:pPr marL="514350" indent="-514350">
              <a:buFont typeface="+mj-lt"/>
              <a:buAutoNum type="arabicPeriod"/>
            </a:pPr>
            <a:r>
              <a:rPr lang="en-IN" sz="3200" dirty="0"/>
              <a:t>Ephemeral State</a:t>
            </a:r>
          </a:p>
          <a:p>
            <a:pPr lvl="1"/>
            <a:r>
              <a:rPr lang="en-IN" sz="2800" dirty="0">
                <a:solidFill>
                  <a:srgbClr val="231F20"/>
                </a:solidFill>
                <a:effectLst/>
                <a:latin typeface="Cambria" panose="02040503050406030204" pitchFamily="18" charset="0"/>
                <a:ea typeface="Times New Roman" panose="02020603050405020304" pitchFamily="18" charset="0"/>
                <a:cs typeface="Mangal" panose="02040503050203030202" pitchFamily="18" charset="0"/>
              </a:rPr>
              <a:t>Ephemeral state (sometimes called UI state or local state) is the state one can neatly contain in a single widget.</a:t>
            </a:r>
            <a:endParaRPr lang="en-IN" sz="2800" dirty="0">
              <a:effectLst/>
              <a:latin typeface="Cambria" panose="02040503050406030204" pitchFamily="18" charset="0"/>
              <a:ea typeface="Times New Roman" panose="02020603050405020304" pitchFamily="18" charset="0"/>
              <a:cs typeface="Mangal" panose="02040503050203030202" pitchFamily="18" charset="0"/>
            </a:endParaRPr>
          </a:p>
          <a:p>
            <a:pPr lvl="1"/>
            <a:r>
              <a:rPr lang="en-IN" sz="2800" dirty="0">
                <a:solidFill>
                  <a:srgbClr val="231F20"/>
                </a:solidFill>
                <a:effectLst/>
                <a:latin typeface="Cambria" panose="02040503050406030204" pitchFamily="18" charset="0"/>
                <a:ea typeface="Times New Roman" panose="02020603050405020304" pitchFamily="18" charset="0"/>
                <a:cs typeface="Mangal" panose="02040503050203030202" pitchFamily="18" charset="0"/>
              </a:rPr>
              <a:t>Other parts of the widget tree seldom need to access this kind of state. There is no need to serialize it, and it doesn’t change in complex ways.</a:t>
            </a:r>
            <a:endParaRPr lang="en-IN" sz="2800" dirty="0">
              <a:effectLst/>
              <a:latin typeface="Cambria" panose="02040503050406030204" pitchFamily="18" charset="0"/>
              <a:ea typeface="Times New Roman" panose="02020603050405020304" pitchFamily="18" charset="0"/>
              <a:cs typeface="Mangal" panose="02040503050203030202" pitchFamily="18" charset="0"/>
            </a:endParaRPr>
          </a:p>
          <a:p>
            <a:pPr lvl="1"/>
            <a:r>
              <a:rPr lang="en-IN" sz="2800" dirty="0">
                <a:solidFill>
                  <a:srgbClr val="231F20"/>
                </a:solidFill>
                <a:effectLst/>
                <a:latin typeface="Cambria" panose="02040503050406030204" pitchFamily="18" charset="0"/>
                <a:ea typeface="Times New Roman" panose="02020603050405020304" pitchFamily="18" charset="0"/>
                <a:cs typeface="Mangal" panose="02040503050203030202" pitchFamily="18" charset="0"/>
              </a:rPr>
              <a:t>In other words, there is no need to use state management techniques on this kind of state. All one need is a StatefulWidget.</a:t>
            </a:r>
            <a:endParaRPr lang="en-IN" sz="2800" dirty="0">
              <a:effectLst/>
              <a:latin typeface="Cambria" panose="02040503050406030204" pitchFamily="18" charset="0"/>
              <a:ea typeface="Times New Roman" panose="02020603050405020304" pitchFamily="18" charset="0"/>
              <a:cs typeface="Mangal" panose="02040503050203030202" pitchFamily="18" charset="0"/>
            </a:endParaRPr>
          </a:p>
          <a:p>
            <a:pPr lvl="2"/>
            <a:endParaRPr lang="en-IN" sz="1800" dirty="0"/>
          </a:p>
        </p:txBody>
      </p:sp>
    </p:spTree>
    <p:extLst>
      <p:ext uri="{BB962C8B-B14F-4D97-AF65-F5344CB8AC3E}">
        <p14:creationId xmlns:p14="http://schemas.microsoft.com/office/powerpoint/2010/main" val="2368081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794</TotalTime>
  <Words>1215</Words>
  <Application>Microsoft Office PowerPoint</Application>
  <PresentationFormat>Widescreen</PresentationFormat>
  <Paragraphs>201</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Arial Narrow</vt:lpstr>
      <vt:lpstr>Calibri</vt:lpstr>
      <vt:lpstr>Calibri Light</vt:lpstr>
      <vt:lpstr>Cambria</vt:lpstr>
      <vt:lpstr>Helvetica Neue</vt:lpstr>
      <vt:lpstr>Symbol</vt:lpstr>
      <vt:lpstr>Times New Roman</vt:lpstr>
      <vt:lpstr>Office Theme</vt:lpstr>
      <vt:lpstr>Naukri FastForward Privilege  Report Generation App</vt:lpstr>
      <vt:lpstr>Project Details</vt:lpstr>
      <vt:lpstr>Outline</vt:lpstr>
      <vt:lpstr>Introduction</vt:lpstr>
      <vt:lpstr>Motivation </vt:lpstr>
      <vt:lpstr>Methodology </vt:lpstr>
      <vt:lpstr>Methodology </vt:lpstr>
      <vt:lpstr>Methodology </vt:lpstr>
      <vt:lpstr>Implementation </vt:lpstr>
      <vt:lpstr>Implementation </vt:lpstr>
      <vt:lpstr>Implementation </vt:lpstr>
      <vt:lpstr>Implementation </vt:lpstr>
      <vt:lpstr>Methodology </vt:lpstr>
      <vt:lpstr>Implementation </vt:lpstr>
      <vt:lpstr>Implementation </vt:lpstr>
      <vt:lpstr>Implementation </vt:lpstr>
      <vt:lpstr>Result and Analysis  </vt:lpstr>
      <vt:lpstr>Conclusion</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ANALYSIS OF VARIOUS ALGORITHMS FOR FAKE NEWS DETECTION</dc:title>
  <dc:creator>Prithwiraj Samanta</dc:creator>
  <cp:lastModifiedBy>Prithwiraj Samanta</cp:lastModifiedBy>
  <cp:revision>130</cp:revision>
  <dcterms:created xsi:type="dcterms:W3CDTF">2021-12-12T14:02:17Z</dcterms:created>
  <dcterms:modified xsi:type="dcterms:W3CDTF">2022-03-01T03:11:54Z</dcterms:modified>
</cp:coreProperties>
</file>