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3" r:id="rId6"/>
    <p:sldId id="264" r:id="rId7"/>
    <p:sldId id="266" r:id="rId8"/>
    <p:sldId id="265" r:id="rId9"/>
    <p:sldId id="267" r:id="rId10"/>
    <p:sldId id="268" r:id="rId11"/>
    <p:sldId id="289" r:id="rId12"/>
    <p:sldId id="269" r:id="rId13"/>
    <p:sldId id="270" r:id="rId14"/>
    <p:sldId id="274" r:id="rId15"/>
    <p:sldId id="272" r:id="rId16"/>
    <p:sldId id="271" r:id="rId17"/>
    <p:sldId id="273" r:id="rId18"/>
    <p:sldId id="277" r:id="rId19"/>
    <p:sldId id="278" r:id="rId20"/>
    <p:sldId id="275" r:id="rId21"/>
    <p:sldId id="276" r:id="rId22"/>
    <p:sldId id="279" r:id="rId23"/>
    <p:sldId id="280" r:id="rId24"/>
    <p:sldId id="281" r:id="rId25"/>
    <p:sldId id="283" r:id="rId26"/>
    <p:sldId id="282" r:id="rId27"/>
    <p:sldId id="291" r:id="rId28"/>
    <p:sldId id="292" r:id="rId29"/>
    <p:sldId id="290" r:id="rId30"/>
    <p:sldId id="284" r:id="rId31"/>
    <p:sldId id="286" r:id="rId32"/>
    <p:sldId id="288" r:id="rId33"/>
    <p:sldId id="287" r:id="rId34"/>
    <p:sldId id="261"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106" d="100"/>
          <a:sy n="106" d="100"/>
        </p:scale>
        <p:origin x="7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D461-3C3E-4FF6-9386-DA9E229B6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318509-933F-4286-A4EF-30A3A6FAD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D096CB-561B-48CE-A4CB-334A47363D15}"/>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E5079CCF-3EAD-482E-9B56-507FFCD3F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5E84F-C9FA-4690-B379-C7893BB70385}"/>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43400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987E-0991-4FB7-813B-27EA2DBC6D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1BBB3-427F-42D1-AEF5-D3A7AFCD5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25A61-3C0C-48E1-842A-50EAF44614B9}"/>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05C92AC7-23FB-49DE-A63C-2F2D19592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CE60-9324-46E8-8202-B9D502A5329D}"/>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2289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04927-C462-4903-9AB1-503B52A11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634F1-42D4-4352-A48D-CCBAAC2F5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51BE7-8BCA-47C4-AE33-4A8608A35F49}"/>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BCBAE3E9-53F3-4D4A-A159-57F906F80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C49296-B2D2-4BA5-83D5-3FB78996ED34}"/>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48578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96BD-5728-442E-BDE7-3F29AEF50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2657E-2B0B-4614-9751-7ED3F25FA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F1F9-5C31-48F8-BE88-B426516F342B}"/>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5C33BFDF-0908-4AD7-ACCC-DCE3677A3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1BA24-A41F-470C-8A35-5519EE9AA4C3}"/>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95419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32B1-234F-48C1-91BB-CD7570BBA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2CB64-9FA6-4EAD-AD38-1044141D0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258E1-06F3-4B27-B858-A0636781C704}"/>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85E920C8-E269-452C-AE1C-B9127E247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F3D8E-97C8-4945-AB77-85F93BAADF8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9773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B82A-E90D-4AF1-BCD5-25E3012E5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A5AC9-D776-41CC-8C13-655CEC41C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817AE-41AF-45AC-A407-4D60E3CA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A9F3E-529B-49F0-B7C0-C55D10334213}"/>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6" name="Footer Placeholder 5">
            <a:extLst>
              <a:ext uri="{FF2B5EF4-FFF2-40B4-BE49-F238E27FC236}">
                <a16:creationId xmlns:a16="http://schemas.microsoft.com/office/drawing/2014/main" id="{21C22AB9-4CDA-480D-A817-120632E6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DFBEC-F4E8-46C5-96C4-A6D8FFEBBE20}"/>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320305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5DC1-F5DF-460C-A97C-E6EB9D962F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72A03-5D3C-4FF3-A443-1AF691F19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C023-1AC1-489A-858A-15FBDD3D2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A5B8B0-BC3A-45C5-BFFB-6AC669B8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49D43-6AA8-424F-AE9B-376B0F2BA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8B1F18-295C-4EF3-B737-B02617C24CDA}"/>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8" name="Footer Placeholder 7">
            <a:extLst>
              <a:ext uri="{FF2B5EF4-FFF2-40B4-BE49-F238E27FC236}">
                <a16:creationId xmlns:a16="http://schemas.microsoft.com/office/drawing/2014/main" id="{88ED4300-062D-4401-A3C5-83615068E6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7525EE-EEC4-44F1-BB21-8DC826358212}"/>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57486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D6D7-3696-4AD3-8FD9-6DD25BB192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2E59F-E412-4A86-949A-B2663A6DB6A8}"/>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4" name="Footer Placeholder 3">
            <a:extLst>
              <a:ext uri="{FF2B5EF4-FFF2-40B4-BE49-F238E27FC236}">
                <a16:creationId xmlns:a16="http://schemas.microsoft.com/office/drawing/2014/main" id="{B6B537CD-52FF-471F-9601-BEB516559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7DC905-E935-4F3C-AC00-453BB2684C3A}"/>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23862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A51BC-916A-4444-A3B5-1E5481FB7ED4}"/>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3" name="Footer Placeholder 2">
            <a:extLst>
              <a:ext uri="{FF2B5EF4-FFF2-40B4-BE49-F238E27FC236}">
                <a16:creationId xmlns:a16="http://schemas.microsoft.com/office/drawing/2014/main" id="{549CF013-8744-400B-B787-5C9573C077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7CE135-A9A0-4114-909C-2D2FA9675ADC}"/>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270532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480B-FF14-46E7-8E3F-8563B7834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D2F1-4D33-4341-9B32-393CF1A22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8A5F8-E0B3-4E25-8E60-A28EC5DC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92EA9-DE6C-4289-9FBE-4739A4E9436E}"/>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6" name="Footer Placeholder 5">
            <a:extLst>
              <a:ext uri="{FF2B5EF4-FFF2-40B4-BE49-F238E27FC236}">
                <a16:creationId xmlns:a16="http://schemas.microsoft.com/office/drawing/2014/main" id="{BA235350-568B-402C-B26A-88E8ADB84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15C3C-89EF-42D8-98FC-3F27CEEAB67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48623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0D9-06DD-43FA-BD9A-62BB2485A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59323-9F98-408C-BF3E-732697266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4E74A-01E6-4038-A72B-77BCFAD9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98CBD-9473-4787-B0D9-CE6196261388}"/>
              </a:ext>
            </a:extLst>
          </p:cNvPr>
          <p:cNvSpPr>
            <a:spLocks noGrp="1"/>
          </p:cNvSpPr>
          <p:nvPr>
            <p:ph type="dt" sz="half" idx="10"/>
          </p:nvPr>
        </p:nvSpPr>
        <p:spPr/>
        <p:txBody>
          <a:bodyPr/>
          <a:lstStyle/>
          <a:p>
            <a:fld id="{9589FA9A-A757-4F59-93C9-EAE2979DB3FA}" type="datetimeFigureOut">
              <a:rPr lang="en-IN" smtClean="0"/>
              <a:t>14-12-2021</a:t>
            </a:fld>
            <a:endParaRPr lang="en-IN"/>
          </a:p>
        </p:txBody>
      </p:sp>
      <p:sp>
        <p:nvSpPr>
          <p:cNvPr id="6" name="Footer Placeholder 5">
            <a:extLst>
              <a:ext uri="{FF2B5EF4-FFF2-40B4-BE49-F238E27FC236}">
                <a16:creationId xmlns:a16="http://schemas.microsoft.com/office/drawing/2014/main" id="{7FC7E80F-B6EE-4584-80A2-20EF06D9E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188A0-55F6-451A-81F7-F188CE7D7D99}"/>
              </a:ext>
            </a:extLst>
          </p:cNvPr>
          <p:cNvSpPr>
            <a:spLocks noGrp="1"/>
          </p:cNvSpPr>
          <p:nvPr>
            <p:ph type="sldNum" sz="quarter" idx="12"/>
          </p:nvPr>
        </p:nvSpPr>
        <p:spPr/>
        <p:txBody>
          <a:bodyPr/>
          <a:lstStyle/>
          <a:p>
            <a:fld id="{DCA1A48B-2EB8-4A18-9806-657EEE6D9F5B}" type="slidenum">
              <a:rPr lang="en-IN" smtClean="0"/>
              <a:t>‹#›</a:t>
            </a:fld>
            <a:endParaRPr lang="en-IN"/>
          </a:p>
        </p:txBody>
      </p:sp>
    </p:spTree>
    <p:extLst>
      <p:ext uri="{BB962C8B-B14F-4D97-AF65-F5344CB8AC3E}">
        <p14:creationId xmlns:p14="http://schemas.microsoft.com/office/powerpoint/2010/main" val="16757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44259-AD47-4B1A-9932-604FB44CE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448F92-AEE3-4803-A353-6219310DC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2CCD-AB71-499D-9EE6-D37472D6A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9FA9A-A757-4F59-93C9-EAE2979DB3FA}" type="datetimeFigureOut">
              <a:rPr lang="en-IN" smtClean="0"/>
              <a:t>14-12-2021</a:t>
            </a:fld>
            <a:endParaRPr lang="en-IN"/>
          </a:p>
        </p:txBody>
      </p:sp>
      <p:sp>
        <p:nvSpPr>
          <p:cNvPr id="5" name="Footer Placeholder 4">
            <a:extLst>
              <a:ext uri="{FF2B5EF4-FFF2-40B4-BE49-F238E27FC236}">
                <a16:creationId xmlns:a16="http://schemas.microsoft.com/office/drawing/2014/main" id="{A84F4A48-E0E6-4E88-BB7D-EE9AAF4DB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773D00-37B2-468C-A794-AD3F88D91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A48B-2EB8-4A18-9806-657EEE6D9F5B}" type="slidenum">
              <a:rPr lang="en-IN" smtClean="0"/>
              <a:t>‹#›</a:t>
            </a:fld>
            <a:endParaRPr lang="en-IN"/>
          </a:p>
        </p:txBody>
      </p:sp>
    </p:spTree>
    <p:extLst>
      <p:ext uri="{BB962C8B-B14F-4D97-AF65-F5344CB8AC3E}">
        <p14:creationId xmlns:p14="http://schemas.microsoft.com/office/powerpoint/2010/main" val="27244158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145/2736277.2741637" TargetMode="Externa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hyperlink" Target="https://arxiv.org/abs/1906.0565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590-B958-4484-85D9-D5D8986D310D}"/>
              </a:ext>
            </a:extLst>
          </p:cNvPr>
          <p:cNvSpPr>
            <a:spLocks noGrp="1"/>
          </p:cNvSpPr>
          <p:nvPr>
            <p:ph type="ctrTitle"/>
          </p:nvPr>
        </p:nvSpPr>
        <p:spPr>
          <a:xfrm>
            <a:off x="2212532" y="484969"/>
            <a:ext cx="7766936" cy="786772"/>
          </a:xfrm>
        </p:spPr>
        <p:txBody>
          <a:bodyPr/>
          <a:lstStyle/>
          <a:p>
            <a:r>
              <a:rPr lang="en-IN" sz="2400" b="1" dirty="0">
                <a:effectLst/>
                <a:latin typeface="Arial" panose="020B0604020202020204" pitchFamily="34" charset="0"/>
                <a:ea typeface="Times New Roman" panose="02020603050405020304" pitchFamily="18" charset="0"/>
                <a:cs typeface="Mangal" panose="02040503050203030202" pitchFamily="18" charset="0"/>
              </a:rPr>
              <a:t>COMPARATIVE ANALYSIS OF VARIOUS ALGORITHMS FOR FAKE NEWS DETECTION</a:t>
            </a:r>
            <a:endParaRPr lang="en-IN" sz="6600" dirty="0"/>
          </a:p>
        </p:txBody>
      </p:sp>
      <p:sp>
        <p:nvSpPr>
          <p:cNvPr id="4" name="Rectangle 2">
            <a:extLst>
              <a:ext uri="{FF2B5EF4-FFF2-40B4-BE49-F238E27FC236}">
                <a16:creationId xmlns:a16="http://schemas.microsoft.com/office/drawing/2014/main" id="{03ADB3F9-2B62-430B-BAC5-470AD9F25B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7">
            <a:extLst>
              <a:ext uri="{FF2B5EF4-FFF2-40B4-BE49-F238E27FC236}">
                <a16:creationId xmlns:a16="http://schemas.microsoft.com/office/drawing/2014/main" id="{1075180F-CEE2-424F-A4E4-A66000C96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536" y="4498719"/>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0743AE8-FE7D-450E-B2B8-54E93A1717F8}"/>
              </a:ext>
            </a:extLst>
          </p:cNvPr>
          <p:cNvSpPr>
            <a:spLocks noChangeArrowheads="1"/>
          </p:cNvSpPr>
          <p:nvPr/>
        </p:nvSpPr>
        <p:spPr bwMode="auto">
          <a:xfrm>
            <a:off x="2915210" y="5803644"/>
            <a:ext cx="5999429"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INDIAN INSTITUTE OF INFORMATION TECHNOLOGY, RANCHI   </a:t>
            </a:r>
            <a:endParaRPr kumimoji="0" lang="en-US" altLang="zh-CN"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1F497D"/>
                </a:solidFill>
                <a:effectLst/>
                <a:latin typeface="Cambria" panose="02040503050406030204" pitchFamily="18" charset="0"/>
                <a:ea typeface="Times New Roman" panose="02020603050405020304" pitchFamily="18" charset="0"/>
                <a:cs typeface="Mangal" panose="02040503050203030202" pitchFamily="18" charset="0"/>
              </a:rPr>
              <a:t>                                                         (An Institution of National importance under act of Parliament)</a:t>
            </a:r>
            <a:endParaRPr kumimoji="0" lang="en-US" altLang="zh-CN"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(Ranchi - 834010), Jharkhand</a:t>
            </a:r>
            <a:endParaRPr kumimoji="0" lang="en-US" altLang="zh-CN" sz="800"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C0E85F58-0424-4412-9109-198759C1F0C7}"/>
              </a:ext>
            </a:extLst>
          </p:cNvPr>
          <p:cNvSpPr txBox="1"/>
          <p:nvPr/>
        </p:nvSpPr>
        <p:spPr>
          <a:xfrm>
            <a:off x="2915212" y="1386870"/>
            <a:ext cx="6563721" cy="2277547"/>
          </a:xfrm>
          <a:prstGeom prst="rect">
            <a:avLst/>
          </a:prstGeom>
          <a:noFill/>
        </p:spPr>
        <p:txBody>
          <a:bodyPr wrap="square">
            <a:spAutoFit/>
          </a:bodyPr>
          <a:lstStyle/>
          <a:p>
            <a:pPr marL="355600" marR="915035" algn="ctr">
              <a:spcBef>
                <a:spcPts val="430"/>
              </a:spcBef>
              <a:spcAft>
                <a:spcPts val="0"/>
              </a:spcAft>
            </a:pPr>
            <a:r>
              <a:rPr lang="en-IN" sz="1800" b="1" dirty="0">
                <a:effectLst/>
                <a:latin typeface="Arial" panose="020B0604020202020204" pitchFamily="34" charset="0"/>
                <a:ea typeface="Times New Roman" panose="02020603050405020304" pitchFamily="18" charset="0"/>
                <a:cs typeface="Mangal" panose="02040503050203030202" pitchFamily="18" charset="0"/>
              </a:rPr>
              <a:t>by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400" b="1" dirty="0">
                <a:effectLst/>
                <a:latin typeface="Arial" panose="020B0604020202020204" pitchFamily="34" charset="0"/>
                <a:ea typeface="Times New Roman" panose="02020603050405020304" pitchFamily="18" charset="0"/>
                <a:cs typeface="Mangal" panose="02040503050203030202" pitchFamily="18" charset="0"/>
              </a:rPr>
              <a:t>Prithwiraj Samanta</a:t>
            </a:r>
            <a:r>
              <a:rPr lang="en-IN" sz="2400" b="1" i="1" dirty="0">
                <a:effectLst/>
                <a:latin typeface="Arial Narrow" panose="020B0606020202030204" pitchFamily="34" charset="0"/>
                <a:ea typeface="Times New Roman" panose="02020603050405020304" pitchFamily="18" charset="0"/>
                <a:cs typeface="Arial" panose="020B0604020202020204" pitchFamily="34" charset="0"/>
              </a:rPr>
              <a:t> and Satya Kumari</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1800" b="1" i="1" dirty="0">
                <a:effectLst/>
                <a:latin typeface="Arial Narrow" panose="020B0606020202030204" pitchFamily="34" charset="0"/>
                <a:ea typeface="Times New Roman" panose="02020603050405020304" pitchFamily="18" charset="0"/>
                <a:cs typeface="Arial" panose="020B0604020202020204" pitchFamily="34" charset="0"/>
              </a:rPr>
              <a:t>Under the guidance of </a:t>
            </a:r>
          </a:p>
          <a:p>
            <a:pPr marL="355600" marR="915035" algn="ctr">
              <a:spcBef>
                <a:spcPts val="430"/>
              </a:spcBef>
              <a:spcAft>
                <a:spcPts val="0"/>
              </a:spcAft>
            </a:pP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355600" marR="915035" algn="ctr">
              <a:spcBef>
                <a:spcPts val="430"/>
              </a:spcBef>
              <a:spcAft>
                <a:spcPts val="0"/>
              </a:spcAft>
            </a:pPr>
            <a:r>
              <a:rPr lang="en-IN" sz="2000" b="1" dirty="0">
                <a:effectLst/>
                <a:latin typeface="Arial" panose="020B0604020202020204" pitchFamily="34" charset="0"/>
                <a:ea typeface="Times New Roman" panose="02020603050405020304" pitchFamily="18" charset="0"/>
                <a:cs typeface="Mangal" panose="02040503050203030202" pitchFamily="18" charset="0"/>
              </a:rPr>
              <a:t> Dr. Rashmi Panda</a:t>
            </a:r>
          </a:p>
        </p:txBody>
      </p:sp>
      <p:sp>
        <p:nvSpPr>
          <p:cNvPr id="8" name="TextBox 7">
            <a:extLst>
              <a:ext uri="{FF2B5EF4-FFF2-40B4-BE49-F238E27FC236}">
                <a16:creationId xmlns:a16="http://schemas.microsoft.com/office/drawing/2014/main" id="{B013DB77-4398-4A5D-A641-E847017ADC49}"/>
              </a:ext>
            </a:extLst>
          </p:cNvPr>
          <p:cNvSpPr txBox="1"/>
          <p:nvPr/>
        </p:nvSpPr>
        <p:spPr>
          <a:xfrm>
            <a:off x="3148318" y="3918921"/>
            <a:ext cx="6097508" cy="369332"/>
          </a:xfrm>
          <a:prstGeom prst="rect">
            <a:avLst/>
          </a:prstGeom>
          <a:noFill/>
        </p:spPr>
        <p:txBody>
          <a:bodyPr wrap="square">
            <a:spAutoFit/>
          </a:bodyPr>
          <a:lstStyle/>
          <a:p>
            <a:r>
              <a:rPr kumimoji="0" lang="en-US" altLang="zh-CN" sz="1400" b="0" i="0" u="none" strike="noStrike" cap="none" normalizeH="0" baseline="0" dirty="0">
                <a:ln>
                  <a:noFill/>
                </a:ln>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zh-CN" sz="1800" b="1" i="1"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Department of Computer Science and Engineering</a:t>
            </a:r>
            <a:endParaRPr lang="en-IN" dirty="0"/>
          </a:p>
        </p:txBody>
      </p:sp>
    </p:spTree>
    <p:extLst>
      <p:ext uri="{BB962C8B-B14F-4D97-AF65-F5344CB8AC3E}">
        <p14:creationId xmlns:p14="http://schemas.microsoft.com/office/powerpoint/2010/main" val="221597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dirty="0">
                <a:solidFill>
                  <a:schemeClr val="tx1">
                    <a:lumMod val="65000"/>
                    <a:lumOff val="35000"/>
                  </a:schemeClr>
                </a:solidFill>
              </a:rPr>
              <a:t>Pre-processing</a:t>
            </a:r>
          </a:p>
          <a:p>
            <a:r>
              <a:rPr lang="en-IN" dirty="0"/>
              <a:t>The text data which is available to us for using in the fake news detection is full of noisy information and present in format that can’t be directly used by our algorithms. </a:t>
            </a:r>
          </a:p>
          <a:p>
            <a:r>
              <a:rPr lang="en-IN" dirty="0"/>
              <a:t>The data pre-processing is to transform the data into a useable form.</a:t>
            </a:r>
          </a:p>
          <a:p>
            <a:r>
              <a:rPr lang="en-IN" dirty="0"/>
              <a:t>The pre-processing  started with removing the null values present in the dataset. The entire row in which any column is null has been dropped.</a:t>
            </a:r>
          </a:p>
        </p:txBody>
      </p:sp>
    </p:spTree>
    <p:extLst>
      <p:ext uri="{BB962C8B-B14F-4D97-AF65-F5344CB8AC3E}">
        <p14:creationId xmlns:p14="http://schemas.microsoft.com/office/powerpoint/2010/main" val="286534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sz="3200" b="1" dirty="0">
                <a:solidFill>
                  <a:schemeClr val="tx1">
                    <a:lumMod val="65000"/>
                    <a:lumOff val="35000"/>
                  </a:schemeClr>
                </a:solidFill>
              </a:rPr>
              <a:t> </a:t>
            </a:r>
          </a:p>
        </p:txBody>
      </p:sp>
      <p:pic>
        <p:nvPicPr>
          <p:cNvPr id="5" name="Picture 4" descr="Timeline&#10;&#10;Description automatically generated">
            <a:extLst>
              <a:ext uri="{FF2B5EF4-FFF2-40B4-BE49-F238E27FC236}">
                <a16:creationId xmlns:a16="http://schemas.microsoft.com/office/drawing/2014/main" id="{06882F79-CB20-41BA-A76B-88624658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670" y="2116482"/>
            <a:ext cx="10114659" cy="3415185"/>
          </a:xfrm>
          <a:prstGeom prst="rect">
            <a:avLst/>
          </a:prstGeom>
        </p:spPr>
      </p:pic>
    </p:spTree>
    <p:extLst>
      <p:ext uri="{BB962C8B-B14F-4D97-AF65-F5344CB8AC3E}">
        <p14:creationId xmlns:p14="http://schemas.microsoft.com/office/powerpoint/2010/main" val="288686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r>
              <a:rPr lang="en-IN" dirty="0"/>
              <a:t>The contractions has been expanded(short forms and shorthand's) used in the english text using contractions library of python. </a:t>
            </a:r>
          </a:p>
          <a:p>
            <a:r>
              <a:rPr lang="en-IN" dirty="0"/>
              <a:t>The text has been converted into lowercase, and  split into word list.</a:t>
            </a:r>
          </a:p>
          <a:p>
            <a:r>
              <a:rPr lang="en-IN" dirty="0"/>
              <a:t>All form of punctuation and stop words from the processed word list has been removed.</a:t>
            </a:r>
          </a:p>
          <a:p>
            <a:r>
              <a:rPr lang="en-IN" dirty="0"/>
              <a:t>All special characters and numbers has been removed from the processed word list.</a:t>
            </a:r>
          </a:p>
          <a:p>
            <a:r>
              <a:rPr lang="en-IN" dirty="0"/>
              <a:t>All non-English words has been from the word list, and then finally convert word list back into text.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57871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r>
              <a:rPr lang="en-IN" dirty="0"/>
              <a:t>TF-IDF vectorizer has been used to extract the features from the corpus(processed text) and convert it to word vector.</a:t>
            </a:r>
          </a:p>
          <a:p>
            <a:r>
              <a:rPr lang="en-IN" dirty="0"/>
              <a:t>A separate form of dataset has been created using tokenizer instead of vectorizer.</a:t>
            </a:r>
          </a:p>
          <a:p>
            <a:r>
              <a:rPr lang="en-IN" dirty="0"/>
              <a:t>Stemming has been used to generate another form of formatted data. using a python library, Port Stemmer.</a:t>
            </a:r>
          </a:p>
          <a:p>
            <a:r>
              <a:rPr lang="en-IN" dirty="0"/>
              <a:t>One-hot encoder has been used to encode the words, and then generate the embedding matrix.</a:t>
            </a:r>
          </a:p>
          <a:p>
            <a:r>
              <a:rPr lang="en-IN" dirty="0"/>
              <a:t>At last, we save the 3 format using pickle library of python. We have generated all the format used by common ML and DL algorithms.</a:t>
            </a:r>
          </a:p>
          <a:p>
            <a:endParaRPr lang="en-IN" dirty="0"/>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81183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a:t>Implementation</a:t>
            </a:r>
            <a:endParaRPr lang="en-IN" b="1" dirty="0"/>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r>
              <a:rPr lang="en-IN" dirty="0"/>
              <a:t>It is a simple LSTM model with 100 features. We observe that its validation accuracy is 86% though we have the training accuracy  2-3% higher. </a:t>
            </a:r>
          </a:p>
          <a:p>
            <a:r>
              <a:rPr lang="en-IN" dirty="0"/>
              <a:t>There is a good amount of oscillation in the accuracy during training and there is steep change in curve at few points.</a:t>
            </a:r>
          </a:p>
          <a:p>
            <a:r>
              <a:rPr lang="en-IN" dirty="0"/>
              <a:t>We found that simple LSTM model requires a large number of features to converge.</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DFCDAB2A-6690-4B66-9219-A554D0A7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860" y="5215555"/>
            <a:ext cx="4867954" cy="1267002"/>
          </a:xfrm>
          <a:prstGeom prst="rect">
            <a:avLst/>
          </a:prstGeom>
        </p:spPr>
      </p:pic>
    </p:spTree>
    <p:extLst>
      <p:ext uri="{BB962C8B-B14F-4D97-AF65-F5344CB8AC3E}">
        <p14:creationId xmlns:p14="http://schemas.microsoft.com/office/powerpoint/2010/main" val="308878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Model-1</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5" name="Picture 4">
            <a:extLst>
              <a:ext uri="{FF2B5EF4-FFF2-40B4-BE49-F238E27FC236}">
                <a16:creationId xmlns:a16="http://schemas.microsoft.com/office/drawing/2014/main" id="{C58AD0A4-AEC9-48EC-92E4-8A848B07B63A}"/>
              </a:ext>
            </a:extLst>
          </p:cNvPr>
          <p:cNvPicPr/>
          <p:nvPr/>
        </p:nvPicPr>
        <p:blipFill rotWithShape="1">
          <a:blip r:embed="rId3">
            <a:extLst>
              <a:ext uri="{28A0092B-C50C-407E-A947-70E740481C1C}">
                <a14:useLocalDpi xmlns:a14="http://schemas.microsoft.com/office/drawing/2010/main" val="0"/>
              </a:ext>
            </a:extLst>
          </a:blip>
          <a:srcRect l="18104" t="55357" r="54061" b="8095"/>
          <a:stretch/>
        </p:blipFill>
        <p:spPr bwMode="auto">
          <a:xfrm>
            <a:off x="838199" y="2170596"/>
            <a:ext cx="4693467" cy="4006367"/>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D2C592-EB11-4C28-9F56-E72CB69A0F44}"/>
              </a:ext>
            </a:extLst>
          </p:cNvPr>
          <p:cNvPicPr/>
          <p:nvPr/>
        </p:nvPicPr>
        <p:blipFill rotWithShape="1">
          <a:blip r:embed="rId4">
            <a:extLst>
              <a:ext uri="{28A0092B-C50C-407E-A947-70E740481C1C}">
                <a14:useLocalDpi xmlns:a14="http://schemas.microsoft.com/office/drawing/2010/main" val="0"/>
              </a:ext>
            </a:extLst>
          </a:blip>
          <a:srcRect l="18223" t="50106" r="53699" b="14873"/>
          <a:stretch/>
        </p:blipFill>
        <p:spPr bwMode="auto">
          <a:xfrm>
            <a:off x="5531665" y="2259852"/>
            <a:ext cx="5395867" cy="3769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880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457200">
              <a:spcBef>
                <a:spcPts val="1170"/>
              </a:spcBef>
              <a:tabLst>
                <a:tab pos="842645" algn="l"/>
                <a:tab pos="843280" algn="l"/>
              </a:tabLst>
            </a:pPr>
            <a:r>
              <a:rPr lang="en-IN" dirty="0"/>
              <a:t>This is an upgrade of  previous model with a greater number of features and neurons. </a:t>
            </a:r>
          </a:p>
          <a:p>
            <a:pPr marL="457200">
              <a:spcBef>
                <a:spcPts val="1170"/>
              </a:spcBef>
              <a:tabLst>
                <a:tab pos="842645" algn="l"/>
                <a:tab pos="843280" algn="l"/>
              </a:tabLst>
            </a:pPr>
            <a:r>
              <a:rPr lang="en-IN" dirty="0"/>
              <a:t>It has a significant increase in the accuracy but takes a large amount of computation power due to large network.</a:t>
            </a:r>
          </a:p>
          <a:p>
            <a:pPr marL="457200">
              <a:spcBef>
                <a:spcPts val="1170"/>
              </a:spcBef>
              <a:tabLst>
                <a:tab pos="842645" algn="l"/>
                <a:tab pos="843280" algn="l"/>
              </a:tabLst>
            </a:pPr>
            <a:r>
              <a:rPr lang="en-IN" dirty="0"/>
              <a:t>It proves our previous deduction that simple LSTM models requires a large number features for getting good results.</a:t>
            </a:r>
          </a:p>
          <a:p>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BFB1785A-0660-47A1-8E0D-F7E254EDC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225873"/>
            <a:ext cx="4867954" cy="1267002"/>
          </a:xfrm>
          <a:prstGeom prst="rect">
            <a:avLst/>
          </a:prstGeom>
        </p:spPr>
      </p:pic>
    </p:spTree>
    <p:extLst>
      <p:ext uri="{BB962C8B-B14F-4D97-AF65-F5344CB8AC3E}">
        <p14:creationId xmlns:p14="http://schemas.microsoft.com/office/powerpoint/2010/main" val="400999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Model-2</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a:extLst>
              <a:ext uri="{FF2B5EF4-FFF2-40B4-BE49-F238E27FC236}">
                <a16:creationId xmlns:a16="http://schemas.microsoft.com/office/drawing/2014/main" id="{1C8BAD5C-820F-43F0-9EB0-525D95D0A0AC}"/>
              </a:ext>
            </a:extLst>
          </p:cNvPr>
          <p:cNvPicPr/>
          <p:nvPr/>
        </p:nvPicPr>
        <p:blipFill rotWithShape="1">
          <a:blip r:embed="rId3">
            <a:extLst>
              <a:ext uri="{28A0092B-C50C-407E-A947-70E740481C1C}">
                <a14:useLocalDpi xmlns:a14="http://schemas.microsoft.com/office/drawing/2010/main" val="0"/>
              </a:ext>
            </a:extLst>
          </a:blip>
          <a:srcRect l="18347" t="51638" r="54070" b="14006"/>
          <a:stretch/>
        </p:blipFill>
        <p:spPr bwMode="auto">
          <a:xfrm>
            <a:off x="975506" y="2294144"/>
            <a:ext cx="4774952" cy="350007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22BD932F-62C2-44FA-B7DB-58E91539D806}"/>
              </a:ext>
            </a:extLst>
          </p:cNvPr>
          <p:cNvPicPr/>
          <p:nvPr/>
        </p:nvPicPr>
        <p:blipFill rotWithShape="1">
          <a:blip r:embed="rId4">
            <a:extLst>
              <a:ext uri="{28A0092B-C50C-407E-A947-70E740481C1C}">
                <a14:useLocalDpi xmlns:a14="http://schemas.microsoft.com/office/drawing/2010/main" val="0"/>
              </a:ext>
            </a:extLst>
          </a:blip>
          <a:srcRect l="18099" t="53607" r="53213" b="10938"/>
          <a:stretch/>
        </p:blipFill>
        <p:spPr bwMode="auto">
          <a:xfrm>
            <a:off x="5750458" y="2251257"/>
            <a:ext cx="5258561" cy="35000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06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lnSpcReduction="10000"/>
          </a:bodyPr>
          <a:lstStyle/>
          <a:p>
            <a:pPr marL="0" indent="0">
              <a:buNone/>
            </a:pPr>
            <a:r>
              <a:rPr lang="en-IN" b="1" dirty="0">
                <a:solidFill>
                  <a:schemeClr val="tx1">
                    <a:lumMod val="65000"/>
                    <a:lumOff val="35000"/>
                  </a:schemeClr>
                </a:solidFill>
              </a:rPr>
              <a:t>Model-3</a:t>
            </a:r>
            <a:endParaRPr lang="en-IN" dirty="0"/>
          </a:p>
          <a:p>
            <a:pPr marL="457200">
              <a:spcBef>
                <a:spcPts val="1170"/>
              </a:spcBef>
              <a:tabLst>
                <a:tab pos="842645" algn="l"/>
                <a:tab pos="843280" algn="l"/>
              </a:tabLst>
            </a:pPr>
            <a:r>
              <a:rPr lang="en-IN" dirty="0"/>
              <a:t>It is an upgrade of previous model with additional batch normalization layer.</a:t>
            </a:r>
          </a:p>
          <a:p>
            <a:pPr marL="457200">
              <a:spcBef>
                <a:spcPts val="1170"/>
              </a:spcBef>
              <a:tabLst>
                <a:tab pos="842645" algn="l"/>
                <a:tab pos="843280" algn="l"/>
              </a:tabLst>
            </a:pPr>
            <a:r>
              <a:rPr lang="en-IN" dirty="0"/>
              <a:t> On adding batch normalization, it has boosted the overall accuracy of the  previous model. </a:t>
            </a:r>
          </a:p>
          <a:p>
            <a:pPr marL="457200">
              <a:spcBef>
                <a:spcPts val="1170"/>
              </a:spcBef>
              <a:tabLst>
                <a:tab pos="842645" algn="l"/>
                <a:tab pos="843280" algn="l"/>
              </a:tabLst>
            </a:pPr>
            <a:r>
              <a:rPr lang="en-US" dirty="0"/>
              <a:t>It is a technique for training very deep neural networks that normalizes the contributions to a layer for every mini-batch.</a:t>
            </a:r>
          </a:p>
          <a:p>
            <a:pPr marL="457200">
              <a:spcBef>
                <a:spcPts val="1170"/>
              </a:spcBef>
              <a:tabLst>
                <a:tab pos="842645" algn="l"/>
                <a:tab pos="843280" algn="l"/>
              </a:tabLst>
            </a:pPr>
            <a:r>
              <a:rPr lang="en-US" dirty="0"/>
              <a:t>This has the impact of settling the learning process and drastically decreasing the number of training epochs required to train deep neural networks.</a:t>
            </a:r>
            <a:endParaRPr lang="en-IN" dirty="0"/>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F249934B-2D58-493B-A21A-F885FF170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890" y="5543462"/>
            <a:ext cx="6296904" cy="1267002"/>
          </a:xfrm>
          <a:prstGeom prst="rect">
            <a:avLst/>
          </a:prstGeom>
        </p:spPr>
      </p:pic>
    </p:spTree>
    <p:extLst>
      <p:ext uri="{BB962C8B-B14F-4D97-AF65-F5344CB8AC3E}">
        <p14:creationId xmlns:p14="http://schemas.microsoft.com/office/powerpoint/2010/main" val="388193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Model-3</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29851F46-AFFD-4BC1-ACE5-D70B129C042D}"/>
              </a:ext>
            </a:extLst>
          </p:cNvPr>
          <p:cNvPicPr/>
          <p:nvPr/>
        </p:nvPicPr>
        <p:blipFill rotWithShape="1">
          <a:blip r:embed="rId3" cstate="print">
            <a:extLst>
              <a:ext uri="{28A0092B-C50C-407E-A947-70E740481C1C}">
                <a14:useLocalDpi xmlns:a14="http://schemas.microsoft.com/office/drawing/2010/main" val="0"/>
              </a:ext>
            </a:extLst>
          </a:blip>
          <a:srcRect l="17855" t="46605" r="53947" b="17727"/>
          <a:stretch/>
        </p:blipFill>
        <p:spPr bwMode="auto">
          <a:xfrm>
            <a:off x="1182981" y="2307179"/>
            <a:ext cx="4567477" cy="338822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8C4374E-315E-4C97-9C55-AC2D85FA30F3}"/>
              </a:ext>
            </a:extLst>
          </p:cNvPr>
          <p:cNvPicPr/>
          <p:nvPr/>
        </p:nvPicPr>
        <p:blipFill rotWithShape="1">
          <a:blip r:embed="rId4" cstate="print">
            <a:extLst>
              <a:ext uri="{28A0092B-C50C-407E-A947-70E740481C1C}">
                <a14:useLocalDpi xmlns:a14="http://schemas.microsoft.com/office/drawing/2010/main" val="0"/>
              </a:ext>
            </a:extLst>
          </a:blip>
          <a:srcRect l="18103" t="55138" r="53942" b="8963"/>
          <a:stretch/>
        </p:blipFill>
        <p:spPr bwMode="auto">
          <a:xfrm>
            <a:off x="5750458" y="2251256"/>
            <a:ext cx="4841347" cy="34441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57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A3AFDBD8-D8BE-48A8-B81C-552DBC0F11EB}"/>
              </a:ext>
            </a:extLst>
          </p:cNvPr>
          <p:cNvSpPr>
            <a:spLocks noGrp="1"/>
          </p:cNvSpPr>
          <p:nvPr>
            <p:ph idx="1"/>
          </p:nvPr>
        </p:nvSpPr>
        <p:spPr/>
        <p:txBody>
          <a:bodyPr>
            <a:normAutofit lnSpcReduction="10000"/>
          </a:bodyPr>
          <a:lstStyle/>
          <a:p>
            <a:pPr algn="just"/>
            <a:r>
              <a:rPr lang="en-US" dirty="0">
                <a:solidFill>
                  <a:srgbClr val="202122"/>
                </a:solidFill>
                <a:latin typeface="Arial" panose="020B0604020202020204" pitchFamily="34" charset="0"/>
              </a:rPr>
              <a:t>F</a:t>
            </a:r>
            <a:r>
              <a:rPr lang="en-US" b="0" i="0" dirty="0">
                <a:solidFill>
                  <a:srgbClr val="202122"/>
                </a:solidFill>
                <a:effectLst/>
                <a:latin typeface="Arial" panose="020B0604020202020204" pitchFamily="34" charset="0"/>
              </a:rPr>
              <a:t>ake news intends to convince the reader to believe false information.</a:t>
            </a:r>
          </a:p>
          <a:p>
            <a:pPr algn="just"/>
            <a:r>
              <a:rPr lang="en-US" dirty="0">
                <a:solidFill>
                  <a:srgbClr val="202122"/>
                </a:solidFill>
                <a:latin typeface="Arial" panose="020B0604020202020204" pitchFamily="34" charset="0"/>
              </a:rPr>
              <a:t>Published fake news used to increase readership or as part of psychological warfare.</a:t>
            </a:r>
          </a:p>
          <a:p>
            <a:pPr algn="just"/>
            <a:r>
              <a:rPr lang="en-US" b="0" i="0" dirty="0">
                <a:solidFill>
                  <a:srgbClr val="212529"/>
                </a:solidFill>
                <a:effectLst/>
                <a:latin typeface="Lato" panose="020F0502020204030203" pitchFamily="34" charset="0"/>
              </a:rPr>
              <a:t>Fake news detection is the task of detecting forms of news consisting of deliberate disinformation or hoaxes.</a:t>
            </a:r>
          </a:p>
          <a:p>
            <a:pPr algn="just"/>
            <a:r>
              <a:rPr lang="en-US" dirty="0">
                <a:solidFill>
                  <a:srgbClr val="212529"/>
                </a:solidFill>
                <a:latin typeface="Lato" panose="020F0502020204030203" pitchFamily="34" charset="0"/>
              </a:rPr>
              <a:t>One can prevent lot of negative impact on the society caused by fake news.</a:t>
            </a:r>
          </a:p>
          <a:p>
            <a:pPr algn="just"/>
            <a:r>
              <a:rPr lang="en-US" dirty="0">
                <a:solidFill>
                  <a:srgbClr val="212529"/>
                </a:solidFill>
                <a:latin typeface="Lato" panose="020F0502020204030203" pitchFamily="34" charset="0"/>
              </a:rPr>
              <a:t>Deep Learning approach  has been used in our work for this problem</a:t>
            </a:r>
          </a:p>
          <a:p>
            <a:pPr algn="just"/>
            <a:endParaRPr lang="en-US" dirty="0">
              <a:solidFill>
                <a:srgbClr val="212529"/>
              </a:solidFill>
              <a:latin typeface="Lato" panose="020F0502020204030203" pitchFamily="34" charset="0"/>
            </a:endParaRP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4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457200">
              <a:spcBef>
                <a:spcPts val="1170"/>
              </a:spcBef>
              <a:tabLst>
                <a:tab pos="842645" algn="l"/>
                <a:tab pos="843280" algn="l"/>
              </a:tabLst>
            </a:pPr>
            <a:r>
              <a:rPr lang="en-IN" dirty="0"/>
              <a:t>It is an upgrade of previous model with additional CNN network. </a:t>
            </a:r>
          </a:p>
          <a:p>
            <a:pPr marL="457200">
              <a:spcBef>
                <a:spcPts val="1170"/>
              </a:spcBef>
              <a:tabLst>
                <a:tab pos="842645" algn="l"/>
                <a:tab pos="843280" algn="l"/>
              </a:tabLst>
            </a:pPr>
            <a:r>
              <a:rPr lang="en-IN" dirty="0"/>
              <a:t>CNN input the is used for detecting the features and then more refined details is passed to LSTM  boosting its accuracy to 91%. </a:t>
            </a:r>
          </a:p>
          <a:p>
            <a:pPr marL="457200">
              <a:spcBef>
                <a:spcPts val="1170"/>
              </a:spcBef>
              <a:tabLst>
                <a:tab pos="842645" algn="l"/>
                <a:tab pos="843280" algn="l"/>
              </a:tabLst>
            </a:pPr>
            <a:r>
              <a:rPr lang="en-IN" dirty="0"/>
              <a:t>Though we have used batch normalization it is not required that will observe in our final model.</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0" name="Picture 9">
            <a:extLst>
              <a:ext uri="{FF2B5EF4-FFF2-40B4-BE49-F238E27FC236}">
                <a16:creationId xmlns:a16="http://schemas.microsoft.com/office/drawing/2014/main" id="{4D34F03F-D89E-457B-87A4-E9A8D622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259" y="4909961"/>
            <a:ext cx="10145541" cy="1267002"/>
          </a:xfrm>
          <a:prstGeom prst="rect">
            <a:avLst/>
          </a:prstGeom>
        </p:spPr>
      </p:pic>
    </p:spTree>
    <p:extLst>
      <p:ext uri="{BB962C8B-B14F-4D97-AF65-F5344CB8AC3E}">
        <p14:creationId xmlns:p14="http://schemas.microsoft.com/office/powerpoint/2010/main" val="1449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Model-4</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1" name="Picture 10">
            <a:extLst>
              <a:ext uri="{FF2B5EF4-FFF2-40B4-BE49-F238E27FC236}">
                <a16:creationId xmlns:a16="http://schemas.microsoft.com/office/drawing/2014/main" id="{9F36862C-843C-45E9-8360-B7CF60B59C97}"/>
              </a:ext>
            </a:extLst>
          </p:cNvPr>
          <p:cNvPicPr/>
          <p:nvPr/>
        </p:nvPicPr>
        <p:blipFill rotWithShape="1">
          <a:blip r:embed="rId3">
            <a:extLst>
              <a:ext uri="{28A0092B-C50C-407E-A947-70E740481C1C}">
                <a14:useLocalDpi xmlns:a14="http://schemas.microsoft.com/office/drawing/2010/main" val="0"/>
              </a:ext>
            </a:extLst>
          </a:blip>
          <a:srcRect l="18097" t="49449" r="53957" b="15974"/>
          <a:stretch/>
        </p:blipFill>
        <p:spPr bwMode="auto">
          <a:xfrm>
            <a:off x="838200" y="2364644"/>
            <a:ext cx="4693467" cy="3444151"/>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C2639FC-513D-492B-846A-4C82048431DE}"/>
              </a:ext>
            </a:extLst>
          </p:cNvPr>
          <p:cNvPicPr/>
          <p:nvPr/>
        </p:nvPicPr>
        <p:blipFill rotWithShape="1">
          <a:blip r:embed="rId4">
            <a:extLst>
              <a:ext uri="{28A0092B-C50C-407E-A947-70E740481C1C}">
                <a14:useLocalDpi xmlns:a14="http://schemas.microsoft.com/office/drawing/2010/main" val="0"/>
              </a:ext>
            </a:extLst>
          </a:blip>
          <a:srcRect l="18100" t="51419" r="53948" b="13561"/>
          <a:stretch/>
        </p:blipFill>
        <p:spPr bwMode="auto">
          <a:xfrm>
            <a:off x="5698065" y="2229707"/>
            <a:ext cx="4841347" cy="35790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457200">
              <a:spcBef>
                <a:spcPts val="1170"/>
              </a:spcBef>
              <a:tabLst>
                <a:tab pos="842645" algn="l"/>
                <a:tab pos="843280" algn="l"/>
              </a:tabLst>
            </a:pPr>
            <a:r>
              <a:rPr lang="en-IN" dirty="0"/>
              <a:t>It is a downgrade of previous model with decrease in number of neurons and features and removal of batch normalization. </a:t>
            </a:r>
          </a:p>
          <a:p>
            <a:pPr marL="457200">
              <a:spcBef>
                <a:spcPts val="1170"/>
              </a:spcBef>
              <a:tabLst>
                <a:tab pos="842645" algn="l"/>
                <a:tab pos="843280" algn="l"/>
              </a:tabLst>
            </a:pPr>
            <a:r>
              <a:rPr lang="en-IN" dirty="0"/>
              <a:t>We can observe that our final model uses much less computing power and features for same accuracy(as of only LSTM Models).</a:t>
            </a:r>
          </a:p>
          <a:p>
            <a:pPr marL="457200">
              <a:spcBef>
                <a:spcPts val="1170"/>
              </a:spcBef>
              <a:tabLst>
                <a:tab pos="842645" algn="l"/>
                <a:tab pos="843280" algn="l"/>
              </a:tabLst>
            </a:pPr>
            <a:r>
              <a:rPr lang="en-IN" dirty="0"/>
              <a:t>Batch normalization is not required as the efficiency remains almost same even on removal of it.</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14" name="Picture 13">
            <a:extLst>
              <a:ext uri="{FF2B5EF4-FFF2-40B4-BE49-F238E27FC236}">
                <a16:creationId xmlns:a16="http://schemas.microsoft.com/office/drawing/2014/main" id="{14649377-09E6-448E-BA37-36F46BF13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5215555"/>
            <a:ext cx="8688012" cy="1267002"/>
          </a:xfrm>
          <a:prstGeom prst="rect">
            <a:avLst/>
          </a:prstGeom>
        </p:spPr>
      </p:pic>
    </p:spTree>
    <p:extLst>
      <p:ext uri="{BB962C8B-B14F-4D97-AF65-F5344CB8AC3E}">
        <p14:creationId xmlns:p14="http://schemas.microsoft.com/office/powerpoint/2010/main" val="1294344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Model-5</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a:extLst>
              <a:ext uri="{FF2B5EF4-FFF2-40B4-BE49-F238E27FC236}">
                <a16:creationId xmlns:a16="http://schemas.microsoft.com/office/drawing/2014/main" id="{4E0819A1-76CD-42B0-80A8-FE485B0C9B3A}"/>
              </a:ext>
            </a:extLst>
          </p:cNvPr>
          <p:cNvPicPr/>
          <p:nvPr/>
        </p:nvPicPr>
        <p:blipFill rotWithShape="1">
          <a:blip r:embed="rId3" cstate="print">
            <a:extLst>
              <a:ext uri="{28A0092B-C50C-407E-A947-70E740481C1C}">
                <a14:useLocalDpi xmlns:a14="http://schemas.microsoft.com/office/drawing/2010/main" val="0"/>
              </a:ext>
            </a:extLst>
          </a:blip>
          <a:srcRect l="18588" t="52513" r="54081" b="12039"/>
          <a:stretch/>
        </p:blipFill>
        <p:spPr bwMode="auto">
          <a:xfrm>
            <a:off x="903084" y="2364645"/>
            <a:ext cx="4693467" cy="34441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8850D68-CC7A-4035-9199-C08CE70A7EB8}"/>
              </a:ext>
            </a:extLst>
          </p:cNvPr>
          <p:cNvPicPr/>
          <p:nvPr/>
        </p:nvPicPr>
        <p:blipFill rotWithShape="1">
          <a:blip r:embed="rId4">
            <a:extLst>
              <a:ext uri="{28A0092B-C50C-407E-A947-70E740481C1C}">
                <a14:useLocalDpi xmlns:a14="http://schemas.microsoft.com/office/drawing/2010/main" val="0"/>
              </a:ext>
            </a:extLst>
          </a:blip>
          <a:srcRect l="17980" t="52732" r="54060" b="12031"/>
          <a:stretch/>
        </p:blipFill>
        <p:spPr bwMode="auto">
          <a:xfrm>
            <a:off x="5661435" y="2346201"/>
            <a:ext cx="4443412" cy="3444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03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457200">
              <a:spcBef>
                <a:spcPts val="1170"/>
              </a:spcBef>
              <a:tabLst>
                <a:tab pos="842645" algn="l"/>
                <a:tab pos="843280" algn="l"/>
              </a:tabLst>
            </a:pPr>
            <a:r>
              <a:rPr lang="en-IN" dirty="0"/>
              <a:t>The model with attention layer gets a significant improvement on accuracy. </a:t>
            </a:r>
          </a:p>
          <a:p>
            <a:pPr marL="457200">
              <a:spcBef>
                <a:spcPts val="1170"/>
              </a:spcBef>
              <a:tabLst>
                <a:tab pos="842645" algn="l"/>
                <a:tab pos="843280" algn="l"/>
              </a:tabLst>
            </a:pPr>
            <a:r>
              <a:rPr lang="en-IN" dirty="0"/>
              <a:t>The attention layer decides efficiently about the data model needs to focus more on.</a:t>
            </a:r>
          </a:p>
          <a:p>
            <a:pPr marL="457200">
              <a:spcBef>
                <a:spcPts val="1170"/>
              </a:spcBef>
              <a:tabLst>
                <a:tab pos="842645" algn="l"/>
                <a:tab pos="843280" algn="l"/>
              </a:tabLst>
            </a:pPr>
            <a:r>
              <a:rPr lang="en-IN" dirty="0"/>
              <a:t> The model is more complex as it uses a greater number of layers than previous ones, but the computational cost  for attention layer is less than recurrent layers.</a:t>
            </a:r>
          </a:p>
          <a:p>
            <a:pPr marL="457200">
              <a:spcBef>
                <a:spcPts val="1170"/>
              </a:spcBef>
              <a:tabLst>
                <a:tab pos="842645" algn="l"/>
                <a:tab pos="843280" algn="l"/>
              </a:tabLst>
            </a:pPr>
            <a:endParaRPr lang="en-IN" dirty="0"/>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
        <p:nvSpPr>
          <p:cNvPr id="3" name="Rectangle 2">
            <a:extLst>
              <a:ext uri="{FF2B5EF4-FFF2-40B4-BE49-F238E27FC236}">
                <a16:creationId xmlns:a16="http://schemas.microsoft.com/office/drawing/2014/main" id="{73A45C9B-8333-4487-8B37-7947FB138B7C}"/>
              </a:ext>
            </a:extLst>
          </p:cNvPr>
          <p:cNvSpPr/>
          <p:nvPr/>
        </p:nvSpPr>
        <p:spPr>
          <a:xfrm>
            <a:off x="923826" y="5578475"/>
            <a:ext cx="1891646" cy="10014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Embedding Layer</a:t>
            </a:r>
          </a:p>
          <a:p>
            <a:pPr algn="ctr"/>
            <a:r>
              <a:rPr lang="en-US" dirty="0"/>
              <a:t>(None,700,100)</a:t>
            </a:r>
            <a:endParaRPr lang="en-IN" dirty="0"/>
          </a:p>
        </p:txBody>
      </p:sp>
      <p:sp>
        <p:nvSpPr>
          <p:cNvPr id="7" name="Rectangle 6">
            <a:extLst>
              <a:ext uri="{FF2B5EF4-FFF2-40B4-BE49-F238E27FC236}">
                <a16:creationId xmlns:a16="http://schemas.microsoft.com/office/drawing/2014/main" id="{868AA3CF-AC6B-495D-8D00-FA5DA59B0AB3}"/>
              </a:ext>
            </a:extLst>
          </p:cNvPr>
          <p:cNvSpPr/>
          <p:nvPr/>
        </p:nvSpPr>
        <p:spPr>
          <a:xfrm>
            <a:off x="2940818" y="5578475"/>
            <a:ext cx="1640264" cy="1001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Conv1DLayer</a:t>
            </a:r>
          </a:p>
          <a:p>
            <a:pPr algn="ctr"/>
            <a:r>
              <a:rPr lang="en-US" dirty="0"/>
              <a:t>(None,700,64)</a:t>
            </a:r>
            <a:endParaRPr lang="en-IN" dirty="0"/>
          </a:p>
        </p:txBody>
      </p:sp>
      <p:sp>
        <p:nvSpPr>
          <p:cNvPr id="8" name="Rectangle 7">
            <a:extLst>
              <a:ext uri="{FF2B5EF4-FFF2-40B4-BE49-F238E27FC236}">
                <a16:creationId xmlns:a16="http://schemas.microsoft.com/office/drawing/2014/main" id="{4C2A77F1-AD4C-41EA-80B1-1F25A81E880C}"/>
              </a:ext>
            </a:extLst>
          </p:cNvPr>
          <p:cNvSpPr/>
          <p:nvPr/>
        </p:nvSpPr>
        <p:spPr>
          <a:xfrm>
            <a:off x="4671518" y="5564935"/>
            <a:ext cx="1640264" cy="10285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MaxPool layer</a:t>
            </a:r>
          </a:p>
          <a:p>
            <a:pPr algn="ctr"/>
            <a:r>
              <a:rPr lang="en-IN" dirty="0"/>
              <a:t>(None,350,64)</a:t>
            </a:r>
          </a:p>
        </p:txBody>
      </p:sp>
      <p:sp>
        <p:nvSpPr>
          <p:cNvPr id="9" name="Rectangle 8">
            <a:extLst>
              <a:ext uri="{FF2B5EF4-FFF2-40B4-BE49-F238E27FC236}">
                <a16:creationId xmlns:a16="http://schemas.microsoft.com/office/drawing/2014/main" id="{881ACDC2-D20A-49F7-8D1A-79957021655B}"/>
              </a:ext>
            </a:extLst>
          </p:cNvPr>
          <p:cNvSpPr/>
          <p:nvPr/>
        </p:nvSpPr>
        <p:spPr>
          <a:xfrm>
            <a:off x="6437128" y="5551395"/>
            <a:ext cx="1779903" cy="1001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LSTM</a:t>
            </a:r>
          </a:p>
          <a:p>
            <a:pPr algn="ctr"/>
            <a:r>
              <a:rPr lang="en-US" dirty="0"/>
              <a:t>(None,350,128)</a:t>
            </a:r>
            <a:endParaRPr lang="en-IN" dirty="0"/>
          </a:p>
        </p:txBody>
      </p:sp>
      <p:sp>
        <p:nvSpPr>
          <p:cNvPr id="10" name="Rectangle 9">
            <a:extLst>
              <a:ext uri="{FF2B5EF4-FFF2-40B4-BE49-F238E27FC236}">
                <a16:creationId xmlns:a16="http://schemas.microsoft.com/office/drawing/2014/main" id="{382B01FA-BE01-4F0D-81D0-EF2751DCB11A}"/>
              </a:ext>
            </a:extLst>
          </p:cNvPr>
          <p:cNvSpPr/>
          <p:nvPr/>
        </p:nvSpPr>
        <p:spPr>
          <a:xfrm>
            <a:off x="9934277" y="5548205"/>
            <a:ext cx="1640264" cy="1001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Dense Layer</a:t>
            </a:r>
          </a:p>
          <a:p>
            <a:pPr algn="ctr"/>
            <a:r>
              <a:rPr lang="en-US" dirty="0"/>
              <a:t>(None,1)</a:t>
            </a:r>
            <a:endParaRPr lang="en-IN" dirty="0"/>
          </a:p>
        </p:txBody>
      </p:sp>
      <p:sp>
        <p:nvSpPr>
          <p:cNvPr id="11" name="Rectangle 10">
            <a:extLst>
              <a:ext uri="{FF2B5EF4-FFF2-40B4-BE49-F238E27FC236}">
                <a16:creationId xmlns:a16="http://schemas.microsoft.com/office/drawing/2014/main" id="{4B7F50EF-397C-409F-BC9D-63A551D929AB}"/>
              </a:ext>
            </a:extLst>
          </p:cNvPr>
          <p:cNvSpPr/>
          <p:nvPr/>
        </p:nvSpPr>
        <p:spPr>
          <a:xfrm>
            <a:off x="8307467" y="5548204"/>
            <a:ext cx="1471367" cy="10014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Attention</a:t>
            </a:r>
          </a:p>
          <a:p>
            <a:pPr algn="ctr"/>
            <a:r>
              <a:rPr lang="en-US" dirty="0"/>
              <a:t>(None,128)</a:t>
            </a:r>
            <a:endParaRPr lang="en-IN" dirty="0"/>
          </a:p>
        </p:txBody>
      </p:sp>
    </p:spTree>
    <p:extLst>
      <p:ext uri="{BB962C8B-B14F-4D97-AF65-F5344CB8AC3E}">
        <p14:creationId xmlns:p14="http://schemas.microsoft.com/office/powerpoint/2010/main" val="384201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7" name="Picture 6" descr="Diagram&#10;&#10;Description automatically generated">
            <a:extLst>
              <a:ext uri="{FF2B5EF4-FFF2-40B4-BE49-F238E27FC236}">
                <a16:creationId xmlns:a16="http://schemas.microsoft.com/office/drawing/2014/main" id="{E6ABE92F-A014-4F90-97F4-1764C3984FA3}"/>
              </a:ext>
            </a:extLst>
          </p:cNvPr>
          <p:cNvPicPr/>
          <p:nvPr/>
        </p:nvPicPr>
        <p:blipFill>
          <a:blip r:embed="rId3">
            <a:extLst>
              <a:ext uri="{28A0092B-C50C-407E-A947-70E740481C1C}">
                <a14:useLocalDpi xmlns:a14="http://schemas.microsoft.com/office/drawing/2010/main" val="0"/>
              </a:ext>
            </a:extLst>
          </a:blip>
          <a:stretch>
            <a:fillRect/>
          </a:stretch>
        </p:blipFill>
        <p:spPr>
          <a:xfrm>
            <a:off x="3042719" y="1825625"/>
            <a:ext cx="5943600" cy="4408805"/>
          </a:xfrm>
          <a:prstGeom prst="rect">
            <a:avLst/>
          </a:prstGeom>
        </p:spPr>
      </p:pic>
    </p:spTree>
    <p:extLst>
      <p:ext uri="{BB962C8B-B14F-4D97-AF65-F5344CB8AC3E}">
        <p14:creationId xmlns:p14="http://schemas.microsoft.com/office/powerpoint/2010/main" val="122165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Model-6</a:t>
            </a:r>
            <a:endParaRPr lang="en-IN" dirty="0"/>
          </a:p>
          <a:p>
            <a:pPr marL="0" indent="0">
              <a:buNone/>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9" name="Picture 8" descr="Chart, line chart, histogram&#10;&#10;Description automatically generated">
            <a:extLst>
              <a:ext uri="{FF2B5EF4-FFF2-40B4-BE49-F238E27FC236}">
                <a16:creationId xmlns:a16="http://schemas.microsoft.com/office/drawing/2014/main" id="{CB763A84-0F27-412D-8FDC-4030E9F4A0A4}"/>
              </a:ext>
            </a:extLst>
          </p:cNvPr>
          <p:cNvPicPr/>
          <p:nvPr/>
        </p:nvPicPr>
        <p:blipFill>
          <a:blip r:embed="rId3">
            <a:extLst>
              <a:ext uri="{28A0092B-C50C-407E-A947-70E740481C1C}">
                <a14:useLocalDpi xmlns:a14="http://schemas.microsoft.com/office/drawing/2010/main" val="0"/>
              </a:ext>
            </a:extLst>
          </a:blip>
          <a:stretch>
            <a:fillRect/>
          </a:stretch>
        </p:blipFill>
        <p:spPr>
          <a:xfrm>
            <a:off x="837824" y="2346201"/>
            <a:ext cx="4919804" cy="3425706"/>
          </a:xfrm>
          <a:prstGeom prst="rect">
            <a:avLst/>
          </a:prstGeom>
        </p:spPr>
      </p:pic>
      <p:pic>
        <p:nvPicPr>
          <p:cNvPr id="10" name="Picture 9" descr="Chart, line chart&#10;&#10;Description automatically generated">
            <a:extLst>
              <a:ext uri="{FF2B5EF4-FFF2-40B4-BE49-F238E27FC236}">
                <a16:creationId xmlns:a16="http://schemas.microsoft.com/office/drawing/2014/main" id="{C14ABE7B-723B-4C70-A8D2-C224F0BF3DEC}"/>
              </a:ext>
            </a:extLst>
          </p:cNvPr>
          <p:cNvPicPr/>
          <p:nvPr/>
        </p:nvPicPr>
        <p:blipFill>
          <a:blip r:embed="rId4">
            <a:extLst>
              <a:ext uri="{28A0092B-C50C-407E-A947-70E740481C1C}">
                <a14:useLocalDpi xmlns:a14="http://schemas.microsoft.com/office/drawing/2010/main" val="0"/>
              </a:ext>
            </a:extLst>
          </a:blip>
          <a:stretch>
            <a:fillRect/>
          </a:stretch>
        </p:blipFill>
        <p:spPr>
          <a:xfrm>
            <a:off x="5757628" y="2402431"/>
            <a:ext cx="4693467" cy="3313245"/>
          </a:xfrm>
          <a:prstGeom prst="rect">
            <a:avLst/>
          </a:prstGeom>
        </p:spPr>
      </p:pic>
    </p:spTree>
    <p:extLst>
      <p:ext uri="{BB962C8B-B14F-4D97-AF65-F5344CB8AC3E}">
        <p14:creationId xmlns:p14="http://schemas.microsoft.com/office/powerpoint/2010/main" val="1634734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Model-7</a:t>
            </a:r>
            <a:endParaRPr lang="en-IN" dirty="0"/>
          </a:p>
          <a:p>
            <a:pPr marL="457200">
              <a:spcBef>
                <a:spcPts val="1170"/>
              </a:spcBef>
              <a:tabLst>
                <a:tab pos="842645" algn="l"/>
                <a:tab pos="843280" algn="l"/>
              </a:tabLst>
            </a:pPr>
            <a:r>
              <a:rPr lang="en-IN" dirty="0"/>
              <a:t>Use of XLM-RoBERTa has boosted the accuracy significantly. </a:t>
            </a:r>
          </a:p>
          <a:p>
            <a:pPr marL="457200">
              <a:spcBef>
                <a:spcPts val="1170"/>
              </a:spcBef>
              <a:tabLst>
                <a:tab pos="842645" algn="l"/>
                <a:tab pos="843280" algn="l"/>
              </a:tabLst>
            </a:pPr>
            <a:r>
              <a:rPr lang="en-IN" dirty="0"/>
              <a:t>XLM models specialize in finding hidden sentiments in the texts which led to the best result. </a:t>
            </a:r>
          </a:p>
          <a:p>
            <a:pPr marL="457200">
              <a:spcBef>
                <a:spcPts val="1170"/>
              </a:spcBef>
              <a:tabLst>
                <a:tab pos="842645" algn="l"/>
                <a:tab pos="843280" algn="l"/>
              </a:tabLst>
            </a:pPr>
            <a:r>
              <a:rPr lang="en-IN" dirty="0"/>
              <a:t>The model used is a transformer model and takes more RAM and computational cost. </a:t>
            </a:r>
          </a:p>
          <a:p>
            <a:pPr marL="457200">
              <a:spcBef>
                <a:spcPts val="1170"/>
              </a:spcBef>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0233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Implementation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0" indent="0">
              <a:buNone/>
            </a:pPr>
            <a:r>
              <a:rPr lang="en-IN" b="1" dirty="0">
                <a:solidFill>
                  <a:schemeClr val="tx1">
                    <a:lumMod val="65000"/>
                    <a:lumOff val="35000"/>
                  </a:schemeClr>
                </a:solidFill>
              </a:rPr>
              <a:t>Model-7</a:t>
            </a: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pic>
        <p:nvPicPr>
          <p:cNvPr id="5" name="Content Placeholder 3" descr="Diagram&#10;&#10;Description automatically generated">
            <a:extLst>
              <a:ext uri="{FF2B5EF4-FFF2-40B4-BE49-F238E27FC236}">
                <a16:creationId xmlns:a16="http://schemas.microsoft.com/office/drawing/2014/main" id="{C687DC07-5A08-4FEF-9159-C7D2CF7850A7}"/>
              </a:ext>
            </a:extLst>
          </p:cNvPr>
          <p:cNvPicPr>
            <a:picLocks noChangeAspect="1"/>
          </p:cNvPicPr>
          <p:nvPr/>
        </p:nvPicPr>
        <p:blipFill rotWithShape="1">
          <a:blip r:embed="rId3">
            <a:extLst>
              <a:ext uri="{28A0092B-C50C-407E-A947-70E740481C1C}">
                <a14:useLocalDpi xmlns:a14="http://schemas.microsoft.com/office/drawing/2010/main" val="0"/>
              </a:ext>
            </a:extLst>
          </a:blip>
          <a:srcRect b="5883"/>
          <a:stretch/>
        </p:blipFill>
        <p:spPr>
          <a:xfrm>
            <a:off x="2649856" y="1813579"/>
            <a:ext cx="6892287" cy="4363384"/>
          </a:xfrm>
          <a:prstGeom prst="rect">
            <a:avLst/>
          </a:prstGeom>
        </p:spPr>
      </p:pic>
    </p:spTree>
    <p:extLst>
      <p:ext uri="{BB962C8B-B14F-4D97-AF65-F5344CB8AC3E}">
        <p14:creationId xmlns:p14="http://schemas.microsoft.com/office/powerpoint/2010/main" val="403428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17FE-9F75-498D-B461-63F4D590E84B}"/>
              </a:ext>
            </a:extLst>
          </p:cNvPr>
          <p:cNvSpPr>
            <a:spLocks noGrp="1"/>
          </p:cNvSpPr>
          <p:nvPr>
            <p:ph type="title"/>
          </p:nvPr>
        </p:nvSpPr>
        <p:spPr/>
        <p:txBody>
          <a:bodyPr/>
          <a:lstStyle/>
          <a:p>
            <a:r>
              <a:rPr lang="en-IN" b="1" dirty="0"/>
              <a:t>Implementation</a:t>
            </a:r>
            <a:endParaRPr lang="en-IN" dirty="0"/>
          </a:p>
        </p:txBody>
      </p:sp>
      <p:sp>
        <p:nvSpPr>
          <p:cNvPr id="7" name="Content Placeholder 6">
            <a:extLst>
              <a:ext uri="{FF2B5EF4-FFF2-40B4-BE49-F238E27FC236}">
                <a16:creationId xmlns:a16="http://schemas.microsoft.com/office/drawing/2014/main" id="{F17C38E2-09DE-4516-A45A-654D5EB9C7F3}"/>
              </a:ext>
            </a:extLst>
          </p:cNvPr>
          <p:cNvSpPr>
            <a:spLocks noGrp="1"/>
          </p:cNvSpPr>
          <p:nvPr>
            <p:ph idx="1"/>
          </p:nvPr>
        </p:nvSpPr>
        <p:spPr/>
        <p:txBody>
          <a:bodyPr/>
          <a:lstStyle/>
          <a:p>
            <a:pPr marL="0" indent="0">
              <a:buNone/>
            </a:pPr>
            <a:r>
              <a:rPr lang="en-IN" b="1" dirty="0">
                <a:solidFill>
                  <a:schemeClr val="tx1">
                    <a:lumMod val="65000"/>
                    <a:lumOff val="35000"/>
                  </a:schemeClr>
                </a:solidFill>
              </a:rPr>
              <a:t>Model-7</a:t>
            </a:r>
            <a:endParaRPr lang="en-IN" dirty="0"/>
          </a:p>
          <a:p>
            <a:endParaRPr lang="en-IN" dirty="0"/>
          </a:p>
        </p:txBody>
      </p:sp>
      <p:pic>
        <p:nvPicPr>
          <p:cNvPr id="8" name="Picture 7" descr="Chart, histogram&#10;&#10;Description automatically generated">
            <a:extLst>
              <a:ext uri="{FF2B5EF4-FFF2-40B4-BE49-F238E27FC236}">
                <a16:creationId xmlns:a16="http://schemas.microsoft.com/office/drawing/2014/main" id="{1674D76D-F7CC-4DBA-B09C-C83741A5A796}"/>
              </a:ext>
            </a:extLst>
          </p:cNvPr>
          <p:cNvPicPr/>
          <p:nvPr/>
        </p:nvPicPr>
        <p:blipFill rotWithShape="1">
          <a:blip r:embed="rId2">
            <a:extLst>
              <a:ext uri="{28A0092B-C50C-407E-A947-70E740481C1C}">
                <a14:useLocalDpi xmlns:a14="http://schemas.microsoft.com/office/drawing/2010/main" val="0"/>
              </a:ext>
            </a:extLst>
          </a:blip>
          <a:srcRect b="50000"/>
          <a:stretch/>
        </p:blipFill>
        <p:spPr>
          <a:xfrm>
            <a:off x="5649721" y="2811856"/>
            <a:ext cx="4732020" cy="2590800"/>
          </a:xfrm>
          <a:prstGeom prst="rect">
            <a:avLst/>
          </a:prstGeom>
        </p:spPr>
      </p:pic>
      <p:pic>
        <p:nvPicPr>
          <p:cNvPr id="9" name="Picture 8" descr="Chart, histogram&#10;&#10;Description automatically generated">
            <a:extLst>
              <a:ext uri="{FF2B5EF4-FFF2-40B4-BE49-F238E27FC236}">
                <a16:creationId xmlns:a16="http://schemas.microsoft.com/office/drawing/2014/main" id="{7586241A-E747-4D40-9A42-650DD47A9371}"/>
              </a:ext>
            </a:extLst>
          </p:cNvPr>
          <p:cNvPicPr/>
          <p:nvPr/>
        </p:nvPicPr>
        <p:blipFill rotWithShape="1">
          <a:blip r:embed="rId2">
            <a:extLst>
              <a:ext uri="{28A0092B-C50C-407E-A947-70E740481C1C}">
                <a14:useLocalDpi xmlns:a14="http://schemas.microsoft.com/office/drawing/2010/main" val="0"/>
              </a:ext>
            </a:extLst>
          </a:blip>
          <a:srcRect t="50000"/>
          <a:stretch/>
        </p:blipFill>
        <p:spPr>
          <a:xfrm>
            <a:off x="1363980" y="2811855"/>
            <a:ext cx="4732020" cy="2590801"/>
          </a:xfrm>
          <a:prstGeom prst="rect">
            <a:avLst/>
          </a:prstGeom>
        </p:spPr>
      </p:pic>
    </p:spTree>
    <p:extLst>
      <p:ext uri="{BB962C8B-B14F-4D97-AF65-F5344CB8AC3E}">
        <p14:creationId xmlns:p14="http://schemas.microsoft.com/office/powerpoint/2010/main" val="9670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1787353588"/>
              </p:ext>
            </p:extLst>
          </p:nvPr>
        </p:nvGraphicFramePr>
        <p:xfrm>
          <a:off x="838200" y="1825624"/>
          <a:ext cx="10433364" cy="4231146"/>
        </p:xfrm>
        <a:graphic>
          <a:graphicData uri="http://schemas.openxmlformats.org/drawingml/2006/table">
            <a:tbl>
              <a:tblPr firstRow="1" bandRow="1">
                <a:tableStyleId>{073A0DAA-6AF3-43AB-8588-CEC1D06C72B9}</a:tableStyleId>
              </a:tblPr>
              <a:tblGrid>
                <a:gridCol w="3477788">
                  <a:extLst>
                    <a:ext uri="{9D8B030D-6E8A-4147-A177-3AD203B41FA5}">
                      <a16:colId xmlns:a16="http://schemas.microsoft.com/office/drawing/2014/main" val="1805525709"/>
                    </a:ext>
                  </a:extLst>
                </a:gridCol>
                <a:gridCol w="3477788">
                  <a:extLst>
                    <a:ext uri="{9D8B030D-6E8A-4147-A177-3AD203B41FA5}">
                      <a16:colId xmlns:a16="http://schemas.microsoft.com/office/drawing/2014/main" val="382590798"/>
                    </a:ext>
                  </a:extLst>
                </a:gridCol>
                <a:gridCol w="3477788">
                  <a:extLst>
                    <a:ext uri="{9D8B030D-6E8A-4147-A177-3AD203B41FA5}">
                      <a16:colId xmlns:a16="http://schemas.microsoft.com/office/drawing/2014/main" val="3198254288"/>
                    </a:ext>
                  </a:extLst>
                </a:gridCol>
              </a:tblGrid>
              <a:tr h="705191">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Accuracy</a:t>
                      </a:r>
                    </a:p>
                  </a:txBody>
                  <a:tcPr/>
                </a:tc>
                <a:extLst>
                  <a:ext uri="{0D108BD9-81ED-4DB2-BD59-A6C34878D82A}">
                    <a16:rowId xmlns:a16="http://schemas.microsoft.com/office/drawing/2014/main" val="2609134207"/>
                  </a:ext>
                </a:extLst>
              </a:tr>
              <a:tr h="705191">
                <a:tc>
                  <a:txBody>
                    <a:bodyPr/>
                    <a:lstStyle/>
                    <a:p>
                      <a:pPr algn="l"/>
                      <a:r>
                        <a:rPr lang="en-IN" sz="2000" kern="1200" dirty="0">
                          <a:solidFill>
                            <a:schemeClr val="dk1"/>
                          </a:solidFill>
                          <a:effectLst/>
                          <a:latin typeface="+mn-lt"/>
                          <a:ea typeface="+mn-ea"/>
                          <a:cs typeface="+mn-cs"/>
                        </a:rPr>
                        <a:t>Zhou et al.[1]</a:t>
                      </a:r>
                      <a:endParaRPr lang="en-IN" sz="2000" dirty="0"/>
                    </a:p>
                  </a:txBody>
                  <a:tcPr/>
                </a:tc>
                <a:tc>
                  <a:txBody>
                    <a:bodyPr/>
                    <a:lstStyle/>
                    <a:p>
                      <a:pPr algn="l"/>
                      <a:r>
                        <a:rPr lang="en-IN" sz="2000" dirty="0"/>
                        <a:t>Not Applicable</a:t>
                      </a:r>
                    </a:p>
                  </a:txBody>
                  <a:tcPr/>
                </a:tc>
                <a:tc>
                  <a:txBody>
                    <a:bodyPr/>
                    <a:lstStyle/>
                    <a:p>
                      <a:pPr algn="l"/>
                      <a:r>
                        <a:rPr lang="en-IN" sz="2000" dirty="0"/>
                        <a:t>Not Applicable</a:t>
                      </a:r>
                    </a:p>
                  </a:txBody>
                  <a:tcPr/>
                </a:tc>
                <a:extLst>
                  <a:ext uri="{0D108BD9-81ED-4DB2-BD59-A6C34878D82A}">
                    <a16:rowId xmlns:a16="http://schemas.microsoft.com/office/drawing/2014/main" val="1107115148"/>
                  </a:ext>
                </a:extLst>
              </a:tr>
              <a:tr h="705191">
                <a:tc>
                  <a:txBody>
                    <a:bodyPr/>
                    <a:lstStyle/>
                    <a:p>
                      <a:pPr algn="l"/>
                      <a:r>
                        <a:rPr lang="en-IN" sz="2000" kern="1200" dirty="0">
                          <a:solidFill>
                            <a:schemeClr val="dk1"/>
                          </a:solidFill>
                          <a:effectLst/>
                          <a:latin typeface="+mn-lt"/>
                          <a:ea typeface="+mn-ea"/>
                          <a:cs typeface="+mn-cs"/>
                        </a:rPr>
                        <a:t>Abedalla et al.[2]</a:t>
                      </a:r>
                      <a:endParaRPr lang="en-IN" sz="2000" dirty="0"/>
                    </a:p>
                  </a:txBody>
                  <a:tcPr/>
                </a:tc>
                <a:tc>
                  <a:txBody>
                    <a:bodyPr/>
                    <a:lstStyle/>
                    <a:p>
                      <a:pPr algn="l"/>
                      <a:r>
                        <a:rPr lang="en-IN" sz="2000" dirty="0"/>
                        <a:t>Attention Layer with CNN + LSTM</a:t>
                      </a:r>
                    </a:p>
                  </a:txBody>
                  <a:tcPr/>
                </a:tc>
                <a:tc>
                  <a:txBody>
                    <a:bodyPr/>
                    <a:lstStyle/>
                    <a:p>
                      <a:pPr algn="l"/>
                      <a:r>
                        <a:rPr lang="en-IN" sz="2000" dirty="0"/>
                        <a:t>Accuracy of 0.71</a:t>
                      </a:r>
                    </a:p>
                  </a:txBody>
                  <a:tcPr/>
                </a:tc>
                <a:extLst>
                  <a:ext uri="{0D108BD9-81ED-4DB2-BD59-A6C34878D82A}">
                    <a16:rowId xmlns:a16="http://schemas.microsoft.com/office/drawing/2014/main" val="1930230442"/>
                  </a:ext>
                </a:extLst>
              </a:tr>
              <a:tr h="705191">
                <a:tc>
                  <a:txBody>
                    <a:bodyPr/>
                    <a:lstStyle/>
                    <a:p>
                      <a:pPr algn="l"/>
                      <a:r>
                        <a:rPr lang="en-IN" sz="2000" kern="1200" dirty="0">
                          <a:solidFill>
                            <a:schemeClr val="dk1"/>
                          </a:solidFill>
                          <a:effectLst/>
                          <a:latin typeface="+mn-lt"/>
                          <a:ea typeface="+mn-ea"/>
                          <a:cs typeface="+mn-cs"/>
                        </a:rPr>
                        <a:t>Fawaid et al.[3]</a:t>
                      </a:r>
                      <a:endParaRPr lang="en-IN" sz="2000" dirty="0"/>
                    </a:p>
                  </a:txBody>
                  <a:tcPr/>
                </a:tc>
                <a:tc>
                  <a:txBody>
                    <a:bodyPr/>
                    <a:lstStyle/>
                    <a:p>
                      <a:pPr algn="l"/>
                      <a:r>
                        <a:rPr lang="en-IN" sz="2000" dirty="0"/>
                        <a:t>Fine Tuned BERT</a:t>
                      </a:r>
                    </a:p>
                  </a:txBody>
                  <a:tcPr/>
                </a:tc>
                <a:tc>
                  <a:txBody>
                    <a:bodyPr/>
                    <a:lstStyle/>
                    <a:p>
                      <a:pPr algn="l"/>
                      <a:r>
                        <a:rPr lang="en-IN" sz="2000" dirty="0"/>
                        <a:t>Accuracy of 0.90</a:t>
                      </a:r>
                    </a:p>
                  </a:txBody>
                  <a:tcPr/>
                </a:tc>
                <a:extLst>
                  <a:ext uri="{0D108BD9-81ED-4DB2-BD59-A6C34878D82A}">
                    <a16:rowId xmlns:a16="http://schemas.microsoft.com/office/drawing/2014/main" val="1745065272"/>
                  </a:ext>
                </a:extLst>
              </a:tr>
              <a:tr h="705191">
                <a:tc>
                  <a:txBody>
                    <a:bodyPr/>
                    <a:lstStyle/>
                    <a:p>
                      <a:pPr algn="l"/>
                      <a:r>
                        <a:rPr lang="en-IN" sz="2000" kern="1200" dirty="0">
                          <a:solidFill>
                            <a:schemeClr val="dk1"/>
                          </a:solidFill>
                          <a:effectLst/>
                          <a:latin typeface="+mn-lt"/>
                          <a:ea typeface="+mn-ea"/>
                          <a:cs typeface="+mn-cs"/>
                        </a:rPr>
                        <a:t>Ajao et al.[4]</a:t>
                      </a:r>
                      <a:endParaRPr lang="en-IN" sz="2000" dirty="0"/>
                    </a:p>
                  </a:txBody>
                  <a:tcPr/>
                </a:tc>
                <a:tc>
                  <a:txBody>
                    <a:bodyPr/>
                    <a:lstStyle/>
                    <a:p>
                      <a:pPr algn="l"/>
                      <a:r>
                        <a:rPr lang="en-IN" sz="2000" dirty="0"/>
                        <a:t>RNN</a:t>
                      </a:r>
                    </a:p>
                  </a:txBody>
                  <a:tcPr/>
                </a:tc>
                <a:tc>
                  <a:txBody>
                    <a:bodyPr/>
                    <a:lstStyle/>
                    <a:p>
                      <a:pPr algn="l"/>
                      <a:r>
                        <a:rPr lang="en-IN" sz="2000" dirty="0"/>
                        <a:t>Accuracy of 0.82</a:t>
                      </a:r>
                    </a:p>
                  </a:txBody>
                  <a:tcPr/>
                </a:tc>
                <a:extLst>
                  <a:ext uri="{0D108BD9-81ED-4DB2-BD59-A6C34878D82A}">
                    <a16:rowId xmlns:a16="http://schemas.microsoft.com/office/drawing/2014/main" val="435875173"/>
                  </a:ext>
                </a:extLst>
              </a:tr>
              <a:tr h="705191">
                <a:tc>
                  <a:txBody>
                    <a:bodyPr/>
                    <a:lstStyle/>
                    <a:p>
                      <a:pPr algn="l"/>
                      <a:r>
                        <a:rPr lang="en-IN" sz="2000" kern="1200" dirty="0">
                          <a:solidFill>
                            <a:schemeClr val="dk1"/>
                          </a:solidFill>
                          <a:effectLst/>
                          <a:latin typeface="+mn-lt"/>
                          <a:ea typeface="+mn-ea"/>
                          <a:cs typeface="+mn-cs"/>
                        </a:rPr>
                        <a:t>Manzoor et al.[5]</a:t>
                      </a:r>
                      <a:endParaRPr lang="en-IN" sz="2000" dirty="0"/>
                    </a:p>
                  </a:txBody>
                  <a:tcPr/>
                </a:tc>
                <a:tc>
                  <a:txBody>
                    <a:bodyPr/>
                    <a:lstStyle/>
                    <a:p>
                      <a:pPr algn="l"/>
                      <a:r>
                        <a:rPr lang="en-IN" sz="2000" dirty="0"/>
                        <a:t>Random Forest Classifier</a:t>
                      </a:r>
                    </a:p>
                  </a:txBody>
                  <a:tcPr/>
                </a:tc>
                <a:tc>
                  <a:txBody>
                    <a:bodyPr/>
                    <a:lstStyle/>
                    <a:p>
                      <a:pPr algn="l"/>
                      <a:r>
                        <a:rPr lang="en-IN" sz="2000" dirty="0"/>
                        <a:t>Accuracy of 0.65</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8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Result and Analysis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indent="0">
              <a:spcBef>
                <a:spcPts val="1170"/>
              </a:spcBef>
              <a:buNone/>
              <a:tabLst>
                <a:tab pos="842645" algn="l"/>
                <a:tab pos="843280" algn="l"/>
              </a:tabLst>
            </a:pPr>
            <a:endParaRPr lang="en-IN" dirty="0"/>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graphicFrame>
        <p:nvGraphicFramePr>
          <p:cNvPr id="3" name="Table 2">
            <a:extLst>
              <a:ext uri="{FF2B5EF4-FFF2-40B4-BE49-F238E27FC236}">
                <a16:creationId xmlns:a16="http://schemas.microsoft.com/office/drawing/2014/main" id="{BFC0E6DB-DD09-47B1-A0CF-30204CE29CE1}"/>
              </a:ext>
            </a:extLst>
          </p:cNvPr>
          <p:cNvGraphicFramePr>
            <a:graphicFrameLocks noGrp="1"/>
          </p:cNvGraphicFramePr>
          <p:nvPr>
            <p:extLst>
              <p:ext uri="{D42A27DB-BD31-4B8C-83A1-F6EECF244321}">
                <p14:modId xmlns:p14="http://schemas.microsoft.com/office/powerpoint/2010/main" val="3066331748"/>
              </p:ext>
            </p:extLst>
          </p:nvPr>
        </p:nvGraphicFramePr>
        <p:xfrm>
          <a:off x="838199" y="1696165"/>
          <a:ext cx="8966702" cy="4351339"/>
        </p:xfrm>
        <a:graphic>
          <a:graphicData uri="http://schemas.openxmlformats.org/drawingml/2006/table">
            <a:tbl>
              <a:tblPr firstRow="1" firstCol="1" bandRow="1">
                <a:tableStyleId>{073A0DAA-6AF3-43AB-8588-CEC1D06C72B9}</a:tableStyleId>
              </a:tblPr>
              <a:tblGrid>
                <a:gridCol w="2873499">
                  <a:extLst>
                    <a:ext uri="{9D8B030D-6E8A-4147-A177-3AD203B41FA5}">
                      <a16:colId xmlns:a16="http://schemas.microsoft.com/office/drawing/2014/main" val="1130171729"/>
                    </a:ext>
                  </a:extLst>
                </a:gridCol>
                <a:gridCol w="884089">
                  <a:extLst>
                    <a:ext uri="{9D8B030D-6E8A-4147-A177-3AD203B41FA5}">
                      <a16:colId xmlns:a16="http://schemas.microsoft.com/office/drawing/2014/main" val="923317586"/>
                    </a:ext>
                  </a:extLst>
                </a:gridCol>
                <a:gridCol w="1098566">
                  <a:extLst>
                    <a:ext uri="{9D8B030D-6E8A-4147-A177-3AD203B41FA5}">
                      <a16:colId xmlns:a16="http://schemas.microsoft.com/office/drawing/2014/main" val="3929108619"/>
                    </a:ext>
                  </a:extLst>
                </a:gridCol>
                <a:gridCol w="982040">
                  <a:extLst>
                    <a:ext uri="{9D8B030D-6E8A-4147-A177-3AD203B41FA5}">
                      <a16:colId xmlns:a16="http://schemas.microsoft.com/office/drawing/2014/main" val="870949838"/>
                    </a:ext>
                  </a:extLst>
                </a:gridCol>
                <a:gridCol w="1110388">
                  <a:extLst>
                    <a:ext uri="{9D8B030D-6E8A-4147-A177-3AD203B41FA5}">
                      <a16:colId xmlns:a16="http://schemas.microsoft.com/office/drawing/2014/main" val="3719829943"/>
                    </a:ext>
                  </a:extLst>
                </a:gridCol>
                <a:gridCol w="1009060">
                  <a:extLst>
                    <a:ext uri="{9D8B030D-6E8A-4147-A177-3AD203B41FA5}">
                      <a16:colId xmlns:a16="http://schemas.microsoft.com/office/drawing/2014/main" val="4007325250"/>
                    </a:ext>
                  </a:extLst>
                </a:gridCol>
                <a:gridCol w="1009060">
                  <a:extLst>
                    <a:ext uri="{9D8B030D-6E8A-4147-A177-3AD203B41FA5}">
                      <a16:colId xmlns:a16="http://schemas.microsoft.com/office/drawing/2014/main" val="2230120056"/>
                    </a:ext>
                  </a:extLst>
                </a:gridCol>
              </a:tblGrid>
              <a:tr h="825495">
                <a:tc>
                  <a:txBody>
                    <a:bodyPr/>
                    <a:lstStyle/>
                    <a:p>
                      <a:pPr>
                        <a:spcBef>
                          <a:spcPts val="420"/>
                        </a:spcBef>
                      </a:pPr>
                      <a:r>
                        <a:rPr lang="en-IN" sz="1200">
                          <a:effectLst/>
                        </a:rPr>
                        <a:t> </a:t>
                      </a:r>
                      <a:endParaRPr lang="en-IN" sz="1100">
                        <a:effectLst/>
                      </a:endParaRPr>
                    </a:p>
                    <a:p>
                      <a:pPr>
                        <a:spcBef>
                          <a:spcPts val="420"/>
                        </a:spcBef>
                      </a:pPr>
                      <a:r>
                        <a:rPr lang="en-IN" sz="1200">
                          <a:effectLst/>
                        </a:rPr>
                        <a:t>Model</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Acc.</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Val.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a:effectLst/>
                        </a:rPr>
                        <a:t> </a:t>
                      </a:r>
                      <a:endParaRPr lang="en-IN" sz="1100">
                        <a:effectLst/>
                      </a:endParaRPr>
                    </a:p>
                    <a:p>
                      <a:pPr>
                        <a:spcBef>
                          <a:spcPts val="420"/>
                        </a:spcBef>
                      </a:pPr>
                      <a:r>
                        <a:rPr lang="en-IN" sz="1200">
                          <a:effectLst/>
                        </a:rPr>
                        <a:t>Train Loss</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r>
                        <a:rPr lang="en-IN" sz="1200" dirty="0">
                          <a:effectLst/>
                        </a:rPr>
                        <a:t> </a:t>
                      </a:r>
                      <a:endParaRPr lang="en-IN" sz="1100" dirty="0">
                        <a:effectLst/>
                      </a:endParaRPr>
                    </a:p>
                    <a:p>
                      <a:pPr>
                        <a:spcBef>
                          <a:spcPts val="420"/>
                        </a:spcBef>
                      </a:pPr>
                      <a:r>
                        <a:rPr lang="en-IN" sz="1200" dirty="0">
                          <a:effectLst/>
                        </a:rPr>
                        <a:t>Test Acc.</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spcBef>
                          <a:spcPts val="420"/>
                        </a:spcBef>
                      </a:pP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p>
                      <a:pP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Time/Epoch</a:t>
                      </a:r>
                    </a:p>
                  </a:txBody>
                  <a:tcPr marL="68580" marR="68580" marT="0" marB="0"/>
                </a:tc>
                <a:extLst>
                  <a:ext uri="{0D108BD9-81ED-4DB2-BD59-A6C34878D82A}">
                    <a16:rowId xmlns:a16="http://schemas.microsoft.com/office/drawing/2014/main" val="3302024703"/>
                  </a:ext>
                </a:extLst>
              </a:tr>
              <a:tr h="503692">
                <a:tc>
                  <a:txBody>
                    <a:bodyPr/>
                    <a:lstStyle/>
                    <a:p>
                      <a:endParaRPr lang="en-IN" sz="1200" dirty="0">
                        <a:effectLst/>
                      </a:endParaRPr>
                    </a:p>
                    <a:p>
                      <a:r>
                        <a:rPr lang="en-IN" sz="1200" dirty="0">
                          <a:effectLst/>
                        </a:rPr>
                        <a:t>LSTM only(Model-1)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0.35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10s</a:t>
                      </a:r>
                    </a:p>
                  </a:txBody>
                  <a:tcPr marL="68580" marR="68580" marT="0" marB="0"/>
                </a:tc>
                <a:extLst>
                  <a:ext uri="{0D108BD9-81ED-4DB2-BD59-A6C34878D82A}">
                    <a16:rowId xmlns:a16="http://schemas.microsoft.com/office/drawing/2014/main" val="186199950"/>
                  </a:ext>
                </a:extLst>
              </a:tr>
              <a:tr h="503692">
                <a:tc>
                  <a:txBody>
                    <a:bodyPr/>
                    <a:lstStyle/>
                    <a:p>
                      <a:endParaRPr lang="en-IN" sz="1200" dirty="0">
                        <a:effectLst/>
                      </a:endParaRPr>
                    </a:p>
                    <a:p>
                      <a:r>
                        <a:rPr lang="en-IN" sz="1200" dirty="0">
                          <a:effectLst/>
                        </a:rPr>
                        <a:t>LSTM only(Model-2) (300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0.12</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0.26</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20s</a:t>
                      </a:r>
                    </a:p>
                  </a:txBody>
                  <a:tcPr marL="68580" marR="68580" marT="0" marB="0"/>
                </a:tc>
                <a:extLst>
                  <a:ext uri="{0D108BD9-81ED-4DB2-BD59-A6C34878D82A}">
                    <a16:rowId xmlns:a16="http://schemas.microsoft.com/office/drawing/2014/main" val="3267534633"/>
                  </a:ext>
                </a:extLst>
              </a:tr>
              <a:tr h="503692">
                <a:tc>
                  <a:txBody>
                    <a:bodyPr/>
                    <a:lstStyle/>
                    <a:p>
                      <a:endParaRPr lang="en-IN" sz="700" dirty="0">
                        <a:effectLst/>
                      </a:endParaRPr>
                    </a:p>
                    <a:p>
                      <a:r>
                        <a:rPr lang="en-IN" sz="1200" dirty="0">
                          <a:effectLst/>
                        </a:rPr>
                        <a:t>LSTM only(Model-3) (300 features)(Batch Normalization)</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89%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98%</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0.10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25s</a:t>
                      </a:r>
                    </a:p>
                  </a:txBody>
                  <a:tcPr marL="68580" marR="68580" marT="0" marB="0"/>
                </a:tc>
                <a:extLst>
                  <a:ext uri="{0D108BD9-81ED-4DB2-BD59-A6C34878D82A}">
                    <a16:rowId xmlns:a16="http://schemas.microsoft.com/office/drawing/2014/main" val="2627191790"/>
                  </a:ext>
                </a:extLst>
              </a:tr>
              <a:tr h="503692">
                <a:tc>
                  <a:txBody>
                    <a:bodyPr/>
                    <a:lstStyle/>
                    <a:p>
                      <a:endParaRPr lang="en-IN" sz="800" dirty="0">
                        <a:effectLst/>
                      </a:endParaRPr>
                    </a:p>
                    <a:p>
                      <a:r>
                        <a:rPr lang="en-IN" sz="1200" dirty="0">
                          <a:effectLst/>
                        </a:rPr>
                        <a:t>LSTM + CNN (Model-4) (300 features) (Batch Normalization)</a:t>
                      </a:r>
                    </a:p>
                  </a:txBody>
                  <a:tcPr marL="68580" marR="68580" marT="0" marB="0"/>
                </a:tc>
                <a:tc>
                  <a:txBody>
                    <a:bodyPr/>
                    <a:lstStyle/>
                    <a:p>
                      <a:pPr algn="ctr"/>
                      <a:r>
                        <a:rPr lang="en-IN" sz="1200" dirty="0">
                          <a:effectLst/>
                        </a:rPr>
                        <a:t>91%</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0.50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90%</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22s</a:t>
                      </a:r>
                    </a:p>
                  </a:txBody>
                  <a:tcPr marL="68580" marR="68580" marT="0" marB="0"/>
                </a:tc>
                <a:extLst>
                  <a:ext uri="{0D108BD9-81ED-4DB2-BD59-A6C34878D82A}">
                    <a16:rowId xmlns:a16="http://schemas.microsoft.com/office/drawing/2014/main" val="477910270"/>
                  </a:ext>
                </a:extLst>
              </a:tr>
              <a:tr h="503692">
                <a:tc>
                  <a:txBody>
                    <a:bodyPr/>
                    <a:lstStyle/>
                    <a:p>
                      <a:endParaRPr lang="en-IN" sz="1200" dirty="0">
                        <a:effectLst/>
                      </a:endParaRPr>
                    </a:p>
                    <a:p>
                      <a:r>
                        <a:rPr lang="en-IN" sz="1200" dirty="0">
                          <a:effectLst/>
                        </a:rPr>
                        <a:t>LSTM + CNN (Model-5)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0.45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a:effectLst/>
                        </a:rPr>
                        <a:t>0.05</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200" dirty="0">
                          <a:effectLst/>
                          <a:latin typeface="Cambria" panose="02040503050406030204" pitchFamily="18" charset="0"/>
                          <a:ea typeface="Times New Roman" panose="02020603050405020304" pitchFamily="18" charset="0"/>
                          <a:cs typeface="Mangal" panose="02040503050203030202" pitchFamily="18" charset="0"/>
                        </a:rPr>
                        <a:t>89%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r>
                        <a:rPr lang="en-IN" sz="1100" dirty="0">
                          <a:effectLst/>
                          <a:latin typeface="Cambria" panose="02040503050406030204" pitchFamily="18" charset="0"/>
                          <a:ea typeface="Times New Roman" panose="02020603050405020304" pitchFamily="18" charset="0"/>
                          <a:cs typeface="Mangal" panose="02040503050203030202" pitchFamily="18" charset="0"/>
                        </a:rPr>
                        <a:t>8s</a:t>
                      </a:r>
                    </a:p>
                  </a:txBody>
                  <a:tcPr marL="68580" marR="68580" marT="0" marB="0"/>
                </a:tc>
                <a:extLst>
                  <a:ext uri="{0D108BD9-81ED-4DB2-BD59-A6C34878D82A}">
                    <a16:rowId xmlns:a16="http://schemas.microsoft.com/office/drawing/2014/main" val="644499789"/>
                  </a:ext>
                </a:extLst>
              </a:tr>
              <a:tr h="503692">
                <a:tc>
                  <a:txBody>
                    <a:bodyPr/>
                    <a:lstStyle/>
                    <a:p>
                      <a:pPr>
                        <a:spcBef>
                          <a:spcPts val="420"/>
                        </a:spcBef>
                      </a:pPr>
                      <a:endParaRPr lang="en-IN" sz="700" dirty="0">
                        <a:effectLst/>
                      </a:endParaRPr>
                    </a:p>
                    <a:p>
                      <a:pPr>
                        <a:spcBef>
                          <a:spcPts val="420"/>
                        </a:spcBef>
                      </a:pPr>
                      <a:r>
                        <a:rPr lang="en-IN" sz="1200" dirty="0">
                          <a:effectLst/>
                        </a:rPr>
                        <a:t>LSTM + Attention (Model-6)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0.20</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0.04</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94%</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Trained on TPU</a:t>
                      </a:r>
                    </a:p>
                  </a:txBody>
                  <a:tcPr marL="68580" marR="68580" marT="0" marB="0"/>
                </a:tc>
                <a:extLst>
                  <a:ext uri="{0D108BD9-81ED-4DB2-BD59-A6C34878D82A}">
                    <a16:rowId xmlns:a16="http://schemas.microsoft.com/office/drawing/2014/main" val="4012997220"/>
                  </a:ext>
                </a:extLst>
              </a:tr>
              <a:tr h="503692">
                <a:tc>
                  <a:txBody>
                    <a:bodyPr/>
                    <a:lstStyle/>
                    <a:p>
                      <a:pPr>
                        <a:spcBef>
                          <a:spcPts val="420"/>
                        </a:spcBef>
                      </a:pPr>
                      <a:endParaRPr lang="en-IN" sz="700" dirty="0">
                        <a:effectLst/>
                      </a:endParaRPr>
                    </a:p>
                    <a:p>
                      <a:pPr>
                        <a:spcBef>
                          <a:spcPts val="420"/>
                        </a:spcBef>
                      </a:pPr>
                      <a:r>
                        <a:rPr lang="en-IN" sz="1200" dirty="0">
                          <a:effectLst/>
                        </a:rPr>
                        <a:t>XLM-RoBERTa (Model-7) (100 features)</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98%</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a:effectLst/>
                        </a:rPr>
                        <a:t>99%</a:t>
                      </a:r>
                      <a:endParaRPr lang="en-IN" sz="110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0.16</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latin typeface="Cambria" panose="02040503050406030204" pitchFamily="18" charset="0"/>
                          <a:ea typeface="Times New Roman" panose="02020603050405020304" pitchFamily="18" charset="0"/>
                          <a:cs typeface="Mangal" panose="02040503050203030202" pitchFamily="18" charset="0"/>
                        </a:rPr>
                        <a:t>0.02</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200" dirty="0">
                          <a:effectLst/>
                        </a:rPr>
                        <a:t>99%</a:t>
                      </a:r>
                      <a:endParaRPr lang="en-IN" sz="1100" dirty="0">
                        <a:effectLst/>
                        <a:latin typeface="Cambria" panose="020405030504060302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420"/>
                        </a:spcBef>
                      </a:pPr>
                      <a:r>
                        <a:rPr lang="en-IN" sz="1100" dirty="0">
                          <a:effectLst/>
                          <a:latin typeface="Cambria" panose="02040503050406030204" pitchFamily="18" charset="0"/>
                          <a:ea typeface="Times New Roman" panose="02020603050405020304" pitchFamily="18" charset="0"/>
                          <a:cs typeface="Mangal" panose="02040503050203030202" pitchFamily="18" charset="0"/>
                        </a:rPr>
                        <a:t>Trained on TPU</a:t>
                      </a:r>
                    </a:p>
                  </a:txBody>
                  <a:tcPr marL="68580" marR="68580" marT="0" marB="0"/>
                </a:tc>
                <a:extLst>
                  <a:ext uri="{0D108BD9-81ED-4DB2-BD59-A6C34878D82A}">
                    <a16:rowId xmlns:a16="http://schemas.microsoft.com/office/drawing/2014/main" val="3132749140"/>
                  </a:ext>
                </a:extLst>
              </a:tr>
            </a:tbl>
          </a:graphicData>
        </a:graphic>
      </p:graphicFrame>
    </p:spTree>
    <p:extLst>
      <p:ext uri="{BB962C8B-B14F-4D97-AF65-F5344CB8AC3E}">
        <p14:creationId xmlns:p14="http://schemas.microsoft.com/office/powerpoint/2010/main" val="3988071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In our study we started with simple LSTM models and tested their performance which was proportional to the number of features and the size of network. But still it produced maximum accuracy up to 86%.</a:t>
            </a:r>
          </a:p>
          <a:p>
            <a:pPr marL="457200" algn="just">
              <a:spcBef>
                <a:spcPts val="1170"/>
              </a:spcBef>
              <a:tabLst>
                <a:tab pos="842645" algn="l"/>
                <a:tab pos="843280" algn="l"/>
              </a:tabLst>
            </a:pPr>
            <a:r>
              <a:rPr lang="en-IN" dirty="0"/>
              <a:t> We observed that LSTM + CNN models are capable of producing accuracy up to 89% with much smaller network compared to simple LSTM model.</a:t>
            </a:r>
            <a:endParaRPr lang="en-IN" sz="1800" dirty="0">
              <a:latin typeface="Cambria" panose="02040503050406030204" pitchFamily="18" charset="0"/>
              <a:cs typeface="Mangal" panose="02040503050203030202" pitchFamily="18" charset="0"/>
            </a:endParaRPr>
          </a:p>
          <a:p>
            <a:pPr marL="457200" algn="just">
              <a:spcBef>
                <a:spcPts val="1170"/>
              </a:spcBef>
              <a:tabLst>
                <a:tab pos="842645" algn="l"/>
                <a:tab pos="843280" algn="l"/>
              </a:tabLst>
            </a:pPr>
            <a:r>
              <a:rPr lang="en-IN" dirty="0"/>
              <a:t>We used RNN + Attention model and found that it has accuracy of about 94%.</a:t>
            </a:r>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81215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Conclusion</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gn="just">
              <a:spcBef>
                <a:spcPts val="1170"/>
              </a:spcBef>
              <a:tabLst>
                <a:tab pos="842645" algn="l"/>
                <a:tab pos="843280" algn="l"/>
              </a:tabLst>
            </a:pPr>
            <a:r>
              <a:rPr lang="en-IN" dirty="0"/>
              <a:t>While studying attention model further we found that attention model is itself sufficient to give the result. </a:t>
            </a:r>
          </a:p>
          <a:p>
            <a:pPr marL="457200" algn="just">
              <a:spcBef>
                <a:spcPts val="1170"/>
              </a:spcBef>
              <a:tabLst>
                <a:tab pos="842645" algn="l"/>
                <a:tab pos="843280" algn="l"/>
              </a:tabLst>
            </a:pPr>
            <a:r>
              <a:rPr lang="en-IN" dirty="0"/>
              <a:t>Then we switched to transformer models which has accuracy up to 99%. In our study we have able to find out how gradually we progressed from LSTM models to transformer models.</a:t>
            </a:r>
          </a:p>
          <a:p>
            <a:pPr marL="457200" algn="just">
              <a:spcBef>
                <a:spcPts val="1170"/>
              </a:spcBef>
              <a:tabLst>
                <a:tab pos="842645" algn="l"/>
                <a:tab pos="843280" algn="l"/>
              </a:tabLst>
            </a:pPr>
            <a:r>
              <a:rPr lang="en-IN" dirty="0"/>
              <a:t> Our study will help the future researcher to understand the how these models are derived from its predecessor models and what improved its performance from its predecessor.</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64260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Future Work</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pPr marL="457200">
              <a:lnSpc>
                <a:spcPct val="100000"/>
              </a:lnSpc>
              <a:spcBef>
                <a:spcPts val="1170"/>
              </a:spcBef>
              <a:tabLst>
                <a:tab pos="842645" algn="l"/>
                <a:tab pos="843280" algn="l"/>
              </a:tabLst>
            </a:pPr>
            <a:r>
              <a:rPr lang="en-IN" dirty="0"/>
              <a:t>We are planning to work on detecting fake news shown in form of videos. </a:t>
            </a:r>
          </a:p>
          <a:p>
            <a:pPr marL="457200">
              <a:lnSpc>
                <a:spcPct val="100000"/>
              </a:lnSpc>
              <a:spcBef>
                <a:spcPts val="1170"/>
              </a:spcBef>
              <a:tabLst>
                <a:tab pos="842645" algn="l"/>
                <a:tab pos="843280" algn="l"/>
              </a:tabLst>
            </a:pPr>
            <a:r>
              <a:rPr lang="en-IN" dirty="0"/>
              <a:t>We will be using our knowledge of text-based fake news detection and speech to text conversion. </a:t>
            </a:r>
          </a:p>
          <a:p>
            <a:pPr marL="457200">
              <a:lnSpc>
                <a:spcPct val="100000"/>
              </a:lnSpc>
              <a:spcBef>
                <a:spcPts val="1170"/>
              </a:spcBef>
              <a:tabLst>
                <a:tab pos="842645" algn="l"/>
                <a:tab pos="843280" algn="l"/>
              </a:tabLst>
            </a:pPr>
            <a:r>
              <a:rPr lang="en-IN" dirty="0"/>
              <a:t>We may develop algorithm to identify the fake speaker in the video and then warn the users against him/her. </a:t>
            </a:r>
          </a:p>
          <a:p>
            <a:pPr marL="457200">
              <a:lnSpc>
                <a:spcPct val="100000"/>
              </a:lnSpc>
              <a:spcBef>
                <a:spcPts val="1170"/>
              </a:spcBef>
              <a:tabLst>
                <a:tab pos="842645" algn="l"/>
                <a:tab pos="843280" algn="l"/>
              </a:tabLst>
            </a:pPr>
            <a:r>
              <a:rPr lang="en-IN" dirty="0"/>
              <a:t>We will also work on will contain data pipeline to automate the entire process of fetching data and converting it to required form.</a:t>
            </a: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a:p>
            <a:endParaRPr lang="en-IN" dirty="0"/>
          </a:p>
          <a:p>
            <a:pPr marL="0" indent="0">
              <a:buNone/>
            </a:pPr>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6623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1193610302"/>
              </p:ext>
            </p:extLst>
          </p:nvPr>
        </p:nvGraphicFramePr>
        <p:xfrm>
          <a:off x="838200" y="1825625"/>
          <a:ext cx="10515600" cy="41198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endParaRPr lang="en-IN" dirty="0"/>
                    </a:p>
                  </a:txBody>
                  <a:tcPr/>
                </a:tc>
                <a:extLst>
                  <a:ext uri="{0D108BD9-81ED-4DB2-BD59-A6C34878D82A}">
                    <a16:rowId xmlns:a16="http://schemas.microsoft.com/office/drawing/2014/main" val="32128057"/>
                  </a:ext>
                </a:extLst>
              </a:tr>
              <a:tr h="370840">
                <a:tc>
                  <a:txBody>
                    <a:bodyPr/>
                    <a:lstStyle/>
                    <a:p>
                      <a:r>
                        <a:rPr lang="en-IN" sz="1800" kern="1200" dirty="0">
                          <a:solidFill>
                            <a:schemeClr val="dk1"/>
                          </a:solidFill>
                          <a:effectLst/>
                          <a:latin typeface="+mn-lt"/>
                          <a:ea typeface="+mn-ea"/>
                          <a:cs typeface="+mn-cs"/>
                        </a:rPr>
                        <a:t>[1] Xinyi Zhou and Reza Zafarani. 2020. A Survey of Fake News: Fundamental Theories.</a:t>
                      </a:r>
                    </a:p>
                    <a:p>
                      <a:r>
                        <a:rPr lang="en-IN" sz="1800" b="0" u="none" kern="1200" dirty="0">
                          <a:solidFill>
                            <a:schemeClr val="dk1"/>
                          </a:solidFill>
                          <a:effectLst/>
                          <a:latin typeface="+mn-lt"/>
                          <a:ea typeface="+mn-ea"/>
                          <a:cs typeface="+mn-cs"/>
                        </a:rPr>
                        <a:t>      </a:t>
                      </a:r>
                      <a:r>
                        <a:rPr lang="en-IN" sz="1800" b="0" u="sng" kern="1200" dirty="0">
                          <a:solidFill>
                            <a:schemeClr val="dk1"/>
                          </a:solidFill>
                          <a:effectLst/>
                          <a:latin typeface="+mn-lt"/>
                          <a:ea typeface="+mn-ea"/>
                          <a:cs typeface="+mn-cs"/>
                        </a:rPr>
                        <a:t>https://doi.org/10.1145/3395046</a:t>
                      </a:r>
                      <a:endParaRPr lang="en-IN" b="0" u="sng" dirty="0"/>
                    </a:p>
                  </a:txBody>
                  <a:tcPr/>
                </a:tc>
                <a:extLst>
                  <a:ext uri="{0D108BD9-81ED-4DB2-BD59-A6C34878D82A}">
                    <a16:rowId xmlns:a16="http://schemas.microsoft.com/office/drawing/2014/main" val="21001675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[2] Ayat Abedalla, Aisha AI-Sadi, and Malak Abdullah. 2019. A Closer Look at Fake News Detection.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https://doi.org/10.1145/3369114.3369149</a:t>
                      </a:r>
                    </a:p>
                  </a:txBody>
                  <a:tcPr/>
                </a:tc>
                <a:extLst>
                  <a:ext uri="{0D108BD9-81ED-4DB2-BD59-A6C34878D82A}">
                    <a16:rowId xmlns:a16="http://schemas.microsoft.com/office/drawing/2014/main" val="2607224109"/>
                  </a:ext>
                </a:extLst>
              </a:tr>
              <a:tr h="370840">
                <a:tc>
                  <a:txBody>
                    <a:bodyPr/>
                    <a:lstStyle/>
                    <a:p>
                      <a:r>
                        <a:rPr lang="en-IN" sz="1800" kern="1200" dirty="0">
                          <a:solidFill>
                            <a:schemeClr val="dk1"/>
                          </a:solidFill>
                          <a:effectLst/>
                          <a:latin typeface="+mn-lt"/>
                          <a:ea typeface="+mn-ea"/>
                          <a:cs typeface="+mn-cs"/>
                        </a:rPr>
                        <a:t>[3] Jibran Fawaid, Asiyah Awalina, and Rifky Yunus Krishnabayu . 2021. Indonesia’s Fake News Detection using        </a:t>
                      </a:r>
                    </a:p>
                    <a:p>
                      <a:r>
                        <a:rPr lang="en-IN" sz="1800" kern="1200" dirty="0">
                          <a:solidFill>
                            <a:schemeClr val="dk1"/>
                          </a:solidFill>
                          <a:effectLst/>
                          <a:latin typeface="+mn-lt"/>
                          <a:ea typeface="+mn-ea"/>
                          <a:cs typeface="+mn-cs"/>
                        </a:rPr>
                        <a:t>      Transformer Network </a:t>
                      </a:r>
                    </a:p>
                    <a:p>
                      <a:r>
                        <a:rPr lang="en-IN" sz="1800" u="none" strike="noStrike" kern="1200" dirty="0">
                          <a:solidFill>
                            <a:schemeClr val="dk1"/>
                          </a:solidFill>
                          <a:effectLst/>
                          <a:latin typeface="+mn-lt"/>
                          <a:ea typeface="+mn-ea"/>
                          <a:cs typeface="+mn-cs"/>
                        </a:rPr>
                        <a:t>      </a:t>
                      </a:r>
                      <a:r>
                        <a:rPr lang="en-IN" sz="1800" u="sng" strike="noStrike" kern="1200" dirty="0">
                          <a:solidFill>
                            <a:schemeClr val="dk1"/>
                          </a:solidFill>
                          <a:effectLst/>
                          <a:latin typeface="+mn-lt"/>
                          <a:ea typeface="+mn-ea"/>
                          <a:cs typeface="+mn-cs"/>
                        </a:rPr>
                        <a:t>https://doi.org/10.1145/3479645.3479666</a:t>
                      </a:r>
                      <a:endParaRPr lang="en-IN" u="sng" dirty="0"/>
                    </a:p>
                  </a:txBody>
                  <a:tcPr/>
                </a:tc>
                <a:extLst>
                  <a:ext uri="{0D108BD9-81ED-4DB2-BD59-A6C34878D82A}">
                    <a16:rowId xmlns:a16="http://schemas.microsoft.com/office/drawing/2014/main" val="926819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a:t>
                      </a:r>
                      <a:r>
                        <a:rPr lang="en-IN" sz="1800" kern="1200" dirty="0">
                          <a:solidFill>
                            <a:schemeClr val="dk1"/>
                          </a:solidFill>
                          <a:effectLst/>
                          <a:latin typeface="+mn-lt"/>
                          <a:ea typeface="+mn-ea"/>
                          <a:cs typeface="+mn-cs"/>
                        </a:rPr>
                        <a:t> Oluwaseun Ajao, Deepayan Bhowmik, and Shahrzad Zargari. 2018. Fake News Identification on Twitter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Hybrid CNN and RNN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 </a:t>
                      </a:r>
                      <a:r>
                        <a:rPr lang="en-IN" sz="1800" u="sng" strike="noStrike" kern="1200" dirty="0">
                          <a:solidFill>
                            <a:schemeClr val="dk1"/>
                          </a:solidFill>
                          <a:effectLst/>
                          <a:latin typeface="+mn-lt"/>
                          <a:ea typeface="+mn-ea"/>
                          <a:cs typeface="+mn-cs"/>
                        </a:rPr>
                        <a:t>doi.org/10.1145/3217804.3217917</a:t>
                      </a:r>
                      <a:endParaRPr lang="en-IN" sz="1800" u="sng" kern="1200" dirty="0">
                        <a:solidFill>
                          <a:schemeClr val="dk1"/>
                        </a:solidFill>
                        <a:effectLst/>
                        <a:latin typeface="+mn-lt"/>
                        <a:ea typeface="+mn-ea"/>
                        <a:cs typeface="+mn-cs"/>
                      </a:endParaRPr>
                    </a:p>
                  </a:txBody>
                  <a:tcPr/>
                </a:tc>
                <a:extLst>
                  <a:ext uri="{0D108BD9-81ED-4DB2-BD59-A6C34878D82A}">
                    <a16:rowId xmlns:a16="http://schemas.microsoft.com/office/drawing/2014/main" val="4034348102"/>
                  </a:ext>
                </a:extLst>
              </a:tr>
              <a:tr h="370840">
                <a:tc>
                  <a:txBody>
                    <a:bodyPr/>
                    <a:lstStyle/>
                    <a:p>
                      <a:r>
                        <a:rPr lang="en-IN" dirty="0"/>
                        <a:t>[5]</a:t>
                      </a:r>
                      <a:r>
                        <a:rPr lang="en-IN" sz="1800" kern="1200" dirty="0">
                          <a:solidFill>
                            <a:schemeClr val="dk1"/>
                          </a:solidFill>
                          <a:effectLst/>
                          <a:latin typeface="+mn-lt"/>
                          <a:ea typeface="+mn-ea"/>
                          <a:cs typeface="+mn-cs"/>
                        </a:rPr>
                        <a:t> S. I. Manzoor, J. Singla and Nikita, "Fake News Detection Using Machine Learning approaches.</a:t>
                      </a:r>
                    </a:p>
                    <a:p>
                      <a:r>
                        <a:rPr lang="en-IN" sz="1800"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https://doi.org/10.1109/ICOEI.2019.8862770</a:t>
                      </a:r>
                      <a:endParaRPr lang="en-IN" u="sng" dirty="0"/>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2367867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References</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1C9C9418-D8F2-4F34-9391-63B3353CFBB5}"/>
              </a:ext>
            </a:extLst>
          </p:cNvPr>
          <p:cNvGraphicFramePr>
            <a:graphicFrameLocks noGrp="1"/>
          </p:cNvGraphicFramePr>
          <p:nvPr>
            <p:ph idx="1"/>
            <p:extLst>
              <p:ext uri="{D42A27DB-BD31-4B8C-83A1-F6EECF244321}">
                <p14:modId xmlns:p14="http://schemas.microsoft.com/office/powerpoint/2010/main" val="2716503993"/>
              </p:ext>
            </p:extLst>
          </p:nvPr>
        </p:nvGraphicFramePr>
        <p:xfrm>
          <a:off x="838200" y="1825625"/>
          <a:ext cx="10515600" cy="385064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1812188414"/>
                    </a:ext>
                  </a:extLst>
                </a:gridCol>
              </a:tblGrid>
              <a:tr h="370840">
                <a:tc>
                  <a:txBody>
                    <a:bodyPr/>
                    <a:lstStyle/>
                    <a:p>
                      <a:r>
                        <a:rPr lang="en-IN" u="none" dirty="0"/>
                        <a:t> </a:t>
                      </a:r>
                    </a:p>
                  </a:txBody>
                  <a:tcPr/>
                </a:tc>
                <a:extLst>
                  <a:ext uri="{0D108BD9-81ED-4DB2-BD59-A6C34878D82A}">
                    <a16:rowId xmlns:a16="http://schemas.microsoft.com/office/drawing/2014/main" val="32128057"/>
                  </a:ext>
                </a:extLst>
              </a:tr>
              <a:tr h="370840">
                <a:tc>
                  <a:txBody>
                    <a:bodyPr/>
                    <a:lstStyle/>
                    <a:p>
                      <a:r>
                        <a:rPr lang="en-IN" sz="1800" u="none" kern="1200" dirty="0">
                          <a:solidFill>
                            <a:schemeClr val="dk1"/>
                          </a:solidFill>
                          <a:effectLst/>
                          <a:latin typeface="+mn-lt"/>
                          <a:ea typeface="+mn-ea"/>
                          <a:cs typeface="+mn-cs"/>
                        </a:rPr>
                        <a:t>[6] Zhao, Zhe &amp; Resnick, Paul &amp; Mei, Qiaozhu. (2015). Enquiring Minds: Early Detection of Rumours in social </a:t>
                      </a:r>
                    </a:p>
                    <a:p>
                      <a:r>
                        <a:rPr lang="en-IN" sz="1800" u="none" kern="1200" dirty="0">
                          <a:solidFill>
                            <a:schemeClr val="dk1"/>
                          </a:solidFill>
                          <a:effectLst/>
                          <a:latin typeface="+mn-lt"/>
                          <a:ea typeface="+mn-ea"/>
                          <a:cs typeface="+mn-cs"/>
                        </a:rPr>
                        <a:t>      media from Enquiry Posts. 1395-1405.</a:t>
                      </a:r>
                    </a:p>
                    <a:p>
                      <a:r>
                        <a:rPr lang="en-IN" sz="1800" u="none" kern="1200" dirty="0">
                          <a:solidFill>
                            <a:schemeClr val="dk1"/>
                          </a:solidFill>
                          <a:effectLst/>
                          <a:latin typeface="+mn-lt"/>
                          <a:ea typeface="+mn-ea"/>
                          <a:cs typeface="+mn-cs"/>
                        </a:rPr>
                        <a:t>      </a:t>
                      </a:r>
                      <a:r>
                        <a:rPr lang="en-IN" sz="1800" u="none" kern="1200" dirty="0">
                          <a:solidFill>
                            <a:schemeClr val="dk1"/>
                          </a:solidFill>
                          <a:effectLst/>
                          <a:latin typeface="+mn-lt"/>
                          <a:ea typeface="+mn-ea"/>
                          <a:cs typeface="+mn-cs"/>
                          <a:hlinkClick r:id="rId3">
                            <a:extLst>
                              <a:ext uri="{A12FA001-AC4F-418D-AE19-62706E023703}">
                                <ahyp:hlinkClr xmlns:ahyp="http://schemas.microsoft.com/office/drawing/2018/hyperlinkcolor" val="tx"/>
                              </a:ext>
                            </a:extLst>
                          </a:hlinkClick>
                        </a:rPr>
                        <a:t>https://doi.org/10.1145/2736277.2741637</a:t>
                      </a:r>
                      <a:endParaRPr lang="en-IN" sz="1800" u="none" kern="1200" dirty="0">
                        <a:solidFill>
                          <a:schemeClr val="dk1"/>
                        </a:solidFill>
                        <a:effectLst/>
                        <a:latin typeface="+mn-lt"/>
                        <a:ea typeface="+mn-ea"/>
                        <a:cs typeface="+mn-cs"/>
                      </a:endParaRPr>
                    </a:p>
                  </a:txBody>
                  <a:tcPr/>
                </a:tc>
                <a:extLst>
                  <a:ext uri="{0D108BD9-81ED-4DB2-BD59-A6C34878D82A}">
                    <a16:rowId xmlns:a16="http://schemas.microsoft.com/office/drawing/2014/main" val="2100167520"/>
                  </a:ext>
                </a:extLst>
              </a:tr>
              <a:tr h="370840">
                <a:tc>
                  <a:txBody>
                    <a:bodyPr/>
                    <a:lstStyle/>
                    <a:p>
                      <a:r>
                        <a:rPr lang="en-IN" sz="1800" u="none" kern="1200" dirty="0">
                          <a:solidFill>
                            <a:schemeClr val="dk1"/>
                          </a:solidFill>
                          <a:effectLst/>
                          <a:latin typeface="+mn-lt"/>
                          <a:ea typeface="+mn-ea"/>
                          <a:cs typeface="+mn-cs"/>
                        </a:rPr>
                        <a:t>[7] Sa, Ahmed &amp; hinkelmann, knut &amp; Corradini, Flavio. (2020). Development of Fake News Model using </a:t>
                      </a:r>
                    </a:p>
                    <a:p>
                      <a:r>
                        <a:rPr lang="en-IN" sz="1800" u="none" kern="1200" dirty="0">
                          <a:solidFill>
                            <a:schemeClr val="dk1"/>
                          </a:solidFill>
                          <a:effectLst/>
                          <a:latin typeface="+mn-lt"/>
                          <a:ea typeface="+mn-ea"/>
                          <a:cs typeface="+mn-cs"/>
                        </a:rPr>
                        <a:t>      Machine Learning through Natural Language Processing.</a:t>
                      </a:r>
                    </a:p>
                  </a:txBody>
                  <a:tcPr/>
                </a:tc>
                <a:extLst>
                  <a:ext uri="{0D108BD9-81ED-4DB2-BD59-A6C34878D82A}">
                    <a16:rowId xmlns:a16="http://schemas.microsoft.com/office/drawing/2014/main" val="2607224109"/>
                  </a:ext>
                </a:extLst>
              </a:tr>
              <a:tr h="370840">
                <a:tc>
                  <a:txBody>
                    <a:bodyPr/>
                    <a:lstStyle/>
                    <a:p>
                      <a:r>
                        <a:rPr lang="en-IN" sz="1800" u="none" kern="1200" dirty="0">
                          <a:solidFill>
                            <a:schemeClr val="dk1"/>
                          </a:solidFill>
                          <a:effectLst/>
                          <a:latin typeface="+mn-lt"/>
                          <a:ea typeface="+mn-ea"/>
                          <a:cs typeface="+mn-cs"/>
                        </a:rPr>
                        <a:t>[8] M. Umer, Z. Imtiaz, S. Ullah, A. Mehmood, G. S. Choi and B. -W. On, "Fake News Stance Detection Using  </a:t>
                      </a:r>
                    </a:p>
                    <a:p>
                      <a:r>
                        <a:rPr lang="en-IN" sz="1800" u="none" kern="1200" dirty="0">
                          <a:solidFill>
                            <a:schemeClr val="dk1"/>
                          </a:solidFill>
                          <a:effectLst/>
                          <a:latin typeface="+mn-lt"/>
                          <a:ea typeface="+mn-ea"/>
                          <a:cs typeface="+mn-cs"/>
                        </a:rPr>
                        <a:t>      Deep Learning Architecture (CNN-LSTM</a:t>
                      </a:r>
                    </a:p>
                    <a:p>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https://doi.org/10.1109/ACCESS.2020.3019735</a:t>
                      </a:r>
                    </a:p>
                  </a:txBody>
                  <a:tcPr/>
                </a:tc>
                <a:extLst>
                  <a:ext uri="{0D108BD9-81ED-4DB2-BD59-A6C34878D82A}">
                    <a16:rowId xmlns:a16="http://schemas.microsoft.com/office/drawing/2014/main" val="926819304"/>
                  </a:ext>
                </a:extLst>
              </a:tr>
              <a:tr h="370840">
                <a:tc>
                  <a:txBody>
                    <a:bodyPr/>
                    <a:lstStyle/>
                    <a:p>
                      <a:pPr fontAlgn="t"/>
                      <a:r>
                        <a:rPr lang="en-IN" sz="1800" u="none" kern="1200" dirty="0">
                          <a:solidFill>
                            <a:schemeClr val="dk1"/>
                          </a:solidFill>
                          <a:effectLst/>
                          <a:latin typeface="+mn-lt"/>
                          <a:ea typeface="+mn-ea"/>
                          <a:cs typeface="+mn-cs"/>
                        </a:rPr>
                        <a:t>[9] </a:t>
                      </a:r>
                      <a:r>
                        <a:rPr lang="en-IN" b="0" u="none" strike="noStrike" dirty="0">
                          <a:solidFill>
                            <a:schemeClr val="tx1"/>
                          </a:solidFill>
                          <a:effectLst/>
                          <a:hlinkClick r:id="rId4">
                            <a:extLst>
                              <a:ext uri="{A12FA001-AC4F-418D-AE19-62706E023703}">
                                <ahyp:hlinkClr xmlns:ahyp="http://schemas.microsoft.com/office/drawing/2018/hyperlinkcolor" val="tx"/>
                              </a:ext>
                            </a:extLst>
                          </a:hlinkClick>
                        </a:rPr>
                        <a:t>arXiv:1906.05659</a:t>
                      </a:r>
                      <a:r>
                        <a:rPr lang="en-IN" b="1" u="none" dirty="0">
                          <a:solidFill>
                            <a:schemeClr val="tx1"/>
                          </a:solidFill>
                          <a:effectLst/>
                        </a:rPr>
                        <a:t> </a:t>
                      </a:r>
                      <a:r>
                        <a:rPr lang="en-IN" b="1" u="none" dirty="0">
                          <a:effectLst/>
                        </a:rPr>
                        <a:t>[cs.CL]</a:t>
                      </a:r>
                      <a:endParaRPr lang="en-IN" u="none" dirty="0">
                        <a:effectLst/>
                      </a:endParaRPr>
                    </a:p>
                  </a:txBody>
                  <a:tcPr marR="61913"/>
                </a:tc>
                <a:extLst>
                  <a:ext uri="{0D108BD9-81ED-4DB2-BD59-A6C34878D82A}">
                    <a16:rowId xmlns:a16="http://schemas.microsoft.com/office/drawing/2014/main" val="4034348102"/>
                  </a:ext>
                </a:extLst>
              </a:tr>
              <a:tr h="370840">
                <a:tc>
                  <a:txBody>
                    <a:bodyPr/>
                    <a:lstStyle/>
                    <a:p>
                      <a:r>
                        <a:rPr lang="en-IN" u="none" dirty="0"/>
                        <a:t>[10]</a:t>
                      </a:r>
                      <a:r>
                        <a:rPr lang="en-IN" sz="1800" u="none" kern="1200" dirty="0">
                          <a:solidFill>
                            <a:schemeClr val="dk1"/>
                          </a:solidFill>
                          <a:effectLst/>
                          <a:latin typeface="+mn-lt"/>
                          <a:ea typeface="+mn-ea"/>
                          <a:cs typeface="+mn-cs"/>
                        </a:rPr>
                        <a:t> M. U. Salur and I. Aydin, "A Novel Hybrid Deep Learning Model for Sentiment Classification.</a:t>
                      </a:r>
                    </a:p>
                    <a:p>
                      <a:pPr algn="just"/>
                      <a:r>
                        <a:rPr lang="en-IN" sz="1800" u="none" kern="1200" dirty="0">
                          <a:solidFill>
                            <a:schemeClr val="dk1"/>
                          </a:solidFill>
                          <a:effectLst/>
                          <a:latin typeface="+mn-lt"/>
                          <a:ea typeface="+mn-ea"/>
                          <a:cs typeface="+mn-cs"/>
                        </a:rPr>
                        <a:t>       </a:t>
                      </a:r>
                      <a:r>
                        <a:rPr lang="en-IN" sz="1800" u="sng" kern="1200" dirty="0">
                          <a:solidFill>
                            <a:schemeClr val="dk1"/>
                          </a:solidFill>
                          <a:effectLst/>
                          <a:latin typeface="+mn-lt"/>
                          <a:ea typeface="+mn-ea"/>
                          <a:cs typeface="+mn-cs"/>
                        </a:rPr>
                        <a:t>https://doi.org/ 10.1109/ACCESS.2020.2982538</a:t>
                      </a:r>
                    </a:p>
                  </a:txBody>
                  <a:tcPr/>
                </a:tc>
                <a:extLst>
                  <a:ext uri="{0D108BD9-81ED-4DB2-BD59-A6C34878D82A}">
                    <a16:rowId xmlns:a16="http://schemas.microsoft.com/office/drawing/2014/main" val="1133382271"/>
                  </a:ext>
                </a:extLst>
              </a:tr>
            </a:tbl>
          </a:graphicData>
        </a:graphic>
      </p:graphicFrame>
    </p:spTree>
    <p:extLst>
      <p:ext uri="{BB962C8B-B14F-4D97-AF65-F5344CB8AC3E}">
        <p14:creationId xmlns:p14="http://schemas.microsoft.com/office/powerpoint/2010/main" val="147226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Literature Survey </a:t>
            </a:r>
          </a:p>
        </p:txBody>
      </p:sp>
      <p:graphicFrame>
        <p:nvGraphicFramePr>
          <p:cNvPr id="5" name="Table 5">
            <a:extLst>
              <a:ext uri="{FF2B5EF4-FFF2-40B4-BE49-F238E27FC236}">
                <a16:creationId xmlns:a16="http://schemas.microsoft.com/office/drawing/2014/main" id="{4332C05A-0CA1-4A94-93E1-2D9D79551050}"/>
              </a:ext>
            </a:extLst>
          </p:cNvPr>
          <p:cNvGraphicFramePr>
            <a:graphicFrameLocks noGrp="1"/>
          </p:cNvGraphicFramePr>
          <p:nvPr>
            <p:ph idx="1"/>
            <p:extLst>
              <p:ext uri="{D42A27DB-BD31-4B8C-83A1-F6EECF244321}">
                <p14:modId xmlns:p14="http://schemas.microsoft.com/office/powerpoint/2010/main" val="9846642"/>
              </p:ext>
            </p:extLst>
          </p:nvPr>
        </p:nvGraphicFramePr>
        <p:xfrm>
          <a:off x="838200" y="1825625"/>
          <a:ext cx="10515600" cy="4222092"/>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1805525709"/>
                    </a:ext>
                  </a:extLst>
                </a:gridCol>
                <a:gridCol w="3505200">
                  <a:extLst>
                    <a:ext uri="{9D8B030D-6E8A-4147-A177-3AD203B41FA5}">
                      <a16:colId xmlns:a16="http://schemas.microsoft.com/office/drawing/2014/main" val="382590798"/>
                    </a:ext>
                  </a:extLst>
                </a:gridCol>
                <a:gridCol w="3505200">
                  <a:extLst>
                    <a:ext uri="{9D8B030D-6E8A-4147-A177-3AD203B41FA5}">
                      <a16:colId xmlns:a16="http://schemas.microsoft.com/office/drawing/2014/main" val="3198254288"/>
                    </a:ext>
                  </a:extLst>
                </a:gridCol>
              </a:tblGrid>
              <a:tr h="703682">
                <a:tc>
                  <a:txBody>
                    <a:bodyPr/>
                    <a:lstStyle/>
                    <a:p>
                      <a:pPr algn="l"/>
                      <a:r>
                        <a:rPr lang="en-IN" sz="2000" dirty="0"/>
                        <a:t>Author</a:t>
                      </a:r>
                    </a:p>
                  </a:txBody>
                  <a:tcPr/>
                </a:tc>
                <a:tc>
                  <a:txBody>
                    <a:bodyPr/>
                    <a:lstStyle/>
                    <a:p>
                      <a:pPr algn="l"/>
                      <a:r>
                        <a:rPr lang="en-IN" sz="2000" dirty="0"/>
                        <a:t>Algorithm</a:t>
                      </a:r>
                    </a:p>
                  </a:txBody>
                  <a:tcPr/>
                </a:tc>
                <a:tc>
                  <a:txBody>
                    <a:bodyPr/>
                    <a:lstStyle/>
                    <a:p>
                      <a:pPr algn="l"/>
                      <a:r>
                        <a:rPr lang="en-IN" sz="2000" dirty="0"/>
                        <a:t>Metric(Best)</a:t>
                      </a:r>
                    </a:p>
                  </a:txBody>
                  <a:tcPr/>
                </a:tc>
                <a:extLst>
                  <a:ext uri="{0D108BD9-81ED-4DB2-BD59-A6C34878D82A}">
                    <a16:rowId xmlns:a16="http://schemas.microsoft.com/office/drawing/2014/main" val="2609134207"/>
                  </a:ext>
                </a:extLst>
              </a:tr>
              <a:tr h="703682">
                <a:tc>
                  <a:txBody>
                    <a:bodyPr/>
                    <a:lstStyle/>
                    <a:p>
                      <a:pPr algn="l"/>
                      <a:r>
                        <a:rPr lang="en-IN" sz="1800" kern="1200" dirty="0">
                          <a:solidFill>
                            <a:schemeClr val="dk1"/>
                          </a:solidFill>
                          <a:effectLst/>
                          <a:latin typeface="+mn-lt"/>
                          <a:ea typeface="+mn-ea"/>
                          <a:cs typeface="+mn-cs"/>
                        </a:rPr>
                        <a:t>Zhao et al.[6]</a:t>
                      </a:r>
                      <a:endParaRPr lang="en-IN" sz="2000" dirty="0"/>
                    </a:p>
                  </a:txBody>
                  <a:tcPr/>
                </a:tc>
                <a:tc>
                  <a:txBody>
                    <a:bodyPr/>
                    <a:lstStyle/>
                    <a:p>
                      <a:pPr algn="l"/>
                      <a:r>
                        <a:rPr lang="en-IN" sz="2000" dirty="0"/>
                        <a:t>Combination of Clustering and Classifiers on Clusters</a:t>
                      </a:r>
                    </a:p>
                  </a:txBody>
                  <a:tcPr/>
                </a:tc>
                <a:tc>
                  <a:txBody>
                    <a:bodyPr/>
                    <a:lstStyle/>
                    <a:p>
                      <a:pPr algn="l"/>
                      <a:r>
                        <a:rPr lang="en-IN" sz="2000" dirty="0"/>
                        <a:t>Accuracy of  0.33</a:t>
                      </a:r>
                    </a:p>
                  </a:txBody>
                  <a:tcPr/>
                </a:tc>
                <a:extLst>
                  <a:ext uri="{0D108BD9-81ED-4DB2-BD59-A6C34878D82A}">
                    <a16:rowId xmlns:a16="http://schemas.microsoft.com/office/drawing/2014/main" val="1107115148"/>
                  </a:ext>
                </a:extLst>
              </a:tr>
              <a:tr h="703682">
                <a:tc>
                  <a:txBody>
                    <a:bodyPr/>
                    <a:lstStyle/>
                    <a:p>
                      <a:pPr algn="l"/>
                      <a:r>
                        <a:rPr lang="en-IN" sz="1800" kern="1200" dirty="0">
                          <a:solidFill>
                            <a:schemeClr val="dk1"/>
                          </a:solidFill>
                          <a:effectLst/>
                          <a:latin typeface="+mn-lt"/>
                          <a:ea typeface="+mn-ea"/>
                          <a:cs typeface="+mn-cs"/>
                        </a:rPr>
                        <a:t>Ahmed et al.[7]</a:t>
                      </a:r>
                      <a:endParaRPr lang="en-IN" sz="2000" dirty="0"/>
                    </a:p>
                  </a:txBody>
                  <a:tcPr/>
                </a:tc>
                <a:tc>
                  <a:txBody>
                    <a:bodyPr/>
                    <a:lstStyle/>
                    <a:p>
                      <a:pPr algn="l"/>
                      <a:r>
                        <a:rPr lang="en-IN" sz="2000" dirty="0"/>
                        <a:t>Passive Aggressive Classifier </a:t>
                      </a:r>
                    </a:p>
                  </a:txBody>
                  <a:tcPr/>
                </a:tc>
                <a:tc>
                  <a:txBody>
                    <a:bodyPr/>
                    <a:lstStyle/>
                    <a:p>
                      <a:pPr algn="l"/>
                      <a:r>
                        <a:rPr lang="en-IN" sz="2000" dirty="0"/>
                        <a:t>Accuracy of 0.93</a:t>
                      </a:r>
                    </a:p>
                  </a:txBody>
                  <a:tcPr/>
                </a:tc>
                <a:extLst>
                  <a:ext uri="{0D108BD9-81ED-4DB2-BD59-A6C34878D82A}">
                    <a16:rowId xmlns:a16="http://schemas.microsoft.com/office/drawing/2014/main" val="1930230442"/>
                  </a:ext>
                </a:extLst>
              </a:tr>
              <a:tr h="703682">
                <a:tc>
                  <a:txBody>
                    <a:bodyPr/>
                    <a:lstStyle/>
                    <a:p>
                      <a:pPr algn="l"/>
                      <a:r>
                        <a:rPr lang="en-IN" sz="1800" kern="1200" dirty="0">
                          <a:solidFill>
                            <a:schemeClr val="dk1"/>
                          </a:solidFill>
                          <a:effectLst/>
                          <a:latin typeface="+mn-lt"/>
                          <a:ea typeface="+mn-ea"/>
                          <a:cs typeface="+mn-cs"/>
                        </a:rPr>
                        <a:t>Umer et al.[8]</a:t>
                      </a:r>
                      <a:endParaRPr lang="en-IN" sz="2000" dirty="0"/>
                    </a:p>
                  </a:txBody>
                  <a:tcPr/>
                </a:tc>
                <a:tc>
                  <a:txBody>
                    <a:bodyPr/>
                    <a:lstStyle/>
                    <a:p>
                      <a:pPr algn="l"/>
                      <a:r>
                        <a:rPr lang="en-IN" sz="2000" dirty="0"/>
                        <a:t>CNN + LSTM (with PCA &amp; MSWD)</a:t>
                      </a:r>
                    </a:p>
                  </a:txBody>
                  <a:tcPr/>
                </a:tc>
                <a:tc>
                  <a:txBody>
                    <a:bodyPr/>
                    <a:lstStyle/>
                    <a:p>
                      <a:pPr algn="l"/>
                      <a:r>
                        <a:rPr lang="en-IN" sz="2000" dirty="0"/>
                        <a:t>Accuracy of  0.97</a:t>
                      </a:r>
                    </a:p>
                  </a:txBody>
                  <a:tcPr/>
                </a:tc>
                <a:extLst>
                  <a:ext uri="{0D108BD9-81ED-4DB2-BD59-A6C34878D82A}">
                    <a16:rowId xmlns:a16="http://schemas.microsoft.com/office/drawing/2014/main" val="1745065272"/>
                  </a:ext>
                </a:extLst>
              </a:tr>
              <a:tr h="703682">
                <a:tc>
                  <a:txBody>
                    <a:bodyPr/>
                    <a:lstStyle/>
                    <a:p>
                      <a:r>
                        <a:rPr lang="en-IN" sz="1800" kern="1200" dirty="0">
                          <a:solidFill>
                            <a:schemeClr val="dk1"/>
                          </a:solidFill>
                          <a:effectLst/>
                          <a:latin typeface="+mn-lt"/>
                          <a:ea typeface="+mn-ea"/>
                          <a:cs typeface="+mn-cs"/>
                        </a:rPr>
                        <a:t>Dong et al.[9]</a:t>
                      </a:r>
                    </a:p>
                  </a:txBody>
                  <a:tcPr/>
                </a:tc>
                <a:tc>
                  <a:txBody>
                    <a:bodyPr/>
                    <a:lstStyle/>
                    <a:p>
                      <a:pPr algn="l"/>
                      <a:r>
                        <a:rPr lang="en-IN" sz="2000" dirty="0"/>
                        <a:t>DSTL</a:t>
                      </a:r>
                    </a:p>
                  </a:txBody>
                  <a:tcPr/>
                </a:tc>
                <a:tc>
                  <a:txBody>
                    <a:bodyPr/>
                    <a:lstStyle/>
                    <a:p>
                      <a:pPr algn="l"/>
                      <a:r>
                        <a:rPr lang="en-IN" sz="2000" dirty="0"/>
                        <a:t>F1-Score of 0.58</a:t>
                      </a:r>
                    </a:p>
                  </a:txBody>
                  <a:tcPr/>
                </a:tc>
                <a:extLst>
                  <a:ext uri="{0D108BD9-81ED-4DB2-BD59-A6C34878D82A}">
                    <a16:rowId xmlns:a16="http://schemas.microsoft.com/office/drawing/2014/main" val="435875173"/>
                  </a:ext>
                </a:extLst>
              </a:tr>
              <a:tr h="703682">
                <a:tc>
                  <a:txBody>
                    <a:bodyPr/>
                    <a:lstStyle/>
                    <a:p>
                      <a:pPr algn="l"/>
                      <a:r>
                        <a:rPr lang="en-IN" sz="1800" kern="1200" dirty="0">
                          <a:solidFill>
                            <a:schemeClr val="dk1"/>
                          </a:solidFill>
                          <a:effectLst/>
                          <a:latin typeface="+mn-lt"/>
                          <a:ea typeface="+mn-ea"/>
                          <a:cs typeface="+mn-cs"/>
                        </a:rPr>
                        <a:t>Salur et al.[ 10]</a:t>
                      </a:r>
                      <a:endParaRPr lang="en-IN" sz="2000" dirty="0"/>
                    </a:p>
                  </a:txBody>
                  <a:tcPr/>
                </a:tc>
                <a:tc>
                  <a:txBody>
                    <a:bodyPr/>
                    <a:lstStyle/>
                    <a:p>
                      <a:pPr algn="l"/>
                      <a:r>
                        <a:rPr lang="en-IN" sz="2000" dirty="0"/>
                        <a:t>CNN + LSTM in Parallel</a:t>
                      </a:r>
                    </a:p>
                  </a:txBody>
                  <a:tcPr/>
                </a:tc>
                <a:tc>
                  <a:txBody>
                    <a:bodyPr/>
                    <a:lstStyle/>
                    <a:p>
                      <a:pPr algn="l"/>
                      <a:r>
                        <a:rPr lang="en-IN" sz="2000" dirty="0"/>
                        <a:t> F1-Score of 0.89</a:t>
                      </a:r>
                    </a:p>
                  </a:txBody>
                  <a:tcPr/>
                </a:tc>
                <a:extLst>
                  <a:ext uri="{0D108BD9-81ED-4DB2-BD59-A6C34878D82A}">
                    <a16:rowId xmlns:a16="http://schemas.microsoft.com/office/drawing/2014/main" val="2378740280"/>
                  </a:ext>
                </a:extLst>
              </a:tr>
            </a:tbl>
          </a:graphicData>
        </a:graphic>
      </p:graphicFrame>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Motivation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We came across various algorithms during our research.</a:t>
            </a:r>
          </a:p>
          <a:p>
            <a:r>
              <a:rPr lang="en-IN" dirty="0"/>
              <a:t>The best performer was CNN + LSTM model. We decided to work further on this model and try to improve its performance.</a:t>
            </a:r>
          </a:p>
          <a:p>
            <a:r>
              <a:rPr lang="en-IN" dirty="0"/>
              <a:t>During our work we also came across Attention and Transformer based models which are emerging slowly.</a:t>
            </a:r>
          </a:p>
          <a:p>
            <a:r>
              <a:rPr lang="en-IN" dirty="0"/>
              <a:t>We tried to perform a comparative analysis of CNN + LSTM, Attention, and Transformer models.</a:t>
            </a:r>
          </a:p>
        </p:txBody>
      </p:sp>
    </p:spTree>
    <p:extLst>
      <p:ext uri="{BB962C8B-B14F-4D97-AF65-F5344CB8AC3E}">
        <p14:creationId xmlns:p14="http://schemas.microsoft.com/office/powerpoint/2010/main" val="412894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RNNs can keep track of arbitrary long-term dependencies in the input sequences. </a:t>
            </a:r>
          </a:p>
          <a:p>
            <a:r>
              <a:rPr lang="en-IN" dirty="0"/>
              <a:t>When training a RNN using back-propagation, the long-term gradients which are back-propagated can "vanish" or "explode“.</a:t>
            </a:r>
          </a:p>
          <a:p>
            <a:r>
              <a:rPr lang="en-IN" dirty="0"/>
              <a:t>It is because of the computations involved in the process, which use finite-precision numbers</a:t>
            </a:r>
            <a:r>
              <a:rPr lang="en-IN" sz="1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a:t>
            </a:r>
          </a:p>
          <a:p>
            <a:r>
              <a:rPr lang="en-IN" dirty="0"/>
              <a:t>LSTM units partially solve the vanishing gradient problem, because LSTM units allow gradients to also flow unchanged.</a:t>
            </a:r>
          </a:p>
        </p:txBody>
      </p:sp>
      <p:pic>
        <p:nvPicPr>
          <p:cNvPr id="5" name="Picture 4">
            <a:extLst>
              <a:ext uri="{FF2B5EF4-FFF2-40B4-BE49-F238E27FC236}">
                <a16:creationId xmlns:a16="http://schemas.microsoft.com/office/drawing/2014/main" id="{9C06ACCD-62B0-4123-8288-3E71EEB16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259" y="5398848"/>
            <a:ext cx="10145541" cy="1267002"/>
          </a:xfrm>
          <a:prstGeom prst="rect">
            <a:avLst/>
          </a:prstGeom>
        </p:spPr>
      </p:pic>
    </p:spTree>
    <p:extLst>
      <p:ext uri="{BB962C8B-B14F-4D97-AF65-F5344CB8AC3E}">
        <p14:creationId xmlns:p14="http://schemas.microsoft.com/office/powerpoint/2010/main" val="25461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dirty="0"/>
              <a:t>A common LSTM unit is composed of a cell, an input gate, an output gate and a forget  gate.</a:t>
            </a:r>
          </a:p>
          <a:p>
            <a:r>
              <a:rPr lang="en-IN" dirty="0"/>
              <a:t>CNNs are regularized versions of multilayer perceptron. Multilayer perceptron usually mean fully connected networks.</a:t>
            </a:r>
          </a:p>
          <a:p>
            <a:r>
              <a:rPr lang="en-IN" dirty="0"/>
              <a:t>CNNs  take advantage of the hierarchical pattern in data.</a:t>
            </a:r>
          </a:p>
          <a:p>
            <a:r>
              <a:rPr lang="en-IN" dirty="0"/>
              <a:t>It assemble patterns of increasing complexity using smaller and simpler patterns embossed in their filters.</a:t>
            </a:r>
          </a:p>
          <a:p>
            <a:endParaRPr lang="en-IN" dirty="0"/>
          </a:p>
        </p:txBody>
      </p:sp>
    </p:spTree>
    <p:extLst>
      <p:ext uri="{BB962C8B-B14F-4D97-AF65-F5344CB8AC3E}">
        <p14:creationId xmlns:p14="http://schemas.microsoft.com/office/powerpoint/2010/main" val="68404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normAutofit/>
          </a:bodyPr>
          <a:lstStyle/>
          <a:p>
            <a:r>
              <a:rPr lang="en-IN" dirty="0"/>
              <a:t>CNN layers used for feature extraction on input data combined with LSTMs to support sequence prediction.</a:t>
            </a:r>
          </a:p>
          <a:p>
            <a:r>
              <a:rPr lang="en-IN" dirty="0"/>
              <a:t>Attention is a mechanism combined in the RNN allowing it to focus on certain parts of the input sequence when predicting a certain part of the output sequence, enabling easier learning and of higher quality. </a:t>
            </a:r>
          </a:p>
          <a:p>
            <a:r>
              <a:rPr lang="en-IN" dirty="0"/>
              <a:t>Combination of attention mechanisms enabled improved performance in many tasks making it an integral part of modern RNN networks.</a:t>
            </a:r>
          </a:p>
          <a:p>
            <a:r>
              <a:rPr lang="en-IN" dirty="0"/>
              <a:t>Attention mechanisms let a model draw from the state at any preceding point along the sequence.</a:t>
            </a:r>
          </a:p>
          <a:p>
            <a:endParaRPr lang="en-IN" dirty="0"/>
          </a:p>
        </p:txBody>
      </p:sp>
    </p:spTree>
    <p:extLst>
      <p:ext uri="{BB962C8B-B14F-4D97-AF65-F5344CB8AC3E}">
        <p14:creationId xmlns:p14="http://schemas.microsoft.com/office/powerpoint/2010/main" val="335423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45BF-047F-4163-9CCE-0202B64CFA0C}"/>
              </a:ext>
            </a:extLst>
          </p:cNvPr>
          <p:cNvSpPr>
            <a:spLocks noGrp="1"/>
          </p:cNvSpPr>
          <p:nvPr>
            <p:ph type="title"/>
          </p:nvPr>
        </p:nvSpPr>
        <p:spPr/>
        <p:txBody>
          <a:bodyPr/>
          <a:lstStyle/>
          <a:p>
            <a:r>
              <a:rPr lang="en-IN" b="1" dirty="0"/>
              <a:t>Methodology </a:t>
            </a:r>
          </a:p>
        </p:txBody>
      </p:sp>
      <p:pic>
        <p:nvPicPr>
          <p:cNvPr id="4" name="Picture 7">
            <a:extLst>
              <a:ext uri="{FF2B5EF4-FFF2-40B4-BE49-F238E27FC236}">
                <a16:creationId xmlns:a16="http://schemas.microsoft.com/office/drawing/2014/main" id="{A3B6A24E-442E-4C40-ACD9-23E82280D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375443"/>
            <a:ext cx="1628775" cy="1304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0F8CA56-6026-4026-B08E-14B9597E4435}"/>
              </a:ext>
            </a:extLst>
          </p:cNvPr>
          <p:cNvSpPr>
            <a:spLocks noGrp="1"/>
          </p:cNvSpPr>
          <p:nvPr>
            <p:ph idx="1"/>
          </p:nvPr>
        </p:nvSpPr>
        <p:spPr/>
        <p:txBody>
          <a:bodyPr/>
          <a:lstStyle/>
          <a:p>
            <a:r>
              <a:rPr lang="en-IN" sz="2800" dirty="0">
                <a:solidFill>
                  <a:srgbClr val="231F20"/>
                </a:solidFill>
                <a:effectLst/>
                <a:latin typeface="Cambria" panose="02040503050406030204" pitchFamily="18" charset="0"/>
                <a:ea typeface="Times New Roman" panose="02020603050405020304" pitchFamily="18" charset="0"/>
                <a:cs typeface="Mangal" panose="02040503050203030202" pitchFamily="18" charset="0"/>
              </a:rPr>
              <a:t>The attention layer can access all previous states and weights them according to a learned measure of relevancy, providing relevant information about far-away tokens.</a:t>
            </a:r>
            <a:endParaRPr lang="en-IN" dirty="0">
              <a:latin typeface="Cambria" panose="02040503050406030204" pitchFamily="18" charset="0"/>
              <a:ea typeface="Times New Roman" panose="02020603050405020304" pitchFamily="18" charset="0"/>
              <a:cs typeface="Mangal" panose="02040503050203030202" pitchFamily="18" charset="0"/>
            </a:endParaRPr>
          </a:p>
          <a:p>
            <a:r>
              <a:rPr lang="en-IN" dirty="0">
                <a:solidFill>
                  <a:srgbClr val="231F20"/>
                </a:solidFill>
                <a:latin typeface="Cambria" panose="02040503050406030204" pitchFamily="18" charset="0"/>
                <a:cs typeface="Mangal" panose="02040503050203030202" pitchFamily="18" charset="0"/>
              </a:rPr>
              <a:t>Transformers use an attention mechanism without an RNN, processing all tokens at the same time and calculating attention weights between them in successive layers.</a:t>
            </a:r>
          </a:p>
          <a:p>
            <a:endParaRPr lang="en-IN" sz="1800" dirty="0">
              <a:effectLst/>
              <a:latin typeface="Cambria" panose="020405030504060302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6271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TotalTime>
  <Words>2125</Words>
  <Application>Microsoft Office PowerPoint</Application>
  <PresentationFormat>Widescreen</PresentationFormat>
  <Paragraphs>308</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Narrow</vt:lpstr>
      <vt:lpstr>Calibri</vt:lpstr>
      <vt:lpstr>Calibri Light</vt:lpstr>
      <vt:lpstr>Cambria</vt:lpstr>
      <vt:lpstr>Lato</vt:lpstr>
      <vt:lpstr>Times New Roman</vt:lpstr>
      <vt:lpstr>Office Theme</vt:lpstr>
      <vt:lpstr>COMPARATIVE ANALYSIS OF VARIOUS ALGORITHMS FOR FAKE NEWS DETECTION</vt:lpstr>
      <vt:lpstr>Introduction</vt:lpstr>
      <vt:lpstr>Literature Survey </vt:lpstr>
      <vt:lpstr>Literature Survey </vt:lpstr>
      <vt:lpstr>Motivation </vt:lpstr>
      <vt:lpstr>Methodology</vt:lpstr>
      <vt:lpstr>Methodology </vt:lpstr>
      <vt:lpstr>Methodology </vt:lpstr>
      <vt:lpstr>Methodology </vt:lpstr>
      <vt:lpstr>Implementation </vt:lpstr>
      <vt:lpstr>Implementation </vt:lpstr>
      <vt:lpstr>Implementation </vt:lpstr>
      <vt:lpstr>Implementation </vt:lpstr>
      <vt:lpstr>Implementation</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vt:lpstr>
      <vt:lpstr>Result and Analysis </vt:lpstr>
      <vt:lpstr>Conclusion</vt:lpstr>
      <vt:lpstr>Conclusion</vt:lpstr>
      <vt:lpstr>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VARIOUS ALGORITHMS FOR FAKE NEWS DETECTION</dc:title>
  <dc:creator>Prithwiraj Samanta</dc:creator>
  <cp:lastModifiedBy>Prithwiraj Samanta</cp:lastModifiedBy>
  <cp:revision>87</cp:revision>
  <dcterms:created xsi:type="dcterms:W3CDTF">2021-12-12T14:02:17Z</dcterms:created>
  <dcterms:modified xsi:type="dcterms:W3CDTF">2021-12-14T05:56:15Z</dcterms:modified>
</cp:coreProperties>
</file>